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61" r:id="rId3"/>
    <p:sldId id="262" r:id="rId4"/>
    <p:sldId id="263" r:id="rId5"/>
    <p:sldId id="259" r:id="rId6"/>
    <p:sldId id="260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F54"/>
    <a:srgbClr val="A4E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 snapToObjects="1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E2E78-3F31-45ED-93A6-2F37617E38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E88B64-30C2-464B-8B48-23A7CAAD6CD9}">
      <dgm:prSet/>
      <dgm:spPr/>
      <dgm:t>
        <a:bodyPr/>
        <a:lstStyle/>
        <a:p>
          <a:r>
            <a:rPr lang="it-IT"/>
            <a:t>L’uso dello zenzero è controindicato in:</a:t>
          </a:r>
          <a:endParaRPr lang="en-US"/>
        </a:p>
      </dgm:t>
    </dgm:pt>
    <dgm:pt modelId="{A56FCC72-8402-42D9-AA1F-00547AFF3BE6}" type="parTrans" cxnId="{D00A46FC-C700-4A57-8B2C-61D1065055CA}">
      <dgm:prSet/>
      <dgm:spPr/>
      <dgm:t>
        <a:bodyPr/>
        <a:lstStyle/>
        <a:p>
          <a:endParaRPr lang="en-US"/>
        </a:p>
      </dgm:t>
    </dgm:pt>
    <dgm:pt modelId="{888A2486-64B9-4BE9-B0A1-A1297FFA1B55}" type="sibTrans" cxnId="{D00A46FC-C700-4A57-8B2C-61D1065055CA}">
      <dgm:prSet/>
      <dgm:spPr/>
      <dgm:t>
        <a:bodyPr/>
        <a:lstStyle/>
        <a:p>
          <a:endParaRPr lang="en-US"/>
        </a:p>
      </dgm:t>
    </dgm:pt>
    <dgm:pt modelId="{D3F4E8F1-57DA-4468-BD25-C232D3D3E9FC}">
      <dgm:prSet/>
      <dgm:spPr/>
      <dgm:t>
        <a:bodyPr/>
        <a:lstStyle/>
        <a:p>
          <a:r>
            <a:rPr lang="it-IT"/>
            <a:t>Persone che soffrono di colelitiasi; </a:t>
          </a:r>
          <a:endParaRPr lang="en-US"/>
        </a:p>
      </dgm:t>
    </dgm:pt>
    <dgm:pt modelId="{B1D3BC67-8146-4E84-ADBD-3FBB3395443C}" type="parTrans" cxnId="{EFDFE2A4-90BE-4341-AF98-038E0E39AC64}">
      <dgm:prSet/>
      <dgm:spPr/>
      <dgm:t>
        <a:bodyPr/>
        <a:lstStyle/>
        <a:p>
          <a:endParaRPr lang="en-US"/>
        </a:p>
      </dgm:t>
    </dgm:pt>
    <dgm:pt modelId="{A07925C6-7C7D-4AD6-8AD3-6652A84CCB9C}" type="sibTrans" cxnId="{EFDFE2A4-90BE-4341-AF98-038E0E39AC64}">
      <dgm:prSet/>
      <dgm:spPr/>
      <dgm:t>
        <a:bodyPr/>
        <a:lstStyle/>
        <a:p>
          <a:endParaRPr lang="en-US"/>
        </a:p>
      </dgm:t>
    </dgm:pt>
    <dgm:pt modelId="{9139BC1D-3442-4913-8F54-D35B7738D2AF}">
      <dgm:prSet/>
      <dgm:spPr/>
      <dgm:t>
        <a:bodyPr/>
        <a:lstStyle/>
        <a:p>
          <a:r>
            <a:rPr lang="it-IT"/>
            <a:t>individui che presentano fattori di rischio per lo sviluppo di emorragie;</a:t>
          </a:r>
          <a:endParaRPr lang="en-US"/>
        </a:p>
      </dgm:t>
    </dgm:pt>
    <dgm:pt modelId="{B1AA6B1A-4D23-4947-973D-180FEF355082}" type="parTrans" cxnId="{8A39ADA5-FD73-4AA9-9A33-C31007293E09}">
      <dgm:prSet/>
      <dgm:spPr/>
      <dgm:t>
        <a:bodyPr/>
        <a:lstStyle/>
        <a:p>
          <a:endParaRPr lang="en-US"/>
        </a:p>
      </dgm:t>
    </dgm:pt>
    <dgm:pt modelId="{0443AA1D-8A49-4223-A0DD-EDE903F32957}" type="sibTrans" cxnId="{8A39ADA5-FD73-4AA9-9A33-C31007293E09}">
      <dgm:prSet/>
      <dgm:spPr/>
      <dgm:t>
        <a:bodyPr/>
        <a:lstStyle/>
        <a:p>
          <a:endParaRPr lang="en-US"/>
        </a:p>
      </dgm:t>
    </dgm:pt>
    <dgm:pt modelId="{5E737EA3-35FC-43F9-9E90-03802FD9F6B4}">
      <dgm:prSet/>
      <dgm:spPr/>
      <dgm:t>
        <a:bodyPr/>
        <a:lstStyle/>
        <a:p>
          <a:r>
            <a:rPr lang="it-IT"/>
            <a:t>persone con allergia nota allo zenzero e/o ad altri suoi costituenti.</a:t>
          </a:r>
          <a:endParaRPr lang="en-US"/>
        </a:p>
      </dgm:t>
    </dgm:pt>
    <dgm:pt modelId="{8420947B-EBAA-40E3-A44E-34114EC32DCA}" type="parTrans" cxnId="{807416A7-00ED-483A-8371-85602FD5C8C4}">
      <dgm:prSet/>
      <dgm:spPr/>
      <dgm:t>
        <a:bodyPr/>
        <a:lstStyle/>
        <a:p>
          <a:endParaRPr lang="en-US"/>
        </a:p>
      </dgm:t>
    </dgm:pt>
    <dgm:pt modelId="{0A3D8321-CE6D-481F-BF97-48D3DB9737E6}" type="sibTrans" cxnId="{807416A7-00ED-483A-8371-85602FD5C8C4}">
      <dgm:prSet/>
      <dgm:spPr/>
      <dgm:t>
        <a:bodyPr/>
        <a:lstStyle/>
        <a:p>
          <a:endParaRPr lang="en-US"/>
        </a:p>
      </dgm:t>
    </dgm:pt>
    <dgm:pt modelId="{60896C22-8EA8-4B93-B830-844BEC0CBFBE}">
      <dgm:prSet/>
      <dgm:spPr/>
      <dgm:t>
        <a:bodyPr/>
        <a:lstStyle/>
        <a:p>
          <a:r>
            <a:rPr lang="it-IT"/>
            <a:t>Inoltre ne è sconsigliato l’uso in donne in gravidanza e durante l’allattamento.  </a:t>
          </a:r>
          <a:endParaRPr lang="en-US"/>
        </a:p>
      </dgm:t>
    </dgm:pt>
    <dgm:pt modelId="{ACD7CE35-DD8D-4ADE-8A64-BCB65D84F4E9}" type="parTrans" cxnId="{7A6AACFC-0639-4405-931C-E900F9E6B93E}">
      <dgm:prSet/>
      <dgm:spPr/>
      <dgm:t>
        <a:bodyPr/>
        <a:lstStyle/>
        <a:p>
          <a:endParaRPr lang="en-US"/>
        </a:p>
      </dgm:t>
    </dgm:pt>
    <dgm:pt modelId="{1DB64F4F-28A2-455B-A299-E1040BE40B68}" type="sibTrans" cxnId="{7A6AACFC-0639-4405-931C-E900F9E6B93E}">
      <dgm:prSet/>
      <dgm:spPr/>
      <dgm:t>
        <a:bodyPr/>
        <a:lstStyle/>
        <a:p>
          <a:endParaRPr lang="en-US"/>
        </a:p>
      </dgm:t>
    </dgm:pt>
    <dgm:pt modelId="{A3BEC4EE-FE81-C74A-81B4-C011A5E414FC}" type="pres">
      <dgm:prSet presAssocID="{53BE2E78-3F31-45ED-93A6-2F37617E386B}" presName="linear" presStyleCnt="0">
        <dgm:presLayoutVars>
          <dgm:animLvl val="lvl"/>
          <dgm:resizeHandles val="exact"/>
        </dgm:presLayoutVars>
      </dgm:prSet>
      <dgm:spPr/>
    </dgm:pt>
    <dgm:pt modelId="{7C66260D-E27B-1643-A7B7-F165656DDA6B}" type="pres">
      <dgm:prSet presAssocID="{50E88B64-30C2-464B-8B48-23A7CAAD6C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D10B1ED-816C-FD40-95EB-25AC70473BBA}" type="pres">
      <dgm:prSet presAssocID="{50E88B64-30C2-464B-8B48-23A7CAAD6CD9}" presName="childText" presStyleLbl="revTx" presStyleIdx="0" presStyleCnt="1">
        <dgm:presLayoutVars>
          <dgm:bulletEnabled val="1"/>
        </dgm:presLayoutVars>
      </dgm:prSet>
      <dgm:spPr/>
    </dgm:pt>
    <dgm:pt modelId="{62352B85-79E3-4445-81AF-BF988113C4FD}" type="pres">
      <dgm:prSet presAssocID="{60896C22-8EA8-4B93-B830-844BEC0CBFB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5A52737-E5B6-E944-B91E-6E07566C2211}" type="presOf" srcId="{5E737EA3-35FC-43F9-9E90-03802FD9F6B4}" destId="{8D10B1ED-816C-FD40-95EB-25AC70473BBA}" srcOrd="0" destOrd="2" presId="urn:microsoft.com/office/officeart/2005/8/layout/vList2"/>
    <dgm:cxn modelId="{70876D3C-36D3-D844-ABD0-C8DAAECBD132}" type="presOf" srcId="{50E88B64-30C2-464B-8B48-23A7CAAD6CD9}" destId="{7C66260D-E27B-1643-A7B7-F165656DDA6B}" srcOrd="0" destOrd="0" presId="urn:microsoft.com/office/officeart/2005/8/layout/vList2"/>
    <dgm:cxn modelId="{85FAA472-2E91-0248-9F94-929D4FF37060}" type="presOf" srcId="{53BE2E78-3F31-45ED-93A6-2F37617E386B}" destId="{A3BEC4EE-FE81-C74A-81B4-C011A5E414FC}" srcOrd="0" destOrd="0" presId="urn:microsoft.com/office/officeart/2005/8/layout/vList2"/>
    <dgm:cxn modelId="{76A48E8F-45B1-3E41-B946-A12AFD8E7056}" type="presOf" srcId="{60896C22-8EA8-4B93-B830-844BEC0CBFBE}" destId="{62352B85-79E3-4445-81AF-BF988113C4FD}" srcOrd="0" destOrd="0" presId="urn:microsoft.com/office/officeart/2005/8/layout/vList2"/>
    <dgm:cxn modelId="{6F9A02A0-53F0-7A4D-8521-19A8C358D763}" type="presOf" srcId="{D3F4E8F1-57DA-4468-BD25-C232D3D3E9FC}" destId="{8D10B1ED-816C-FD40-95EB-25AC70473BBA}" srcOrd="0" destOrd="0" presId="urn:microsoft.com/office/officeart/2005/8/layout/vList2"/>
    <dgm:cxn modelId="{EFDFE2A4-90BE-4341-AF98-038E0E39AC64}" srcId="{50E88B64-30C2-464B-8B48-23A7CAAD6CD9}" destId="{D3F4E8F1-57DA-4468-BD25-C232D3D3E9FC}" srcOrd="0" destOrd="0" parTransId="{B1D3BC67-8146-4E84-ADBD-3FBB3395443C}" sibTransId="{A07925C6-7C7D-4AD6-8AD3-6652A84CCB9C}"/>
    <dgm:cxn modelId="{8A39ADA5-FD73-4AA9-9A33-C31007293E09}" srcId="{50E88B64-30C2-464B-8B48-23A7CAAD6CD9}" destId="{9139BC1D-3442-4913-8F54-D35B7738D2AF}" srcOrd="1" destOrd="0" parTransId="{B1AA6B1A-4D23-4947-973D-180FEF355082}" sibTransId="{0443AA1D-8A49-4223-A0DD-EDE903F32957}"/>
    <dgm:cxn modelId="{807416A7-00ED-483A-8371-85602FD5C8C4}" srcId="{50E88B64-30C2-464B-8B48-23A7CAAD6CD9}" destId="{5E737EA3-35FC-43F9-9E90-03802FD9F6B4}" srcOrd="2" destOrd="0" parTransId="{8420947B-EBAA-40E3-A44E-34114EC32DCA}" sibTransId="{0A3D8321-CE6D-481F-BF97-48D3DB9737E6}"/>
    <dgm:cxn modelId="{7E6F0CF3-2EC6-0E40-B646-18EBCF3AF466}" type="presOf" srcId="{9139BC1D-3442-4913-8F54-D35B7738D2AF}" destId="{8D10B1ED-816C-FD40-95EB-25AC70473BBA}" srcOrd="0" destOrd="1" presId="urn:microsoft.com/office/officeart/2005/8/layout/vList2"/>
    <dgm:cxn modelId="{D00A46FC-C700-4A57-8B2C-61D1065055CA}" srcId="{53BE2E78-3F31-45ED-93A6-2F37617E386B}" destId="{50E88B64-30C2-464B-8B48-23A7CAAD6CD9}" srcOrd="0" destOrd="0" parTransId="{A56FCC72-8402-42D9-AA1F-00547AFF3BE6}" sibTransId="{888A2486-64B9-4BE9-B0A1-A1297FFA1B55}"/>
    <dgm:cxn modelId="{7A6AACFC-0639-4405-931C-E900F9E6B93E}" srcId="{53BE2E78-3F31-45ED-93A6-2F37617E386B}" destId="{60896C22-8EA8-4B93-B830-844BEC0CBFBE}" srcOrd="1" destOrd="0" parTransId="{ACD7CE35-DD8D-4ADE-8A64-BCB65D84F4E9}" sibTransId="{1DB64F4F-28A2-455B-A299-E1040BE40B68}"/>
    <dgm:cxn modelId="{0AE03EA4-7A50-5540-B50A-99877FB54023}" type="presParOf" srcId="{A3BEC4EE-FE81-C74A-81B4-C011A5E414FC}" destId="{7C66260D-E27B-1643-A7B7-F165656DDA6B}" srcOrd="0" destOrd="0" presId="urn:microsoft.com/office/officeart/2005/8/layout/vList2"/>
    <dgm:cxn modelId="{A23C03DD-B747-C045-8013-22C2D4EF72BE}" type="presParOf" srcId="{A3BEC4EE-FE81-C74A-81B4-C011A5E414FC}" destId="{8D10B1ED-816C-FD40-95EB-25AC70473BBA}" srcOrd="1" destOrd="0" presId="urn:microsoft.com/office/officeart/2005/8/layout/vList2"/>
    <dgm:cxn modelId="{1CAD3A0F-96F9-3A4F-BC8E-162A92C0BDED}" type="presParOf" srcId="{A3BEC4EE-FE81-C74A-81B4-C011A5E414FC}" destId="{62352B85-79E3-4445-81AF-BF988113C4F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6260D-E27B-1643-A7B7-F165656DDA6B}">
      <dsp:nvSpPr>
        <dsp:cNvPr id="0" name=""/>
        <dsp:cNvSpPr/>
      </dsp:nvSpPr>
      <dsp:spPr>
        <a:xfrm>
          <a:off x="0" y="264814"/>
          <a:ext cx="8650767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L’uso dello zenzero è controindicato in:</a:t>
          </a:r>
          <a:endParaRPr lang="en-US" sz="1700" kern="1200"/>
        </a:p>
      </dsp:txBody>
      <dsp:txXfrm>
        <a:off x="19904" y="284718"/>
        <a:ext cx="8610959" cy="367937"/>
      </dsp:txXfrm>
    </dsp:sp>
    <dsp:sp modelId="{8D10B1ED-816C-FD40-95EB-25AC70473BBA}">
      <dsp:nvSpPr>
        <dsp:cNvPr id="0" name=""/>
        <dsp:cNvSpPr/>
      </dsp:nvSpPr>
      <dsp:spPr>
        <a:xfrm>
          <a:off x="0" y="672560"/>
          <a:ext cx="8650767" cy="68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66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300" kern="1200"/>
            <a:t>Persone che soffrono di colelitiasi;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300" kern="1200"/>
            <a:t>individui che presentano fattori di rischio per lo sviluppo di emorragie;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300" kern="1200"/>
            <a:t>persone con allergia nota allo zenzero e/o ad altri suoi costituenti.</a:t>
          </a:r>
          <a:endParaRPr lang="en-US" sz="1300" kern="1200"/>
        </a:p>
      </dsp:txBody>
      <dsp:txXfrm>
        <a:off x="0" y="672560"/>
        <a:ext cx="8650767" cy="686204"/>
      </dsp:txXfrm>
    </dsp:sp>
    <dsp:sp modelId="{62352B85-79E3-4445-81AF-BF988113C4FD}">
      <dsp:nvSpPr>
        <dsp:cNvPr id="0" name=""/>
        <dsp:cNvSpPr/>
      </dsp:nvSpPr>
      <dsp:spPr>
        <a:xfrm>
          <a:off x="0" y="1358765"/>
          <a:ext cx="8650767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Inoltre ne è sconsigliato l’uso in donne in gravidanza e durante l’allattamento.  </a:t>
          </a:r>
          <a:endParaRPr lang="en-US" sz="1700" kern="1200"/>
        </a:p>
      </dsp:txBody>
      <dsp:txXfrm>
        <a:off x="19904" y="1378669"/>
        <a:ext cx="8610959" cy="367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6D59-9685-814E-BB09-6FA8F04EE1BE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D181D38-28E4-2949-AE1F-CAB6453AB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02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6D59-9685-814E-BB09-6FA8F04EE1BE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181D38-28E4-2949-AE1F-CAB6453AB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36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6D59-9685-814E-BB09-6FA8F04EE1BE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181D38-28E4-2949-AE1F-CAB6453AB294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2434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6D59-9685-814E-BB09-6FA8F04EE1BE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181D38-28E4-2949-AE1F-CAB6453AB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858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6D59-9685-814E-BB09-6FA8F04EE1BE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181D38-28E4-2949-AE1F-CAB6453AB294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3852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6D59-9685-814E-BB09-6FA8F04EE1BE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181D38-28E4-2949-AE1F-CAB6453AB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49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6D59-9685-814E-BB09-6FA8F04EE1BE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1D38-28E4-2949-AE1F-CAB6453AB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225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6D59-9685-814E-BB09-6FA8F04EE1BE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1D38-28E4-2949-AE1F-CAB6453AB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8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6D59-9685-814E-BB09-6FA8F04EE1BE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1D38-28E4-2949-AE1F-CAB6453AB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30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6D59-9685-814E-BB09-6FA8F04EE1BE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181D38-28E4-2949-AE1F-CAB6453AB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6D59-9685-814E-BB09-6FA8F04EE1BE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181D38-28E4-2949-AE1F-CAB6453AB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72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6D59-9685-814E-BB09-6FA8F04EE1BE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181D38-28E4-2949-AE1F-CAB6453AB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49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6D59-9685-814E-BB09-6FA8F04EE1BE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1D38-28E4-2949-AE1F-CAB6453AB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98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6D59-9685-814E-BB09-6FA8F04EE1BE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1D38-28E4-2949-AE1F-CAB6453AB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2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6D59-9685-814E-BB09-6FA8F04EE1BE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1D38-28E4-2949-AE1F-CAB6453AB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01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6D59-9685-814E-BB09-6FA8F04EE1BE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181D38-28E4-2949-AE1F-CAB6453AB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22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34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76D59-9685-814E-BB09-6FA8F04EE1BE}" type="datetimeFigureOut">
              <a:rPr lang="it-IT" smtClean="0"/>
              <a:t>08/05/2022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D181D38-28E4-2949-AE1F-CAB6453AB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9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2F47212-081A-4E41-8623-C5BD41ADD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69F59B9B-F987-39E7-60E5-6EE66CD56508}"/>
              </a:ext>
            </a:extLst>
          </p:cNvPr>
          <p:cNvGrpSpPr/>
          <p:nvPr/>
        </p:nvGrpSpPr>
        <p:grpSpPr>
          <a:xfrm>
            <a:off x="5876827" y="189853"/>
            <a:ext cx="6676579" cy="5351580"/>
            <a:chOff x="5460590" y="201169"/>
            <a:chExt cx="6676579" cy="5351580"/>
          </a:xfrm>
          <a:blipFill>
            <a:blip r:embed="rId2"/>
            <a:stretch>
              <a:fillRect/>
            </a:stretch>
          </a:blipFill>
        </p:grpSpPr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6A638889-A3EE-7245-6589-08F841582E50}"/>
                </a:ext>
              </a:extLst>
            </p:cNvPr>
            <p:cNvGrpSpPr/>
            <p:nvPr/>
          </p:nvGrpSpPr>
          <p:grpSpPr>
            <a:xfrm>
              <a:off x="6802172" y="201169"/>
              <a:ext cx="5334997" cy="4497830"/>
              <a:chOff x="5021961" y="781119"/>
              <a:chExt cx="6825879" cy="5754767"/>
            </a:xfrm>
            <a:grpFill/>
          </p:grpSpPr>
          <p:sp>
            <p:nvSpPr>
              <p:cNvPr id="4" name="Esagono orizzontale 3">
                <a:extLst>
                  <a:ext uri="{FF2B5EF4-FFF2-40B4-BE49-F238E27FC236}">
                    <a16:creationId xmlns:a16="http://schemas.microsoft.com/office/drawing/2014/main" id="{C78F0E65-C23F-AAAC-FF6F-EBFBBA7CB5BC}"/>
                  </a:ext>
                </a:extLst>
              </p:cNvPr>
              <p:cNvSpPr/>
              <p:nvPr/>
            </p:nvSpPr>
            <p:spPr>
              <a:xfrm>
                <a:off x="8780907" y="1838896"/>
                <a:ext cx="1143000" cy="1000125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Esagono orizzontale 4">
                <a:extLst>
                  <a:ext uri="{FF2B5EF4-FFF2-40B4-BE49-F238E27FC236}">
                    <a16:creationId xmlns:a16="http://schemas.microsoft.com/office/drawing/2014/main" id="{1066C7C6-B7D3-FF42-AD4A-80AA879C4833}"/>
                  </a:ext>
                </a:extLst>
              </p:cNvPr>
              <p:cNvSpPr/>
              <p:nvPr/>
            </p:nvSpPr>
            <p:spPr>
              <a:xfrm>
                <a:off x="7873746" y="2385154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Esagono orizzontale 5">
                <a:extLst>
                  <a:ext uri="{FF2B5EF4-FFF2-40B4-BE49-F238E27FC236}">
                    <a16:creationId xmlns:a16="http://schemas.microsoft.com/office/drawing/2014/main" id="{B70E2867-FA12-9371-E239-F989BA35BA30}"/>
                  </a:ext>
                </a:extLst>
              </p:cNvPr>
              <p:cNvSpPr/>
              <p:nvPr/>
            </p:nvSpPr>
            <p:spPr>
              <a:xfrm>
                <a:off x="7844790" y="1338833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Esagono orizzontale 6">
                <a:extLst>
                  <a:ext uri="{FF2B5EF4-FFF2-40B4-BE49-F238E27FC236}">
                    <a16:creationId xmlns:a16="http://schemas.microsoft.com/office/drawing/2014/main" id="{ACA15872-9203-703F-B32B-F1C6068327CA}"/>
                  </a:ext>
                </a:extLst>
              </p:cNvPr>
              <p:cNvSpPr/>
              <p:nvPr/>
            </p:nvSpPr>
            <p:spPr>
              <a:xfrm>
                <a:off x="8780907" y="792575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Esagono orizzontale 7">
                <a:extLst>
                  <a:ext uri="{FF2B5EF4-FFF2-40B4-BE49-F238E27FC236}">
                    <a16:creationId xmlns:a16="http://schemas.microsoft.com/office/drawing/2014/main" id="{40A48F6A-82AF-1CF5-22E3-9F58BD859C47}"/>
                  </a:ext>
                </a:extLst>
              </p:cNvPr>
              <p:cNvSpPr/>
              <p:nvPr/>
            </p:nvSpPr>
            <p:spPr>
              <a:xfrm>
                <a:off x="8809863" y="2926794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Esagono orizzontale 8">
                <a:extLst>
                  <a:ext uri="{FF2B5EF4-FFF2-40B4-BE49-F238E27FC236}">
                    <a16:creationId xmlns:a16="http://schemas.microsoft.com/office/drawing/2014/main" id="{E98E2CE2-D465-AF6A-5E2A-78AF04029EEC}"/>
                  </a:ext>
                </a:extLst>
              </p:cNvPr>
              <p:cNvSpPr/>
              <p:nvPr/>
            </p:nvSpPr>
            <p:spPr>
              <a:xfrm>
                <a:off x="9774936" y="2362057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Esagono orizzontale 9">
                <a:extLst>
                  <a:ext uri="{FF2B5EF4-FFF2-40B4-BE49-F238E27FC236}">
                    <a16:creationId xmlns:a16="http://schemas.microsoft.com/office/drawing/2014/main" id="{05CCC0E2-79A9-F694-B6AB-F8AA94218F0F}"/>
                  </a:ext>
                </a:extLst>
              </p:cNvPr>
              <p:cNvSpPr/>
              <p:nvPr/>
            </p:nvSpPr>
            <p:spPr>
              <a:xfrm>
                <a:off x="9739851" y="1315736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Esagono orizzontale 10">
                <a:extLst>
                  <a:ext uri="{FF2B5EF4-FFF2-40B4-BE49-F238E27FC236}">
                    <a16:creationId xmlns:a16="http://schemas.microsoft.com/office/drawing/2014/main" id="{6EB87E59-97F6-C70C-C08F-C606D09A9A47}"/>
                  </a:ext>
                </a:extLst>
              </p:cNvPr>
              <p:cNvSpPr/>
              <p:nvPr/>
            </p:nvSpPr>
            <p:spPr>
              <a:xfrm>
                <a:off x="5958078" y="2385154"/>
                <a:ext cx="1143000" cy="1000125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Esagono orizzontale 11">
                <a:extLst>
                  <a:ext uri="{FF2B5EF4-FFF2-40B4-BE49-F238E27FC236}">
                    <a16:creationId xmlns:a16="http://schemas.microsoft.com/office/drawing/2014/main" id="{64B98804-6D34-24BB-EAC5-9969D6BA9FBF}"/>
                  </a:ext>
                </a:extLst>
              </p:cNvPr>
              <p:cNvSpPr/>
              <p:nvPr/>
            </p:nvSpPr>
            <p:spPr>
              <a:xfrm>
                <a:off x="5050917" y="2931412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Esagono orizzontale 12">
                <a:extLst>
                  <a:ext uri="{FF2B5EF4-FFF2-40B4-BE49-F238E27FC236}">
                    <a16:creationId xmlns:a16="http://schemas.microsoft.com/office/drawing/2014/main" id="{ED99150C-5F73-1D59-918C-07B35A4DA425}"/>
                  </a:ext>
                </a:extLst>
              </p:cNvPr>
              <p:cNvSpPr/>
              <p:nvPr/>
            </p:nvSpPr>
            <p:spPr>
              <a:xfrm>
                <a:off x="5021961" y="1885091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Esagono orizzontale 13">
                <a:extLst>
                  <a:ext uri="{FF2B5EF4-FFF2-40B4-BE49-F238E27FC236}">
                    <a16:creationId xmlns:a16="http://schemas.microsoft.com/office/drawing/2014/main" id="{54B3F1F8-71D3-E201-C345-0EE86B47BF7D}"/>
                  </a:ext>
                </a:extLst>
              </p:cNvPr>
              <p:cNvSpPr/>
              <p:nvPr/>
            </p:nvSpPr>
            <p:spPr>
              <a:xfrm>
                <a:off x="5958078" y="1338833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Esagono orizzontale 14">
                <a:extLst>
                  <a:ext uri="{FF2B5EF4-FFF2-40B4-BE49-F238E27FC236}">
                    <a16:creationId xmlns:a16="http://schemas.microsoft.com/office/drawing/2014/main" id="{2563630A-71F0-8B80-A9F2-725A54680C32}"/>
                  </a:ext>
                </a:extLst>
              </p:cNvPr>
              <p:cNvSpPr/>
              <p:nvPr/>
            </p:nvSpPr>
            <p:spPr>
              <a:xfrm>
                <a:off x="5987034" y="3473052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Esagono orizzontale 15">
                <a:extLst>
                  <a:ext uri="{FF2B5EF4-FFF2-40B4-BE49-F238E27FC236}">
                    <a16:creationId xmlns:a16="http://schemas.microsoft.com/office/drawing/2014/main" id="{C6659751-7805-B649-691D-FE5659CCFFD2}"/>
                  </a:ext>
                </a:extLst>
              </p:cNvPr>
              <p:cNvSpPr/>
              <p:nvPr/>
            </p:nvSpPr>
            <p:spPr>
              <a:xfrm>
                <a:off x="6952107" y="2908315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Esagono orizzontale 16">
                <a:extLst>
                  <a:ext uri="{FF2B5EF4-FFF2-40B4-BE49-F238E27FC236}">
                    <a16:creationId xmlns:a16="http://schemas.microsoft.com/office/drawing/2014/main" id="{C16A6830-EFA1-B1E9-D437-9E9F2A28220A}"/>
                  </a:ext>
                </a:extLst>
              </p:cNvPr>
              <p:cNvSpPr/>
              <p:nvPr/>
            </p:nvSpPr>
            <p:spPr>
              <a:xfrm>
                <a:off x="6917022" y="1861994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Esagono orizzontale 17">
                <a:extLst>
                  <a:ext uri="{FF2B5EF4-FFF2-40B4-BE49-F238E27FC236}">
                    <a16:creationId xmlns:a16="http://schemas.microsoft.com/office/drawing/2014/main" id="{14D7B0F3-2135-7F61-B338-B8D432553604}"/>
                  </a:ext>
                </a:extLst>
              </p:cNvPr>
              <p:cNvSpPr/>
              <p:nvPr/>
            </p:nvSpPr>
            <p:spPr>
              <a:xfrm>
                <a:off x="7882011" y="4484820"/>
                <a:ext cx="1143000" cy="1000125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Esagono orizzontale 18">
                <a:extLst>
                  <a:ext uri="{FF2B5EF4-FFF2-40B4-BE49-F238E27FC236}">
                    <a16:creationId xmlns:a16="http://schemas.microsoft.com/office/drawing/2014/main" id="{81AD26F9-999F-EDA5-9F64-9A7C86E7B608}"/>
                  </a:ext>
                </a:extLst>
              </p:cNvPr>
              <p:cNvSpPr/>
              <p:nvPr/>
            </p:nvSpPr>
            <p:spPr>
              <a:xfrm>
                <a:off x="6974850" y="5031078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Esagono orizzontale 19">
                <a:extLst>
                  <a:ext uri="{FF2B5EF4-FFF2-40B4-BE49-F238E27FC236}">
                    <a16:creationId xmlns:a16="http://schemas.microsoft.com/office/drawing/2014/main" id="{75AA526E-7830-695A-5172-76A73A7BBF67}"/>
                  </a:ext>
                </a:extLst>
              </p:cNvPr>
              <p:cNvSpPr/>
              <p:nvPr/>
            </p:nvSpPr>
            <p:spPr>
              <a:xfrm>
                <a:off x="6945894" y="3984757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Esagono orizzontale 20">
                <a:extLst>
                  <a:ext uri="{FF2B5EF4-FFF2-40B4-BE49-F238E27FC236}">
                    <a16:creationId xmlns:a16="http://schemas.microsoft.com/office/drawing/2014/main" id="{45A7D45D-3A0D-D2CC-BB2F-D0E67BAF8B1A}"/>
                  </a:ext>
                </a:extLst>
              </p:cNvPr>
              <p:cNvSpPr/>
              <p:nvPr/>
            </p:nvSpPr>
            <p:spPr>
              <a:xfrm>
                <a:off x="7882011" y="3438499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Esagono orizzontale 21">
                <a:extLst>
                  <a:ext uri="{FF2B5EF4-FFF2-40B4-BE49-F238E27FC236}">
                    <a16:creationId xmlns:a16="http://schemas.microsoft.com/office/drawing/2014/main" id="{91566CFE-171C-87CB-2518-5B96C5B9279D}"/>
                  </a:ext>
                </a:extLst>
              </p:cNvPr>
              <p:cNvSpPr/>
              <p:nvPr/>
            </p:nvSpPr>
            <p:spPr>
              <a:xfrm>
                <a:off x="7910967" y="5572718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Esagono orizzontale 22">
                <a:extLst>
                  <a:ext uri="{FF2B5EF4-FFF2-40B4-BE49-F238E27FC236}">
                    <a16:creationId xmlns:a16="http://schemas.microsoft.com/office/drawing/2014/main" id="{EE106E76-097D-9E7A-C0D9-A67CF4DE0639}"/>
                  </a:ext>
                </a:extLst>
              </p:cNvPr>
              <p:cNvSpPr/>
              <p:nvPr/>
            </p:nvSpPr>
            <p:spPr>
              <a:xfrm>
                <a:off x="8876040" y="5007981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Esagono orizzontale 23">
                <a:extLst>
                  <a:ext uri="{FF2B5EF4-FFF2-40B4-BE49-F238E27FC236}">
                    <a16:creationId xmlns:a16="http://schemas.microsoft.com/office/drawing/2014/main" id="{CFA0141A-57AF-614E-2607-21B878A45EF4}"/>
                  </a:ext>
                </a:extLst>
              </p:cNvPr>
              <p:cNvSpPr/>
              <p:nvPr/>
            </p:nvSpPr>
            <p:spPr>
              <a:xfrm>
                <a:off x="8840955" y="3961660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Esagono orizzontale 24">
                <a:extLst>
                  <a:ext uri="{FF2B5EF4-FFF2-40B4-BE49-F238E27FC236}">
                    <a16:creationId xmlns:a16="http://schemas.microsoft.com/office/drawing/2014/main" id="{B0054370-0870-8B5E-2696-B0EC454981DC}"/>
                  </a:ext>
                </a:extLst>
              </p:cNvPr>
              <p:cNvSpPr/>
              <p:nvPr/>
            </p:nvSpPr>
            <p:spPr>
              <a:xfrm>
                <a:off x="10704840" y="3920083"/>
                <a:ext cx="1143000" cy="1000125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26" name="Esagono orizzontale 25">
                <a:extLst>
                  <a:ext uri="{FF2B5EF4-FFF2-40B4-BE49-F238E27FC236}">
                    <a16:creationId xmlns:a16="http://schemas.microsoft.com/office/drawing/2014/main" id="{4EC3ECD4-86D0-8FD4-7C9B-9996650DB1BB}"/>
                  </a:ext>
                </a:extLst>
              </p:cNvPr>
              <p:cNvSpPr/>
              <p:nvPr/>
            </p:nvSpPr>
            <p:spPr>
              <a:xfrm>
                <a:off x="9797679" y="4466341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Esagono orizzontale 26">
                <a:extLst>
                  <a:ext uri="{FF2B5EF4-FFF2-40B4-BE49-F238E27FC236}">
                    <a16:creationId xmlns:a16="http://schemas.microsoft.com/office/drawing/2014/main" id="{CDD8EADD-3028-1E68-FB65-7669F9CF56B9}"/>
                  </a:ext>
                </a:extLst>
              </p:cNvPr>
              <p:cNvSpPr/>
              <p:nvPr/>
            </p:nvSpPr>
            <p:spPr>
              <a:xfrm>
                <a:off x="9768723" y="3420020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Esagono orizzontale 27">
                <a:extLst>
                  <a:ext uri="{FF2B5EF4-FFF2-40B4-BE49-F238E27FC236}">
                    <a16:creationId xmlns:a16="http://schemas.microsoft.com/office/drawing/2014/main" id="{BA251817-9317-7826-A112-0BE22375EAA4}"/>
                  </a:ext>
                </a:extLst>
              </p:cNvPr>
              <p:cNvSpPr/>
              <p:nvPr/>
            </p:nvSpPr>
            <p:spPr>
              <a:xfrm>
                <a:off x="10704840" y="2887528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Esagono orizzontale 28">
                <a:extLst>
                  <a:ext uri="{FF2B5EF4-FFF2-40B4-BE49-F238E27FC236}">
                    <a16:creationId xmlns:a16="http://schemas.microsoft.com/office/drawing/2014/main" id="{35ABDD66-021E-401C-A368-C84D86B1B573}"/>
                  </a:ext>
                </a:extLst>
              </p:cNvPr>
              <p:cNvSpPr/>
              <p:nvPr/>
            </p:nvSpPr>
            <p:spPr>
              <a:xfrm>
                <a:off x="10733796" y="5007981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Esagono orizzontale 32">
                <a:extLst>
                  <a:ext uri="{FF2B5EF4-FFF2-40B4-BE49-F238E27FC236}">
                    <a16:creationId xmlns:a16="http://schemas.microsoft.com/office/drawing/2014/main" id="{5F4A087E-444D-5CD4-FA88-8E8EE5C3CAA4}"/>
                  </a:ext>
                </a:extLst>
              </p:cNvPr>
              <p:cNvSpPr/>
              <p:nvPr/>
            </p:nvSpPr>
            <p:spPr>
              <a:xfrm>
                <a:off x="10667619" y="1827440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Esagono orizzontale 33">
                <a:extLst>
                  <a:ext uri="{FF2B5EF4-FFF2-40B4-BE49-F238E27FC236}">
                    <a16:creationId xmlns:a16="http://schemas.microsoft.com/office/drawing/2014/main" id="{717C3EC6-DF1E-AA39-E0FF-5F8CFAFA63F8}"/>
                  </a:ext>
                </a:extLst>
              </p:cNvPr>
              <p:cNvSpPr/>
              <p:nvPr/>
            </p:nvSpPr>
            <p:spPr>
              <a:xfrm>
                <a:off x="10638663" y="781119"/>
                <a:ext cx="1085088" cy="9631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2ADBEC74-2F81-FA1D-CDF1-D6DA0C588161}"/>
                </a:ext>
              </a:extLst>
            </p:cNvPr>
            <p:cNvGrpSpPr/>
            <p:nvPr/>
          </p:nvGrpSpPr>
          <p:grpSpPr>
            <a:xfrm>
              <a:off x="5460590" y="2769519"/>
              <a:ext cx="2840268" cy="2783230"/>
              <a:chOff x="5460590" y="2769519"/>
              <a:chExt cx="2840268" cy="2783230"/>
            </a:xfrm>
            <a:grpFill/>
          </p:grpSpPr>
          <p:sp>
            <p:nvSpPr>
              <p:cNvPr id="59" name="Esagono orizzontale 58">
                <a:extLst>
                  <a:ext uri="{FF2B5EF4-FFF2-40B4-BE49-F238E27FC236}">
                    <a16:creationId xmlns:a16="http://schemas.microsoft.com/office/drawing/2014/main" id="{956FFCF5-D6D6-1AE1-0679-C57A0FEDF377}"/>
                  </a:ext>
                </a:extLst>
              </p:cNvPr>
              <p:cNvSpPr/>
              <p:nvPr/>
            </p:nvSpPr>
            <p:spPr>
              <a:xfrm>
                <a:off x="7442213" y="3183166"/>
                <a:ext cx="858645" cy="815565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Esagono orizzontale 60">
                <a:extLst>
                  <a:ext uri="{FF2B5EF4-FFF2-40B4-BE49-F238E27FC236}">
                    <a16:creationId xmlns:a16="http://schemas.microsoft.com/office/drawing/2014/main" id="{4D376092-FC55-E6DD-4CAF-D6FBA3C17AF9}"/>
                  </a:ext>
                </a:extLst>
              </p:cNvPr>
              <p:cNvSpPr/>
              <p:nvPr/>
            </p:nvSpPr>
            <p:spPr>
              <a:xfrm>
                <a:off x="6538499" y="2769519"/>
                <a:ext cx="858645" cy="815565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4" name="Esagono orizzontale 63">
                <a:extLst>
                  <a:ext uri="{FF2B5EF4-FFF2-40B4-BE49-F238E27FC236}">
                    <a16:creationId xmlns:a16="http://schemas.microsoft.com/office/drawing/2014/main" id="{99C09ECE-314B-DCCB-7327-D4B01A228DC3}"/>
                  </a:ext>
                </a:extLst>
              </p:cNvPr>
              <p:cNvSpPr/>
              <p:nvPr/>
            </p:nvSpPr>
            <p:spPr>
              <a:xfrm>
                <a:off x="6498609" y="3769652"/>
                <a:ext cx="858645" cy="815565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5" name="Esagono orizzontale 64">
                <a:extLst>
                  <a:ext uri="{FF2B5EF4-FFF2-40B4-BE49-F238E27FC236}">
                    <a16:creationId xmlns:a16="http://schemas.microsoft.com/office/drawing/2014/main" id="{436C38E2-6180-8A9D-9D28-7CF4F867DBF3}"/>
                  </a:ext>
                </a:extLst>
              </p:cNvPr>
              <p:cNvSpPr/>
              <p:nvPr/>
            </p:nvSpPr>
            <p:spPr>
              <a:xfrm>
                <a:off x="7442212" y="4177434"/>
                <a:ext cx="858645" cy="815565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6" name="Esagono orizzontale 65">
                <a:extLst>
                  <a:ext uri="{FF2B5EF4-FFF2-40B4-BE49-F238E27FC236}">
                    <a16:creationId xmlns:a16="http://schemas.microsoft.com/office/drawing/2014/main" id="{EC9E8D18-8514-AFC4-1C66-7F8D985DF190}"/>
                  </a:ext>
                </a:extLst>
              </p:cNvPr>
              <p:cNvSpPr/>
              <p:nvPr/>
            </p:nvSpPr>
            <p:spPr>
              <a:xfrm>
                <a:off x="5825685" y="4737184"/>
                <a:ext cx="858645" cy="815565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7" name="Esagono orizzontale 66">
                <a:extLst>
                  <a:ext uri="{FF2B5EF4-FFF2-40B4-BE49-F238E27FC236}">
                    <a16:creationId xmlns:a16="http://schemas.microsoft.com/office/drawing/2014/main" id="{69A5A27B-36BF-8F3B-FD8F-B9E4204A2892}"/>
                  </a:ext>
                </a:extLst>
              </p:cNvPr>
              <p:cNvSpPr/>
              <p:nvPr/>
            </p:nvSpPr>
            <p:spPr>
              <a:xfrm>
                <a:off x="5460590" y="3297654"/>
                <a:ext cx="858645" cy="815565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D8E28F3C-A470-2A77-7CD1-E99848A1F830}"/>
              </a:ext>
            </a:extLst>
          </p:cNvPr>
          <p:cNvSpPr txBox="1"/>
          <p:nvPr/>
        </p:nvSpPr>
        <p:spPr>
          <a:xfrm>
            <a:off x="2735912" y="1407463"/>
            <a:ext cx="5597753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it-IT" sz="7200" b="1" i="1" dirty="0">
                <a:ln/>
                <a:solidFill>
                  <a:schemeClr val="accent4"/>
                </a:solidFill>
                <a:latin typeface="SAVOYE LET PLAIN:1.0" pitchFamily="2" charset="0"/>
                <a:ea typeface="XINGKAI SC LIGHT" panose="02010600040101010101" pitchFamily="2" charset="-122"/>
              </a:rPr>
              <a:t>Zingiber officinale </a:t>
            </a:r>
          </a:p>
          <a:p>
            <a:endParaRPr lang="it-IT" b="1" dirty="0">
              <a:ln/>
              <a:solidFill>
                <a:schemeClr val="accent4"/>
              </a:solidFill>
              <a:latin typeface="SAVOYE LET PLAIN:1.0" pitchFamily="2" charset="0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CFDB3E32-E52E-DC7A-00E9-653D668239EA}"/>
              </a:ext>
            </a:extLst>
          </p:cNvPr>
          <p:cNvSpPr txBox="1"/>
          <p:nvPr/>
        </p:nvSpPr>
        <p:spPr>
          <a:xfrm>
            <a:off x="627138" y="3899264"/>
            <a:ext cx="2501900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/>
              <a:t>Relatori</a:t>
            </a:r>
            <a:r>
              <a:rPr lang="it-IT" dirty="0"/>
              <a:t>:</a:t>
            </a:r>
          </a:p>
          <a:p>
            <a:r>
              <a:rPr lang="it-IT" dirty="0"/>
              <a:t>Sara Panassidi </a:t>
            </a:r>
          </a:p>
          <a:p>
            <a:r>
              <a:rPr lang="it-IT" dirty="0"/>
              <a:t>Manuela Rinaldi </a:t>
            </a:r>
          </a:p>
          <a:p>
            <a:r>
              <a:rPr lang="it-IT" dirty="0"/>
              <a:t>Ivan Trimarco </a:t>
            </a:r>
          </a:p>
        </p:txBody>
      </p:sp>
    </p:spTree>
    <p:extLst>
      <p:ext uri="{BB962C8B-B14F-4D97-AF65-F5344CB8AC3E}">
        <p14:creationId xmlns:p14="http://schemas.microsoft.com/office/powerpoint/2010/main" val="27783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2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Immagine 7" descr="Immagine che contiene erba, esterni, pianta, verde&#10;&#10;Descrizione generata automaticamente">
            <a:extLst>
              <a:ext uri="{FF2B5EF4-FFF2-40B4-BE49-F238E27FC236}">
                <a16:creationId xmlns:a16="http://schemas.microsoft.com/office/drawing/2014/main" id="{F7724320-367E-5FC7-356C-592313F7C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6" r="5147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12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EAC074-D53F-1C25-C6E0-3DEB71A2EC2F}"/>
              </a:ext>
            </a:extLst>
          </p:cNvPr>
          <p:cNvSpPr txBox="1"/>
          <p:nvPr/>
        </p:nvSpPr>
        <p:spPr>
          <a:xfrm>
            <a:off x="541867" y="787400"/>
            <a:ext cx="7145866" cy="77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SCHEDA DELLA PIANTA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D674376-62E3-345B-4BCA-9E9DCF7E0918}"/>
              </a:ext>
            </a:extLst>
          </p:cNvPr>
          <p:cNvSpPr txBox="1"/>
          <p:nvPr/>
        </p:nvSpPr>
        <p:spPr>
          <a:xfrm>
            <a:off x="541866" y="2032000"/>
            <a:ext cx="7145867" cy="387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i="1" u="sng" dirty="0">
                <a:solidFill>
                  <a:srgbClr val="FEFFFF"/>
                </a:solidFill>
              </a:rPr>
              <a:t>NOME COMUNE</a:t>
            </a:r>
            <a:r>
              <a:rPr lang="en-US" dirty="0">
                <a:solidFill>
                  <a:srgbClr val="FEFFFF"/>
                </a:solidFill>
              </a:rPr>
              <a:t>: Zenzero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i="1" u="sng" dirty="0">
                <a:solidFill>
                  <a:srgbClr val="FEFFFF"/>
                </a:solidFill>
              </a:rPr>
              <a:t>NOME BOTANICO</a:t>
            </a:r>
            <a:r>
              <a:rPr lang="en-US" dirty="0">
                <a:solidFill>
                  <a:srgbClr val="FEFFFF"/>
                </a:solidFill>
                <a:sym typeface="Wingdings" pitchFamily="2" charset="2"/>
              </a:rPr>
              <a:t>: </a:t>
            </a:r>
            <a:r>
              <a:rPr lang="en-US" i="1" dirty="0">
                <a:solidFill>
                  <a:srgbClr val="FEFFFF"/>
                </a:solidFill>
                <a:sym typeface="Wingdings" pitchFamily="2" charset="2"/>
              </a:rPr>
              <a:t>Zingiber officinale R.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i="1" dirty="0">
              <a:solidFill>
                <a:srgbClr val="FEFFFF"/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i="1" u="sng" dirty="0">
                <a:solidFill>
                  <a:srgbClr val="FEFFFF"/>
                </a:solidFill>
              </a:rPr>
              <a:t>FAMIGLIA</a:t>
            </a:r>
            <a:r>
              <a:rPr lang="en-US" dirty="0">
                <a:solidFill>
                  <a:srgbClr val="FEFFFF"/>
                </a:solidFill>
              </a:rPr>
              <a:t>: Zingiberacee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endParaRPr lang="en-US" dirty="0">
              <a:solidFill>
                <a:srgbClr val="FEFFFF"/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i="1" u="sng" dirty="0">
                <a:solidFill>
                  <a:srgbClr val="FEFFFF"/>
                </a:solidFill>
              </a:rPr>
              <a:t>CLASSIFICAZIONE BOTANICA</a:t>
            </a:r>
            <a:r>
              <a:rPr lang="en-US" dirty="0">
                <a:solidFill>
                  <a:srgbClr val="FEFFFF"/>
                </a:solidFill>
              </a:rPr>
              <a:t>: Angiosperme Monocotiledoni</a:t>
            </a:r>
          </a:p>
        </p:txBody>
      </p:sp>
    </p:spTree>
    <p:extLst>
      <p:ext uri="{BB962C8B-B14F-4D97-AF65-F5344CB8AC3E}">
        <p14:creationId xmlns:p14="http://schemas.microsoft.com/office/powerpoint/2010/main" val="725275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magine 3" descr="Immagine che contiene pianta, clipart&#10;&#10;Descrizione generata automaticamente">
            <a:extLst>
              <a:ext uri="{FF2B5EF4-FFF2-40B4-BE49-F238E27FC236}">
                <a16:creationId xmlns:a16="http://schemas.microsoft.com/office/drawing/2014/main" id="{4CCB327D-5428-8E85-865C-21C7DFFA04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42" r="9123" b="1"/>
          <a:stretch/>
        </p:blipFill>
        <p:spPr>
          <a:xfrm>
            <a:off x="8382165" y="212912"/>
            <a:ext cx="3664889" cy="6343067"/>
          </a:xfrm>
          <a:prstGeom prst="rect">
            <a:avLst/>
          </a:prstGeom>
        </p:spPr>
      </p:pic>
      <p:sp>
        <p:nvSpPr>
          <p:cNvPr id="86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9CCF70-E173-79EF-CDA2-71FAB4709E79}"/>
              </a:ext>
            </a:extLst>
          </p:cNvPr>
          <p:cNvSpPr txBox="1"/>
          <p:nvPr/>
        </p:nvSpPr>
        <p:spPr>
          <a:xfrm>
            <a:off x="541867" y="787400"/>
            <a:ext cx="7145866" cy="77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DESCRIZIONE BOTANICA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41A53B-DD80-A0CE-D926-406CAD35826D}"/>
              </a:ext>
            </a:extLst>
          </p:cNvPr>
          <p:cNvSpPr txBox="1"/>
          <p:nvPr/>
        </p:nvSpPr>
        <p:spPr>
          <a:xfrm>
            <a:off x="541866" y="2031999"/>
            <a:ext cx="7449389" cy="44010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t-IT" dirty="0">
                <a:solidFill>
                  <a:srgbClr val="FEFFFF"/>
                </a:solidFill>
              </a:rPr>
              <a:t>Pianta erbacea perenne; 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endParaRPr lang="it-IT" dirty="0">
              <a:solidFill>
                <a:srgbClr val="FEFFFF"/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t-IT" dirty="0">
                <a:solidFill>
                  <a:srgbClr val="FEFFFF"/>
                </a:solidFill>
              </a:rPr>
              <a:t>Presenta un rizoma aromatico, carnoso e molto ramificato;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it-IT" dirty="0">
                <a:solidFill>
                  <a:srgbClr val="FEFFFF"/>
                </a:solidFill>
              </a:rPr>
              <a:t> 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t-IT" dirty="0">
                <a:solidFill>
                  <a:srgbClr val="FEFFFF"/>
                </a:solidFill>
              </a:rPr>
              <a:t>Foglie lanceolate; 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endParaRPr lang="it-IT" dirty="0">
              <a:solidFill>
                <a:srgbClr val="FEFFFF"/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t-IT" dirty="0">
                <a:solidFill>
                  <a:srgbClr val="FEFFFF"/>
                </a:solidFill>
              </a:rPr>
              <a:t>Fiori di colore giallo verdastro; 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endParaRPr lang="it-IT" dirty="0">
              <a:solidFill>
                <a:srgbClr val="FEFFFF"/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t-IT" dirty="0">
                <a:solidFill>
                  <a:srgbClr val="FEFFFF"/>
                </a:solidFill>
              </a:rPr>
              <a:t>Il frutto è una capsula contenete molti semi;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it-IT" dirty="0">
              <a:solidFill>
                <a:srgbClr val="FEFFFF"/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Appartiene alla stessa famiglia della curcuma e del cardamomo. Arriva fino a 1 metro di altezza ma è la parte che cresce sotto terra (il </a:t>
            </a:r>
            <a:r>
              <a:rPr lang="it-IT" b="1" dirty="0">
                <a:solidFill>
                  <a:srgbClr val="FFC000"/>
                </a:solidFill>
              </a:rPr>
              <a:t>rizoma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a essere utilizzata.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it-IT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5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5C1DBA9-E4D3-5C00-10CB-BF916439C6B2}"/>
              </a:ext>
            </a:extLst>
          </p:cNvPr>
          <p:cNvSpPr txBox="1"/>
          <p:nvPr/>
        </p:nvSpPr>
        <p:spPr>
          <a:xfrm>
            <a:off x="1217056" y="1093380"/>
            <a:ext cx="3068182" cy="4671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STORIA E ORIGINE </a:t>
            </a:r>
          </a:p>
        </p:txBody>
      </p:sp>
      <p:sp>
        <p:nvSpPr>
          <p:cNvPr id="57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57342F-9245-EE0F-F7B0-8FEC871D9E60}"/>
              </a:ext>
            </a:extLst>
          </p:cNvPr>
          <p:cNvSpPr txBox="1"/>
          <p:nvPr/>
        </p:nvSpPr>
        <p:spPr>
          <a:xfrm>
            <a:off x="5285509" y="1093380"/>
            <a:ext cx="6219103" cy="4679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È una pianta che ha bisogno di un 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clima tropicale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cresce in terreni fertili e umidi.  </a:t>
            </a:r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EDCBAF21-5090-C3A3-F6C7-81B351AEE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019" y="681698"/>
            <a:ext cx="5301804" cy="230784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DB11B6-9DC5-553F-E623-39F1B4BDEDF0}"/>
              </a:ext>
            </a:extLst>
          </p:cNvPr>
          <p:cNvSpPr txBox="1"/>
          <p:nvPr/>
        </p:nvSpPr>
        <p:spPr>
          <a:xfrm>
            <a:off x="4884569" y="228600"/>
            <a:ext cx="374332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Le sue origini provengono dall’Asia, in particolare Cina e India, dove veniva coltivato già 5000 anni fa </a:t>
            </a:r>
          </a:p>
        </p:txBody>
      </p:sp>
    </p:spTree>
    <p:extLst>
      <p:ext uri="{BB962C8B-B14F-4D97-AF65-F5344CB8AC3E}">
        <p14:creationId xmlns:p14="http://schemas.microsoft.com/office/powerpoint/2010/main" val="400130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3E9E7E-5555-C295-0E98-412247C1E31C}"/>
              </a:ext>
            </a:extLst>
          </p:cNvPr>
          <p:cNvSpPr txBox="1"/>
          <p:nvPr/>
        </p:nvSpPr>
        <p:spPr>
          <a:xfrm>
            <a:off x="4364736" y="339281"/>
            <a:ext cx="3462528" cy="70788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360000" rtlCol="0">
            <a:spAutoFit/>
          </a:bodyPr>
          <a:lstStyle/>
          <a:p>
            <a:r>
              <a:rPr lang="it-IT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DROGA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B94AA6-DE87-78C1-5197-39C357434FF6}"/>
              </a:ext>
            </a:extLst>
          </p:cNvPr>
          <p:cNvSpPr txBox="1"/>
          <p:nvPr/>
        </p:nvSpPr>
        <p:spPr>
          <a:xfrm>
            <a:off x="2572512" y="1342156"/>
            <a:ext cx="723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droga dello zenzero è costituita dai </a:t>
            </a:r>
            <a:r>
              <a:rPr lang="it-IT" dirty="0">
                <a:solidFill>
                  <a:srgbClr val="C00000"/>
                </a:solidFill>
              </a:rPr>
              <a:t>rizomi</a:t>
            </a:r>
            <a:r>
              <a:rPr lang="it-IT" dirty="0"/>
              <a:t> freschi o essiccati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E52185A-EBE7-1813-31C7-FF07A6468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5" y="3737216"/>
            <a:ext cx="3734921" cy="257294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E693944-D23B-C9DB-9EAC-C8CA1C0D8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490" y="3562050"/>
            <a:ext cx="3025902" cy="227529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F991A18-D754-22B1-89C7-8855D06D5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098" y="1823597"/>
            <a:ext cx="4994708" cy="261389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1066B44-59CD-1C42-1D27-0CB6047C1FB7}"/>
              </a:ext>
            </a:extLst>
          </p:cNvPr>
          <p:cNvSpPr txBox="1"/>
          <p:nvPr/>
        </p:nvSpPr>
        <p:spPr>
          <a:xfrm>
            <a:off x="1671464" y="6310162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Rizoma fresco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5AF10BD-3937-28AF-1A16-665B0EDC023A}"/>
              </a:ext>
            </a:extLst>
          </p:cNvPr>
          <p:cNvSpPr txBox="1"/>
          <p:nvPr/>
        </p:nvSpPr>
        <p:spPr>
          <a:xfrm>
            <a:off x="9295437" y="5837341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Rizoma essiccato </a:t>
            </a:r>
          </a:p>
        </p:txBody>
      </p:sp>
    </p:spTree>
    <p:extLst>
      <p:ext uri="{BB962C8B-B14F-4D97-AF65-F5344CB8AC3E}">
        <p14:creationId xmlns:p14="http://schemas.microsoft.com/office/powerpoint/2010/main" val="135204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23CD483-3FBF-2D41-38FD-ECBB14F5CA88}"/>
              </a:ext>
            </a:extLst>
          </p:cNvPr>
          <p:cNvSpPr txBox="1"/>
          <p:nvPr/>
        </p:nvSpPr>
        <p:spPr>
          <a:xfrm>
            <a:off x="1773936" y="225408"/>
            <a:ext cx="5596128" cy="70788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360000" rtlCol="0">
            <a:spAutoFit/>
          </a:bodyPr>
          <a:lstStyle/>
          <a:p>
            <a:r>
              <a:rPr lang="it-IT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PRINCIPI ATTIVI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8C3D00-5E62-48FF-5A3C-2232E29EC98F}"/>
              </a:ext>
            </a:extLst>
          </p:cNvPr>
          <p:cNvSpPr txBox="1"/>
          <p:nvPr/>
        </p:nvSpPr>
        <p:spPr>
          <a:xfrm rot="10800000" flipH="1" flipV="1">
            <a:off x="1369012" y="2228671"/>
            <a:ext cx="9600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Terpeni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Olio essenziale (costituito prevalentemente da sesquiterpeni quali lo zingiberene)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Gingeroli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Shogaoli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B33E80-5BBD-E9A5-2A0B-9F08DB030310}"/>
              </a:ext>
            </a:extLst>
          </p:cNvPr>
          <p:cNvSpPr txBox="1"/>
          <p:nvPr/>
        </p:nvSpPr>
        <p:spPr>
          <a:xfrm>
            <a:off x="6705599" y="1311822"/>
            <a:ext cx="5084065" cy="70788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360000" rtlCol="0">
            <a:spAutoFit/>
          </a:bodyPr>
          <a:lstStyle/>
          <a:p>
            <a:r>
              <a:rPr lang="it-IT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COSTITUENTI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5D832A4-BAC4-BB9D-722C-5517E2EB1F70}"/>
              </a:ext>
            </a:extLst>
          </p:cNvPr>
          <p:cNvSpPr txBox="1"/>
          <p:nvPr/>
        </p:nvSpPr>
        <p:spPr>
          <a:xfrm>
            <a:off x="6169150" y="814654"/>
            <a:ext cx="1072897" cy="70788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360000" rtlCol="0">
            <a:spAutoFit/>
          </a:bodyPr>
          <a:lstStyle/>
          <a:p>
            <a:r>
              <a:rPr lang="it-IT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&amp;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3C053C2-4DEF-F06D-C7F1-B657C5640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72" y="3581750"/>
            <a:ext cx="3415098" cy="136220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E073A7A-2E21-0248-3CCC-0D99924DBFED}"/>
              </a:ext>
            </a:extLst>
          </p:cNvPr>
          <p:cNvSpPr txBox="1"/>
          <p:nvPr/>
        </p:nvSpPr>
        <p:spPr>
          <a:xfrm>
            <a:off x="1138185" y="4912035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Zingiberene</a:t>
            </a:r>
            <a:r>
              <a:rPr lang="it-IT" dirty="0"/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6EDAD6D-237B-BDF3-7603-58B078805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698" y="5084310"/>
            <a:ext cx="3960349" cy="154874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3DD5298-BD56-2DFB-1578-DDF9AD439B80}"/>
              </a:ext>
            </a:extLst>
          </p:cNvPr>
          <p:cNvSpPr txBox="1"/>
          <p:nvPr/>
        </p:nvSpPr>
        <p:spPr>
          <a:xfrm>
            <a:off x="4794249" y="4724377"/>
            <a:ext cx="114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Gingerolo</a:t>
            </a:r>
            <a:r>
              <a:rPr lang="it-IT" dirty="0"/>
              <a:t> 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A767E28-CA28-1A1D-72BF-3425FEC81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439" y="3269796"/>
            <a:ext cx="2645553" cy="1613787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6E23139-816C-BBC4-B23B-D22D6C5391E0}"/>
              </a:ext>
            </a:extLst>
          </p:cNvPr>
          <p:cNvSpPr txBox="1"/>
          <p:nvPr/>
        </p:nvSpPr>
        <p:spPr>
          <a:xfrm>
            <a:off x="7651327" y="4873031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Shoagolo</a:t>
            </a:r>
            <a:r>
              <a:rPr lang="it-IT" dirty="0"/>
              <a:t> 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EC83A963-629A-426C-8456-447AA79A2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754" y="4018206"/>
            <a:ext cx="2448314" cy="2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4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158DE72-D004-1055-FE69-3442E342C1C9}"/>
              </a:ext>
            </a:extLst>
          </p:cNvPr>
          <p:cNvSpPr txBox="1"/>
          <p:nvPr/>
        </p:nvSpPr>
        <p:spPr>
          <a:xfrm>
            <a:off x="5686426" y="514350"/>
            <a:ext cx="7043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IMPIEGO FARMACEUTICO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246F05-6D3A-605E-4EF2-FC7F9441A3CA}"/>
              </a:ext>
            </a:extLst>
          </p:cNvPr>
          <p:cNvSpPr txBox="1"/>
          <p:nvPr/>
        </p:nvSpPr>
        <p:spPr>
          <a:xfrm>
            <a:off x="6643688" y="1428750"/>
            <a:ext cx="4557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Azione antiossidante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Azione antiinfiammatoria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Gastroprotettore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Azione antiemetica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C90C48-7355-E042-4397-5E02202D7C72}"/>
              </a:ext>
            </a:extLst>
          </p:cNvPr>
          <p:cNvSpPr txBox="1"/>
          <p:nvPr/>
        </p:nvSpPr>
        <p:spPr>
          <a:xfrm>
            <a:off x="1307622" y="3907576"/>
            <a:ext cx="5878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CONTROINDICAZIONI </a:t>
            </a:r>
            <a:endParaRPr lang="it-IT" sz="40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790556-B237-4520-0DE8-1914271D2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273" y="2629079"/>
            <a:ext cx="3589912" cy="238454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8634A7B-2713-C539-C814-35B7D399E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132" y="1283972"/>
            <a:ext cx="5198852" cy="2384540"/>
          </a:xfrm>
          <a:prstGeom prst="rect">
            <a:avLst/>
          </a:prstGeom>
        </p:spPr>
      </p:pic>
      <p:graphicFrame>
        <p:nvGraphicFramePr>
          <p:cNvPr id="18" name="CasellaDiTesto 6">
            <a:extLst>
              <a:ext uri="{FF2B5EF4-FFF2-40B4-BE49-F238E27FC236}">
                <a16:creationId xmlns:a16="http://schemas.microsoft.com/office/drawing/2014/main" id="{CFF4EA52-274E-42E4-C7EF-7EA6494B3FF3}"/>
              </a:ext>
            </a:extLst>
          </p:cNvPr>
          <p:cNvGraphicFramePr/>
          <p:nvPr/>
        </p:nvGraphicFramePr>
        <p:xfrm>
          <a:off x="1361042" y="4433736"/>
          <a:ext cx="8650767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397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BAE136-3598-C368-7044-22C2B50C509C}"/>
              </a:ext>
            </a:extLst>
          </p:cNvPr>
          <p:cNvSpPr txBox="1"/>
          <p:nvPr/>
        </p:nvSpPr>
        <p:spPr>
          <a:xfrm>
            <a:off x="1900238" y="228600"/>
            <a:ext cx="9886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CURIOSITÀ </a:t>
            </a:r>
          </a:p>
          <a:p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</a:t>
            </a:r>
            <a:endParaRPr lang="it-IT" sz="4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E99103-0B33-165C-AB0F-5EF591B05CE9}"/>
              </a:ext>
            </a:extLst>
          </p:cNvPr>
          <p:cNvSpPr txBox="1"/>
          <p:nvPr/>
        </p:nvSpPr>
        <p:spPr>
          <a:xfrm>
            <a:off x="5800726" y="536376"/>
            <a:ext cx="691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IMPIEGHI PARTICOLARI</a:t>
            </a:r>
            <a:endParaRPr lang="it-IT" sz="4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3582324-7E7D-C28A-0588-F3AE53C5D234}"/>
              </a:ext>
            </a:extLst>
          </p:cNvPr>
          <p:cNvSpPr txBox="1"/>
          <p:nvPr/>
        </p:nvSpPr>
        <p:spPr>
          <a:xfrm>
            <a:off x="5007769" y="336322"/>
            <a:ext cx="8815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&amp;</a:t>
            </a:r>
            <a:endParaRPr lang="it-IT" sz="4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3C5B032-5A8D-D20D-3A0C-4D28786E2724}"/>
              </a:ext>
            </a:extLst>
          </p:cNvPr>
          <p:cNvSpPr txBox="1"/>
          <p:nvPr/>
        </p:nvSpPr>
        <p:spPr>
          <a:xfrm>
            <a:off x="657226" y="1444316"/>
            <a:ext cx="5143500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suo impiego più comune e conosciuto è nell’ambito culinario, dove viene utilizzato come </a:t>
            </a:r>
            <a:r>
              <a:rPr lang="it-IT" u="sng" dirty="0">
                <a:solidFill>
                  <a:srgbClr val="C00000"/>
                </a:solidFill>
              </a:rPr>
              <a:t>spezia</a:t>
            </a:r>
            <a:r>
              <a:rPr lang="it-IT" dirty="0"/>
              <a:t> per esaltare i sapori delle pietanze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67646C2-EB10-650C-03AF-573EC1AAD89E}"/>
              </a:ext>
            </a:extLst>
          </p:cNvPr>
          <p:cNvSpPr txBox="1"/>
          <p:nvPr/>
        </p:nvSpPr>
        <p:spPr>
          <a:xfrm>
            <a:off x="6772276" y="1552039"/>
            <a:ext cx="4972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Dei suoi particolari impieghi se ne parla sin dall’</a:t>
            </a:r>
            <a:r>
              <a:rPr lang="it-IT" dirty="0">
                <a:solidFill>
                  <a:srgbClr val="C00000"/>
                </a:solidFill>
              </a:rPr>
              <a:t>antichità</a:t>
            </a:r>
            <a:r>
              <a:rPr lang="it-IT" dirty="0"/>
              <a:t>, da quando sbarca nel nostro continente con Alessandro Magno, diffondendosi poi nella Grecia antica e nell’impero romano.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E1B44A-4B90-59D1-6BD8-5B77F67E5A30}"/>
              </a:ext>
            </a:extLst>
          </p:cNvPr>
          <p:cNvSpPr txBox="1"/>
          <p:nvPr/>
        </p:nvSpPr>
        <p:spPr>
          <a:xfrm>
            <a:off x="2297907" y="4598075"/>
            <a:ext cx="54197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Conosciuto per le sue particolari proprietà </a:t>
            </a:r>
            <a:r>
              <a:rPr lang="it-IT" dirty="0">
                <a:solidFill>
                  <a:srgbClr val="C00000"/>
                </a:solidFill>
              </a:rPr>
              <a:t>antibiotiche</a:t>
            </a:r>
            <a:r>
              <a:rPr lang="it-IT" dirty="0"/>
              <a:t> e </a:t>
            </a:r>
            <a:r>
              <a:rPr lang="it-IT" dirty="0">
                <a:solidFill>
                  <a:srgbClr val="C00000"/>
                </a:solidFill>
              </a:rPr>
              <a:t>afrodisiache</a:t>
            </a:r>
            <a:r>
              <a:rPr lang="it-IT" dirty="0"/>
              <a:t>, viene trattato e citato nel corano come ″</a:t>
            </a:r>
            <a:r>
              <a:rPr lang="it-IT" i="1" dirty="0"/>
              <a:t>pianta benedetta da Dio</a:t>
            </a:r>
            <a:r>
              <a:rPr lang="it-IT" dirty="0"/>
              <a:t>″, trattato da Plinio il vecchio come sostanza digestiva e infine considerato da Pitagora come antidoto al morso del serpente. 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9DE2151-4DE6-ED17-C0C8-B65265DCC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904" y="3506767"/>
            <a:ext cx="4027284" cy="267505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364E1E7-097C-9FD4-09CF-4B0D02FA2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907" y="2380749"/>
            <a:ext cx="4334894" cy="21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85294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{0F33C7F9-DD0B-A049-B9D1-4ED6E598225D}tf10001069</Template>
  <TotalTime>218</TotalTime>
  <Words>342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SAVOYE LET PLAIN:1.0</vt:lpstr>
      <vt:lpstr>Wingdings</vt:lpstr>
      <vt:lpstr>Wingdings 3</vt:lpstr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 PANASSIDI</dc:creator>
  <cp:lastModifiedBy>mauro serafini</cp:lastModifiedBy>
  <cp:revision>5</cp:revision>
  <cp:lastPrinted>2022-05-06T19:10:44Z</cp:lastPrinted>
  <dcterms:created xsi:type="dcterms:W3CDTF">2022-05-05T19:40:00Z</dcterms:created>
  <dcterms:modified xsi:type="dcterms:W3CDTF">2022-05-08T12:25:40Z</dcterms:modified>
</cp:coreProperties>
</file>