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59" r:id="rId6"/>
    <p:sldId id="264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C3683-4493-48EE-87E6-68608EEE6FA6}" type="datetimeFigureOut">
              <a:rPr lang="it-IT" smtClean="0"/>
              <a:pPr/>
              <a:t>08/05/2022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F0AAA-1C76-4997-B030-027A8D48E7D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F0AAA-1C76-4997-B030-027A8D48E7D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99F698-08CF-4E26-BEA9-7A224811D975}" type="datetimeFigureOut">
              <a:rPr lang="it-IT" smtClean="0"/>
              <a:pPr/>
              <a:t>08/05/2022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7C2367-9D24-4E7D-BCC3-236ABC1846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698-08CF-4E26-BEA9-7A224811D975}" type="datetimeFigureOut">
              <a:rPr lang="it-IT" smtClean="0"/>
              <a:pPr/>
              <a:t>08/05/2022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2367-9D24-4E7D-BCC3-236ABC1846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E99F698-08CF-4E26-BEA9-7A224811D975}" type="datetimeFigureOut">
              <a:rPr lang="it-IT" smtClean="0"/>
              <a:pPr/>
              <a:t>08/05/2022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E7C2367-9D24-4E7D-BCC3-236ABC1846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698-08CF-4E26-BEA9-7A224811D975}" type="datetimeFigureOut">
              <a:rPr lang="it-IT" smtClean="0"/>
              <a:pPr/>
              <a:t>08/05/2022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C2367-9D24-4E7D-BCC3-236ABC1846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698-08CF-4E26-BEA9-7A224811D975}" type="datetimeFigureOut">
              <a:rPr lang="it-IT" smtClean="0"/>
              <a:pPr/>
              <a:t>08/05/2022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E7C2367-9D24-4E7D-BCC3-236ABC1846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E99F698-08CF-4E26-BEA9-7A224811D975}" type="datetimeFigureOut">
              <a:rPr lang="it-IT" smtClean="0"/>
              <a:pPr/>
              <a:t>08/05/2022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E7C2367-9D24-4E7D-BCC3-236ABC1846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E99F698-08CF-4E26-BEA9-7A224811D975}" type="datetimeFigureOut">
              <a:rPr lang="it-IT" smtClean="0"/>
              <a:pPr/>
              <a:t>08/05/2022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E7C2367-9D24-4E7D-BCC3-236ABC1846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698-08CF-4E26-BEA9-7A224811D975}" type="datetimeFigureOut">
              <a:rPr lang="it-IT" smtClean="0"/>
              <a:pPr/>
              <a:t>08/05/2022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C2367-9D24-4E7D-BCC3-236ABC1846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698-08CF-4E26-BEA9-7A224811D975}" type="datetimeFigureOut">
              <a:rPr lang="it-IT" smtClean="0"/>
              <a:pPr/>
              <a:t>08/05/2022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7C2367-9D24-4E7D-BCC3-236ABC1846F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698-08CF-4E26-BEA9-7A224811D975}" type="datetimeFigureOut">
              <a:rPr lang="it-IT" smtClean="0"/>
              <a:pPr/>
              <a:t>08/05/2022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C2367-9D24-4E7D-BCC3-236ABC1846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E99F698-08CF-4E26-BEA9-7A224811D975}" type="datetimeFigureOut">
              <a:rPr lang="it-IT" smtClean="0"/>
              <a:pPr/>
              <a:t>08/05/2022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E7C2367-9D24-4E7D-BCC3-236ABC1846F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99F698-08CF-4E26-BEA9-7A224811D975}" type="datetimeFigureOut">
              <a:rPr lang="it-IT" smtClean="0"/>
              <a:pPr/>
              <a:t>08/05/2022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7C2367-9D24-4E7D-BCC3-236ABC1846F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3491880" cy="792088"/>
          </a:xfr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MELOGRANO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460432" cy="2040632"/>
          </a:xfrm>
        </p:spPr>
        <p:txBody>
          <a:bodyPr/>
          <a:lstStyle/>
          <a:p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  <a:cs typeface="Arial" pitchFamily="34" charset="0"/>
              </a:rPr>
              <a:t>           </a:t>
            </a:r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  <a:cs typeface="Arial" pitchFamily="34" charset="0"/>
              </a:rPr>
              <a:t>Punica </a:t>
            </a:r>
            <a:r>
              <a:rPr lang="it-IT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  <a:cs typeface="Arial" pitchFamily="34" charset="0"/>
              </a:rPr>
              <a:t>granatum</a:t>
            </a:r>
            <a:r>
              <a:rPr lang="it-IT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24744"/>
            <a:ext cx="4241626" cy="424162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83768" y="6165304"/>
            <a:ext cx="5286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Bradley Hand ITC" pitchFamily="66" charset="0"/>
              </a:rPr>
              <a:t>Ludovica Pica, Francesca </a:t>
            </a:r>
            <a:r>
              <a:rPr lang="it-IT" sz="2000" b="1" dirty="0" err="1">
                <a:solidFill>
                  <a:schemeClr val="bg1"/>
                </a:solidFill>
                <a:latin typeface="Bradley Hand ITC" pitchFamily="66" charset="0"/>
              </a:rPr>
              <a:t>Serpetti</a:t>
            </a:r>
            <a:r>
              <a:rPr lang="it-IT" sz="2000" b="1" dirty="0">
                <a:solidFill>
                  <a:schemeClr val="bg1"/>
                </a:solidFill>
                <a:latin typeface="Bradley Hand ITC" pitchFamily="66" charset="0"/>
              </a:rPr>
              <a:t>, Isabella Volpi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915816" y="306896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8153400" cy="99060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DESCRIZIONE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323528" y="2060848"/>
          <a:ext cx="2483768" cy="3850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6675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     Ordine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i="1" dirty="0">
                          <a:solidFill>
                            <a:schemeClr val="tx1"/>
                          </a:solidFill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i="1" dirty="0" err="1">
                          <a:solidFill>
                            <a:schemeClr val="tx1"/>
                          </a:solidFill>
                        </a:rPr>
                        <a:t>Myrtales</a:t>
                      </a:r>
                      <a:endParaRPr lang="it-IT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837">
                <a:tc>
                  <a:txBody>
                    <a:bodyPr/>
                    <a:lstStyle/>
                    <a:p>
                      <a:r>
                        <a:rPr lang="it-IT" dirty="0"/>
                        <a:t>    </a:t>
                      </a:r>
                      <a:r>
                        <a:rPr lang="it-IT" b="1" dirty="0"/>
                        <a:t>Famiglia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 </a:t>
                      </a:r>
                    </a:p>
                    <a:p>
                      <a:r>
                        <a:rPr lang="it-IT" b="0" i="1" dirty="0" err="1"/>
                        <a:t>Lythraceae</a:t>
                      </a:r>
                      <a:endParaRPr lang="it-IT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837">
                <a:tc>
                  <a:txBody>
                    <a:bodyPr/>
                    <a:lstStyle/>
                    <a:p>
                      <a:r>
                        <a:rPr lang="it-IT" dirty="0"/>
                        <a:t>   </a:t>
                      </a:r>
                      <a:r>
                        <a:rPr lang="it-IT" b="1" dirty="0"/>
                        <a:t> Genere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 </a:t>
                      </a:r>
                    </a:p>
                    <a:p>
                      <a:r>
                        <a:rPr lang="it-IT" b="0" i="1" dirty="0"/>
                        <a:t>Punica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837">
                <a:tc>
                  <a:txBody>
                    <a:bodyPr/>
                    <a:lstStyle/>
                    <a:p>
                      <a:r>
                        <a:rPr lang="it-IT" dirty="0"/>
                        <a:t>    </a:t>
                      </a:r>
                      <a:r>
                        <a:rPr lang="it-IT" b="1" dirty="0"/>
                        <a:t>Specie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i="1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it-IT" i="1" dirty="0">
                          <a:solidFill>
                            <a:schemeClr val="tx1"/>
                          </a:solidFill>
                        </a:rPr>
                        <a:t>Punica </a:t>
                      </a:r>
                      <a:r>
                        <a:rPr lang="it-IT" i="1" dirty="0" err="1">
                          <a:solidFill>
                            <a:schemeClr val="tx1"/>
                          </a:solidFill>
                        </a:rPr>
                        <a:t>granatum</a:t>
                      </a:r>
                      <a:r>
                        <a:rPr lang="it-IT" i="1" dirty="0">
                          <a:solidFill>
                            <a:schemeClr val="tx1"/>
                          </a:solidFill>
                        </a:rPr>
                        <a:t> 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222">
                <a:tc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916832"/>
            <a:ext cx="2400435" cy="381642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419872" y="3284984"/>
            <a:ext cx="23762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-Habitus:</a:t>
            </a:r>
            <a:r>
              <a:rPr lang="it-IT" dirty="0">
                <a:latin typeface="Albertus MT" pitchFamily="34" charset="0"/>
              </a:rPr>
              <a:t> </a:t>
            </a:r>
            <a:r>
              <a:rPr lang="it-IT" sz="1600" dirty="0">
                <a:latin typeface="Albertus MT" pitchFamily="34" charset="0"/>
              </a:rPr>
              <a:t>piccolo albero con altezza variabile tra i 2 e i 6 m</a:t>
            </a:r>
          </a:p>
          <a:p>
            <a:endParaRPr lang="it-IT" dirty="0"/>
          </a:p>
          <a:p>
            <a:r>
              <a:rPr lang="it-IT" b="1" dirty="0"/>
              <a:t>-Foglie: </a:t>
            </a:r>
            <a:r>
              <a:rPr lang="it-IT" sz="1600" dirty="0">
                <a:latin typeface="Albertus MT" pitchFamily="34" charset="0"/>
              </a:rPr>
              <a:t>lanceolate, lucide e coriacee</a:t>
            </a:r>
          </a:p>
          <a:p>
            <a:endParaRPr lang="it-IT" dirty="0"/>
          </a:p>
          <a:p>
            <a:r>
              <a:rPr lang="it-IT" dirty="0"/>
              <a:t>-</a:t>
            </a:r>
            <a:r>
              <a:rPr lang="it-IT" b="1" dirty="0"/>
              <a:t>Frutto: </a:t>
            </a:r>
            <a:r>
              <a:rPr lang="it-IT" dirty="0"/>
              <a:t>melagrana o balausta</a:t>
            </a:r>
            <a:r>
              <a:rPr lang="it-IT" sz="1600" dirty="0">
                <a:latin typeface="Albertus MT" pitchFamily="34" charset="0"/>
              </a:rPr>
              <a:t>, </a:t>
            </a:r>
            <a:r>
              <a:rPr lang="it-IT" sz="1400" dirty="0">
                <a:latin typeface="Albertus MT" pitchFamily="34" charset="0"/>
              </a:rPr>
              <a:t>bacca globosa di 6-12 cm di diametro</a:t>
            </a:r>
          </a:p>
        </p:txBody>
      </p:sp>
      <p:sp>
        <p:nvSpPr>
          <p:cNvPr id="8" name="Rettangolo 7"/>
          <p:cNvSpPr/>
          <p:nvPr/>
        </p:nvSpPr>
        <p:spPr>
          <a:xfrm>
            <a:off x="3419872" y="2204864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/>
              <a:t>-Origine</a:t>
            </a:r>
            <a:r>
              <a:rPr lang="it-IT" dirty="0"/>
              <a:t>: Iran, Nord Africa, Asia Occidentale, Caucaso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DROGA E PRINCIPI ATTIVI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Droga: corteccia dei rami e della radice</a:t>
            </a:r>
          </a:p>
          <a:p>
            <a:r>
              <a:rPr lang="it-IT" dirty="0"/>
              <a:t>Costituenti: alcaloide </a:t>
            </a:r>
            <a:r>
              <a:rPr lang="it-IT" dirty="0" err="1"/>
              <a:t>tropano</a:t>
            </a:r>
            <a:r>
              <a:rPr lang="it-IT" dirty="0"/>
              <a:t> (</a:t>
            </a:r>
            <a:r>
              <a:rPr lang="it-IT" dirty="0" err="1"/>
              <a:t>pseudopelleterina</a:t>
            </a:r>
            <a:r>
              <a:rPr lang="it-IT" dirty="0"/>
              <a:t>), alcaloide piridinico, tannini</a:t>
            </a:r>
          </a:p>
        </p:txBody>
      </p:sp>
      <p:pic>
        <p:nvPicPr>
          <p:cNvPr id="4" name="Immagine 3" descr="1200px-Pseudopelletierin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573016"/>
            <a:ext cx="1976852" cy="2377164"/>
          </a:xfrm>
          <a:prstGeom prst="rect">
            <a:avLst/>
          </a:prstGeom>
        </p:spPr>
      </p:pic>
      <p:sp>
        <p:nvSpPr>
          <p:cNvPr id="5" name="Freccia in giù 4"/>
          <p:cNvSpPr/>
          <p:nvPr/>
        </p:nvSpPr>
        <p:spPr>
          <a:xfrm flipH="1">
            <a:off x="6948264" y="2780928"/>
            <a:ext cx="144016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melograno-pianta_N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501008"/>
            <a:ext cx="3836095" cy="2548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1">
                    <a:lumMod val="75000"/>
                  </a:schemeClr>
                </a:solidFill>
              </a:rPr>
              <a:t>PROPRIETÀ E MODI </a:t>
            </a:r>
            <a:r>
              <a:rPr lang="it-IT" sz="4000" b="1" dirty="0" err="1">
                <a:solidFill>
                  <a:schemeClr val="accent1">
                    <a:lumMod val="75000"/>
                  </a:schemeClr>
                </a:solidFill>
              </a:rPr>
              <a:t>D’IMPIEGO</a:t>
            </a:r>
            <a:endParaRPr lang="it-IT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755576" y="1916832"/>
            <a:ext cx="6408712" cy="345638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it-IT" sz="2200" u="sng" dirty="0"/>
              <a:t>Proprietà astringenti</a:t>
            </a:r>
            <a:r>
              <a:rPr lang="it-IT" sz="2200" dirty="0"/>
              <a:t> → acido gallico ed </a:t>
            </a:r>
            <a:r>
              <a:rPr lang="it-IT" sz="2200" dirty="0" err="1"/>
              <a:t>ellagico</a:t>
            </a:r>
            <a:endParaRPr lang="it-IT" sz="2200" dirty="0"/>
          </a:p>
          <a:p>
            <a:pPr fontAlgn="base"/>
            <a:r>
              <a:rPr lang="it-IT" sz="2200" u="sng" dirty="0"/>
              <a:t>Proprietà antidiarroiche</a:t>
            </a:r>
            <a:r>
              <a:rPr lang="it-IT" sz="2200" dirty="0"/>
              <a:t> → tannini</a:t>
            </a:r>
          </a:p>
          <a:p>
            <a:pPr fontAlgn="base"/>
            <a:r>
              <a:rPr lang="it-IT" sz="2200" u="sng" dirty="0"/>
              <a:t>Proprietà </a:t>
            </a:r>
            <a:r>
              <a:rPr lang="it-IT" sz="2200" u="sng" dirty="0" err="1"/>
              <a:t>gastro-protettive</a:t>
            </a:r>
            <a:endParaRPr lang="it-IT" sz="2200" u="sng" dirty="0"/>
          </a:p>
          <a:p>
            <a:pPr fontAlgn="base"/>
            <a:r>
              <a:rPr lang="it-IT" sz="2200" u="sng" dirty="0"/>
              <a:t>Proprietà rinfrescanti delle gengive</a:t>
            </a:r>
          </a:p>
          <a:p>
            <a:pPr fontAlgn="base"/>
            <a:r>
              <a:rPr lang="it-IT" sz="2200" u="sng" dirty="0"/>
              <a:t>Proprietà diuretiche</a:t>
            </a:r>
            <a:r>
              <a:rPr lang="it-IT" sz="2200" dirty="0"/>
              <a:t> → semi</a:t>
            </a:r>
          </a:p>
          <a:p>
            <a:pPr fontAlgn="base"/>
            <a:r>
              <a:rPr lang="it-IT" sz="2200" u="sng" dirty="0"/>
              <a:t>Proprietà aromatiche </a:t>
            </a:r>
            <a:r>
              <a:rPr lang="it-IT" sz="2200" dirty="0"/>
              <a:t>→ scorza di melograno</a:t>
            </a:r>
          </a:p>
          <a:p>
            <a:pPr fontAlgn="base"/>
            <a:r>
              <a:rPr lang="it-IT" sz="2200" u="sng" dirty="0"/>
              <a:t>Proprietà antiossidanti</a:t>
            </a:r>
            <a:r>
              <a:rPr lang="it-IT" sz="2200" dirty="0"/>
              <a:t>→ olio e succo di melograno</a:t>
            </a:r>
          </a:p>
          <a:p>
            <a:pPr fontAlgn="base"/>
            <a:r>
              <a:rPr lang="it-IT" sz="2200" u="sng" dirty="0"/>
              <a:t>Potenziali proprietà antitrombotiche, antiallergiche, vaso-protettrici e </a:t>
            </a:r>
            <a:r>
              <a:rPr lang="it-IT" sz="2200" u="sng" dirty="0" err="1"/>
              <a:t>gastro-protettrici</a:t>
            </a:r>
            <a:r>
              <a:rPr lang="it-IT" sz="2200" dirty="0"/>
              <a:t> → flavonoidi  </a:t>
            </a:r>
          </a:p>
          <a:p>
            <a:pPr fontAlgn="base"/>
            <a:r>
              <a:rPr lang="it-IT" sz="2200" u="sng" dirty="0"/>
              <a:t>Proprietà vermifuga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153400" cy="990600"/>
          </a:xfrm>
        </p:spPr>
        <p:txBody>
          <a:bodyPr/>
          <a:lstStyle/>
          <a:p>
            <a:r>
              <a:rPr lang="it-IT" dirty="0"/>
              <a:t>Uso alimentare e cosmetico</a:t>
            </a:r>
          </a:p>
        </p:txBody>
      </p:sp>
      <p:pic>
        <p:nvPicPr>
          <p:cNvPr id="5" name="Segnaposto contenuto 4" descr="succomelograno_special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4680520" cy="2050906"/>
          </a:xfrm>
        </p:spPr>
      </p:pic>
      <p:pic>
        <p:nvPicPr>
          <p:cNvPr id="6" name="Immagine 5" descr="gelsomino-e-melogr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0551" y="4365104"/>
            <a:ext cx="4453449" cy="19107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220072" y="2132856"/>
            <a:ext cx="37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Potente azione antiossidante, che favorisce il benessere di cute, unghie e capelli.</a:t>
            </a:r>
          </a:p>
        </p:txBody>
      </p:sp>
      <p:sp>
        <p:nvSpPr>
          <p:cNvPr id="9" name="Sole 8"/>
          <p:cNvSpPr/>
          <p:nvPr/>
        </p:nvSpPr>
        <p:spPr>
          <a:xfrm>
            <a:off x="7668344" y="332656"/>
            <a:ext cx="792088" cy="792088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4797152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È ottimo per i trattamenti </a:t>
            </a:r>
            <a:r>
              <a:rPr lang="it-IT" dirty="0" err="1"/>
              <a:t>anti-age</a:t>
            </a:r>
            <a:r>
              <a:rPr lang="it-IT" dirty="0"/>
              <a:t> grazie alla sua azione sulla circolazione del sangue che rallenta l'invecchiamento, accelerando la rigenerazione cellulare.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CONTROINDICAZIONI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153400" cy="4495800"/>
          </a:xfrm>
        </p:spPr>
        <p:txBody>
          <a:bodyPr/>
          <a:lstStyle/>
          <a:p>
            <a:r>
              <a:rPr lang="it-IT" dirty="0"/>
              <a:t>Somministrazione eccessiva di principi attivi ricavati dalla corteccia:</a:t>
            </a:r>
          </a:p>
          <a:p>
            <a:pPr>
              <a:buNone/>
            </a:pPr>
            <a:r>
              <a:rPr lang="it-IT" dirty="0"/>
              <a:t>-sonnolenza</a:t>
            </a:r>
          </a:p>
          <a:p>
            <a:pPr>
              <a:buNone/>
            </a:pPr>
            <a:r>
              <a:rPr lang="it-IT" dirty="0"/>
              <a:t>-cefalea</a:t>
            </a:r>
          </a:p>
          <a:p>
            <a:pPr>
              <a:buNone/>
            </a:pPr>
            <a:r>
              <a:rPr lang="it-IT" dirty="0"/>
              <a:t>-vertigini</a:t>
            </a:r>
          </a:p>
          <a:p>
            <a:pPr>
              <a:buNone/>
            </a:pPr>
            <a:r>
              <a:rPr lang="it-IT" dirty="0"/>
              <a:t>-difficoltà respiratoria </a:t>
            </a:r>
          </a:p>
        </p:txBody>
      </p:sp>
      <p:pic>
        <p:nvPicPr>
          <p:cNvPr id="4" name="Immagine 3" descr="kisspng-poison-toxicity-warning-sign-warning-label-caution-triangle-symbol-5aa99cd8e96760.645757981521065176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88640"/>
            <a:ext cx="1225910" cy="980728"/>
          </a:xfrm>
          <a:prstGeom prst="rect">
            <a:avLst/>
          </a:prstGeom>
        </p:spPr>
      </p:pic>
      <p:pic>
        <p:nvPicPr>
          <p:cNvPr id="5" name="Immagine 4" descr="DSC03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996952"/>
            <a:ext cx="3419872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MELOGRANO, TRA STORIA E VIRTÙ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Le famiglie nobili degli antichi Egizi coltivavano nei loro giardini piante di Melograno in segno di ricchezza, abbondanza, fertilità.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Presso i Fenici il Melograno veniva considerata pianta sacra, con poteri afrodisiaci. </a:t>
            </a:r>
          </a:p>
        </p:txBody>
      </p:sp>
      <p:pic>
        <p:nvPicPr>
          <p:cNvPr id="4" name="Immagine 3" descr="le-essenze-nell-egitto-dei-faraoni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212976"/>
            <a:ext cx="3858111" cy="15271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8153400" cy="990600"/>
          </a:xfrm>
        </p:spPr>
        <p:txBody>
          <a:bodyPr/>
          <a:lstStyle/>
          <a:p>
            <a:r>
              <a:rPr lang="it-IT" dirty="0"/>
              <a:t>Il melograno nell’arte</a:t>
            </a:r>
          </a:p>
        </p:txBody>
      </p:sp>
      <p:pic>
        <p:nvPicPr>
          <p:cNvPr id="4" name="Segnaposto contenuto 3" descr="48078899_10215833378645003_7205664107058429952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3552395" cy="2664296"/>
          </a:xfrm>
        </p:spPr>
      </p:pic>
      <p:sp>
        <p:nvSpPr>
          <p:cNvPr id="5" name="Rettangolo 4"/>
          <p:cNvSpPr/>
          <p:nvPr/>
        </p:nvSpPr>
        <p:spPr>
          <a:xfrm>
            <a:off x="755576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S. Botticelli, Madonna della Melagrana (1487) - Galleria degli Uffizi - </a:t>
            </a:r>
          </a:p>
        </p:txBody>
      </p:sp>
      <p:pic>
        <p:nvPicPr>
          <p:cNvPr id="6" name="Immagine 5" descr="downloa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44824"/>
            <a:ext cx="3669852" cy="208823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148064" y="4005064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P.A.RENOIR , Pomegranate and figs (1914-15)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53400" cy="990600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Curiosità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2132856"/>
            <a:ext cx="6120680" cy="4725144"/>
          </a:xfrm>
        </p:spPr>
        <p:txBody>
          <a:bodyPr>
            <a:normAutofit/>
          </a:bodyPr>
          <a:lstStyle/>
          <a:p>
            <a:r>
              <a:rPr lang="it-IT" sz="2000" dirty="0"/>
              <a:t>In Africa settentrionale ed in alcuni paesi orientali la corteccia del frutto polverizzata viene usata per la concia del cuoio. </a:t>
            </a:r>
          </a:p>
          <a:p>
            <a:endParaRPr lang="it-IT" sz="2000" dirty="0"/>
          </a:p>
          <a:p>
            <a:r>
              <a:rPr lang="it-IT" sz="2000" dirty="0"/>
              <a:t>Il Melograno è presente nello stemma di Granada, la città andalusa, il cui nome deriverebbe proprio da quello del frutto del Melograno, introdotto nella Penisola Iberica durante la dominazione moresca. </a:t>
            </a:r>
          </a:p>
        </p:txBody>
      </p:sp>
      <p:pic>
        <p:nvPicPr>
          <p:cNvPr id="4" name="Immagine 3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348880"/>
            <a:ext cx="2282341" cy="3442219"/>
          </a:xfrm>
          <a:prstGeom prst="rect">
            <a:avLst/>
          </a:prstGeom>
        </p:spPr>
      </p:pic>
      <p:sp>
        <p:nvSpPr>
          <p:cNvPr id="5" name="Fumetto 4 4"/>
          <p:cNvSpPr/>
          <p:nvPr/>
        </p:nvSpPr>
        <p:spPr>
          <a:xfrm>
            <a:off x="2627784" y="188640"/>
            <a:ext cx="1296144" cy="792088"/>
          </a:xfrm>
          <a:prstGeom prst="cloudCallout">
            <a:avLst>
              <a:gd name="adj1" fmla="val -36354"/>
              <a:gd name="adj2" fmla="val 625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 rot="13797780">
            <a:off x="7486551" y="5341890"/>
            <a:ext cx="1760318" cy="15717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260</TotalTime>
  <Words>349</Words>
  <Application>Microsoft Office PowerPoint</Application>
  <PresentationFormat>Presentazione su schermo (4:3)</PresentationFormat>
  <Paragraphs>60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Albertus MT</vt:lpstr>
      <vt:lpstr>Bahnschrift SemiBold SemiConden</vt:lpstr>
      <vt:lpstr>Bradley Hand ITC</vt:lpstr>
      <vt:lpstr>Calibri</vt:lpstr>
      <vt:lpstr>Tw Cen MT</vt:lpstr>
      <vt:lpstr>Wingdings</vt:lpstr>
      <vt:lpstr>Wingdings 2</vt:lpstr>
      <vt:lpstr>Luna</vt:lpstr>
      <vt:lpstr>MELOGRANO</vt:lpstr>
      <vt:lpstr>DESCRIZIONE</vt:lpstr>
      <vt:lpstr>DROGA E PRINCIPI ATTIVI</vt:lpstr>
      <vt:lpstr>PROPRIETÀ E MODI D’IMPIEGO</vt:lpstr>
      <vt:lpstr>Uso alimentare e cosmetico</vt:lpstr>
      <vt:lpstr>CONTROINDICAZIONI</vt:lpstr>
      <vt:lpstr>IL MELOGRANO, TRA STORIA E VIRTÙ</vt:lpstr>
      <vt:lpstr>Il melograno nell’arte</vt:lpstr>
      <vt:lpstr>Curiosità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MELOGRANO</dc:title>
  <dc:creator>Hewlett-Packard Company</dc:creator>
  <cp:lastModifiedBy>mauro serafini</cp:lastModifiedBy>
  <cp:revision>8</cp:revision>
  <dcterms:created xsi:type="dcterms:W3CDTF">2022-05-06T07:30:15Z</dcterms:created>
  <dcterms:modified xsi:type="dcterms:W3CDTF">2022-05-08T07:53:36Z</dcterms:modified>
</cp:coreProperties>
</file>