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11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6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64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75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3342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84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0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38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252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913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37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74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030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7028-1A8B-4F79-B826-12AD771D4EBA}" type="datetimeFigureOut">
              <a:rPr lang="it-IT" smtClean="0"/>
              <a:t>13/05/2022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426D1-178F-454A-B537-F03B3E635C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9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9748" y="5048131"/>
            <a:ext cx="10515600" cy="225400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2400" b="1" dirty="0">
                <a:latin typeface="Harrington" panose="04040505050A02020702" pitchFamily="82" charset="0"/>
              </a:rPr>
              <a:t>Ludovica Salmonti</a:t>
            </a:r>
          </a:p>
          <a:p>
            <a:pPr marL="0" indent="0" algn="r">
              <a:buNone/>
            </a:pPr>
            <a:r>
              <a:rPr lang="it-IT" sz="2400" b="1" dirty="0">
                <a:latin typeface="Harrington" panose="04040505050A02020702" pitchFamily="82" charset="0"/>
              </a:rPr>
              <a:t>Alessandra Sofo</a:t>
            </a:r>
          </a:p>
          <a:p>
            <a:pPr marL="0" indent="0" algn="r">
              <a:buNone/>
            </a:pPr>
            <a:r>
              <a:rPr lang="it-IT" sz="2400" b="1" dirty="0">
                <a:latin typeface="Harrington" panose="04040505050A02020702" pitchFamily="82" charset="0"/>
              </a:rPr>
              <a:t>Chiara Tagliacozzo</a:t>
            </a:r>
          </a:p>
          <a:p>
            <a:pPr marL="0" indent="0" algn="ctr">
              <a:buNone/>
            </a:pPr>
            <a:endParaRPr lang="it-IT" sz="2400" b="1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12074" y="2390502"/>
            <a:ext cx="10515600" cy="158819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6000" b="1" dirty="0" err="1">
                <a:latin typeface="Harrington" panose="04040505050A02020702" pitchFamily="82" charset="0"/>
              </a:rPr>
              <a:t>Laurus</a:t>
            </a:r>
            <a:r>
              <a:rPr lang="it-IT" sz="6000" b="1" dirty="0">
                <a:latin typeface="Harrington" panose="04040505050A02020702" pitchFamily="82" charset="0"/>
              </a:rPr>
              <a:t> </a:t>
            </a:r>
            <a:r>
              <a:rPr lang="it-IT" sz="6000" b="1" dirty="0" err="1">
                <a:latin typeface="Harrington" panose="04040505050A02020702" pitchFamily="82" charset="0"/>
              </a:rPr>
              <a:t>nobilis</a:t>
            </a:r>
            <a:r>
              <a:rPr lang="it-IT" sz="6000" b="1" dirty="0">
                <a:latin typeface="Harrington" panose="04040505050A02020702" pitchFamily="82" charset="0"/>
              </a:rPr>
              <a:t> L. – Alloro</a:t>
            </a:r>
            <a:br>
              <a:rPr lang="it-IT" sz="6000" b="1" dirty="0">
                <a:latin typeface="Harrington" panose="04040505050A02020702" pitchFamily="82" charset="0"/>
              </a:rPr>
            </a:br>
            <a:endParaRPr lang="it-IT" sz="6000" b="1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6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3045" y="765859"/>
            <a:ext cx="5022165" cy="935502"/>
          </a:xfrm>
        </p:spPr>
        <p:txBody>
          <a:bodyPr>
            <a:normAutofit fontScale="90000"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it-IT" sz="22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Come riconoscere una pianta di alloro?</a:t>
            </a:r>
            <a:br>
              <a:rPr lang="it-IT" sz="20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it-IT" sz="2000" dirty="0"/>
          </a:p>
        </p:txBody>
      </p:sp>
      <p:pic>
        <p:nvPicPr>
          <p:cNvPr id="5" name="Segnaposto immagine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129" b="13129"/>
          <a:stretch>
            <a:fillRect/>
          </a:stretch>
        </p:blipFill>
        <p:spPr>
          <a:xfrm>
            <a:off x="6686444" y="547810"/>
            <a:ext cx="2865140" cy="2810217"/>
          </a:xfrm>
          <a:prstGeom prst="rect">
            <a:avLst/>
          </a:prstGeo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3045" y="1758462"/>
            <a:ext cx="4700148" cy="3815105"/>
          </a:xfrm>
        </p:spPr>
        <p:txBody>
          <a:bodyPr>
            <a:normAutofit lnSpcReduction="10000"/>
          </a:bodyPr>
          <a:lstStyle/>
          <a:p>
            <a:r>
              <a:rPr lang="it-IT" sz="1800" dirty="0"/>
              <a:t>L'alloro (</a:t>
            </a:r>
            <a:r>
              <a:rPr lang="it-IT" sz="1800" dirty="0" err="1"/>
              <a:t>Laurus</a:t>
            </a:r>
            <a:r>
              <a:rPr lang="it-IT" sz="1800" dirty="0"/>
              <a:t> </a:t>
            </a:r>
            <a:r>
              <a:rPr lang="it-IT" sz="1800" dirty="0" err="1"/>
              <a:t>nobilis</a:t>
            </a:r>
            <a:r>
              <a:rPr lang="it-IT" sz="1800" dirty="0"/>
              <a:t>) ha foglie verde scuro, sottili e affusolate, e gradevolmente profumate; le foglie di lauroceraso, invece, sono più grandi e più carnose, arrotondate, color verde brillante e senza odore.</a:t>
            </a:r>
          </a:p>
          <a:p>
            <a:endParaRPr lang="it-IT" sz="1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Aspetti negativi: tossicità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L’alloro utilizzato per insaporire cibi non è affatto velenoso, a differenza del lauroceraso che, invece, lo 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900" dirty="0"/>
              <a:t>È sconsigliato far assumere le foglie di alloro ai bambini che abbiano al di sotto dei 6 anni di età e alle donne in gravidanza, in quanto può generare allergie.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8420" y="3861180"/>
            <a:ext cx="3262780" cy="2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EEA3A5-E80D-8B54-195B-C9638AF840B0}"/>
              </a:ext>
            </a:extLst>
          </p:cNvPr>
          <p:cNvSpPr txBox="1"/>
          <p:nvPr/>
        </p:nvSpPr>
        <p:spPr>
          <a:xfrm>
            <a:off x="1152546" y="1402286"/>
            <a:ext cx="51002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Nome comune</a:t>
            </a:r>
          </a:p>
          <a:p>
            <a:r>
              <a:rPr lang="it-IT" sz="2000" b="1" dirty="0"/>
              <a:t>     </a:t>
            </a:r>
            <a:r>
              <a:rPr lang="it-IT" dirty="0"/>
              <a:t>Alloro</a:t>
            </a:r>
          </a:p>
          <a:p>
            <a:endParaRPr lang="it-IT" sz="20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i="1" dirty="0"/>
              <a:t>Nome botanico</a:t>
            </a:r>
          </a:p>
          <a:p>
            <a:r>
              <a:rPr lang="it-IT" sz="2000" dirty="0"/>
              <a:t>      </a:t>
            </a:r>
            <a:r>
              <a:rPr lang="it-IT" dirty="0" err="1"/>
              <a:t>Laurus</a:t>
            </a:r>
            <a:r>
              <a:rPr lang="it-IT" dirty="0"/>
              <a:t> </a:t>
            </a:r>
            <a:r>
              <a:rPr lang="it-IT" dirty="0" err="1"/>
              <a:t>nobilis</a:t>
            </a:r>
            <a:r>
              <a:rPr lang="it-IT" dirty="0"/>
              <a:t> L.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Famiglia</a:t>
            </a:r>
          </a:p>
          <a:p>
            <a:r>
              <a:rPr lang="it-IT" sz="2000" dirty="0"/>
              <a:t>      </a:t>
            </a:r>
            <a:r>
              <a:rPr lang="it-IT" dirty="0" err="1"/>
              <a:t>Lauraceae</a:t>
            </a:r>
            <a:endParaRPr lang="it-IT" dirty="0"/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Habitat e distribuzione</a:t>
            </a:r>
          </a:p>
          <a:p>
            <a:r>
              <a:rPr lang="it-IT" dirty="0"/>
              <a:t>Diffuso lungo le zone costiere settentrionali              del Mar Mediterraneo, dalla Spagna alla Grecia e nell’Asia Minore, passando per la Svizzera e l’Italia.</a:t>
            </a:r>
            <a:endParaRPr lang="it-IT" b="1" i="1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071" y="1045028"/>
            <a:ext cx="4066658" cy="496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3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B36500-50B5-6AF9-4026-D873238C852E}"/>
              </a:ext>
            </a:extLst>
          </p:cNvPr>
          <p:cNvSpPr txBox="1"/>
          <p:nvPr/>
        </p:nvSpPr>
        <p:spPr>
          <a:xfrm>
            <a:off x="582931" y="1767217"/>
            <a:ext cx="481191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i="1" dirty="0"/>
              <a:t>Etimologia</a:t>
            </a:r>
          </a:p>
          <a:p>
            <a:r>
              <a:rPr lang="it-IT" dirty="0"/>
              <a:t>Il termine </a:t>
            </a:r>
            <a:r>
              <a:rPr lang="it-IT" i="1" dirty="0"/>
              <a:t>alloro</a:t>
            </a:r>
            <a:r>
              <a:rPr lang="it-IT" dirty="0"/>
              <a:t> deriva dal latino «</a:t>
            </a:r>
            <a:r>
              <a:rPr lang="it-IT" dirty="0" err="1"/>
              <a:t>laus</a:t>
            </a:r>
            <a:r>
              <a:rPr lang="it-IT" dirty="0"/>
              <a:t>», ovvero lode, per evidenziare le molteplici proprietà curative della pianta, note già agli antichi. L’epiteto della specie “</a:t>
            </a:r>
            <a:r>
              <a:rPr lang="it-IT" dirty="0" err="1"/>
              <a:t>nobilis</a:t>
            </a:r>
            <a:r>
              <a:rPr lang="it-IT" dirty="0"/>
              <a:t>”, invece, indica un qualcosa di illustre.</a:t>
            </a:r>
          </a:p>
          <a:p>
            <a:endParaRPr lang="it-IT" sz="20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i="1" dirty="0"/>
              <a:t>Storia e mitologia</a:t>
            </a:r>
          </a:p>
          <a:p>
            <a:r>
              <a:rPr lang="it-IT" dirty="0"/>
              <a:t>Nella mitologia greco-romana l’alloro era una pianta sacra e simboleggiava la sapienza e la gloria.</a:t>
            </a:r>
          </a:p>
          <a:p>
            <a:endParaRPr lang="it-IT" sz="2000" b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0C6156E-EC71-5861-37D8-E63BDC616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991" y="1048867"/>
            <a:ext cx="2570298" cy="204089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E433B3B-13CA-A99B-8C81-4BDB6418C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60" y="1647667"/>
            <a:ext cx="2903652" cy="360696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73CBA66-391C-B69E-7457-1F5718503E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8" b="10608"/>
          <a:stretch/>
        </p:blipFill>
        <p:spPr>
          <a:xfrm>
            <a:off x="5893389" y="3605373"/>
            <a:ext cx="2748371" cy="21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8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E124FA0-34BE-964C-5549-71CD069A3573}"/>
              </a:ext>
            </a:extLst>
          </p:cNvPr>
          <p:cNvSpPr txBox="1"/>
          <p:nvPr/>
        </p:nvSpPr>
        <p:spPr>
          <a:xfrm>
            <a:off x="234829" y="1355560"/>
            <a:ext cx="56020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dirty="0"/>
              <a:t>Classificazione botanica</a:t>
            </a:r>
          </a:p>
          <a:p>
            <a:r>
              <a:rPr lang="it-IT" dirty="0"/>
              <a:t>         Angiosperme Dicotiledoni </a:t>
            </a:r>
            <a:r>
              <a:rPr lang="it-IT" dirty="0" err="1"/>
              <a:t>Magnolidae</a:t>
            </a:r>
            <a:r>
              <a:rPr lang="it-IT" dirty="0"/>
              <a:t>.</a:t>
            </a:r>
          </a:p>
          <a:p>
            <a:endParaRPr lang="it-IT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it-IT" sz="2000" b="1" i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Descrizione botanica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L’alloro è un albero alto fino a 10 m, con rami sottili e glabri che formano una densa corona piramidale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Il legno della pianta è aromatico ed emana il tipico profumo delle foglie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Il fusto è eretto, la corteccia verde nerastra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Le foglie, ovate, sono verde scuro, coriacee, lucide nella pagina superiore e opache in quella inferiore, sono inoltre molto profumate.</a:t>
            </a:r>
          </a:p>
          <a:p>
            <a:pPr marL="342900" indent="-342900">
              <a:buFontTx/>
              <a:buChar char="-"/>
            </a:pPr>
            <a:endParaRPr lang="it-IT" sz="2000" b="1" i="1" dirty="0"/>
          </a:p>
          <a:p>
            <a:r>
              <a:rPr lang="it-IT" sz="2000" b="1" i="1" dirty="0"/>
              <a:t>      </a:t>
            </a:r>
          </a:p>
          <a:p>
            <a:endParaRPr lang="it-IT" b="1" i="1" dirty="0"/>
          </a:p>
          <a:p>
            <a:r>
              <a:rPr lang="it-IT" b="1" i="1" dirty="0"/>
              <a:t>            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7991EAF-4BC0-90B6-5034-16C684B21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20" y="716621"/>
            <a:ext cx="3528475" cy="19982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BF0D78D-82AA-EFCF-9E9C-B4A2AE338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124" y="3008540"/>
            <a:ext cx="3211286" cy="203740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AC6CC83-5263-81F3-B50D-06061E159A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8" t="-418" r="19916" b="-1"/>
          <a:stretch/>
        </p:blipFill>
        <p:spPr>
          <a:xfrm>
            <a:off x="6198524" y="3007419"/>
            <a:ext cx="2245193" cy="28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B110C21-F83E-EC8E-EEBF-5F8A8FE4DAA8}"/>
              </a:ext>
            </a:extLst>
          </p:cNvPr>
          <p:cNvSpPr txBox="1"/>
          <p:nvPr/>
        </p:nvSpPr>
        <p:spPr>
          <a:xfrm>
            <a:off x="739413" y="1886903"/>
            <a:ext cx="517806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Droga</a:t>
            </a:r>
          </a:p>
          <a:p>
            <a:r>
              <a:rPr lang="it-IT" dirty="0"/>
              <a:t>La droga, ovvero la parte della pianta contenente principi attivi, si trova a livello dei fiori e delle foglie.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Principi attivi</a:t>
            </a:r>
          </a:p>
          <a:p>
            <a:r>
              <a:rPr lang="it-IT" dirty="0"/>
              <a:t>I principi attivi che caratterizzano questa pianta sono rappresentati da amidi, resine, oli essenziali (</a:t>
            </a:r>
            <a:r>
              <a:rPr lang="it-IT" dirty="0" err="1"/>
              <a:t>monoterpeni</a:t>
            </a:r>
            <a:r>
              <a:rPr lang="it-IT" dirty="0"/>
              <a:t>, </a:t>
            </a:r>
            <a:r>
              <a:rPr lang="it-IT" dirty="0" err="1"/>
              <a:t>sesquiterpeni</a:t>
            </a:r>
            <a:r>
              <a:rPr lang="it-IT" dirty="0"/>
              <a:t>) e tannini.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6F5A417-E43B-0D46-6996-9FC576A7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37" y="718457"/>
            <a:ext cx="4165874" cy="19989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CBEA421-784A-19D1-93B1-93DAF0AAF2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" b="3333"/>
          <a:stretch/>
        </p:blipFill>
        <p:spPr>
          <a:xfrm>
            <a:off x="8172236" y="3014847"/>
            <a:ext cx="3037875" cy="24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9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2203ED-9C0A-883B-AF08-0EBE981DD406}"/>
              </a:ext>
            </a:extLst>
          </p:cNvPr>
          <p:cNvSpPr txBox="1"/>
          <p:nvPr/>
        </p:nvSpPr>
        <p:spPr>
          <a:xfrm>
            <a:off x="263729" y="1175718"/>
            <a:ext cx="59572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</a:t>
            </a:r>
            <a:r>
              <a:rPr lang="it-IT" b="1" dirty="0"/>
              <a:t>olio essenziale </a:t>
            </a:r>
            <a:r>
              <a:rPr lang="it-IT" dirty="0"/>
              <a:t>delle foglie contiene:</a:t>
            </a:r>
          </a:p>
          <a:p>
            <a:r>
              <a:rPr lang="it-IT" dirty="0"/>
              <a:t>•	Cineolo</a:t>
            </a:r>
          </a:p>
          <a:p>
            <a:r>
              <a:rPr lang="it-IT" dirty="0"/>
              <a:t>•	Eugenolo </a:t>
            </a:r>
          </a:p>
          <a:p>
            <a:r>
              <a:rPr lang="it-IT" dirty="0"/>
              <a:t>•	</a:t>
            </a:r>
            <a:r>
              <a:rPr lang="it-IT" dirty="0" err="1"/>
              <a:t>Fellandrene</a:t>
            </a:r>
            <a:r>
              <a:rPr lang="it-IT" dirty="0"/>
              <a:t> </a:t>
            </a:r>
          </a:p>
          <a:p>
            <a:r>
              <a:rPr lang="it-IT" dirty="0"/>
              <a:t>•	Geraniolo </a:t>
            </a:r>
          </a:p>
          <a:p>
            <a:r>
              <a:rPr lang="it-IT" dirty="0"/>
              <a:t>•	Linalolo</a:t>
            </a:r>
          </a:p>
          <a:p>
            <a:r>
              <a:rPr lang="it-IT" dirty="0"/>
              <a:t>•	Pinene</a:t>
            </a:r>
          </a:p>
          <a:p>
            <a:r>
              <a:rPr lang="it-IT" dirty="0"/>
              <a:t>•	Terpineolo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Quest’olio è estremamente versatile e può essere utilizzato in molteplici modi per lenire, risolvere e prevenire comuni disturbi molto diversi tra loro. A dosi elevate potrebbe prevalere la sua azione narcotica. 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33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9449" y="1133632"/>
            <a:ext cx="4548138" cy="60491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b="1" i="1" dirty="0">
                <a:latin typeface="+mn-lt"/>
              </a:rPr>
              <a:t>Olio grasso – burro di lauro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69449" y="2278966"/>
            <a:ext cx="4265588" cy="41808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Nelle drupe sono contenuti sia un olio essenziale sia un olio grasso.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Con quest’ultimo si può preparare il cosiddetto </a:t>
            </a:r>
            <a:r>
              <a:rPr lang="it-IT" sz="1800" b="1" dirty="0"/>
              <a:t>burro di lauro, </a:t>
            </a:r>
            <a:r>
              <a:rPr lang="it-IT" sz="1800" dirty="0"/>
              <a:t>una sostanza verde di odore e sapore caratteristici.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/>
              <a:t>Questo burro non deve essere mai applicato puro, ma deve essere sempre diluito con una adeguata percentuale di altri grassi.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800" dirty="0"/>
          </a:p>
        </p:txBody>
      </p:sp>
      <p:pic>
        <p:nvPicPr>
          <p:cNvPr id="9" name="Segnaposto immagine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025" r="7025"/>
          <a:stretch>
            <a:fillRect/>
          </a:stretch>
        </p:blipFill>
        <p:spPr>
          <a:xfrm>
            <a:off x="6533686" y="1436087"/>
            <a:ext cx="4439114" cy="3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98C9B71-4C95-28DB-4E42-1AB1FAC2CD7B}"/>
              </a:ext>
            </a:extLst>
          </p:cNvPr>
          <p:cNvSpPr txBox="1"/>
          <p:nvPr/>
        </p:nvSpPr>
        <p:spPr>
          <a:xfrm>
            <a:off x="647259" y="1614919"/>
            <a:ext cx="430456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Usi e impieghi</a:t>
            </a:r>
          </a:p>
          <a:p>
            <a:endParaRPr lang="it-IT" sz="2000" dirty="0"/>
          </a:p>
          <a:p>
            <a:r>
              <a:rPr lang="it-IT" dirty="0"/>
              <a:t>L’alloro, grazie al suo alto contenuto di oli essenziali, rappresenta un ottimo alleato della nostra salute e un profumato ingrediente in cucina. 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Proprietà nutritive </a:t>
            </a:r>
            <a:r>
              <a:rPr lang="it-IT" dirty="0"/>
              <a:t>(vitamina C, vitamina b29, vitamina 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/>
              <a:t>Proprietà terapeutiche </a:t>
            </a:r>
            <a:r>
              <a:rPr lang="it-IT" dirty="0"/>
              <a:t>(antibatterico, astringente, antisettico, antiossidante, espettorante, mucolitico, antinevralgico, antireumatico, rubefacente…)</a:t>
            </a:r>
            <a:endParaRPr lang="it-IT" i="1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408" y="576776"/>
            <a:ext cx="3766556" cy="230995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448" y="3474720"/>
            <a:ext cx="3766556" cy="261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77530E-77AB-7C51-DF8E-05144517E4C5}"/>
              </a:ext>
            </a:extLst>
          </p:cNvPr>
          <p:cNvSpPr txBox="1"/>
          <p:nvPr/>
        </p:nvSpPr>
        <p:spPr>
          <a:xfrm>
            <a:off x="224349" y="1722801"/>
            <a:ext cx="44386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it-IT" sz="2000" b="1" i="1" dirty="0"/>
              <a:t>Infusi e tisane</a:t>
            </a:r>
          </a:p>
          <a:p>
            <a:endParaRPr lang="it-IT" sz="20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La tisana di alloro è ricca di olio essenziale e proprietà curative eccezionali. </a:t>
            </a:r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Dal profumo delicato e particolare, l’infuso di alloro è indicato per attenuare i disturbi allo stomaco, dare sollievo durante le influenze stagionali e stimolare il sistema immunitario.</a:t>
            </a:r>
          </a:p>
        </p:txBody>
      </p:sp>
    </p:spTree>
    <p:extLst>
      <p:ext uri="{BB962C8B-B14F-4D97-AF65-F5344CB8AC3E}">
        <p14:creationId xmlns:p14="http://schemas.microsoft.com/office/powerpoint/2010/main" val="2906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580</Words>
  <Application>Microsoft Office PowerPoint</Application>
  <PresentationFormat>Widescreen</PresentationFormat>
  <Paragraphs>84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Harrington</vt:lpstr>
      <vt:lpstr>Wingdings</vt:lpstr>
      <vt:lpstr>Office Theme</vt:lpstr>
      <vt:lpstr>Laurus nobilis L. – Alloro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Olio grasso – burro di lauro</vt:lpstr>
      <vt:lpstr>Presentazione standard di PowerPoint</vt:lpstr>
      <vt:lpstr>Presentazione standard di PowerPoint</vt:lpstr>
      <vt:lpstr>Come riconoscere una pianta di alloro?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ALLORO</dc:title>
  <dc:creator>Ludovica Salmonti</dc:creator>
  <cp:lastModifiedBy>mauro serafini</cp:lastModifiedBy>
  <cp:revision>28</cp:revision>
  <dcterms:created xsi:type="dcterms:W3CDTF">2022-05-06T08:35:03Z</dcterms:created>
  <dcterms:modified xsi:type="dcterms:W3CDTF">2022-05-13T08:25:00Z</dcterms:modified>
</cp:coreProperties>
</file>