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57" r:id="rId3"/>
    <p:sldId id="259" r:id="rId4"/>
    <p:sldId id="260" r:id="rId5"/>
    <p:sldId id="258" r:id="rId6"/>
    <p:sldId id="261" r:id="rId7"/>
    <p:sldId id="262" r:id="rId8"/>
    <p:sldId id="263" r:id="rId9"/>
    <p:sldId id="264" r:id="rId10"/>
    <p:sldId id="265" r:id="rId11"/>
    <p:sldId id="266" r:id="rId1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4B0"/>
    <a:srgbClr val="005C2A"/>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18" autoAdjust="0"/>
  </p:normalViewPr>
  <p:slideViewPr>
    <p:cSldViewPr>
      <p:cViewPr varScale="1">
        <p:scale>
          <a:sx n="112" d="100"/>
          <a:sy n="112" d="100"/>
        </p:scale>
        <p:origin x="1620" y="96"/>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53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5533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5533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5533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35533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A212CDD6-E01F-4376-8F3F-40B909BF93D9}" type="slidenum">
              <a:rPr lang="en-US"/>
              <a:pPr>
                <a:defRPr/>
              </a:pPr>
              <a:t>‹N›</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miter lim="800000"/>
            <a:headEnd/>
            <a:tailEnd/>
          </a:ln>
        </p:spPr>
        <p:txBody>
          <a:bodyPr/>
          <a:lstStyle/>
          <a:p>
            <a:fld id="{8E7FD3F7-45D3-4764-B8DA-5057FB5AE36B}" type="slidenum">
              <a:rPr lang="en-US"/>
              <a:pPr/>
              <a:t>1</a:t>
            </a:fld>
            <a:endParaRPr 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miter lim="800000"/>
            <a:headEnd/>
            <a:tailEnd/>
          </a:ln>
        </p:spPr>
        <p:txBody>
          <a:bodyPr/>
          <a:lstStyle/>
          <a:p>
            <a:fld id="{334A5606-BC34-4B36-9C17-8F2E8E1A4BF8}" type="slidenum">
              <a:rPr lang="en-US"/>
              <a:pPr/>
              <a:t>10</a:t>
            </a:fld>
            <a:endParaRPr 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508677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miter lim="800000"/>
            <a:headEnd/>
            <a:tailEnd/>
          </a:ln>
        </p:spPr>
        <p:txBody>
          <a:bodyPr/>
          <a:lstStyle/>
          <a:p>
            <a:fld id="{334A5606-BC34-4B36-9C17-8F2E8E1A4BF8}" type="slidenum">
              <a:rPr lang="en-US"/>
              <a:pPr/>
              <a:t>2</a:t>
            </a:fld>
            <a:endParaRPr 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miter lim="800000"/>
            <a:headEnd/>
            <a:tailEnd/>
          </a:ln>
        </p:spPr>
        <p:txBody>
          <a:bodyPr/>
          <a:lstStyle/>
          <a:p>
            <a:fld id="{334A5606-BC34-4B36-9C17-8F2E8E1A4BF8}" type="slidenum">
              <a:rPr lang="en-US"/>
              <a:pPr/>
              <a:t>3</a:t>
            </a:fld>
            <a:endParaRPr 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840939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miter lim="800000"/>
            <a:headEnd/>
            <a:tailEnd/>
          </a:ln>
        </p:spPr>
        <p:txBody>
          <a:bodyPr/>
          <a:lstStyle/>
          <a:p>
            <a:fld id="{334A5606-BC34-4B36-9C17-8F2E8E1A4BF8}" type="slidenum">
              <a:rPr lang="en-US"/>
              <a:pPr/>
              <a:t>4</a:t>
            </a:fld>
            <a:endParaRPr 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313028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0429F8E4-B160-4D0F-9C16-3AB2CEABB9EE}" type="slidenum">
              <a:rPr lang="en-US"/>
              <a:pPr/>
              <a:t>5</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0429F8E4-B160-4D0F-9C16-3AB2CEABB9EE}" type="slidenum">
              <a:rPr lang="en-US"/>
              <a:pPr/>
              <a:t>6</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388459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0429F8E4-B160-4D0F-9C16-3AB2CEABB9EE}" type="slidenum">
              <a:rPr lang="en-US"/>
              <a:pPr/>
              <a:t>7</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387482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0429F8E4-B160-4D0F-9C16-3AB2CEABB9EE}" type="slidenum">
              <a:rPr lang="en-US"/>
              <a:pPr/>
              <a:t>8</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916263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miter lim="800000"/>
            <a:headEnd/>
            <a:tailEnd/>
          </a:ln>
        </p:spPr>
        <p:txBody>
          <a:bodyPr/>
          <a:lstStyle/>
          <a:p>
            <a:fld id="{334A5606-BC34-4B36-9C17-8F2E8E1A4BF8}" type="slidenum">
              <a:rPr lang="en-US"/>
              <a:pPr/>
              <a:t>9</a:t>
            </a:fld>
            <a:endParaRPr 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2875512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195513" y="2852738"/>
            <a:ext cx="5327650" cy="750887"/>
          </a:xfrm>
        </p:spPr>
        <p:txBody>
          <a:bodyPr/>
          <a:lstStyle>
            <a:lvl1pPr>
              <a:defRPr sz="2800" b="1"/>
            </a:lvl1pPr>
          </a:lstStyle>
          <a:p>
            <a:pPr lvl="0"/>
            <a:r>
              <a:rPr lang="it-IT" noProof="0"/>
              <a:t>Fare clic per modificare lo stile del titolo</a:t>
            </a:r>
            <a:endParaRPr lang="ru-RU" noProof="0"/>
          </a:p>
        </p:txBody>
      </p:sp>
      <p:sp>
        <p:nvSpPr>
          <p:cNvPr id="5123" name="Rectangle 3"/>
          <p:cNvSpPr>
            <a:spLocks noGrp="1" noChangeArrowheads="1"/>
          </p:cNvSpPr>
          <p:nvPr>
            <p:ph type="subTitle" idx="1"/>
          </p:nvPr>
        </p:nvSpPr>
        <p:spPr>
          <a:xfrm>
            <a:off x="2195513" y="3573463"/>
            <a:ext cx="5327650" cy="503237"/>
          </a:xfrm>
          <a:extLst>
            <a:ext uri="{AF507438-7753-43E0-B8FC-AC1667EBCBE1}">
              <a14:hiddenEffects xmlns:a14="http://schemas.microsoft.com/office/drawing/2010/main">
                <a:effectLst>
                  <a:outerShdw dist="17961" dir="2700000" algn="ctr" rotWithShape="0">
                    <a:schemeClr val="bg2"/>
                  </a:outerShdw>
                </a:effectLst>
              </a14:hiddenEffects>
            </a:ext>
          </a:extLst>
        </p:spPr>
        <p:txBody>
          <a:bodyPr/>
          <a:lstStyle>
            <a:lvl1pPr marL="0" indent="0">
              <a:buFontTx/>
              <a:buNone/>
              <a:defRPr sz="2400" b="1"/>
            </a:lvl1pPr>
          </a:lstStyle>
          <a:p>
            <a:pPr lvl="0"/>
            <a:r>
              <a:rPr lang="it-IT" noProof="0"/>
              <a:t>Fare clic per modificare lo stile del sottotitolo dello schema</a:t>
            </a:r>
            <a:endParaRPr lang="ru-RU" noProof="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it-IT"/>
              <a:t>Fare clic per modificare lo stile del titolo</a:t>
            </a:r>
            <a:endParaRPr lang="ru-RU"/>
          </a:p>
        </p:txBody>
      </p:sp>
      <p:sp>
        <p:nvSpPr>
          <p:cNvPr id="3" name="Вертикальный текст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ru-RU"/>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5383213" y="1412875"/>
            <a:ext cx="1636712" cy="5184775"/>
          </a:xfrm>
        </p:spPr>
        <p:txBody>
          <a:bodyPr vert="eaVert"/>
          <a:lstStyle/>
          <a:p>
            <a:r>
              <a:rPr lang="it-IT"/>
              <a:t>Fare clic per modificare lo stile del titolo</a:t>
            </a:r>
            <a:endParaRPr lang="ru-RU"/>
          </a:p>
        </p:txBody>
      </p:sp>
      <p:sp>
        <p:nvSpPr>
          <p:cNvPr id="3" name="Вертикальный текст 2"/>
          <p:cNvSpPr>
            <a:spLocks noGrp="1"/>
          </p:cNvSpPr>
          <p:nvPr>
            <p:ph type="body" orient="vert" idx="1"/>
          </p:nvPr>
        </p:nvSpPr>
        <p:spPr>
          <a:xfrm>
            <a:off x="468313" y="1412875"/>
            <a:ext cx="4762500" cy="5184775"/>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ru-RU"/>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it-IT"/>
              <a:t>Fare clic per modificare lo stile del titolo</a:t>
            </a:r>
            <a:endParaRPr lang="ru-RU"/>
          </a:p>
        </p:txBody>
      </p:sp>
      <p:sp>
        <p:nvSpPr>
          <p:cNvPr id="3" name="Объект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ru-RU"/>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Modifica gli stili del testo dello schema</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it-IT"/>
              <a:t>Fare clic per modificare lo stile del titolo</a:t>
            </a:r>
            <a:endParaRPr lang="ru-RU"/>
          </a:p>
        </p:txBody>
      </p:sp>
      <p:sp>
        <p:nvSpPr>
          <p:cNvPr id="3" name="Объект 2"/>
          <p:cNvSpPr>
            <a:spLocks noGrp="1"/>
          </p:cNvSpPr>
          <p:nvPr>
            <p:ph sz="half" idx="1"/>
          </p:nvPr>
        </p:nvSpPr>
        <p:spPr>
          <a:xfrm>
            <a:off x="468313" y="2133600"/>
            <a:ext cx="3198812" cy="446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ru-RU"/>
          </a:p>
        </p:txBody>
      </p:sp>
      <p:sp>
        <p:nvSpPr>
          <p:cNvPr id="4" name="Объект 3"/>
          <p:cNvSpPr>
            <a:spLocks noGrp="1"/>
          </p:cNvSpPr>
          <p:nvPr>
            <p:ph sz="half" idx="2"/>
          </p:nvPr>
        </p:nvSpPr>
        <p:spPr>
          <a:xfrm>
            <a:off x="3819525" y="2133600"/>
            <a:ext cx="3200400" cy="446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ru-RU"/>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it-IT"/>
              <a:t>Fare clic per modificare lo stile del titolo</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ru-RU"/>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it-IT"/>
              <a:t>Fare clic per modificare lo stile del titolo</a:t>
            </a:r>
            <a:endParaRPr lang="ru-RU"/>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412875"/>
            <a:ext cx="6048375"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a:t>Fare clic per modificare lo stile del titolo</a:t>
            </a:r>
            <a:endParaRPr lang="ru-RU"/>
          </a:p>
        </p:txBody>
      </p:sp>
      <p:sp>
        <p:nvSpPr>
          <p:cNvPr id="1027" name="Rectangle 3"/>
          <p:cNvSpPr>
            <a:spLocks noGrp="1" noChangeArrowheads="1"/>
          </p:cNvSpPr>
          <p:nvPr>
            <p:ph type="body" idx="1"/>
          </p:nvPr>
        </p:nvSpPr>
        <p:spPr bwMode="auto">
          <a:xfrm>
            <a:off x="468313" y="2133600"/>
            <a:ext cx="6551612" cy="4464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ru-RU"/>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charset="0"/>
        </a:defRPr>
      </a:lvl2pPr>
      <a:lvl3pPr algn="l" rtl="0" eaLnBrk="1" fontAlgn="base" hangingPunct="1">
        <a:spcBef>
          <a:spcPct val="0"/>
        </a:spcBef>
        <a:spcAft>
          <a:spcPct val="0"/>
        </a:spcAft>
        <a:defRPr sz="3200">
          <a:solidFill>
            <a:schemeClr val="bg1"/>
          </a:solidFill>
          <a:latin typeface="Arial" charset="0"/>
        </a:defRPr>
      </a:lvl3pPr>
      <a:lvl4pPr algn="l" rtl="0" eaLnBrk="1" fontAlgn="base" hangingPunct="1">
        <a:spcBef>
          <a:spcPct val="0"/>
        </a:spcBef>
        <a:spcAft>
          <a:spcPct val="0"/>
        </a:spcAft>
        <a:defRPr sz="3200">
          <a:solidFill>
            <a:schemeClr val="bg1"/>
          </a:solidFill>
          <a:latin typeface="Arial" charset="0"/>
        </a:defRPr>
      </a:lvl4pPr>
      <a:lvl5pPr algn="l" rtl="0" eaLnBrk="1" fontAlgn="base" hangingPunct="1">
        <a:spcBef>
          <a:spcPct val="0"/>
        </a:spcBef>
        <a:spcAft>
          <a:spcPct val="0"/>
        </a:spcAft>
        <a:defRPr sz="3200">
          <a:solidFill>
            <a:schemeClr val="bg1"/>
          </a:solidFill>
          <a:latin typeface="Arial" charset="0"/>
        </a:defRPr>
      </a:lvl5pPr>
      <a:lvl6pPr marL="457200" algn="l" rtl="0" eaLnBrk="1" fontAlgn="base" hangingPunct="1">
        <a:spcBef>
          <a:spcPct val="0"/>
        </a:spcBef>
        <a:spcAft>
          <a:spcPct val="0"/>
        </a:spcAft>
        <a:defRPr sz="3200">
          <a:solidFill>
            <a:schemeClr val="bg1"/>
          </a:solidFill>
          <a:latin typeface="Arial" charset="0"/>
        </a:defRPr>
      </a:lvl6pPr>
      <a:lvl7pPr marL="914400" algn="l" rtl="0" eaLnBrk="1" fontAlgn="base" hangingPunct="1">
        <a:spcBef>
          <a:spcPct val="0"/>
        </a:spcBef>
        <a:spcAft>
          <a:spcPct val="0"/>
        </a:spcAft>
        <a:defRPr sz="3200">
          <a:solidFill>
            <a:schemeClr val="bg1"/>
          </a:solidFill>
          <a:latin typeface="Arial" charset="0"/>
        </a:defRPr>
      </a:lvl7pPr>
      <a:lvl8pPr marL="1371600" algn="l" rtl="0" eaLnBrk="1" fontAlgn="base" hangingPunct="1">
        <a:spcBef>
          <a:spcPct val="0"/>
        </a:spcBef>
        <a:spcAft>
          <a:spcPct val="0"/>
        </a:spcAft>
        <a:defRPr sz="3200">
          <a:solidFill>
            <a:schemeClr val="bg1"/>
          </a:solidFill>
          <a:latin typeface="Arial" charset="0"/>
        </a:defRPr>
      </a:lvl8pPr>
      <a:lvl9pPr marL="1828800" algn="l" rtl="0" eaLnBrk="1" fontAlgn="base" hangingPunct="1">
        <a:spcBef>
          <a:spcPct val="0"/>
        </a:spcBef>
        <a:spcAft>
          <a:spcPct val="0"/>
        </a:spcAft>
        <a:defRPr sz="3200">
          <a:solidFill>
            <a:schemeClr val="bg1"/>
          </a:solidFill>
          <a:latin typeface="Arial" charset="0"/>
        </a:defRPr>
      </a:lvl9pPr>
    </p:titleStyle>
    <p:bodyStyle>
      <a:lvl1pPr marL="342900" indent="-342900" algn="l" rtl="0" eaLnBrk="1" fontAlgn="base" hangingPunct="1">
        <a:spcBef>
          <a:spcPct val="20000"/>
        </a:spcBef>
        <a:spcAft>
          <a:spcPct val="0"/>
        </a:spcAft>
        <a:buChar char="•"/>
        <a:defRPr sz="28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195736" y="2420888"/>
            <a:ext cx="4464496" cy="523220"/>
          </a:xfrm>
          <a:prstGeom prst="rect">
            <a:avLst/>
          </a:prstGeom>
          <a:noFill/>
          <a:scene3d>
            <a:camera prst="orthographicFront"/>
            <a:lightRig rig="threePt" dir="t"/>
          </a:scene3d>
          <a:sp3d>
            <a:bevelT/>
          </a:sp3d>
        </p:spPr>
        <p:txBody>
          <a:bodyPr wrap="square" rtlCol="0">
            <a:spAutoFit/>
          </a:bodyPr>
          <a:lstStyle/>
          <a:p>
            <a:pPr algn="ctr"/>
            <a:r>
              <a:rPr lang="it-IT" sz="2800" b="1" dirty="0">
                <a:solidFill>
                  <a:schemeClr val="bg1"/>
                </a:solidFill>
              </a:rPr>
              <a:t>CANNA DA ZUCCHERO</a:t>
            </a:r>
          </a:p>
        </p:txBody>
      </p:sp>
      <p:sp>
        <p:nvSpPr>
          <p:cNvPr id="5" name="CasellaDiTesto 4"/>
          <p:cNvSpPr txBox="1"/>
          <p:nvPr/>
        </p:nvSpPr>
        <p:spPr>
          <a:xfrm>
            <a:off x="2195736" y="3356993"/>
            <a:ext cx="4464496" cy="1354217"/>
          </a:xfrm>
          <a:prstGeom prst="rect">
            <a:avLst/>
          </a:prstGeom>
          <a:noFill/>
        </p:spPr>
        <p:txBody>
          <a:bodyPr wrap="square" rtlCol="0">
            <a:spAutoFit/>
          </a:bodyPr>
          <a:lstStyle/>
          <a:p>
            <a:pPr algn="ctr"/>
            <a:r>
              <a:rPr lang="it-IT" b="1" dirty="0">
                <a:solidFill>
                  <a:srgbClr val="92D050"/>
                </a:solidFill>
              </a:rPr>
              <a:t>Nome Botanico: </a:t>
            </a:r>
            <a:r>
              <a:rPr lang="it-IT" b="1" i="1" dirty="0" err="1">
                <a:solidFill>
                  <a:schemeClr val="bg1"/>
                </a:solidFill>
              </a:rPr>
              <a:t>Saccharum</a:t>
            </a:r>
            <a:r>
              <a:rPr lang="it-IT" b="1" i="1" dirty="0">
                <a:solidFill>
                  <a:schemeClr val="bg1"/>
                </a:solidFill>
              </a:rPr>
              <a:t> officinalis (Arabi)</a:t>
            </a:r>
          </a:p>
          <a:p>
            <a:pPr algn="ctr"/>
            <a:endParaRPr lang="it-IT" b="1" dirty="0">
              <a:solidFill>
                <a:srgbClr val="92D050"/>
              </a:solidFill>
            </a:endParaRPr>
          </a:p>
          <a:p>
            <a:pPr algn="ctr"/>
            <a:r>
              <a:rPr lang="it-IT" b="1" dirty="0">
                <a:solidFill>
                  <a:srgbClr val="92D050"/>
                </a:solidFill>
              </a:rPr>
              <a:t>Famiglia:</a:t>
            </a:r>
            <a:r>
              <a:rPr lang="it-IT" b="1" dirty="0">
                <a:solidFill>
                  <a:schemeClr val="bg1"/>
                </a:solidFill>
              </a:rPr>
              <a:t> </a:t>
            </a:r>
            <a:r>
              <a:rPr lang="it-IT" b="1" i="1" dirty="0" err="1">
                <a:solidFill>
                  <a:schemeClr val="bg1"/>
                </a:solidFill>
              </a:rPr>
              <a:t>Poaceae</a:t>
            </a:r>
            <a:endParaRPr lang="it-IT" b="1" i="1" dirty="0">
              <a:solidFill>
                <a:schemeClr val="bg1"/>
              </a:solidFill>
            </a:endParaRPr>
          </a:p>
          <a:p>
            <a:endParaRPr lang="it-IT" sz="1000" b="1" i="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7504" y="1700808"/>
            <a:ext cx="8928992" cy="2923877"/>
          </a:xfrm>
          <a:prstGeom prst="rect">
            <a:avLst/>
          </a:prstGeom>
          <a:noFill/>
        </p:spPr>
        <p:txBody>
          <a:bodyPr wrap="square" rtlCol="0">
            <a:spAutoFit/>
          </a:bodyPr>
          <a:lstStyle/>
          <a:p>
            <a:pPr algn="ctr"/>
            <a:r>
              <a:rPr lang="it-IT" sz="3200" b="1" dirty="0">
                <a:solidFill>
                  <a:srgbClr val="FFFF00"/>
                </a:solidFill>
              </a:rPr>
              <a:t>IMPIEGHI PARTICOLARI </a:t>
            </a:r>
            <a:endParaRPr lang="it-IT" sz="2400" b="1" dirty="0">
              <a:solidFill>
                <a:srgbClr val="FFFF00"/>
              </a:solidFill>
            </a:endParaRPr>
          </a:p>
          <a:p>
            <a:pPr algn="just"/>
            <a:endParaRPr lang="it-IT" sz="800" b="1" dirty="0">
              <a:solidFill>
                <a:schemeClr val="bg1"/>
              </a:solidFill>
            </a:endParaRPr>
          </a:p>
          <a:p>
            <a:pPr algn="just"/>
            <a:r>
              <a:rPr lang="it-IT" b="1" dirty="0">
                <a:solidFill>
                  <a:schemeClr val="bg1"/>
                </a:solidFill>
              </a:rPr>
              <a:t>Lo zucchero all’interno degli sciroppi svolge varie funzioni tra cui quella di rendere il sapore più gradevole, di addensante e di stabilizzatore contribuendo così alla resistenza della proliferazione batterica. </a:t>
            </a:r>
          </a:p>
          <a:p>
            <a:pPr algn="just"/>
            <a:r>
              <a:rPr lang="it-IT" b="1" dirty="0">
                <a:solidFill>
                  <a:schemeClr val="bg1"/>
                </a:solidFill>
              </a:rPr>
              <a:t>Lo zucchero all’interno delle compresse ha una duplice funzione: è un eccipiente utile per la composizione interna del prodotto e per la propria comprimibilità.</a:t>
            </a:r>
          </a:p>
          <a:p>
            <a:pPr algn="just"/>
            <a:r>
              <a:rPr lang="it-IT" b="1" dirty="0">
                <a:solidFill>
                  <a:schemeClr val="bg1"/>
                </a:solidFill>
              </a:rPr>
              <a:t>Lo zucchero all’interno delle bustine solubili costituisce una caratteristica importante per permettere la facilità di scioglimento del farmaco.</a:t>
            </a:r>
          </a:p>
        </p:txBody>
      </p:sp>
      <p:pic>
        <p:nvPicPr>
          <p:cNvPr id="3" name="Immagine 2">
            <a:extLst>
              <a:ext uri="{FF2B5EF4-FFF2-40B4-BE49-F238E27FC236}">
                <a16:creationId xmlns:a16="http://schemas.microsoft.com/office/drawing/2014/main" id="{723A694F-8F7C-4CE0-BEA3-CE6358DE8A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1959" y="4744601"/>
            <a:ext cx="3048000" cy="2037199"/>
          </a:xfrm>
          <a:prstGeom prst="rect">
            <a:avLst/>
          </a:prstGeom>
          <a:effectLst>
            <a:outerShdw blurRad="50800" dist="38100" dir="2700000" algn="tl" rotWithShape="0">
              <a:prstClr val="black">
                <a:alpha val="40000"/>
              </a:prstClr>
            </a:outerShdw>
          </a:effectLst>
        </p:spPr>
      </p:pic>
      <p:pic>
        <p:nvPicPr>
          <p:cNvPr id="6" name="Immagine 5">
            <a:extLst>
              <a:ext uri="{FF2B5EF4-FFF2-40B4-BE49-F238E27FC236}">
                <a16:creationId xmlns:a16="http://schemas.microsoft.com/office/drawing/2014/main" id="{61DF07E3-C5C1-4F24-BD0B-02E890291CA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179"/>
          <a:stretch/>
        </p:blipFill>
        <p:spPr>
          <a:xfrm>
            <a:off x="3145980" y="4744602"/>
            <a:ext cx="2615816" cy="2033016"/>
          </a:xfrm>
          <a:prstGeom prst="rect">
            <a:avLst/>
          </a:prstGeom>
          <a:effectLst>
            <a:outerShdw blurRad="50800" dist="38100" dir="2700000" algn="tl" rotWithShape="0">
              <a:prstClr val="black">
                <a:alpha val="40000"/>
              </a:prstClr>
            </a:outerShdw>
          </a:effectLst>
        </p:spPr>
      </p:pic>
      <p:pic>
        <p:nvPicPr>
          <p:cNvPr id="8" name="Immagine 7" descr="Immagine che contiene bevanda, vetro&#10;&#10;Descrizione generata automaticamente">
            <a:extLst>
              <a:ext uri="{FF2B5EF4-FFF2-40B4-BE49-F238E27FC236}">
                <a16:creationId xmlns:a16="http://schemas.microsoft.com/office/drawing/2014/main" id="{D1D65DF4-336C-40C4-9E11-6BFC3197A41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4179"/>
          <a:stretch/>
        </p:blipFill>
        <p:spPr>
          <a:xfrm>
            <a:off x="300001" y="4744602"/>
            <a:ext cx="2615816" cy="203120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36319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1D4B0"/>
        </a:solidFill>
        <a:effectLst/>
      </p:bgPr>
    </p:bg>
    <p:spTree>
      <p:nvGrpSpPr>
        <p:cNvPr id="1" name=""/>
        <p:cNvGrpSpPr/>
        <p:nvPr/>
      </p:nvGrpSpPr>
      <p:grpSpPr>
        <a:xfrm>
          <a:off x="0" y="0"/>
          <a:ext cx="0" cy="0"/>
          <a:chOff x="0" y="0"/>
          <a:chExt cx="0" cy="0"/>
        </a:xfrm>
      </p:grpSpPr>
      <p:pic>
        <p:nvPicPr>
          <p:cNvPr id="13" name="Immagine 12" descr="Immagine che contiene testo&#10;&#10;Descrizione generata automaticamente">
            <a:extLst>
              <a:ext uri="{FF2B5EF4-FFF2-40B4-BE49-F238E27FC236}">
                <a16:creationId xmlns:a16="http://schemas.microsoft.com/office/drawing/2014/main" id="{694E7145-5076-4279-9568-BC09A0C1AE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4125" y="0"/>
            <a:ext cx="5795751" cy="2072916"/>
          </a:xfrm>
          <a:prstGeom prst="rect">
            <a:avLst/>
          </a:prstGeom>
        </p:spPr>
      </p:pic>
      <p:sp>
        <p:nvSpPr>
          <p:cNvPr id="14" name="CasellaDiTesto 13">
            <a:extLst>
              <a:ext uri="{FF2B5EF4-FFF2-40B4-BE49-F238E27FC236}">
                <a16:creationId xmlns:a16="http://schemas.microsoft.com/office/drawing/2014/main" id="{C39EB34B-54F5-4E07-9074-75F6E227A73D}"/>
              </a:ext>
            </a:extLst>
          </p:cNvPr>
          <p:cNvSpPr txBox="1"/>
          <p:nvPr/>
        </p:nvSpPr>
        <p:spPr>
          <a:xfrm>
            <a:off x="2123728" y="2492896"/>
            <a:ext cx="4896544" cy="523220"/>
          </a:xfrm>
          <a:prstGeom prst="rect">
            <a:avLst/>
          </a:prstGeom>
          <a:noFill/>
        </p:spPr>
        <p:txBody>
          <a:bodyPr wrap="square" rtlCol="0">
            <a:spAutoFit/>
          </a:bodyPr>
          <a:lstStyle/>
          <a:p>
            <a:pPr algn="ctr"/>
            <a:r>
              <a:rPr lang="it-IT" sz="2800" dirty="0"/>
              <a:t>Professore Mauro Serafini</a:t>
            </a:r>
          </a:p>
        </p:txBody>
      </p:sp>
      <p:sp>
        <p:nvSpPr>
          <p:cNvPr id="15" name="CasellaDiTesto 14">
            <a:extLst>
              <a:ext uri="{FF2B5EF4-FFF2-40B4-BE49-F238E27FC236}">
                <a16:creationId xmlns:a16="http://schemas.microsoft.com/office/drawing/2014/main" id="{5CC56FC1-A6B2-4095-AD4D-3F8B78D857F3}"/>
              </a:ext>
            </a:extLst>
          </p:cNvPr>
          <p:cNvSpPr txBox="1"/>
          <p:nvPr/>
        </p:nvSpPr>
        <p:spPr>
          <a:xfrm>
            <a:off x="2771800" y="4010000"/>
            <a:ext cx="3600400" cy="369332"/>
          </a:xfrm>
          <a:prstGeom prst="rect">
            <a:avLst/>
          </a:prstGeom>
          <a:noFill/>
        </p:spPr>
        <p:txBody>
          <a:bodyPr wrap="square" rtlCol="0">
            <a:spAutoFit/>
          </a:bodyPr>
          <a:lstStyle/>
          <a:p>
            <a:pPr algn="ctr"/>
            <a:r>
              <a:rPr lang="it-IT" dirty="0"/>
              <a:t>Giada Maria Polimeni 2029319</a:t>
            </a:r>
          </a:p>
        </p:txBody>
      </p:sp>
      <p:sp>
        <p:nvSpPr>
          <p:cNvPr id="16" name="CasellaDiTesto 15">
            <a:extLst>
              <a:ext uri="{FF2B5EF4-FFF2-40B4-BE49-F238E27FC236}">
                <a16:creationId xmlns:a16="http://schemas.microsoft.com/office/drawing/2014/main" id="{71514F9A-D34C-4E6C-98AB-89FA60D15D7C}"/>
              </a:ext>
            </a:extLst>
          </p:cNvPr>
          <p:cNvSpPr txBox="1"/>
          <p:nvPr/>
        </p:nvSpPr>
        <p:spPr>
          <a:xfrm>
            <a:off x="2933945" y="5373216"/>
            <a:ext cx="3276110" cy="369332"/>
          </a:xfrm>
          <a:prstGeom prst="rect">
            <a:avLst/>
          </a:prstGeom>
          <a:noFill/>
        </p:spPr>
        <p:txBody>
          <a:bodyPr wrap="square" rtlCol="0">
            <a:spAutoFit/>
          </a:bodyPr>
          <a:lstStyle/>
          <a:p>
            <a:pPr algn="ctr"/>
            <a:r>
              <a:rPr lang="it-IT" dirty="0"/>
              <a:t>Chiara Zappino 2032160</a:t>
            </a:r>
          </a:p>
        </p:txBody>
      </p:sp>
    </p:spTree>
    <p:extLst>
      <p:ext uri="{BB962C8B-B14F-4D97-AF65-F5344CB8AC3E}">
        <p14:creationId xmlns:p14="http://schemas.microsoft.com/office/powerpoint/2010/main" val="23147592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7504" y="1700808"/>
            <a:ext cx="8928992" cy="954107"/>
          </a:xfrm>
          <a:prstGeom prst="rect">
            <a:avLst/>
          </a:prstGeom>
          <a:noFill/>
        </p:spPr>
        <p:txBody>
          <a:bodyPr wrap="square" rtlCol="0">
            <a:spAutoFit/>
          </a:bodyPr>
          <a:lstStyle/>
          <a:p>
            <a:pPr algn="ctr"/>
            <a:r>
              <a:rPr lang="it-IT" sz="3200" b="1" dirty="0">
                <a:solidFill>
                  <a:srgbClr val="FFFF00"/>
                </a:solidFill>
              </a:rPr>
              <a:t>CLASSIFICAZIONE BOTANICA:</a:t>
            </a:r>
            <a:r>
              <a:rPr lang="it-IT" sz="2400" b="1" dirty="0">
                <a:solidFill>
                  <a:schemeClr val="bg1"/>
                </a:solidFill>
              </a:rPr>
              <a:t> </a:t>
            </a:r>
          </a:p>
          <a:p>
            <a:pPr algn="ctr"/>
            <a:r>
              <a:rPr lang="it-IT" sz="2400" b="1" i="1" dirty="0">
                <a:solidFill>
                  <a:schemeClr val="bg1"/>
                </a:solidFill>
              </a:rPr>
              <a:t>Angiosperme monocotiledoni </a:t>
            </a:r>
            <a:endParaRPr lang="it-IT" dirty="0">
              <a:solidFill>
                <a:schemeClr val="bg1"/>
              </a:solidFill>
            </a:endParaRPr>
          </a:p>
        </p:txBody>
      </p:sp>
      <p:sp>
        <p:nvSpPr>
          <p:cNvPr id="2" name="CasellaDiTesto 1">
            <a:extLst>
              <a:ext uri="{FF2B5EF4-FFF2-40B4-BE49-F238E27FC236}">
                <a16:creationId xmlns:a16="http://schemas.microsoft.com/office/drawing/2014/main" id="{070DDA18-34C3-428D-A9BD-47F72AEF593A}"/>
              </a:ext>
            </a:extLst>
          </p:cNvPr>
          <p:cNvSpPr txBox="1"/>
          <p:nvPr/>
        </p:nvSpPr>
        <p:spPr>
          <a:xfrm>
            <a:off x="92832" y="3052988"/>
            <a:ext cx="4695192" cy="3416320"/>
          </a:xfrm>
          <a:prstGeom prst="rect">
            <a:avLst/>
          </a:prstGeom>
          <a:noFill/>
        </p:spPr>
        <p:txBody>
          <a:bodyPr wrap="square" rtlCol="0">
            <a:spAutoFit/>
          </a:bodyPr>
          <a:lstStyle/>
          <a:p>
            <a:pPr algn="just"/>
            <a:r>
              <a:rPr lang="it-IT" sz="2400" dirty="0">
                <a:solidFill>
                  <a:schemeClr val="bg1"/>
                </a:solidFill>
              </a:rPr>
              <a:t>Le </a:t>
            </a:r>
            <a:r>
              <a:rPr lang="it-IT" sz="2400" b="1" i="1" dirty="0">
                <a:solidFill>
                  <a:srgbClr val="FFFF00"/>
                </a:solidFill>
              </a:rPr>
              <a:t>monocotiledoni</a:t>
            </a:r>
            <a:r>
              <a:rPr lang="it-IT" sz="2400" dirty="0">
                <a:solidFill>
                  <a:schemeClr val="bg1"/>
                </a:solidFill>
              </a:rPr>
              <a:t> sono un raggruppamento di piante </a:t>
            </a:r>
            <a:r>
              <a:rPr lang="it-IT" sz="2400" b="1" i="1" dirty="0">
                <a:solidFill>
                  <a:srgbClr val="FFFF00"/>
                </a:solidFill>
              </a:rPr>
              <a:t>angiosperme</a:t>
            </a:r>
            <a:r>
              <a:rPr lang="it-IT" sz="2400" dirty="0">
                <a:solidFill>
                  <a:schemeClr val="bg1"/>
                </a:solidFill>
              </a:rPr>
              <a:t> caratterizzate da un </a:t>
            </a:r>
            <a:r>
              <a:rPr lang="it-IT" sz="2400" b="1" i="1" dirty="0">
                <a:solidFill>
                  <a:srgbClr val="FFFF00"/>
                </a:solidFill>
              </a:rPr>
              <a:t>embrione</a:t>
            </a:r>
            <a:r>
              <a:rPr lang="it-IT" sz="2400" dirty="0">
                <a:solidFill>
                  <a:schemeClr val="bg1"/>
                </a:solidFill>
              </a:rPr>
              <a:t> dotato di un solo </a:t>
            </a:r>
            <a:r>
              <a:rPr lang="it-IT" sz="2400" b="1" i="1" dirty="0">
                <a:solidFill>
                  <a:srgbClr val="FFFF00"/>
                </a:solidFill>
              </a:rPr>
              <a:t>cotiledone</a:t>
            </a:r>
            <a:r>
              <a:rPr lang="it-IT" sz="2400" dirty="0">
                <a:solidFill>
                  <a:schemeClr val="bg1"/>
                </a:solidFill>
              </a:rPr>
              <a:t> (o foglia embrionale). Questo carattere le differenzia dalle </a:t>
            </a:r>
            <a:r>
              <a:rPr lang="it-IT" sz="2400" b="1" i="1" dirty="0">
                <a:solidFill>
                  <a:srgbClr val="FFFF00"/>
                </a:solidFill>
              </a:rPr>
              <a:t>dicotiledoni</a:t>
            </a:r>
            <a:r>
              <a:rPr lang="it-IT" sz="2400" dirty="0">
                <a:solidFill>
                  <a:schemeClr val="bg1"/>
                </a:solidFill>
              </a:rPr>
              <a:t>, che tipicamente possiedono due cotiledoni.</a:t>
            </a:r>
          </a:p>
        </p:txBody>
      </p:sp>
      <p:pic>
        <p:nvPicPr>
          <p:cNvPr id="5" name="Immagine 4">
            <a:extLst>
              <a:ext uri="{FF2B5EF4-FFF2-40B4-BE49-F238E27FC236}">
                <a16:creationId xmlns:a16="http://schemas.microsoft.com/office/drawing/2014/main" id="{DA7B43E2-A7BA-4411-A5EA-7FB04DB6E1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2914489"/>
            <a:ext cx="2731193" cy="3693319"/>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7504" y="1700808"/>
            <a:ext cx="8890722" cy="584775"/>
          </a:xfrm>
          <a:prstGeom prst="rect">
            <a:avLst/>
          </a:prstGeom>
          <a:noFill/>
        </p:spPr>
        <p:txBody>
          <a:bodyPr wrap="square" rtlCol="0">
            <a:spAutoFit/>
          </a:bodyPr>
          <a:lstStyle/>
          <a:p>
            <a:pPr algn="ctr"/>
            <a:r>
              <a:rPr lang="it-IT" sz="3200" b="1" dirty="0">
                <a:solidFill>
                  <a:srgbClr val="FFFF00"/>
                </a:solidFill>
              </a:rPr>
              <a:t>DESCRIZIONE BOTANICA </a:t>
            </a:r>
          </a:p>
        </p:txBody>
      </p:sp>
      <p:sp>
        <p:nvSpPr>
          <p:cNvPr id="2" name="CasellaDiTesto 1">
            <a:extLst>
              <a:ext uri="{FF2B5EF4-FFF2-40B4-BE49-F238E27FC236}">
                <a16:creationId xmlns:a16="http://schemas.microsoft.com/office/drawing/2014/main" id="{F6C7FC9B-5D8F-4C2D-A111-2DCD5067F14A}"/>
              </a:ext>
            </a:extLst>
          </p:cNvPr>
          <p:cNvSpPr txBox="1"/>
          <p:nvPr/>
        </p:nvSpPr>
        <p:spPr>
          <a:xfrm>
            <a:off x="107504" y="2865373"/>
            <a:ext cx="5184576" cy="3539430"/>
          </a:xfrm>
          <a:prstGeom prst="rect">
            <a:avLst/>
          </a:prstGeom>
          <a:noFill/>
        </p:spPr>
        <p:txBody>
          <a:bodyPr wrap="square" rtlCol="0">
            <a:spAutoFit/>
          </a:bodyPr>
          <a:lstStyle/>
          <a:p>
            <a:pPr algn="just"/>
            <a:r>
              <a:rPr lang="it-IT" sz="2800" b="1" dirty="0">
                <a:solidFill>
                  <a:schemeClr val="bg1"/>
                </a:solidFill>
              </a:rPr>
              <a:t>La canna da zucchero è una specie di erba perenne della famiglia delle </a:t>
            </a:r>
            <a:r>
              <a:rPr lang="it-IT" sz="2800" b="1" dirty="0" err="1">
                <a:solidFill>
                  <a:schemeClr val="bg1"/>
                </a:solidFill>
              </a:rPr>
              <a:t>Poaceae</a:t>
            </a:r>
            <a:r>
              <a:rPr lang="it-IT" sz="2800" b="1" dirty="0">
                <a:solidFill>
                  <a:schemeClr val="bg1"/>
                </a:solidFill>
              </a:rPr>
              <a:t> che cresce ai tropici. Questi steli fibrosi e ricchi di zucchero non possono sopravvivere nelle regioni con inverni freddi. </a:t>
            </a:r>
            <a:endParaRPr lang="it-IT" sz="2800" dirty="0">
              <a:solidFill>
                <a:schemeClr val="bg1"/>
              </a:solidFill>
            </a:endParaRPr>
          </a:p>
        </p:txBody>
      </p:sp>
      <p:pic>
        <p:nvPicPr>
          <p:cNvPr id="5" name="Immagine 4" descr="Immagine che contiene pianta, erba&#10;&#10;Descrizione generata automaticamente">
            <a:extLst>
              <a:ext uri="{FF2B5EF4-FFF2-40B4-BE49-F238E27FC236}">
                <a16:creationId xmlns:a16="http://schemas.microsoft.com/office/drawing/2014/main" id="{FFDEB008-AAC8-4994-985A-EC9C286436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8169" y="2564904"/>
            <a:ext cx="2742438" cy="414036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749537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7504" y="1700808"/>
            <a:ext cx="8928992" cy="584775"/>
          </a:xfrm>
          <a:prstGeom prst="rect">
            <a:avLst/>
          </a:prstGeom>
          <a:noFill/>
        </p:spPr>
        <p:txBody>
          <a:bodyPr wrap="square" rtlCol="0">
            <a:spAutoFit/>
          </a:bodyPr>
          <a:lstStyle/>
          <a:p>
            <a:pPr algn="ctr"/>
            <a:r>
              <a:rPr lang="it-IT" sz="3200" b="1" dirty="0">
                <a:solidFill>
                  <a:srgbClr val="FFFF00"/>
                </a:solidFill>
              </a:rPr>
              <a:t>HABITAT E DISTRIBUZIONI </a:t>
            </a:r>
          </a:p>
        </p:txBody>
      </p:sp>
      <p:sp>
        <p:nvSpPr>
          <p:cNvPr id="2" name="CasellaDiTesto 1">
            <a:extLst>
              <a:ext uri="{FF2B5EF4-FFF2-40B4-BE49-F238E27FC236}">
                <a16:creationId xmlns:a16="http://schemas.microsoft.com/office/drawing/2014/main" id="{EAA8DEDD-7CD3-46AD-944E-B06611BD35BA}"/>
              </a:ext>
            </a:extLst>
          </p:cNvPr>
          <p:cNvSpPr txBox="1"/>
          <p:nvPr/>
        </p:nvSpPr>
        <p:spPr>
          <a:xfrm>
            <a:off x="98444" y="2780928"/>
            <a:ext cx="5184576" cy="3416320"/>
          </a:xfrm>
          <a:prstGeom prst="rect">
            <a:avLst/>
          </a:prstGeom>
          <a:noFill/>
        </p:spPr>
        <p:txBody>
          <a:bodyPr wrap="square" rtlCol="0">
            <a:spAutoFit/>
          </a:bodyPr>
          <a:lstStyle/>
          <a:p>
            <a:pPr algn="just"/>
            <a:r>
              <a:rPr lang="it-IT" sz="2400" b="1" dirty="0">
                <a:solidFill>
                  <a:schemeClr val="bg1"/>
                </a:solidFill>
              </a:rPr>
              <a:t>È una pianta tropicale, originaria delle regioni indomalesi. Viene coltivata soprattutto nei caldi paesi tropicali, dove vi è anche una notevole abbondanza di piogge e una temperatura non inferiore ai 20 gradi centigradi. Quanto al terreno, deve essere di natura argillosa – silicea. </a:t>
            </a:r>
            <a:endParaRPr lang="it-IT" sz="2400" dirty="0">
              <a:solidFill>
                <a:schemeClr val="bg1"/>
              </a:solidFill>
            </a:endParaRPr>
          </a:p>
        </p:txBody>
      </p:sp>
      <p:pic>
        <p:nvPicPr>
          <p:cNvPr id="5" name="Immagine 4" descr="Immagine che contiene pianta, esterni, albero&#10;&#10;Descrizione generata automaticamente">
            <a:extLst>
              <a:ext uri="{FF2B5EF4-FFF2-40B4-BE49-F238E27FC236}">
                <a16:creationId xmlns:a16="http://schemas.microsoft.com/office/drawing/2014/main" id="{2F8EA551-4CE0-48FD-939B-58C0DA9253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2792370"/>
            <a:ext cx="3393436" cy="339343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824724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CasellaDiTesto 3"/>
          <p:cNvSpPr txBox="1"/>
          <p:nvPr/>
        </p:nvSpPr>
        <p:spPr>
          <a:xfrm>
            <a:off x="1979712" y="188640"/>
            <a:ext cx="6984776" cy="584775"/>
          </a:xfrm>
          <a:prstGeom prst="rect">
            <a:avLst/>
          </a:prstGeom>
          <a:noFill/>
        </p:spPr>
        <p:txBody>
          <a:bodyPr wrap="square" rtlCol="0">
            <a:spAutoFit/>
          </a:bodyPr>
          <a:lstStyle/>
          <a:p>
            <a:pPr algn="ctr"/>
            <a:r>
              <a:rPr lang="it-IT" sz="3200" b="1" dirty="0">
                <a:solidFill>
                  <a:srgbClr val="00B050"/>
                </a:solidFill>
              </a:rPr>
              <a:t>CARATTERI DISTINTIVI </a:t>
            </a:r>
            <a:endParaRPr lang="it-IT" dirty="0">
              <a:solidFill>
                <a:schemeClr val="bg2"/>
              </a:solidFill>
            </a:endParaRPr>
          </a:p>
        </p:txBody>
      </p:sp>
      <p:sp>
        <p:nvSpPr>
          <p:cNvPr id="2" name="CasellaDiTesto 1">
            <a:extLst>
              <a:ext uri="{FF2B5EF4-FFF2-40B4-BE49-F238E27FC236}">
                <a16:creationId xmlns:a16="http://schemas.microsoft.com/office/drawing/2014/main" id="{B318C72A-71B0-4E74-AFF2-490C7074227A}"/>
              </a:ext>
            </a:extLst>
          </p:cNvPr>
          <p:cNvSpPr txBox="1"/>
          <p:nvPr/>
        </p:nvSpPr>
        <p:spPr>
          <a:xfrm>
            <a:off x="1979712" y="980728"/>
            <a:ext cx="7128792" cy="2308324"/>
          </a:xfrm>
          <a:prstGeom prst="rect">
            <a:avLst/>
          </a:prstGeom>
          <a:noFill/>
        </p:spPr>
        <p:txBody>
          <a:bodyPr wrap="square" rtlCol="0">
            <a:spAutoFit/>
          </a:bodyPr>
          <a:lstStyle/>
          <a:p>
            <a:pPr algn="just"/>
            <a:r>
              <a:rPr lang="it-IT" sz="2400" dirty="0">
                <a:solidFill>
                  <a:schemeClr val="bg2"/>
                </a:solidFill>
              </a:rPr>
              <a:t>È a portamento cespuglioso, e raggiunge in media i 4 - 5 m. d'altezza, anche se alcune specie superano i 6 m. </a:t>
            </a:r>
          </a:p>
          <a:p>
            <a:pPr algn="just"/>
            <a:r>
              <a:rPr lang="it-IT" sz="2400" dirty="0">
                <a:solidFill>
                  <a:schemeClr val="bg2"/>
                </a:solidFill>
              </a:rPr>
              <a:t>La pianta presenta un rizoma duro ed angoloso dal quale spuntano numerosi steli legnosi intervallati da nodi. </a:t>
            </a:r>
          </a:p>
        </p:txBody>
      </p:sp>
      <p:pic>
        <p:nvPicPr>
          <p:cNvPr id="5" name="Immagine 4" descr="Immagine che contiene vino, vetro, birra&#10;&#10;Descrizione generata automaticamente">
            <a:extLst>
              <a:ext uri="{FF2B5EF4-FFF2-40B4-BE49-F238E27FC236}">
                <a16:creationId xmlns:a16="http://schemas.microsoft.com/office/drawing/2014/main" id="{F5901B91-4FB1-44A8-A4B1-BF178F4F2B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9301" y="3114182"/>
            <a:ext cx="3929613" cy="3579165"/>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CasellaDiTesto 3"/>
          <p:cNvSpPr txBox="1"/>
          <p:nvPr/>
        </p:nvSpPr>
        <p:spPr>
          <a:xfrm>
            <a:off x="1979712" y="188640"/>
            <a:ext cx="6984776" cy="584775"/>
          </a:xfrm>
          <a:prstGeom prst="rect">
            <a:avLst/>
          </a:prstGeom>
          <a:noFill/>
        </p:spPr>
        <p:txBody>
          <a:bodyPr wrap="square" rtlCol="0">
            <a:spAutoFit/>
          </a:bodyPr>
          <a:lstStyle/>
          <a:p>
            <a:pPr algn="ctr"/>
            <a:r>
              <a:rPr lang="it-IT" sz="3200" b="1" dirty="0">
                <a:solidFill>
                  <a:srgbClr val="00B050"/>
                </a:solidFill>
              </a:rPr>
              <a:t>CARATTERI DISTINTIVI</a:t>
            </a:r>
            <a:r>
              <a:rPr lang="it-IT" sz="2400" b="1" dirty="0">
                <a:solidFill>
                  <a:srgbClr val="00B050"/>
                </a:solidFill>
              </a:rPr>
              <a:t> </a:t>
            </a:r>
          </a:p>
        </p:txBody>
      </p:sp>
      <p:sp>
        <p:nvSpPr>
          <p:cNvPr id="2" name="CasellaDiTesto 1">
            <a:extLst>
              <a:ext uri="{FF2B5EF4-FFF2-40B4-BE49-F238E27FC236}">
                <a16:creationId xmlns:a16="http://schemas.microsoft.com/office/drawing/2014/main" id="{69B8914D-02FB-4BEF-A76E-7571424D1D0C}"/>
              </a:ext>
            </a:extLst>
          </p:cNvPr>
          <p:cNvSpPr txBox="1"/>
          <p:nvPr/>
        </p:nvSpPr>
        <p:spPr>
          <a:xfrm>
            <a:off x="1979712" y="880554"/>
            <a:ext cx="6912768" cy="2308324"/>
          </a:xfrm>
          <a:prstGeom prst="rect">
            <a:avLst/>
          </a:prstGeom>
          <a:noFill/>
        </p:spPr>
        <p:txBody>
          <a:bodyPr wrap="square" rtlCol="0">
            <a:spAutoFit/>
          </a:bodyPr>
          <a:lstStyle/>
          <a:p>
            <a:pPr algn="just"/>
            <a:r>
              <a:rPr lang="it-IT" sz="1800" dirty="0">
                <a:solidFill>
                  <a:schemeClr val="bg2"/>
                </a:solidFill>
              </a:rPr>
              <a:t>Più che di fusti, nella canna da zucchero si parla di culmi, tipicamente cavi, paragonabili a quelli del bambù: ogni pianta è costituita da un “fusto” principale, ramificato in numerosi culmi aerei. </a:t>
            </a:r>
          </a:p>
          <a:p>
            <a:pPr algn="just"/>
            <a:r>
              <a:rPr lang="it-IT" sz="1800" dirty="0">
                <a:solidFill>
                  <a:schemeClr val="bg2"/>
                </a:solidFill>
              </a:rPr>
              <a:t> La canna da zucchero per la sua utilizzazione viene </a:t>
            </a:r>
            <a:r>
              <a:rPr lang="it-IT" dirty="0">
                <a:solidFill>
                  <a:schemeClr val="bg2"/>
                </a:solidFill>
              </a:rPr>
              <a:t>recisa</a:t>
            </a:r>
            <a:r>
              <a:rPr lang="it-IT" sz="1800" dirty="0">
                <a:solidFill>
                  <a:schemeClr val="bg2"/>
                </a:solidFill>
              </a:rPr>
              <a:t> </a:t>
            </a:r>
            <a:r>
              <a:rPr lang="it-IT" sz="1800">
                <a:solidFill>
                  <a:schemeClr val="bg2"/>
                </a:solidFill>
              </a:rPr>
              <a:t>alla base, </a:t>
            </a:r>
            <a:r>
              <a:rPr lang="it-IT" sz="1800" dirty="0">
                <a:solidFill>
                  <a:schemeClr val="bg2"/>
                </a:solidFill>
              </a:rPr>
              <a:t>sfogliata, privata dalla cima e macinata. </a:t>
            </a:r>
          </a:p>
          <a:p>
            <a:pPr algn="just"/>
            <a:r>
              <a:rPr lang="it-IT" sz="1800" dirty="0">
                <a:solidFill>
                  <a:schemeClr val="bg2"/>
                </a:solidFill>
              </a:rPr>
              <a:t>Lo zucchero è ricavato da un fluido sciropposo presente all'interno del fusto. </a:t>
            </a:r>
          </a:p>
        </p:txBody>
      </p:sp>
      <p:pic>
        <p:nvPicPr>
          <p:cNvPr id="5" name="Immagine 4" descr="Immagine che contiene esterni, cielo, persona, cestino&#10;&#10;Descrizione generata automaticamente">
            <a:extLst>
              <a:ext uri="{FF2B5EF4-FFF2-40B4-BE49-F238E27FC236}">
                <a16:creationId xmlns:a16="http://schemas.microsoft.com/office/drawing/2014/main" id="{88602D6D-B933-4E1D-B8B8-9F2270FD53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2114" y="3465877"/>
            <a:ext cx="5839972" cy="328498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62650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CasellaDiTesto 3"/>
          <p:cNvSpPr txBox="1"/>
          <p:nvPr/>
        </p:nvSpPr>
        <p:spPr>
          <a:xfrm>
            <a:off x="2056396" y="0"/>
            <a:ext cx="6984776" cy="584775"/>
          </a:xfrm>
          <a:prstGeom prst="rect">
            <a:avLst/>
          </a:prstGeom>
          <a:noFill/>
        </p:spPr>
        <p:txBody>
          <a:bodyPr wrap="square" rtlCol="0">
            <a:spAutoFit/>
          </a:bodyPr>
          <a:lstStyle/>
          <a:p>
            <a:pPr algn="ctr"/>
            <a:r>
              <a:rPr lang="it-IT" sz="3200" b="1" dirty="0">
                <a:solidFill>
                  <a:srgbClr val="00B050"/>
                </a:solidFill>
              </a:rPr>
              <a:t>DROGA: Fusto </a:t>
            </a:r>
          </a:p>
        </p:txBody>
      </p:sp>
      <p:sp>
        <p:nvSpPr>
          <p:cNvPr id="5" name="CasellaDiTesto 4">
            <a:extLst>
              <a:ext uri="{FF2B5EF4-FFF2-40B4-BE49-F238E27FC236}">
                <a16:creationId xmlns:a16="http://schemas.microsoft.com/office/drawing/2014/main" id="{D21A570B-B8EB-4B6C-B5D9-2D2D41245084}"/>
              </a:ext>
            </a:extLst>
          </p:cNvPr>
          <p:cNvSpPr txBox="1"/>
          <p:nvPr/>
        </p:nvSpPr>
        <p:spPr>
          <a:xfrm>
            <a:off x="2166746" y="692696"/>
            <a:ext cx="6764076" cy="2031325"/>
          </a:xfrm>
          <a:prstGeom prst="rect">
            <a:avLst/>
          </a:prstGeom>
          <a:noFill/>
        </p:spPr>
        <p:txBody>
          <a:bodyPr wrap="square" rtlCol="0">
            <a:spAutoFit/>
          </a:bodyPr>
          <a:lstStyle/>
          <a:p>
            <a:pPr algn="just"/>
            <a:r>
              <a:rPr lang="it-IT" b="1" dirty="0">
                <a:solidFill>
                  <a:schemeClr val="bg2"/>
                </a:solidFill>
              </a:rPr>
              <a:t>Al momento della raccolta, il culmo non dev'essere strappato, ma reciso in basso, lasciando indenne la radice: in questo modo, il fusto è in grado nuovamente di crescere e di svilupparsi e, l'anno successivo, è pronto per una nuova raccolta.</a:t>
            </a:r>
          </a:p>
          <a:p>
            <a:pPr algn="just"/>
            <a:r>
              <a:rPr lang="it-IT" b="1" dirty="0">
                <a:solidFill>
                  <a:schemeClr val="bg2"/>
                </a:solidFill>
              </a:rPr>
              <a:t> La raccolta della canna da zucchero è intorno al tardo autunno, quando le canne sono alte e spesse. </a:t>
            </a:r>
            <a:endParaRPr lang="it-IT" dirty="0">
              <a:solidFill>
                <a:schemeClr val="bg2"/>
              </a:solidFill>
            </a:endParaRPr>
          </a:p>
        </p:txBody>
      </p:sp>
      <p:pic>
        <p:nvPicPr>
          <p:cNvPr id="7" name="Immagine 6" descr="Immagine che contiene erba, esterni, pianta, fieno&#10;&#10;Descrizione generata automaticamente">
            <a:extLst>
              <a:ext uri="{FF2B5EF4-FFF2-40B4-BE49-F238E27FC236}">
                <a16:creationId xmlns:a16="http://schemas.microsoft.com/office/drawing/2014/main" id="{1F04BB0A-B405-437B-B3F0-09F037989B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9752" y="2924945"/>
            <a:ext cx="6454593" cy="35937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523811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CasellaDiTesto 3"/>
          <p:cNvSpPr txBox="1"/>
          <p:nvPr/>
        </p:nvSpPr>
        <p:spPr>
          <a:xfrm>
            <a:off x="1810640" y="150879"/>
            <a:ext cx="7338296" cy="2893100"/>
          </a:xfrm>
          <a:prstGeom prst="rect">
            <a:avLst/>
          </a:prstGeom>
          <a:noFill/>
        </p:spPr>
        <p:txBody>
          <a:bodyPr wrap="square" rtlCol="0">
            <a:spAutoFit/>
          </a:bodyPr>
          <a:lstStyle/>
          <a:p>
            <a:pPr algn="ctr"/>
            <a:r>
              <a:rPr lang="it-IT" sz="3200" b="1" dirty="0">
                <a:solidFill>
                  <a:srgbClr val="00B050"/>
                </a:solidFill>
              </a:rPr>
              <a:t>PRINCIPI ATTIVI: Saccarosio</a:t>
            </a:r>
            <a:r>
              <a:rPr lang="it-IT" sz="3200" dirty="0"/>
              <a:t> </a:t>
            </a:r>
          </a:p>
          <a:p>
            <a:pPr algn="ctr"/>
            <a:endParaRPr lang="it-IT" sz="1000" dirty="0"/>
          </a:p>
          <a:p>
            <a:pPr algn="just"/>
            <a:r>
              <a:rPr lang="it-IT" sz="2000" dirty="0">
                <a:solidFill>
                  <a:schemeClr val="bg2"/>
                </a:solidFill>
              </a:rPr>
              <a:t>Lo zucchero di canna contiene una quantità minore di saccarosio rispetto lo zucchero di barbabietola; inoltre è più ricco di vitamina A,C,B1,B2,B6 e Sali minerali come calcio, fosforo, zinco, magnesio e fluoro.  </a:t>
            </a:r>
          </a:p>
          <a:p>
            <a:pPr algn="just"/>
            <a:r>
              <a:rPr lang="it-IT" sz="2000" dirty="0">
                <a:solidFill>
                  <a:schemeClr val="bg2"/>
                </a:solidFill>
              </a:rPr>
              <a:t>Il saccarosio è un composto organico della famiglia dei glucidi disaccaridi, la sua molecola è costituita da due monosaccaridi: glucosio e fruttosio. </a:t>
            </a:r>
          </a:p>
        </p:txBody>
      </p:sp>
      <p:cxnSp>
        <p:nvCxnSpPr>
          <p:cNvPr id="7" name="Connettore diritto 6"/>
          <p:cNvCxnSpPr/>
          <p:nvPr/>
        </p:nvCxnSpPr>
        <p:spPr>
          <a:xfrm>
            <a:off x="-1" y="2708920"/>
            <a:ext cx="1800000" cy="0"/>
          </a:xfrm>
          <a:prstGeom prst="line">
            <a:avLst/>
          </a:prstGeom>
        </p:spPr>
        <p:style>
          <a:lnRef idx="3">
            <a:schemeClr val="accent3"/>
          </a:lnRef>
          <a:fillRef idx="0">
            <a:schemeClr val="accent3"/>
          </a:fillRef>
          <a:effectRef idx="2">
            <a:schemeClr val="accent3"/>
          </a:effectRef>
          <a:fontRef idx="minor">
            <a:schemeClr val="tx1"/>
          </a:fontRef>
        </p:style>
      </p:cxnSp>
      <p:grpSp>
        <p:nvGrpSpPr>
          <p:cNvPr id="11" name="Gruppo 10"/>
          <p:cNvGrpSpPr/>
          <p:nvPr/>
        </p:nvGrpSpPr>
        <p:grpSpPr>
          <a:xfrm>
            <a:off x="-5704" y="0"/>
            <a:ext cx="1805703" cy="6877636"/>
            <a:chOff x="-5705" y="0"/>
            <a:chExt cx="1805705" cy="6877636"/>
          </a:xfrm>
          <a:effectLst>
            <a:outerShdw blurRad="50800" dist="38100" dir="2700000" algn="tl" rotWithShape="0">
              <a:prstClr val="black">
                <a:alpha val="40000"/>
              </a:prstClr>
            </a:outerShdw>
          </a:effectLst>
        </p:grpSpPr>
        <p:pic>
          <p:nvPicPr>
            <p:cNvPr id="2" name="Immagin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794295" cy="2708920"/>
            </a:xfrm>
            <a:prstGeom prst="rect">
              <a:avLst/>
            </a:prstGeom>
          </p:spPr>
        </p:pic>
        <p:pic>
          <p:nvPicPr>
            <p:cNvPr id="3" name="Immagin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296064" y="4805184"/>
              <a:ext cx="2368516" cy="1776387"/>
            </a:xfrm>
            <a:prstGeom prst="rect">
              <a:avLst/>
            </a:prstGeom>
          </p:spPr>
        </p:pic>
        <p:cxnSp>
          <p:nvCxnSpPr>
            <p:cNvPr id="8" name="Connettore diritto 7"/>
            <p:cNvCxnSpPr/>
            <p:nvPr/>
          </p:nvCxnSpPr>
          <p:spPr>
            <a:xfrm>
              <a:off x="0" y="2708920"/>
              <a:ext cx="180000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0" name="Connettore diritto 9"/>
            <p:cNvCxnSpPr/>
            <p:nvPr/>
          </p:nvCxnSpPr>
          <p:spPr>
            <a:xfrm>
              <a:off x="-5705" y="4509119"/>
              <a:ext cx="1800000" cy="0"/>
            </a:xfrm>
            <a:prstGeom prst="line">
              <a:avLst/>
            </a:prstGeom>
          </p:spPr>
          <p:style>
            <a:lnRef idx="3">
              <a:schemeClr val="accent3"/>
            </a:lnRef>
            <a:fillRef idx="0">
              <a:schemeClr val="accent3"/>
            </a:fillRef>
            <a:effectRef idx="2">
              <a:schemeClr val="accent3"/>
            </a:effectRef>
            <a:fontRef idx="minor">
              <a:schemeClr val="tx1"/>
            </a:fontRef>
          </p:style>
        </p:cxnSp>
      </p:grpSp>
      <p:cxnSp>
        <p:nvCxnSpPr>
          <p:cNvPr id="13" name="Connettore diritto 12"/>
          <p:cNvCxnSpPr/>
          <p:nvPr/>
        </p:nvCxnSpPr>
        <p:spPr>
          <a:xfrm>
            <a:off x="1776387" y="0"/>
            <a:ext cx="0" cy="6858000"/>
          </a:xfrm>
          <a:prstGeom prst="line">
            <a:avLst/>
          </a:prstGeom>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pic>
        <p:nvPicPr>
          <p:cNvPr id="14" name="Immagine 13"/>
          <p:cNvPicPr>
            <a:picLocks noChangeAspect="1"/>
          </p:cNvPicPr>
          <p:nvPr/>
        </p:nvPicPr>
        <p:blipFill>
          <a:blip r:embed="rId6"/>
          <a:stretch>
            <a:fillRect/>
          </a:stretch>
        </p:blipFill>
        <p:spPr>
          <a:xfrm>
            <a:off x="2692830" y="3284984"/>
            <a:ext cx="5573915" cy="309059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004999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7504" y="1700808"/>
            <a:ext cx="8928992" cy="584775"/>
          </a:xfrm>
          <a:prstGeom prst="rect">
            <a:avLst/>
          </a:prstGeom>
          <a:noFill/>
        </p:spPr>
        <p:txBody>
          <a:bodyPr wrap="square" rtlCol="0">
            <a:spAutoFit/>
          </a:bodyPr>
          <a:lstStyle/>
          <a:p>
            <a:pPr algn="ctr"/>
            <a:r>
              <a:rPr lang="it-IT" sz="3200" b="1" dirty="0">
                <a:solidFill>
                  <a:srgbClr val="FFFF00"/>
                </a:solidFill>
              </a:rPr>
              <a:t>USO FARMACEUTICO </a:t>
            </a:r>
          </a:p>
        </p:txBody>
      </p:sp>
      <p:sp>
        <p:nvSpPr>
          <p:cNvPr id="5" name="CasellaDiTesto 4">
            <a:extLst>
              <a:ext uri="{FF2B5EF4-FFF2-40B4-BE49-F238E27FC236}">
                <a16:creationId xmlns:a16="http://schemas.microsoft.com/office/drawing/2014/main" id="{2D8DB28F-F024-487D-ACAE-034478FCEA2B}"/>
              </a:ext>
            </a:extLst>
          </p:cNvPr>
          <p:cNvSpPr txBox="1"/>
          <p:nvPr/>
        </p:nvSpPr>
        <p:spPr>
          <a:xfrm>
            <a:off x="70545" y="2574191"/>
            <a:ext cx="3637359" cy="3139321"/>
          </a:xfrm>
          <a:prstGeom prst="rect">
            <a:avLst/>
          </a:prstGeom>
          <a:noFill/>
        </p:spPr>
        <p:txBody>
          <a:bodyPr wrap="square" rtlCol="0">
            <a:spAutoFit/>
          </a:bodyPr>
          <a:lstStyle/>
          <a:p>
            <a:pPr algn="just"/>
            <a:r>
              <a:rPr lang="it-IT" b="1" dirty="0">
                <a:solidFill>
                  <a:schemeClr val="bg1"/>
                </a:solidFill>
              </a:rPr>
              <a:t>Lo zucchero nell’industria farmaceutica è un eccipiente importante per la composizione di molti medicinali. Non si può definire propriamente come un principio attivo, in quanto solitamente non origina un effetto terapeutico, ma può al tempo stesso contribuire al rilascio di tale principio in modo favorevole. </a:t>
            </a:r>
          </a:p>
        </p:txBody>
      </p:sp>
      <p:pic>
        <p:nvPicPr>
          <p:cNvPr id="9" name="Immagine 8">
            <a:extLst>
              <a:ext uri="{FF2B5EF4-FFF2-40B4-BE49-F238E27FC236}">
                <a16:creationId xmlns:a16="http://schemas.microsoft.com/office/drawing/2014/main" id="{537C80A7-6D5F-4BBB-8EB5-FFE6E47ED5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2600323"/>
            <a:ext cx="4626971" cy="308705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498167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template">
  <a:themeElements>
    <a:clrScheme name="template 15">
      <a:dk1>
        <a:srgbClr val="4D4D4D"/>
      </a:dk1>
      <a:lt1>
        <a:srgbClr val="FFFFFF"/>
      </a:lt1>
      <a:dk2>
        <a:srgbClr val="4D4D4D"/>
      </a:dk2>
      <a:lt2>
        <a:srgbClr val="1F1111"/>
      </a:lt2>
      <a:accent1>
        <a:srgbClr val="393939"/>
      </a:accent1>
      <a:accent2>
        <a:srgbClr val="727272"/>
      </a:accent2>
      <a:accent3>
        <a:srgbClr val="FFFFFF"/>
      </a:accent3>
      <a:accent4>
        <a:srgbClr val="404040"/>
      </a:accent4>
      <a:accent5>
        <a:srgbClr val="AEAEAE"/>
      </a:accent5>
      <a:accent6>
        <a:srgbClr val="676767"/>
      </a:accent6>
      <a:hlink>
        <a:srgbClr val="D42424"/>
      </a:hlink>
      <a:folHlink>
        <a:srgbClr val="DDDDDD"/>
      </a:folHlink>
    </a:clrScheme>
    <a:fontScheme name="templat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4D4D4D"/>
        </a:dk2>
        <a:lt2>
          <a:srgbClr val="11163C"/>
        </a:lt2>
        <a:accent1>
          <a:srgbClr val="212B53"/>
        </a:accent1>
        <a:accent2>
          <a:srgbClr val="364481"/>
        </a:accent2>
        <a:accent3>
          <a:srgbClr val="FFFFFF"/>
        </a:accent3>
        <a:accent4>
          <a:srgbClr val="404040"/>
        </a:accent4>
        <a:accent5>
          <a:srgbClr val="ABACB3"/>
        </a:accent5>
        <a:accent6>
          <a:srgbClr val="303D74"/>
        </a:accent6>
        <a:hlink>
          <a:srgbClr val="3E4985"/>
        </a:hlink>
        <a:folHlink>
          <a:srgbClr val="DDDDDD"/>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4D4D4D"/>
        </a:dk2>
        <a:lt2>
          <a:srgbClr val="0D254C"/>
        </a:lt2>
        <a:accent1>
          <a:srgbClr val="254B83"/>
        </a:accent1>
        <a:accent2>
          <a:srgbClr val="406DAA"/>
        </a:accent2>
        <a:accent3>
          <a:srgbClr val="FFFFFF"/>
        </a:accent3>
        <a:accent4>
          <a:srgbClr val="404040"/>
        </a:accent4>
        <a:accent5>
          <a:srgbClr val="ACB1C1"/>
        </a:accent5>
        <a:accent6>
          <a:srgbClr val="39629A"/>
        </a:accent6>
        <a:hlink>
          <a:srgbClr val="3267B4"/>
        </a:hlink>
        <a:folHlink>
          <a:srgbClr val="DDDDDD"/>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363B45"/>
        </a:lt2>
        <a:accent1>
          <a:srgbClr val="A99D9B"/>
        </a:accent1>
        <a:accent2>
          <a:srgbClr val="565A66"/>
        </a:accent2>
        <a:accent3>
          <a:srgbClr val="FFFFFF"/>
        </a:accent3>
        <a:accent4>
          <a:srgbClr val="404040"/>
        </a:accent4>
        <a:accent5>
          <a:srgbClr val="D1CCCB"/>
        </a:accent5>
        <a:accent6>
          <a:srgbClr val="4D515C"/>
        </a:accent6>
        <a:hlink>
          <a:srgbClr val="927154"/>
        </a:hlink>
        <a:folHlink>
          <a:srgbClr val="DDDDDD"/>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2E3236"/>
        </a:lt2>
        <a:accent1>
          <a:srgbClr val="B26920"/>
        </a:accent1>
        <a:accent2>
          <a:srgbClr val="6F7F8D"/>
        </a:accent2>
        <a:accent3>
          <a:srgbClr val="FFFFFF"/>
        </a:accent3>
        <a:accent4>
          <a:srgbClr val="404040"/>
        </a:accent4>
        <a:accent5>
          <a:srgbClr val="D5B9AB"/>
        </a:accent5>
        <a:accent6>
          <a:srgbClr val="64727F"/>
        </a:accent6>
        <a:hlink>
          <a:srgbClr val="EEC722"/>
        </a:hlink>
        <a:folHlink>
          <a:srgbClr val="DDDDDD"/>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4D4D4D"/>
        </a:dk2>
        <a:lt2>
          <a:srgbClr val="2E3236"/>
        </a:lt2>
        <a:accent1>
          <a:srgbClr val="9BB6EE"/>
        </a:accent1>
        <a:accent2>
          <a:srgbClr val="6F7F8D"/>
        </a:accent2>
        <a:accent3>
          <a:srgbClr val="FFFFFF"/>
        </a:accent3>
        <a:accent4>
          <a:srgbClr val="404040"/>
        </a:accent4>
        <a:accent5>
          <a:srgbClr val="CBD7F5"/>
        </a:accent5>
        <a:accent6>
          <a:srgbClr val="64727F"/>
        </a:accent6>
        <a:hlink>
          <a:srgbClr val="84AAF3"/>
        </a:hlink>
        <a:folHlink>
          <a:srgbClr val="DDDDDD"/>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4D4D4D"/>
        </a:dk2>
        <a:lt2>
          <a:srgbClr val="40494F"/>
        </a:lt2>
        <a:accent1>
          <a:srgbClr val="6D7D8A"/>
        </a:accent1>
        <a:accent2>
          <a:srgbClr val="A7A7A7"/>
        </a:accent2>
        <a:accent3>
          <a:srgbClr val="FFFFFF"/>
        </a:accent3>
        <a:accent4>
          <a:srgbClr val="404040"/>
        </a:accent4>
        <a:accent5>
          <a:srgbClr val="BABFC4"/>
        </a:accent5>
        <a:accent6>
          <a:srgbClr val="979797"/>
        </a:accent6>
        <a:hlink>
          <a:srgbClr val="7F7F7F"/>
        </a:hlink>
        <a:folHlink>
          <a:srgbClr val="DDDDDD"/>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4D4D4D"/>
        </a:dk2>
        <a:lt2>
          <a:srgbClr val="454D52"/>
        </a:lt2>
        <a:accent1>
          <a:srgbClr val="7D8B97"/>
        </a:accent1>
        <a:accent2>
          <a:srgbClr val="CBCBCB"/>
        </a:accent2>
        <a:accent3>
          <a:srgbClr val="FFFFFF"/>
        </a:accent3>
        <a:accent4>
          <a:srgbClr val="404040"/>
        </a:accent4>
        <a:accent5>
          <a:srgbClr val="BFC4C9"/>
        </a:accent5>
        <a:accent6>
          <a:srgbClr val="B8B8B8"/>
        </a:accent6>
        <a:hlink>
          <a:srgbClr val="515869"/>
        </a:hlink>
        <a:folHlink>
          <a:srgbClr val="DDDDD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4D4D4D"/>
        </a:dk2>
        <a:lt2>
          <a:srgbClr val="393939"/>
        </a:lt2>
        <a:accent1>
          <a:srgbClr val="858585"/>
        </a:accent1>
        <a:accent2>
          <a:srgbClr val="939393"/>
        </a:accent2>
        <a:accent3>
          <a:srgbClr val="FFFFFF"/>
        </a:accent3>
        <a:accent4>
          <a:srgbClr val="404040"/>
        </a:accent4>
        <a:accent5>
          <a:srgbClr val="C2C2C2"/>
        </a:accent5>
        <a:accent6>
          <a:srgbClr val="858585"/>
        </a:accent6>
        <a:hlink>
          <a:srgbClr val="696969"/>
        </a:hlink>
        <a:folHlink>
          <a:srgbClr val="DDDDD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4D4D4D"/>
        </a:dk2>
        <a:lt2>
          <a:srgbClr val="4F5056"/>
        </a:lt2>
        <a:accent1>
          <a:srgbClr val="7E7F8E"/>
        </a:accent1>
        <a:accent2>
          <a:srgbClr val="C0C1C5"/>
        </a:accent2>
        <a:accent3>
          <a:srgbClr val="FFFFFF"/>
        </a:accent3>
        <a:accent4>
          <a:srgbClr val="404040"/>
        </a:accent4>
        <a:accent5>
          <a:srgbClr val="C0C0C6"/>
        </a:accent5>
        <a:accent6>
          <a:srgbClr val="AEAFB2"/>
        </a:accent6>
        <a:hlink>
          <a:srgbClr val="ACAFB7"/>
        </a:hlink>
        <a:folHlink>
          <a:srgbClr val="DDDDD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4D4D4D"/>
        </a:dk2>
        <a:lt2>
          <a:srgbClr val="85978F"/>
        </a:lt2>
        <a:accent1>
          <a:srgbClr val="9DA499"/>
        </a:accent1>
        <a:accent2>
          <a:srgbClr val="A5B9BA"/>
        </a:accent2>
        <a:accent3>
          <a:srgbClr val="FFFFFF"/>
        </a:accent3>
        <a:accent4>
          <a:srgbClr val="404040"/>
        </a:accent4>
        <a:accent5>
          <a:srgbClr val="CCCFCA"/>
        </a:accent5>
        <a:accent6>
          <a:srgbClr val="95A7A8"/>
        </a:accent6>
        <a:hlink>
          <a:srgbClr val="ABB4AB"/>
        </a:hlink>
        <a:folHlink>
          <a:srgbClr val="DDDDD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4D4D4D"/>
        </a:dk2>
        <a:lt2>
          <a:srgbClr val="484847"/>
        </a:lt2>
        <a:accent1>
          <a:srgbClr val="7C7C74"/>
        </a:accent1>
        <a:accent2>
          <a:srgbClr val="AFB2AA"/>
        </a:accent2>
        <a:accent3>
          <a:srgbClr val="FFFFFF"/>
        </a:accent3>
        <a:accent4>
          <a:srgbClr val="404040"/>
        </a:accent4>
        <a:accent5>
          <a:srgbClr val="BFBFBC"/>
        </a:accent5>
        <a:accent6>
          <a:srgbClr val="9EA19A"/>
        </a:accent6>
        <a:hlink>
          <a:srgbClr val="D4D2C6"/>
        </a:hlink>
        <a:folHlink>
          <a:srgbClr val="DDDDDD"/>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4D4D4D"/>
        </a:dk2>
        <a:lt2>
          <a:srgbClr val="18191C"/>
        </a:lt2>
        <a:accent1>
          <a:srgbClr val="1F2229"/>
        </a:accent1>
        <a:accent2>
          <a:srgbClr val="3B4A61"/>
        </a:accent2>
        <a:accent3>
          <a:srgbClr val="FFFFFF"/>
        </a:accent3>
        <a:accent4>
          <a:srgbClr val="404040"/>
        </a:accent4>
        <a:accent5>
          <a:srgbClr val="ABABAC"/>
        </a:accent5>
        <a:accent6>
          <a:srgbClr val="354257"/>
        </a:accent6>
        <a:hlink>
          <a:srgbClr val="718CAC"/>
        </a:hlink>
        <a:folHlink>
          <a:srgbClr val="DDDDDD"/>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4D4D4D"/>
        </a:dk2>
        <a:lt2>
          <a:srgbClr val="3E3B55"/>
        </a:lt2>
        <a:accent1>
          <a:srgbClr val="8D8DC2"/>
        </a:accent1>
        <a:accent2>
          <a:srgbClr val="777777"/>
        </a:accent2>
        <a:accent3>
          <a:srgbClr val="FFFFFF"/>
        </a:accent3>
        <a:accent4>
          <a:srgbClr val="404040"/>
        </a:accent4>
        <a:accent5>
          <a:srgbClr val="C5C5DD"/>
        </a:accent5>
        <a:accent6>
          <a:srgbClr val="6B6B6B"/>
        </a:accent6>
        <a:hlink>
          <a:srgbClr val="C0C0C0"/>
        </a:hlink>
        <a:folHlink>
          <a:srgbClr val="DDDDDD"/>
        </a:folHlink>
      </a:clrScheme>
      <a:clrMap bg1="lt1" tx1="dk1" bg2="lt2" tx2="dk2" accent1="accent1" accent2="accent2" accent3="accent3" accent4="accent4" accent5="accent5" accent6="accent6" hlink="hlink" folHlink="folHlink"/>
    </a:extraClrScheme>
    <a:extraClrScheme>
      <a:clrScheme name="template 14">
        <a:dk1>
          <a:srgbClr val="4D4D4D"/>
        </a:dk1>
        <a:lt1>
          <a:srgbClr val="FFFFFF"/>
        </a:lt1>
        <a:dk2>
          <a:srgbClr val="4D4D4D"/>
        </a:dk2>
        <a:lt2>
          <a:srgbClr val="26231E"/>
        </a:lt2>
        <a:accent1>
          <a:srgbClr val="D69F8C"/>
        </a:accent1>
        <a:accent2>
          <a:srgbClr val="AD8D82"/>
        </a:accent2>
        <a:accent3>
          <a:srgbClr val="FFFFFF"/>
        </a:accent3>
        <a:accent4>
          <a:srgbClr val="404040"/>
        </a:accent4>
        <a:accent5>
          <a:srgbClr val="E8CDC5"/>
        </a:accent5>
        <a:accent6>
          <a:srgbClr val="9C7F75"/>
        </a:accent6>
        <a:hlink>
          <a:srgbClr val="676068"/>
        </a:hlink>
        <a:folHlink>
          <a:srgbClr val="DDDDDD"/>
        </a:folHlink>
      </a:clrScheme>
      <a:clrMap bg1="lt1" tx1="dk1" bg2="lt2" tx2="dk2" accent1="accent1" accent2="accent2" accent3="accent3" accent4="accent4" accent5="accent5" accent6="accent6" hlink="hlink" folHlink="folHlink"/>
    </a:extraClrScheme>
    <a:extraClrScheme>
      <a:clrScheme name="template 15">
        <a:dk1>
          <a:srgbClr val="4D4D4D"/>
        </a:dk1>
        <a:lt1>
          <a:srgbClr val="FFFFFF"/>
        </a:lt1>
        <a:dk2>
          <a:srgbClr val="4D4D4D"/>
        </a:dk2>
        <a:lt2>
          <a:srgbClr val="1F1111"/>
        </a:lt2>
        <a:accent1>
          <a:srgbClr val="393939"/>
        </a:accent1>
        <a:accent2>
          <a:srgbClr val="727272"/>
        </a:accent2>
        <a:accent3>
          <a:srgbClr val="FFFFFF"/>
        </a:accent3>
        <a:accent4>
          <a:srgbClr val="404040"/>
        </a:accent4>
        <a:accent5>
          <a:srgbClr val="AEAEAE"/>
        </a:accent5>
        <a:accent6>
          <a:srgbClr val="676767"/>
        </a:accent6>
        <a:hlink>
          <a:srgbClr val="D42424"/>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330</TotalTime>
  <Words>561</Words>
  <Application>Microsoft Office PowerPoint</Application>
  <PresentationFormat>Presentazione su schermo (4:3)</PresentationFormat>
  <Paragraphs>45</Paragraphs>
  <Slides>11</Slides>
  <Notes>10</Notes>
  <HiddenSlides>0</HiddenSlides>
  <MMClips>0</MMClips>
  <ScaleCrop>false</ScaleCrop>
  <HeadingPairs>
    <vt:vector size="6" baseType="variant">
      <vt:variant>
        <vt:lpstr>Caratteri utilizzati</vt:lpstr>
      </vt:variant>
      <vt:variant>
        <vt:i4>1</vt:i4>
      </vt:variant>
      <vt:variant>
        <vt:lpstr>Tema</vt:lpstr>
      </vt:variant>
      <vt:variant>
        <vt:i4>1</vt:i4>
      </vt:variant>
      <vt:variant>
        <vt:lpstr>Titoli diapositive</vt:lpstr>
      </vt:variant>
      <vt:variant>
        <vt:i4>11</vt:i4>
      </vt:variant>
    </vt:vector>
  </HeadingPairs>
  <TitlesOfParts>
    <vt:vector size="13" baseType="lpstr">
      <vt:lpstr>Arial</vt:lpstr>
      <vt:lpstr>template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Collaboratori DS</dc:creator>
  <cp:lastModifiedBy>mauro serafini</cp:lastModifiedBy>
  <cp:revision>25</cp:revision>
  <dcterms:created xsi:type="dcterms:W3CDTF">2022-04-22T05:56:27Z</dcterms:created>
  <dcterms:modified xsi:type="dcterms:W3CDTF">2022-05-07T21:32:36Z</dcterms:modified>
</cp:coreProperties>
</file>