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2D32B-7271-4F86-9EFB-A4C682FEE6B2}" v="297" dt="2022-05-06T18:03:27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EAB87-A53A-4BBD-B417-151A4B5B5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20FED4-AD1B-462A-990B-FBCF3DE75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199240-DDAE-4901-BCC6-B95C9377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CAF79E-B58C-480C-9FDA-6E230DF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CAEEEA-BEF2-49D3-955C-78DA91C8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88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200A8-A24A-486E-91FC-33CDA3CD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69B67D-DCC2-4CB2-A622-733C3970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390B4-BC01-4DC4-AE93-FA00D8C8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9EBE4-8676-4AD5-9A00-6E0B9DB1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0F354D-CFF3-4DC3-B6D9-B62C444D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1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4D20FD-42C6-45E8-9CCB-422A4DD47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A598E6-A461-47F6-85BD-F4BD0E5C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23052-5745-4A82-8B0D-C76868D5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3D6E0-951A-4367-9E2E-1ABE0126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F88A50-E390-4847-A6C2-5DEFBF62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1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63D26-8376-497F-BF53-594AB62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78E4E9-4AFD-4440-977C-FB75A1EBC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2C2DFD-BA59-49EB-BA46-B7ABD608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A647FA-8A43-49EA-90D2-4D5F22D9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E0E8D6-F253-4377-89D8-DEF2E847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90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5675A4-3DBB-4001-97D7-95676685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EB0E10-084D-48BD-B739-2FC5672B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577347-B9FB-4864-9036-B8BEDEBB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1FBBBE-5B9B-4F75-8007-D28A2862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DE6132-6AFB-4A8E-B0DC-3A4424AB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44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FBAF3-1075-4462-8E9D-E9E12970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657CB5-EF25-48D4-939E-2EE073360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98C3D0-8F1F-484F-A63B-1F83F0F45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ECE888-6F42-4A9A-BA6B-5EABC7AE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7B2BE0-E57E-40D3-8F52-B76D14F1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50C679-DA73-4031-913F-26D3A969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12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0EBEB-B874-4705-B6F6-34FCBD5A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3DE2CD-AC38-4CD1-91D5-F021887B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0AD4B8-1751-47AD-AD50-60C732444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9ED1C0-92F5-48A3-BE90-FAF514EFA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BA77CB-1F43-4AFB-827A-85D5B0681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24F046-11A4-4CE1-9F79-FF72EB84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3D0173-DB2D-4EDC-87A6-1198785B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A45571-E267-44D5-97E8-AF279936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66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143AB-8BAD-4E8B-8C3B-410FDBB4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E970F7-D3EE-4A8F-89FE-A9709E8F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F76670-0085-47DC-A2D1-8CDF0962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78DAA0-FB2B-496A-A6F6-44D3D1F7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9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3BFE07-A24C-4D54-B110-9A701CC2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14A1E4-9DF5-437D-94E3-F24105E1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2D3DEC-D64C-472E-AA0E-B4A98F41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98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1EDAD-6C67-483E-9FCB-279BB635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2B030-54DE-4709-BE68-B9DE3529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E62EB-7782-40B7-9E94-24AAD82EA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33BD22-846E-42B9-93A5-81CFA94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39DD78-5D23-4201-A45D-6DF467FA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AFF6CC-10A6-4D15-93B6-54EEFF23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94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1790-3A3B-44D1-A094-93CB342F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5F6712-EF4A-4AD0-B941-DBAD9F2A6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AB6913-EBAC-4E62-8649-2AFC0DB93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4CE087-F948-4432-8446-E8C47E5B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4F83B2-C303-4749-B737-B8FE18F2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FFB415-2ED0-45A1-8929-5C38D15B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8CA338-BA56-4916-9CF7-0E7E644F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0BFF29-DFA2-41DA-8813-344D88CE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92843E-4B7D-453D-8C7D-AD44665E4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859F-E803-422A-854D-69671F1E9827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331DE-05E6-4A97-AAE8-F4CEC7739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C99FB-59FA-4282-8D21-38E481DA2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C410-305E-4D6A-AD3D-D0A006DD7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63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0123165-A4CA-4152-8131-2FBEFD001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0" r="-1" b="825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5F630F6-0C14-44F6-9604-1E32A6071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it-IT" sz="6600" b="1" i="1" dirty="0">
                <a:solidFill>
                  <a:srgbClr val="FFFFFF"/>
                </a:solidFill>
                <a:latin typeface="+mn-lt"/>
              </a:rPr>
              <a:t>IL PAPAVERO DA OPPIO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3C1D37-DDE4-4C4A-B1A2-1DC91922D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it-IT" sz="1900">
                <a:solidFill>
                  <a:srgbClr val="FFFFFF"/>
                </a:solidFill>
              </a:rPr>
              <a:t>Presentazione a cura di:</a:t>
            </a:r>
          </a:p>
          <a:p>
            <a:r>
              <a:rPr lang="it-IT" sz="1900">
                <a:solidFill>
                  <a:srgbClr val="FFFFFF"/>
                </a:solidFill>
              </a:rPr>
              <a:t>Francesco Zawodniak</a:t>
            </a:r>
          </a:p>
          <a:p>
            <a:r>
              <a:rPr lang="it-IT" sz="1900">
                <a:solidFill>
                  <a:srgbClr val="FFFFFF"/>
                </a:solidFill>
              </a:rPr>
              <a:t>&amp;</a:t>
            </a:r>
          </a:p>
          <a:p>
            <a:r>
              <a:rPr lang="it-IT" sz="1900">
                <a:solidFill>
                  <a:srgbClr val="FFFFFF"/>
                </a:solidFill>
              </a:rPr>
              <a:t>Matteo Porfiri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0D3FFD-B3B5-4FB2-A1E6-9ECA3C16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71" y="29593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LA PIANTA</a:t>
            </a:r>
          </a:p>
        </p:txBody>
      </p:sp>
      <p:pic>
        <p:nvPicPr>
          <p:cNvPr id="10" name="Segnaposto immagine 9" descr="Immagine che contiene testo, pianta, ceramica, porcellana&#10;&#10;Descrizione generata automaticamente">
            <a:extLst>
              <a:ext uri="{FF2B5EF4-FFF2-40B4-BE49-F238E27FC236}">
                <a16:creationId xmlns:a16="http://schemas.microsoft.com/office/drawing/2014/main" id="{FFD8F9BD-9D08-4E14-A9BE-D60C2A4206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1D9DF5-BF51-42C8-9C59-C6E3C06DF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35942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NOME: Papavero da </a:t>
            </a:r>
            <a:r>
              <a:rPr lang="en-US" sz="2200" b="1" dirty="0" err="1">
                <a:solidFill>
                  <a:srgbClr val="FFFF00"/>
                </a:solidFill>
              </a:rPr>
              <a:t>oppio</a:t>
            </a:r>
            <a:endParaRPr lang="en-US" sz="22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SPECIE: </a:t>
            </a:r>
            <a:r>
              <a:rPr lang="en-US" sz="2200" b="1" i="1" dirty="0">
                <a:solidFill>
                  <a:srgbClr val="FFFF00"/>
                </a:solidFill>
              </a:rPr>
              <a:t>Papaver </a:t>
            </a:r>
            <a:r>
              <a:rPr lang="en-US" sz="2200" b="1" i="1" dirty="0" err="1">
                <a:solidFill>
                  <a:srgbClr val="FFFF00"/>
                </a:solidFill>
              </a:rPr>
              <a:t>somniferum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L</a:t>
            </a:r>
            <a:r>
              <a:rPr lang="en-US" sz="2200" b="1" i="1" dirty="0" err="1">
                <a:solidFill>
                  <a:srgbClr val="FFFF00"/>
                </a:solidFill>
              </a:rPr>
              <a:t>.var</a:t>
            </a:r>
            <a:r>
              <a:rPr lang="en-US" sz="2200" b="1" i="1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FAMIGLIA: </a:t>
            </a:r>
            <a:r>
              <a:rPr lang="en-US" sz="2200" b="1" dirty="0" err="1">
                <a:solidFill>
                  <a:srgbClr val="FFFF00"/>
                </a:solidFill>
              </a:rPr>
              <a:t>Papaveraceae</a:t>
            </a:r>
            <a:endParaRPr lang="en-US" sz="22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CLASSIFICAZIONE: </a:t>
            </a:r>
            <a:r>
              <a:rPr lang="en-US" sz="2200" b="1" dirty="0" err="1">
                <a:solidFill>
                  <a:srgbClr val="FFFF00"/>
                </a:solidFill>
              </a:rPr>
              <a:t>Angiosperme</a:t>
            </a:r>
            <a:r>
              <a:rPr lang="en-US" sz="2200" b="1" dirty="0">
                <a:solidFill>
                  <a:srgbClr val="FFFF00"/>
                </a:solidFill>
              </a:rPr>
              <a:t>, </a:t>
            </a:r>
            <a:r>
              <a:rPr lang="en-US" sz="2200" b="1" dirty="0" err="1">
                <a:solidFill>
                  <a:srgbClr val="FFFF00"/>
                </a:solidFill>
              </a:rPr>
              <a:t>Dicotiledoni</a:t>
            </a:r>
            <a:endParaRPr lang="en-US" sz="22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ALTEZZA: 1/1.5 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DROGA: Lattice </a:t>
            </a:r>
            <a:r>
              <a:rPr lang="en-US" sz="2200" b="1" dirty="0" err="1">
                <a:solidFill>
                  <a:srgbClr val="FFFF00"/>
                </a:solidFill>
              </a:rPr>
              <a:t>dei</a:t>
            </a:r>
            <a:r>
              <a:rPr lang="en-US" sz="2200" b="1" dirty="0">
                <a:solidFill>
                  <a:srgbClr val="FFFF00"/>
                </a:solidFill>
              </a:rPr>
              <a:t> bulbi </a:t>
            </a:r>
            <a:r>
              <a:rPr lang="en-US" sz="2200" b="1" dirty="0" err="1">
                <a:solidFill>
                  <a:srgbClr val="FFFF00"/>
                </a:solidFill>
              </a:rPr>
              <a:t>immaturi</a:t>
            </a:r>
            <a:endParaRPr lang="en-US" sz="22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COSTITUENTI: </a:t>
            </a:r>
            <a:r>
              <a:rPr lang="en-US" sz="2200" b="1" dirty="0" err="1">
                <a:solidFill>
                  <a:srgbClr val="FFFF00"/>
                </a:solidFill>
              </a:rPr>
              <a:t>Alcaloidi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isochinolinici</a:t>
            </a:r>
            <a:endParaRPr lang="en-US" sz="22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ZONA: </a:t>
            </a:r>
            <a:r>
              <a:rPr lang="en-US" sz="2200" b="1" dirty="0" err="1">
                <a:solidFill>
                  <a:srgbClr val="FFFF00"/>
                </a:solidFill>
              </a:rPr>
              <a:t>Regioni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mediterranee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16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CBF94-568F-4657-B46C-4EFB3EB0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LA DROGA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CDC143-C8D5-4C1E-99C6-87EF6DD5A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41821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00"/>
                </a:solidFill>
              </a:rPr>
              <a:t>L’oppio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ottiene</a:t>
            </a:r>
            <a:r>
              <a:rPr lang="en-US" sz="2400" b="1" dirty="0">
                <a:solidFill>
                  <a:srgbClr val="FFFF00"/>
                </a:solidFill>
              </a:rPr>
              <a:t> dal lattice del </a:t>
            </a:r>
            <a:r>
              <a:rPr lang="en-US" sz="2400" b="1" dirty="0" err="1">
                <a:solidFill>
                  <a:srgbClr val="FFFF00"/>
                </a:solidFill>
              </a:rPr>
              <a:t>frutto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immaturo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quando</a:t>
            </a:r>
            <a:r>
              <a:rPr lang="en-US" sz="2400" b="1" dirty="0">
                <a:solidFill>
                  <a:srgbClr val="FFFF00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ancora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verde</a:t>
            </a:r>
            <a:r>
              <a:rPr lang="en-US" sz="2400" b="1" dirty="0">
                <a:solidFill>
                  <a:srgbClr val="FFFF00"/>
                </a:solidFill>
              </a:rPr>
              <a:t>, prima </a:t>
            </a:r>
            <a:r>
              <a:rPr lang="en-US" sz="2400" b="1" dirty="0" err="1">
                <a:solidFill>
                  <a:srgbClr val="FFFF00"/>
                </a:solidFill>
              </a:rPr>
              <a:t>che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secchi</a:t>
            </a:r>
            <a:r>
              <a:rPr lang="en-US" sz="2400" b="1" dirty="0">
                <a:solidFill>
                  <a:srgbClr val="FFFF00"/>
                </a:solidFill>
              </a:rPr>
              <a:t> ( </a:t>
            </a:r>
            <a:r>
              <a:rPr lang="en-US" sz="2400" b="1" dirty="0" err="1">
                <a:solidFill>
                  <a:srgbClr val="FFFF00"/>
                </a:solidFill>
              </a:rPr>
              <a:t>giugno</a:t>
            </a:r>
            <a:r>
              <a:rPr lang="en-US" sz="2400" b="1" dirty="0">
                <a:solidFill>
                  <a:srgbClr val="FFFF00"/>
                </a:solidFill>
              </a:rPr>
              <a:t> 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Il lattice </a:t>
            </a:r>
            <a:r>
              <a:rPr lang="en-US" sz="2400" b="1" dirty="0" err="1">
                <a:solidFill>
                  <a:srgbClr val="FFFF00"/>
                </a:solidFill>
              </a:rPr>
              <a:t>essiccato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viene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raccolto</a:t>
            </a:r>
            <a:r>
              <a:rPr lang="en-US" sz="2400" b="1" dirty="0">
                <a:solidFill>
                  <a:srgbClr val="FFFF00"/>
                </a:solidFill>
              </a:rPr>
              <a:t> il </a:t>
            </a:r>
            <a:r>
              <a:rPr lang="en-US" sz="2400" b="1" dirty="0" err="1">
                <a:solidFill>
                  <a:srgbClr val="FFFF00"/>
                </a:solidFill>
              </a:rPr>
              <a:t>giorno</a:t>
            </a:r>
            <a:r>
              <a:rPr lang="en-US" sz="2400" b="1" dirty="0">
                <a:solidFill>
                  <a:srgbClr val="FFFF00"/>
                </a:solidFill>
              </a:rPr>
              <a:t> dopo, dal quale poi </a:t>
            </a:r>
            <a:r>
              <a:rPr lang="en-US" sz="2400" b="1" dirty="0" err="1">
                <a:solidFill>
                  <a:srgbClr val="FFFF00"/>
                </a:solidFill>
              </a:rPr>
              <a:t>si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ricaverà</a:t>
            </a:r>
            <a:r>
              <a:rPr lang="en-US" sz="2400" b="1" dirty="0">
                <a:solidFill>
                  <a:srgbClr val="FFFF00"/>
                </a:solidFill>
              </a:rPr>
              <a:t> la </a:t>
            </a:r>
            <a:r>
              <a:rPr lang="en-US" sz="2400" b="1" dirty="0" err="1">
                <a:solidFill>
                  <a:srgbClr val="FFFF00"/>
                </a:solidFill>
              </a:rPr>
              <a:t>polvere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Immagine 20" descr="Immagine che contiene pianta&#10;&#10;Descrizione generata automaticamente">
            <a:extLst>
              <a:ext uri="{FF2B5EF4-FFF2-40B4-BE49-F238E27FC236}">
                <a16:creationId xmlns:a16="http://schemas.microsoft.com/office/drawing/2014/main" id="{F0EC0BFB-6EDD-43CC-9FDB-BBA018C93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r="2" b="14553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Segnaposto immagine 18" descr="Immagine che contiene albero, esterni, vicino&#10;&#10;Descrizione generata automaticamente">
            <a:extLst>
              <a:ext uri="{FF2B5EF4-FFF2-40B4-BE49-F238E27FC236}">
                <a16:creationId xmlns:a16="http://schemas.microsoft.com/office/drawing/2014/main" id="{F2B9D55B-4D0A-48A2-8D7E-6ED3CA1881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0" r="-2" b="26726"/>
          <a:stretch/>
        </p:blipFill>
        <p:spPr>
          <a:xfrm>
            <a:off x="7190585" y="3124783"/>
            <a:ext cx="5015865" cy="3744000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232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60675-5662-4749-9321-B778B98C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396289"/>
            <a:ext cx="52773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I PRINCIPI ATTIVI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egnaposto contenuto 9" descr="Immagine che contiene cibo&#10;&#10;Descrizione generata automaticamente">
            <a:extLst>
              <a:ext uri="{FF2B5EF4-FFF2-40B4-BE49-F238E27FC236}">
                <a16:creationId xmlns:a16="http://schemas.microsoft.com/office/drawing/2014/main" id="{7023743F-0570-4140-8F63-CEF6999FE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6" r="1" b="455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32DA31-2C60-4F93-A94A-E1C207109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0444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00"/>
                </a:solidFill>
              </a:rPr>
              <a:t>L’oppio</a:t>
            </a:r>
            <a:r>
              <a:rPr lang="en-US" sz="2400" b="1" dirty="0">
                <a:solidFill>
                  <a:srgbClr val="FFFF00"/>
                </a:solidFill>
              </a:rPr>
              <a:t> ha </a:t>
            </a:r>
            <a:r>
              <a:rPr lang="en-US" sz="2400" b="1" dirty="0" err="1">
                <a:solidFill>
                  <a:srgbClr val="FFFF00"/>
                </a:solidFill>
              </a:rPr>
              <a:t>importanza</a:t>
            </a:r>
            <a:r>
              <a:rPr lang="en-US" sz="2400" b="1" dirty="0">
                <a:solidFill>
                  <a:srgbClr val="FFFF00"/>
                </a:solidFill>
              </a:rPr>
              <a:t> per la </a:t>
            </a:r>
            <a:r>
              <a:rPr lang="en-US" sz="2400" b="1" dirty="0" err="1">
                <a:solidFill>
                  <a:srgbClr val="FFFF00"/>
                </a:solidFill>
              </a:rPr>
              <a:t>percentuale</a:t>
            </a:r>
            <a:r>
              <a:rPr lang="en-US" sz="2400" b="1" dirty="0">
                <a:solidFill>
                  <a:srgbClr val="FFFF00"/>
                </a:solidFill>
              </a:rPr>
              <a:t> di </a:t>
            </a:r>
            <a:r>
              <a:rPr lang="en-US" sz="2400" b="1" dirty="0" err="1">
                <a:solidFill>
                  <a:srgbClr val="FFFF00"/>
                </a:solidFill>
              </a:rPr>
              <a:t>alcalodi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va</a:t>
            </a:r>
            <a:r>
              <a:rPr lang="en-US" sz="2400" b="1" dirty="0">
                <a:solidFill>
                  <a:srgbClr val="FFFF00"/>
                </a:solidFill>
              </a:rPr>
              <a:t> dal 10 al 30%. I piu important </a:t>
            </a:r>
            <a:r>
              <a:rPr lang="en-US" sz="2400" b="1" dirty="0" err="1">
                <a:solidFill>
                  <a:srgbClr val="FFFF00"/>
                </a:solidFill>
              </a:rPr>
              <a:t>sono</a:t>
            </a:r>
            <a:r>
              <a:rPr lang="en-US" sz="2400" b="1" dirty="0">
                <a:solidFill>
                  <a:srgbClr val="FFFF00"/>
                </a:solidFill>
              </a:rPr>
              <a:t>: </a:t>
            </a:r>
            <a:r>
              <a:rPr lang="en-US" sz="2400" b="1" dirty="0" err="1">
                <a:solidFill>
                  <a:srgbClr val="FFFF00"/>
                </a:solidFill>
              </a:rPr>
              <a:t>morfina</a:t>
            </a:r>
            <a:r>
              <a:rPr lang="en-US" sz="2400" b="1" dirty="0">
                <a:solidFill>
                  <a:srgbClr val="FFFF00"/>
                </a:solidFill>
              </a:rPr>
              <a:t>, codeine, </a:t>
            </a:r>
            <a:r>
              <a:rPr lang="en-US" sz="2400" b="1" dirty="0" err="1">
                <a:solidFill>
                  <a:srgbClr val="FFFF00"/>
                </a:solidFill>
              </a:rPr>
              <a:t>papaverina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narcotina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La </a:t>
            </a:r>
            <a:r>
              <a:rPr lang="en-US" sz="2400" b="1" dirty="0" err="1">
                <a:solidFill>
                  <a:srgbClr val="FFFF00"/>
                </a:solidFill>
              </a:rPr>
              <a:t>morfina</a:t>
            </a:r>
            <a:r>
              <a:rPr lang="en-US" sz="2400" b="1" dirty="0">
                <a:solidFill>
                  <a:srgbClr val="FFFF00"/>
                </a:solidFill>
              </a:rPr>
              <a:t> è il </a:t>
            </a:r>
            <a:r>
              <a:rPr lang="en-US" sz="2400" b="1" dirty="0" err="1">
                <a:solidFill>
                  <a:srgbClr val="FFFF00"/>
                </a:solidFill>
              </a:rPr>
              <a:t>costituente</a:t>
            </a:r>
            <a:r>
              <a:rPr lang="en-US" sz="2400" b="1" dirty="0">
                <a:solidFill>
                  <a:srgbClr val="FFFF00"/>
                </a:solidFill>
              </a:rPr>
              <a:t> piu </a:t>
            </a:r>
            <a:r>
              <a:rPr lang="en-US" sz="2400" b="1" dirty="0" err="1">
                <a:solidFill>
                  <a:srgbClr val="FFFF00"/>
                </a:solidFill>
              </a:rPr>
              <a:t>grande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costituisce</a:t>
            </a:r>
            <a:r>
              <a:rPr lang="en-US" sz="2400" b="1" dirty="0">
                <a:solidFill>
                  <a:srgbClr val="FFFF00"/>
                </a:solidFill>
              </a:rPr>
              <a:t> circa il 12% del </a:t>
            </a:r>
            <a:r>
              <a:rPr lang="en-US" sz="2400" b="1" dirty="0" err="1">
                <a:solidFill>
                  <a:srgbClr val="FFFF00"/>
                </a:solidFill>
              </a:rPr>
              <a:t>totale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4" name="Immagine 13" descr="Immagine che contiene testo, cielo notturno&#10;&#10;Descrizione generata automaticamente">
            <a:extLst>
              <a:ext uri="{FF2B5EF4-FFF2-40B4-BE49-F238E27FC236}">
                <a16:creationId xmlns:a16="http://schemas.microsoft.com/office/drawing/2014/main" id="{901F6D19-3E04-4B56-823A-05F8D63FA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2" y="3725252"/>
            <a:ext cx="3226145" cy="27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B15CD8-D9F5-4AB9-9074-EF88599B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ATTIVITA’ E IMPIEGHI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EAAFFF-83B7-418C-A9D5-6969FED61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F00"/>
                </a:solidFill>
              </a:rPr>
              <a:t>I </a:t>
            </a:r>
            <a:r>
              <a:rPr lang="en-US" sz="2600" b="1" dirty="0" err="1">
                <a:solidFill>
                  <a:srgbClr val="FFFF00"/>
                </a:solidFill>
              </a:rPr>
              <a:t>preparati</a:t>
            </a:r>
            <a:r>
              <a:rPr lang="en-US" sz="2600" b="1" dirty="0">
                <a:solidFill>
                  <a:srgbClr val="FFFF00"/>
                </a:solidFill>
              </a:rPr>
              <a:t> a base di </a:t>
            </a:r>
            <a:r>
              <a:rPr lang="en-US" sz="2600" b="1" dirty="0" err="1">
                <a:solidFill>
                  <a:srgbClr val="FFFF00"/>
                </a:solidFill>
              </a:rPr>
              <a:t>oppio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hanno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un'azione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prevalentemente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depressiva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sul</a:t>
            </a:r>
            <a:r>
              <a:rPr lang="en-US" sz="2600" b="1" dirty="0">
                <a:solidFill>
                  <a:srgbClr val="FFFF00"/>
                </a:solidFill>
              </a:rPr>
              <a:t> SNC 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F00"/>
                </a:solidFill>
              </a:rPr>
              <a:t>Il </a:t>
            </a:r>
            <a:r>
              <a:rPr lang="en-US" sz="2600" b="1" dirty="0" err="1">
                <a:solidFill>
                  <a:srgbClr val="FFFF00"/>
                </a:solidFill>
              </a:rPr>
              <a:t>laudano</a:t>
            </a:r>
            <a:r>
              <a:rPr lang="en-US" sz="2600" b="1" dirty="0">
                <a:solidFill>
                  <a:srgbClr val="FFFF00"/>
                </a:solidFill>
              </a:rPr>
              <a:t> è un </a:t>
            </a:r>
            <a:r>
              <a:rPr lang="en-US" sz="2600" b="1" dirty="0" err="1">
                <a:solidFill>
                  <a:srgbClr val="FFFF00"/>
                </a:solidFill>
              </a:rPr>
              <a:t>narcotico</a:t>
            </a:r>
            <a:r>
              <a:rPr lang="en-US" sz="2600" b="1" dirty="0">
                <a:solidFill>
                  <a:srgbClr val="FFFF00"/>
                </a:solidFill>
              </a:rPr>
              <a:t> con </a:t>
            </a:r>
            <a:r>
              <a:rPr lang="en-US" sz="2600" b="1" dirty="0" err="1">
                <a:solidFill>
                  <a:srgbClr val="FFFF00"/>
                </a:solidFill>
              </a:rPr>
              <a:t>effetti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antidolorifici</a:t>
            </a:r>
            <a:r>
              <a:rPr lang="en-US" sz="2600" b="1" dirty="0">
                <a:solidFill>
                  <a:srgbClr val="FFFF00"/>
                </a:solidFill>
              </a:rPr>
              <a:t> e </a:t>
            </a:r>
            <a:r>
              <a:rPr lang="en-US" sz="2600" b="1" dirty="0" err="1">
                <a:solidFill>
                  <a:srgbClr val="FFFF00"/>
                </a:solidFill>
              </a:rPr>
              <a:t>antispastici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si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ottiene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facendo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macerare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l'oppio</a:t>
            </a:r>
            <a:r>
              <a:rPr lang="en-US" sz="2600" b="1" dirty="0">
                <a:solidFill>
                  <a:srgbClr val="FFFF00"/>
                </a:solidFill>
              </a:rPr>
              <a:t> in vino per </a:t>
            </a:r>
            <a:r>
              <a:rPr lang="en-US" sz="2600" b="1" dirty="0" err="1">
                <a:solidFill>
                  <a:srgbClr val="FFFF00"/>
                </a:solidFill>
              </a:rPr>
              <a:t>alcuni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giorni</a:t>
            </a:r>
            <a:r>
              <a:rPr lang="en-US" sz="2600" b="1" dirty="0">
                <a:solidFill>
                  <a:srgbClr val="FFFF00"/>
                </a:solidFill>
              </a:rPr>
              <a:t> in </a:t>
            </a:r>
            <a:r>
              <a:rPr lang="en-US" sz="2600" b="1" dirty="0" err="1">
                <a:solidFill>
                  <a:srgbClr val="FFFF00"/>
                </a:solidFill>
              </a:rPr>
              <a:t>presenza</a:t>
            </a:r>
            <a:r>
              <a:rPr lang="en-US" sz="2600" b="1" dirty="0">
                <a:solidFill>
                  <a:srgbClr val="FFFF00"/>
                </a:solidFill>
              </a:rPr>
              <a:t> di </a:t>
            </a:r>
            <a:r>
              <a:rPr lang="en-US" sz="2600" b="1" dirty="0" err="1">
                <a:solidFill>
                  <a:srgbClr val="FFFF00"/>
                </a:solidFill>
              </a:rPr>
              <a:t>aromatizzanti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quali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zafferano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cannella</a:t>
            </a:r>
            <a:r>
              <a:rPr lang="en-US" sz="2600" b="1" dirty="0">
                <a:solidFill>
                  <a:srgbClr val="FFFF00"/>
                </a:solidFill>
              </a:rPr>
              <a:t> e </a:t>
            </a:r>
            <a:r>
              <a:rPr lang="en-US" sz="2600" b="1" dirty="0" err="1">
                <a:solidFill>
                  <a:srgbClr val="FFFF00"/>
                </a:solidFill>
              </a:rPr>
              <a:t>chiodi</a:t>
            </a:r>
            <a:r>
              <a:rPr lang="en-US" sz="2600" b="1" dirty="0">
                <a:solidFill>
                  <a:srgbClr val="FFFF00"/>
                </a:solidFill>
              </a:rPr>
              <a:t> di </a:t>
            </a:r>
            <a:r>
              <a:rPr lang="en-US" sz="2600" b="1" dirty="0" err="1">
                <a:solidFill>
                  <a:srgbClr val="FFFF00"/>
                </a:solidFill>
              </a:rPr>
              <a:t>garofano</a:t>
            </a:r>
            <a:r>
              <a:rPr lang="en-US" sz="2600" b="1" dirty="0">
                <a:solidFill>
                  <a:srgbClr val="FFFF00"/>
                </a:solidFill>
              </a:rPr>
              <a:t>, </a:t>
            </a:r>
            <a:r>
              <a:rPr lang="en-US" sz="2600" b="1" dirty="0" err="1">
                <a:solidFill>
                  <a:srgbClr val="FFFF00"/>
                </a:solidFill>
              </a:rPr>
              <a:t>che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permettono</a:t>
            </a:r>
            <a:r>
              <a:rPr lang="en-US" sz="2600" b="1" dirty="0">
                <a:solidFill>
                  <a:srgbClr val="FFFF00"/>
                </a:solidFill>
              </a:rPr>
              <a:t> di </a:t>
            </a:r>
            <a:r>
              <a:rPr lang="en-US" sz="2600" b="1" dirty="0" err="1">
                <a:solidFill>
                  <a:srgbClr val="FFFF00"/>
                </a:solidFill>
              </a:rPr>
              <a:t>mascherare</a:t>
            </a:r>
            <a:r>
              <a:rPr lang="en-US" sz="2600" b="1" dirty="0">
                <a:solidFill>
                  <a:srgbClr val="FFFF00"/>
                </a:solidFill>
              </a:rPr>
              <a:t> il </a:t>
            </a:r>
            <a:r>
              <a:rPr lang="en-US" sz="2600" b="1" dirty="0" err="1">
                <a:solidFill>
                  <a:srgbClr val="FFFF00"/>
                </a:solidFill>
              </a:rPr>
              <a:t>cattivo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sapore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dell'oppio</a:t>
            </a:r>
            <a:r>
              <a:rPr lang="en-US" sz="2600" b="1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FFFF00"/>
                </a:solidFill>
              </a:rPr>
              <a:t>Altre</a:t>
            </a:r>
            <a:r>
              <a:rPr lang="en-US" sz="2600" b="1" dirty="0">
                <a:solidFill>
                  <a:srgbClr val="FFFF00"/>
                </a:solidFill>
              </a:rPr>
              <a:t> parti </a:t>
            </a:r>
            <a:r>
              <a:rPr lang="en-US" sz="2600" b="1" dirty="0" err="1">
                <a:solidFill>
                  <a:srgbClr val="FFFF00"/>
                </a:solidFill>
              </a:rPr>
              <a:t>della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pianta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possono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essere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usate</a:t>
            </a:r>
            <a:r>
              <a:rPr lang="en-US" sz="2600" b="1" dirty="0">
                <a:solidFill>
                  <a:srgbClr val="FFFF00"/>
                </a:solidFill>
              </a:rPr>
              <a:t> in </a:t>
            </a:r>
            <a:r>
              <a:rPr lang="en-US" sz="2600" b="1" dirty="0" err="1">
                <a:solidFill>
                  <a:srgbClr val="FFFF00"/>
                </a:solidFill>
              </a:rPr>
              <a:t>ambito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culinario</a:t>
            </a:r>
            <a:r>
              <a:rPr lang="en-US" sz="2600" b="1" dirty="0">
                <a:solidFill>
                  <a:srgbClr val="FFFF00"/>
                </a:solidFill>
              </a:rPr>
              <a:t>, come </a:t>
            </a:r>
            <a:r>
              <a:rPr lang="en-US" sz="2600" b="1" dirty="0" err="1">
                <a:solidFill>
                  <a:srgbClr val="FFFF00"/>
                </a:solidFill>
              </a:rPr>
              <a:t>i</a:t>
            </a:r>
            <a:r>
              <a:rPr lang="en-US" sz="2600" b="1" dirty="0">
                <a:solidFill>
                  <a:srgbClr val="FFFF00"/>
                </a:solidFill>
              </a:rPr>
              <a:t> semi per la </a:t>
            </a:r>
            <a:r>
              <a:rPr lang="en-US" sz="2600" b="1" dirty="0" err="1">
                <a:solidFill>
                  <a:srgbClr val="FFFF00"/>
                </a:solidFill>
              </a:rPr>
              <a:t>preparazione</a:t>
            </a:r>
            <a:r>
              <a:rPr lang="en-US" sz="2600" b="1" dirty="0">
                <a:solidFill>
                  <a:srgbClr val="FFFF00"/>
                </a:solidFill>
              </a:rPr>
              <a:t> di </a:t>
            </a:r>
            <a:r>
              <a:rPr lang="en-US" sz="2600" b="1" dirty="0" err="1">
                <a:solidFill>
                  <a:srgbClr val="FFFF00"/>
                </a:solidFill>
              </a:rPr>
              <a:t>dolci</a:t>
            </a:r>
            <a:r>
              <a:rPr lang="en-US" sz="2600" b="1" dirty="0">
                <a:solidFill>
                  <a:srgbClr val="FFFF00"/>
                </a:solidFill>
              </a:rPr>
              <a:t> e </a:t>
            </a:r>
            <a:r>
              <a:rPr lang="en-US" sz="2600" b="1" dirty="0" err="1">
                <a:solidFill>
                  <a:srgbClr val="FFFF00"/>
                </a:solidFill>
              </a:rPr>
              <a:t>pani</a:t>
            </a:r>
            <a:r>
              <a:rPr lang="en-US" sz="2600" b="1" dirty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egnaposto immagine 5" descr="Immagine che contiene testo, interni, cibo, contatore&#10;&#10;Descrizione generata automaticamente">
            <a:extLst>
              <a:ext uri="{FF2B5EF4-FFF2-40B4-BE49-F238E27FC236}">
                <a16:creationId xmlns:a16="http://schemas.microsoft.com/office/drawing/2014/main" id="{983F1CCB-D339-4339-BCAF-04328A1311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7" r="-1" b="371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7" descr="Immagine che contiene cibo, tavolo, fetta, merendina&#10;&#10;Descrizione generata automaticamente">
            <a:extLst>
              <a:ext uri="{FF2B5EF4-FFF2-40B4-BE49-F238E27FC236}">
                <a16:creationId xmlns:a16="http://schemas.microsoft.com/office/drawing/2014/main" id="{68721DA0-FF5D-4728-A614-5D04CF967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36120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415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8B597-44E0-4839-B6B0-36972CB3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ATTIVITA’ E IMPIEGHI:</a:t>
            </a:r>
            <a:br>
              <a:rPr lang="en-US" sz="3700" b="1" dirty="0">
                <a:solidFill>
                  <a:srgbClr val="FFFF00"/>
                </a:solidFill>
                <a:latin typeface="Bahnschrift Condensed" panose="020B0502040204020203" pitchFamily="34" charset="0"/>
              </a:rPr>
            </a:br>
            <a:r>
              <a:rPr lang="en-US" sz="3700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EROINA</a:t>
            </a:r>
            <a:r>
              <a:rPr lang="en-US" sz="37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FABBA0-9146-46FD-AE7B-ED1EB9165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4" y="2871982"/>
            <a:ext cx="4399094" cy="3181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</a:rPr>
              <a:t>L'eroina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ottiene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dalla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morfina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estratta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dall'oppio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mediante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trattamento</a:t>
            </a:r>
            <a:r>
              <a:rPr lang="en-US" sz="2000" b="1" dirty="0">
                <a:solidFill>
                  <a:srgbClr val="FFFF00"/>
                </a:solidFill>
              </a:rPr>
              <a:t> con </a:t>
            </a:r>
            <a:r>
              <a:rPr lang="en-US" sz="2000" b="1" dirty="0" err="1">
                <a:solidFill>
                  <a:srgbClr val="FFFF00"/>
                </a:solidFill>
              </a:rPr>
              <a:t>anidride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acetica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 Questa </a:t>
            </a:r>
            <a:r>
              <a:rPr lang="en-US" sz="2000" b="1" dirty="0" err="1">
                <a:solidFill>
                  <a:srgbClr val="FFFF00"/>
                </a:solidFill>
              </a:rPr>
              <a:t>reazione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rende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molecola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maggiormente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liposolubile</a:t>
            </a:r>
            <a:r>
              <a:rPr lang="en-US" sz="2000" b="1" dirty="0">
                <a:solidFill>
                  <a:srgbClr val="FFFF00"/>
                </a:solidFill>
              </a:rPr>
              <a:t>, il </a:t>
            </a:r>
            <a:r>
              <a:rPr lang="en-US" sz="2000" b="1" dirty="0" err="1">
                <a:solidFill>
                  <a:srgbClr val="FFFF00"/>
                </a:solidFill>
              </a:rPr>
              <a:t>che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rende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l'eroina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più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facilmente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penetrabile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livello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cerebrale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4F5BC65-6AC0-42F9-9E65-C025B385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10" y="599325"/>
            <a:ext cx="1870853" cy="27411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EAC1AD-ED46-907A-0706-4BE3ABC1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22" y="3638358"/>
            <a:ext cx="4106632" cy="27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17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545503-A622-4F5B-9F7A-886D6BF9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760" y="366082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CARATTERI SPECIFICI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 descr="Immagine che contiene pianta, fiore, papavero&#10;&#10;Descrizione generata automaticamente">
            <a:extLst>
              <a:ext uri="{FF2B5EF4-FFF2-40B4-BE49-F238E27FC236}">
                <a16:creationId xmlns:a16="http://schemas.microsoft.com/office/drawing/2014/main" id="{1D42D541-FCC5-4CBB-9DEA-AB9E33BE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r="14147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Immagine 7" descr="Immagine che contiene pianta, fiore, papavero&#10;&#10;Descrizione generata automaticamente">
            <a:extLst>
              <a:ext uri="{FF2B5EF4-FFF2-40B4-BE49-F238E27FC236}">
                <a16:creationId xmlns:a16="http://schemas.microsoft.com/office/drawing/2014/main" id="{78751C86-022F-405F-BA27-B3BDDA71B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16626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Segnaposto immagine 5" descr="Immagine che contiene erba, pianta, fiore, papavero&#10;&#10;Descrizione generata automaticamente">
            <a:extLst>
              <a:ext uri="{FF2B5EF4-FFF2-40B4-BE49-F238E27FC236}">
                <a16:creationId xmlns:a16="http://schemas.microsoft.com/office/drawing/2014/main" id="{3F8DDF33-FFBA-4A62-8A37-DBB3794CC2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3" b="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4A4F98-8072-4BBC-85C2-BCED6B6B5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7226" y="1691645"/>
            <a:ext cx="4931326" cy="4362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I petali dei papaveri presentano alla base una grossa unghia nera caratteristica. Per l'oppio la pianta maggiormente utilizzata è quella dai petali bianco rosati con un'unghia basale nera 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Altre caratteristiche sono i numerosi stami gialli al centro del fiore, i peli protettori, i quattro petali.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58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esto, persona, giocatore, esterni&#10;&#10;Descrizione generata automaticamente">
            <a:extLst>
              <a:ext uri="{FF2B5EF4-FFF2-40B4-BE49-F238E27FC236}">
                <a16:creationId xmlns:a16="http://schemas.microsoft.com/office/drawing/2014/main" id="{52BEA6ED-1D65-4F86-A33F-A43ACCC37C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24487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F497EF-B63B-42DC-955F-2CF20534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CENNI STORICI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75BC82-DFD2-41E8-A861-7CE6EF175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00"/>
                </a:solidFill>
              </a:rPr>
              <a:t>Degna</a:t>
            </a:r>
            <a:r>
              <a:rPr lang="en-US" sz="2400" b="1" dirty="0">
                <a:solidFill>
                  <a:srgbClr val="FFFF00"/>
                </a:solidFill>
              </a:rPr>
              <a:t> di nota è la </a:t>
            </a:r>
            <a:r>
              <a:rPr lang="en-US" sz="2400" b="1" dirty="0" err="1">
                <a:solidFill>
                  <a:srgbClr val="FFFF00"/>
                </a:solidFill>
              </a:rPr>
              <a:t>guerra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dell’oppio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scoppiata</a:t>
            </a:r>
            <a:r>
              <a:rPr lang="en-US" sz="2400" b="1" dirty="0">
                <a:solidFill>
                  <a:srgbClr val="FFFF00"/>
                </a:solidFill>
              </a:rPr>
              <a:t> in </a:t>
            </a:r>
            <a:r>
              <a:rPr lang="en-US" sz="2400" b="1" dirty="0" err="1">
                <a:solidFill>
                  <a:srgbClr val="FFFF00"/>
                </a:solidFill>
              </a:rPr>
              <a:t>Cina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introdotto</a:t>
            </a:r>
            <a:r>
              <a:rPr lang="en-US" sz="2400" b="1" dirty="0">
                <a:solidFill>
                  <a:srgbClr val="FFFF00"/>
                </a:solidFill>
              </a:rPr>
              <a:t> per la prima volta </a:t>
            </a:r>
            <a:r>
              <a:rPr lang="en-US" sz="2400" b="1" dirty="0" err="1">
                <a:solidFill>
                  <a:srgbClr val="FFFF00"/>
                </a:solidFill>
              </a:rPr>
              <a:t>nel</a:t>
            </a:r>
            <a:r>
              <a:rPr lang="en-US" sz="2400" b="1" dirty="0">
                <a:solidFill>
                  <a:srgbClr val="FFFF00"/>
                </a:solidFill>
              </a:rPr>
              <a:t> 1600. </a:t>
            </a:r>
            <a:r>
              <a:rPr lang="en-US" sz="2400" b="1" dirty="0" err="1">
                <a:solidFill>
                  <a:srgbClr val="FFFF00"/>
                </a:solidFill>
              </a:rPr>
              <a:t>Gli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inglesi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drogarono</a:t>
            </a:r>
            <a:r>
              <a:rPr lang="en-US" sz="2400" b="1" dirty="0">
                <a:solidFill>
                  <a:srgbClr val="FFFF00"/>
                </a:solidFill>
              </a:rPr>
              <a:t> I </a:t>
            </a:r>
            <a:r>
              <a:rPr lang="en-US" sz="2400" b="1" dirty="0" err="1">
                <a:solidFill>
                  <a:srgbClr val="FFFF00"/>
                </a:solidFill>
              </a:rPr>
              <a:t>villaggi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loacali</a:t>
            </a:r>
            <a:r>
              <a:rPr lang="en-US" sz="2400" b="1" dirty="0">
                <a:solidFill>
                  <a:srgbClr val="FFFF00"/>
                </a:solidFill>
              </a:rPr>
              <a:t> in </a:t>
            </a:r>
            <a:r>
              <a:rPr lang="en-US" sz="2400" b="1" dirty="0" err="1">
                <a:solidFill>
                  <a:srgbClr val="FFFF00"/>
                </a:solidFill>
              </a:rPr>
              <a:t>cambio</a:t>
            </a:r>
            <a:r>
              <a:rPr lang="en-US" sz="2400" b="1" dirty="0">
                <a:solidFill>
                  <a:srgbClr val="FFFF00"/>
                </a:solidFill>
              </a:rPr>
              <a:t> di merci.</a:t>
            </a:r>
          </a:p>
        </p:txBody>
      </p:sp>
    </p:spTree>
    <p:extLst>
      <p:ext uri="{BB962C8B-B14F-4D97-AF65-F5344CB8AC3E}">
        <p14:creationId xmlns:p14="http://schemas.microsoft.com/office/powerpoint/2010/main" val="2910362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6476F38E-F14F-4869-BFCF-9E4375626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6EDE3E-99B6-40AD-957D-C8B3C8698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8843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FFFF"/>
                </a:solidFill>
                <a:latin typeface="+mn-lt"/>
              </a:rPr>
              <a:t>CONCLUSIONE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30A2FD-303D-48A8-9333-52B5A8F37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260446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Fonti usate:</a:t>
            </a:r>
          </a:p>
          <a:p>
            <a:r>
              <a:rPr lang="it-IT" b="1" dirty="0">
                <a:solidFill>
                  <a:srgbClr val="FFFFFF"/>
                </a:solidFill>
              </a:rPr>
              <a:t>Botanica farmaceutica M. Nicoletti</a:t>
            </a:r>
          </a:p>
          <a:p>
            <a:r>
              <a:rPr lang="it-IT" b="1" dirty="0">
                <a:solidFill>
                  <a:srgbClr val="FFFFFF"/>
                </a:solidFill>
              </a:rPr>
              <a:t>Wikipedia</a:t>
            </a:r>
          </a:p>
          <a:p>
            <a:r>
              <a:rPr lang="it-IT" b="1" dirty="0">
                <a:solidFill>
                  <a:srgbClr val="FFFFFF"/>
                </a:solidFill>
              </a:rPr>
              <a:t>Conoscenza generale</a:t>
            </a:r>
          </a:p>
          <a:p>
            <a:r>
              <a:rPr lang="it-IT" b="1" dirty="0">
                <a:solidFill>
                  <a:srgbClr val="FFFFFF"/>
                </a:solidFill>
              </a:rPr>
              <a:t>Elicriso.it</a:t>
            </a:r>
          </a:p>
          <a:p>
            <a:r>
              <a:rPr lang="it-IT" b="1" dirty="0">
                <a:solidFill>
                  <a:srgbClr val="FFFFFF"/>
                </a:solidFill>
              </a:rPr>
              <a:t>Storiain.net</a:t>
            </a: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3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367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Bahnschrift Condensed</vt:lpstr>
      <vt:lpstr>Calibri</vt:lpstr>
      <vt:lpstr>Calibri Light</vt:lpstr>
      <vt:lpstr>Tema di Office</vt:lpstr>
      <vt:lpstr>IL PAPAVERO DA OPPIO</vt:lpstr>
      <vt:lpstr>LA PIANTA</vt:lpstr>
      <vt:lpstr>LA DROGA</vt:lpstr>
      <vt:lpstr>I PRINCIPI ATTIVI</vt:lpstr>
      <vt:lpstr>ATTIVITA’ E IMPIEGHI</vt:lpstr>
      <vt:lpstr>ATTIVITA’ E IMPIEGHI: EROINA </vt:lpstr>
      <vt:lpstr>CARATTERI SPECIFICI </vt:lpstr>
      <vt:lpstr>CENNI STORICI</vt:lpstr>
      <vt:lpstr>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PAPAVERO DA OPPIO</dc:title>
  <dc:creator>Francesco Zawodniak</dc:creator>
  <cp:lastModifiedBy>mauro serafini</cp:lastModifiedBy>
  <cp:revision>5</cp:revision>
  <dcterms:created xsi:type="dcterms:W3CDTF">2022-05-06T10:04:22Z</dcterms:created>
  <dcterms:modified xsi:type="dcterms:W3CDTF">2022-05-08T08:27:44Z</dcterms:modified>
</cp:coreProperties>
</file>