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C497"/>
    <a:srgbClr val="FF9966"/>
    <a:srgbClr val="F9AD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E4978E5-703F-4073-B65B-51BF1F201F69}" type="datetimeFigureOut">
              <a:rPr lang="it-IT" smtClean="0"/>
              <a:pPr/>
              <a:t>08/05/2022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1964B50-2A72-42E6-B8FD-2F296820EE38}"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E4978E5-703F-4073-B65B-51BF1F201F69}" type="datetimeFigureOut">
              <a:rPr lang="it-IT" smtClean="0"/>
              <a:pPr/>
              <a:t>08/05/2022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1964B50-2A72-42E6-B8FD-2F296820EE3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E4978E5-703F-4073-B65B-51BF1F201F69}" type="datetimeFigureOut">
              <a:rPr lang="it-IT" smtClean="0"/>
              <a:pPr/>
              <a:t>08/05/2022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1964B50-2A72-42E6-B8FD-2F296820EE3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E4978E5-703F-4073-B65B-51BF1F201F69}" type="datetimeFigureOut">
              <a:rPr lang="it-IT" smtClean="0"/>
              <a:pPr/>
              <a:t>08/05/2022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1964B50-2A72-42E6-B8FD-2F296820EE3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7E4978E5-703F-4073-B65B-51BF1F201F69}" type="datetimeFigureOut">
              <a:rPr lang="it-IT" smtClean="0"/>
              <a:pPr/>
              <a:t>08/05/2022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1964B50-2A72-42E6-B8FD-2F296820EE38}"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7E4978E5-703F-4073-B65B-51BF1F201F69}" type="datetimeFigureOut">
              <a:rPr lang="it-IT" smtClean="0"/>
              <a:pPr/>
              <a:t>08/05/2022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1964B50-2A72-42E6-B8FD-2F296820EE38}"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7E4978E5-703F-4073-B65B-51BF1F201F69}" type="datetimeFigureOut">
              <a:rPr lang="it-IT" smtClean="0"/>
              <a:pPr/>
              <a:t>08/05/2022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1964B50-2A72-42E6-B8FD-2F296820EE38}"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7E4978E5-703F-4073-B65B-51BF1F201F69}" type="datetimeFigureOut">
              <a:rPr lang="it-IT" smtClean="0"/>
              <a:pPr/>
              <a:t>08/05/2022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1964B50-2A72-42E6-B8FD-2F296820EE3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E4978E5-703F-4073-B65B-51BF1F201F69}" type="datetimeFigureOut">
              <a:rPr lang="it-IT" smtClean="0"/>
              <a:pPr/>
              <a:t>08/05/2022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1964B50-2A72-42E6-B8FD-2F296820EE3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E4978E5-703F-4073-B65B-51BF1F201F69}" type="datetimeFigureOut">
              <a:rPr lang="it-IT" smtClean="0"/>
              <a:pPr/>
              <a:t>08/05/2022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1964B50-2A72-42E6-B8FD-2F296820EE38}"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E4978E5-703F-4073-B65B-51BF1F201F69}" type="datetimeFigureOut">
              <a:rPr lang="it-IT" smtClean="0"/>
              <a:pPr/>
              <a:t>08/05/2022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1964B50-2A72-42E6-B8FD-2F296820EE38}"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978E5-703F-4073-B65B-51BF1F201F69}" type="datetimeFigureOut">
              <a:rPr lang="it-IT" smtClean="0"/>
              <a:pPr/>
              <a:t>08/05/2022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964B50-2A72-42E6-B8FD-2F296820EE3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8189" y="3212976"/>
            <a:ext cx="4169431" cy="2018655"/>
          </a:xfrm>
        </p:spPr>
        <p:txBody>
          <a:bodyPr>
            <a:noAutofit/>
          </a:bodyPr>
          <a:lstStyle/>
          <a:p>
            <a:r>
              <a:rPr lang="it-IT" sz="6600" dirty="0">
                <a:solidFill>
                  <a:schemeClr val="bg1"/>
                </a:solidFill>
                <a:latin typeface="Forte" pitchFamily="66" charset="0"/>
              </a:rPr>
              <a:t>Carica papaya L.</a:t>
            </a:r>
          </a:p>
        </p:txBody>
      </p:sp>
      <p:sp>
        <p:nvSpPr>
          <p:cNvPr id="3" name="Sottotitolo 2"/>
          <p:cNvSpPr>
            <a:spLocks noGrp="1"/>
          </p:cNvSpPr>
          <p:nvPr>
            <p:ph type="subTitle" idx="1"/>
          </p:nvPr>
        </p:nvSpPr>
        <p:spPr>
          <a:xfrm>
            <a:off x="5004048" y="5949280"/>
            <a:ext cx="4139952" cy="908720"/>
          </a:xfrm>
        </p:spPr>
        <p:txBody>
          <a:bodyPr>
            <a:normAutofit fontScale="85000" lnSpcReduction="10000"/>
          </a:bodyPr>
          <a:lstStyle/>
          <a:p>
            <a:r>
              <a:rPr lang="it-IT" dirty="0">
                <a:solidFill>
                  <a:schemeClr val="bg1"/>
                </a:solidFill>
                <a:latin typeface="Forte" pitchFamily="66" charset="0"/>
              </a:rPr>
              <a:t>                    </a:t>
            </a:r>
            <a:r>
              <a:rPr lang="it-IT" sz="2400" dirty="0">
                <a:solidFill>
                  <a:schemeClr val="bg1"/>
                </a:solidFill>
                <a:latin typeface="Forte" pitchFamily="66" charset="0"/>
              </a:rPr>
              <a:t>Maestri Veronica</a:t>
            </a:r>
          </a:p>
          <a:p>
            <a:r>
              <a:rPr lang="it-IT" sz="2400" dirty="0">
                <a:solidFill>
                  <a:schemeClr val="bg1"/>
                </a:solidFill>
                <a:latin typeface="Forte" pitchFamily="66" charset="0"/>
              </a:rPr>
              <a:t>                   Moreschini Benedetta</a:t>
            </a:r>
          </a:p>
        </p:txBody>
      </p:sp>
    </p:spTree>
    <p:extLst>
      <p:ext uri="{BB962C8B-B14F-4D97-AF65-F5344CB8AC3E}">
        <p14:creationId xmlns:p14="http://schemas.microsoft.com/office/powerpoint/2010/main" val="1051202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BC497"/>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Britannic Bold" pitchFamily="34" charset="0"/>
              </a:rPr>
              <a:t>CENNI STORICI </a:t>
            </a:r>
            <a:endParaRPr lang="it-IT" dirty="0"/>
          </a:p>
        </p:txBody>
      </p:sp>
      <p:sp>
        <p:nvSpPr>
          <p:cNvPr id="3" name="Segnaposto contenuto 2"/>
          <p:cNvSpPr>
            <a:spLocks noGrp="1"/>
          </p:cNvSpPr>
          <p:nvPr>
            <p:ph idx="1"/>
          </p:nvPr>
        </p:nvSpPr>
        <p:spPr>
          <a:xfrm>
            <a:off x="857224" y="1714488"/>
            <a:ext cx="4900618" cy="1042982"/>
          </a:xfrm>
        </p:spPr>
        <p:txBody>
          <a:bodyPr>
            <a:normAutofit fontScale="85000" lnSpcReduction="10000"/>
          </a:bodyPr>
          <a:lstStyle/>
          <a:p>
            <a:pPr>
              <a:buNone/>
            </a:pPr>
            <a:r>
              <a:rPr lang="it-IT" sz="1900" dirty="0"/>
              <a:t>Le prime notizie sulla papaya risalgono al 1519</a:t>
            </a:r>
          </a:p>
          <a:p>
            <a:pPr>
              <a:buNone/>
            </a:pPr>
            <a:r>
              <a:rPr lang="it-IT" sz="1900" dirty="0"/>
              <a:t> e appartengono ai resoconti della conquista del Messico</a:t>
            </a:r>
          </a:p>
          <a:p>
            <a:pPr>
              <a:buNone/>
            </a:pPr>
            <a:r>
              <a:rPr lang="it-IT" sz="1900" dirty="0"/>
              <a:t> da parte di Hernàn Cortès.</a:t>
            </a:r>
          </a:p>
          <a:p>
            <a:endParaRPr lang="it-IT" sz="1400" dirty="0"/>
          </a:p>
        </p:txBody>
      </p:sp>
      <p:pic>
        <p:nvPicPr>
          <p:cNvPr id="4" name="Immagine 3" descr="brutto.jpg"/>
          <p:cNvPicPr>
            <a:picLocks noChangeAspect="1"/>
          </p:cNvPicPr>
          <p:nvPr/>
        </p:nvPicPr>
        <p:blipFill>
          <a:blip r:embed="rId2"/>
          <a:stretch>
            <a:fillRect/>
          </a:stretch>
        </p:blipFill>
        <p:spPr>
          <a:xfrm>
            <a:off x="6357950" y="1428736"/>
            <a:ext cx="1349378" cy="170021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CasellaDiTesto 5"/>
          <p:cNvSpPr txBox="1"/>
          <p:nvPr/>
        </p:nvSpPr>
        <p:spPr>
          <a:xfrm>
            <a:off x="3571868" y="3643314"/>
            <a:ext cx="3643338" cy="369332"/>
          </a:xfrm>
          <a:prstGeom prst="rect">
            <a:avLst/>
          </a:prstGeom>
          <a:noFill/>
        </p:spPr>
        <p:txBody>
          <a:bodyPr wrap="square" rtlCol="0">
            <a:spAutoFit/>
          </a:bodyPr>
          <a:lstStyle/>
          <a:p>
            <a:r>
              <a:rPr lang="it-IT" dirty="0"/>
              <a:t> </a:t>
            </a:r>
            <a:r>
              <a:rPr lang="it-IT" sz="1600" dirty="0"/>
              <a:t>Il frutto Azteco “ababai” </a:t>
            </a:r>
          </a:p>
        </p:txBody>
      </p:sp>
      <p:pic>
        <p:nvPicPr>
          <p:cNvPr id="7" name="Immagine 6" descr="az.jpg"/>
          <p:cNvPicPr>
            <a:picLocks noChangeAspect="1"/>
          </p:cNvPicPr>
          <p:nvPr/>
        </p:nvPicPr>
        <p:blipFill>
          <a:blip r:embed="rId3"/>
          <a:stretch>
            <a:fillRect/>
          </a:stretch>
        </p:blipFill>
        <p:spPr>
          <a:xfrm>
            <a:off x="1142976" y="3071810"/>
            <a:ext cx="2099557" cy="1362078"/>
          </a:xfrm>
          <a:prstGeom prst="rect">
            <a:avLst/>
          </a:prstGeom>
          <a:solidFill>
            <a:srgbClr val="FFFFFF">
              <a:shade val="85000"/>
            </a:srgbClr>
          </a:solidFill>
          <a:ln w="88900" cap="sq">
            <a:solidFill>
              <a:schemeClr val="tx1">
                <a:lumMod val="75000"/>
                <a:lumOff val="25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CasellaDiTesto 8"/>
          <p:cNvSpPr txBox="1"/>
          <p:nvPr/>
        </p:nvSpPr>
        <p:spPr>
          <a:xfrm>
            <a:off x="1142976" y="5072074"/>
            <a:ext cx="4000528" cy="338554"/>
          </a:xfrm>
          <a:prstGeom prst="rect">
            <a:avLst/>
          </a:prstGeom>
          <a:noFill/>
        </p:spPr>
        <p:txBody>
          <a:bodyPr wrap="square" rtlCol="0">
            <a:spAutoFit/>
          </a:bodyPr>
          <a:lstStyle/>
          <a:p>
            <a:r>
              <a:rPr lang="it-IT" sz="1600" dirty="0"/>
              <a:t>Cristoforo Colombo ed “il frutto degli angeli”</a:t>
            </a:r>
          </a:p>
        </p:txBody>
      </p:sp>
      <p:pic>
        <p:nvPicPr>
          <p:cNvPr id="10" name="Immagine 9" descr="cc.jpg"/>
          <p:cNvPicPr>
            <a:picLocks noChangeAspect="1"/>
          </p:cNvPicPr>
          <p:nvPr/>
        </p:nvPicPr>
        <p:blipFill>
          <a:blip r:embed="rId4"/>
          <a:stretch>
            <a:fillRect/>
          </a:stretch>
        </p:blipFill>
        <p:spPr>
          <a:xfrm>
            <a:off x="5786446" y="4714884"/>
            <a:ext cx="2095505" cy="1257303"/>
          </a:xfrm>
          <a:prstGeom prst="rect">
            <a:avLst/>
          </a:prstGeom>
          <a:solidFill>
            <a:srgbClr val="FFFFFF">
              <a:shade val="85000"/>
            </a:srgbClr>
          </a:solidFill>
          <a:ln w="88900" cap="sq">
            <a:solidFill>
              <a:schemeClr val="tx1">
                <a:lumMod val="75000"/>
                <a:lumOff val="25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BC497"/>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Britannic Bold" pitchFamily="34" charset="0"/>
              </a:rPr>
              <a:t>CARATTERISTICHE BOTANICHE </a:t>
            </a:r>
          </a:p>
        </p:txBody>
      </p:sp>
      <p:pic>
        <p:nvPicPr>
          <p:cNvPr id="4" name="Segnaposto contenuto 3" descr="pap botanica.jpg"/>
          <p:cNvPicPr>
            <a:picLocks noGrp="1" noChangeAspect="1"/>
          </p:cNvPicPr>
          <p:nvPr>
            <p:ph idx="1"/>
          </p:nvPr>
        </p:nvPicPr>
        <p:blipFill>
          <a:blip r:embed="rId2"/>
          <a:stretch>
            <a:fillRect/>
          </a:stretch>
        </p:blipFill>
        <p:spPr>
          <a:xfrm>
            <a:off x="5357818" y="1857364"/>
            <a:ext cx="2374878" cy="3357586"/>
          </a:xfrm>
          <a:prstGeom prst="rect">
            <a:avLst/>
          </a:prstGeom>
          <a:solidFill>
            <a:srgbClr val="FFFFFF">
              <a:shade val="85000"/>
            </a:srgbClr>
          </a:solidFill>
          <a:ln w="88900" cap="sq">
            <a:solidFill>
              <a:schemeClr val="tx1">
                <a:lumMod val="75000"/>
                <a:lumOff val="25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CasellaDiTesto 4"/>
          <p:cNvSpPr txBox="1"/>
          <p:nvPr/>
        </p:nvSpPr>
        <p:spPr>
          <a:xfrm>
            <a:off x="785786" y="1714488"/>
            <a:ext cx="4500594" cy="4031873"/>
          </a:xfrm>
          <a:prstGeom prst="rect">
            <a:avLst/>
          </a:prstGeom>
          <a:noFill/>
        </p:spPr>
        <p:txBody>
          <a:bodyPr wrap="square" rtlCol="0">
            <a:spAutoFit/>
          </a:bodyPr>
          <a:lstStyle/>
          <a:p>
            <a:pPr>
              <a:buFont typeface="Arial" pitchFamily="34" charset="0"/>
              <a:buChar char="•"/>
            </a:pPr>
            <a:r>
              <a:rPr lang="it-IT" sz="1600" dirty="0"/>
              <a:t>Famiglia delle Caricacee</a:t>
            </a:r>
          </a:p>
          <a:p>
            <a:pPr>
              <a:buFont typeface="Arial" pitchFamily="34" charset="0"/>
              <a:buChar char="•"/>
            </a:pPr>
            <a:endParaRPr lang="it-IT" sz="1600" dirty="0"/>
          </a:p>
          <a:p>
            <a:pPr>
              <a:buFont typeface="Arial" pitchFamily="34" charset="0"/>
              <a:buChar char="•"/>
            </a:pPr>
            <a:r>
              <a:rPr lang="it-IT" sz="1600" dirty="0"/>
              <a:t>Originaria America centrale  </a:t>
            </a:r>
          </a:p>
          <a:p>
            <a:pPr>
              <a:buFont typeface="Arial" pitchFamily="34" charset="0"/>
              <a:buChar char="•"/>
            </a:pPr>
            <a:endParaRPr lang="it-IT" sz="1600" dirty="0"/>
          </a:p>
          <a:p>
            <a:pPr>
              <a:buFont typeface="Arial" pitchFamily="34" charset="0"/>
              <a:buChar char="•"/>
            </a:pPr>
            <a:r>
              <a:rPr lang="it-IT" sz="1600" dirty="0"/>
              <a:t>Piccolo albero di 3-10 metri </a:t>
            </a:r>
          </a:p>
          <a:p>
            <a:pPr>
              <a:buFont typeface="Arial" pitchFamily="34" charset="0"/>
              <a:buChar char="•"/>
            </a:pPr>
            <a:endParaRPr lang="it-IT" sz="1600" dirty="0"/>
          </a:p>
          <a:p>
            <a:pPr>
              <a:buFont typeface="Arial" pitchFamily="34" charset="0"/>
              <a:buChar char="•"/>
            </a:pPr>
            <a:r>
              <a:rPr lang="it-IT" sz="1600" dirty="0"/>
              <a:t>Fusto non ramificato </a:t>
            </a:r>
          </a:p>
          <a:p>
            <a:pPr>
              <a:buFont typeface="Arial" pitchFamily="34" charset="0"/>
              <a:buChar char="•"/>
            </a:pPr>
            <a:endParaRPr lang="it-IT" sz="1600" dirty="0"/>
          </a:p>
          <a:p>
            <a:pPr>
              <a:buFont typeface="Arial" pitchFamily="34" charset="0"/>
              <a:buChar char="•"/>
            </a:pPr>
            <a:r>
              <a:rPr lang="it-IT" sz="1600" dirty="0"/>
              <a:t>Foglie palmatosette </a:t>
            </a:r>
          </a:p>
          <a:p>
            <a:pPr>
              <a:buFont typeface="Arial" pitchFamily="34" charset="0"/>
              <a:buChar char="•"/>
            </a:pPr>
            <a:endParaRPr lang="it-IT" sz="1600" dirty="0"/>
          </a:p>
          <a:p>
            <a:pPr>
              <a:buFont typeface="Arial" pitchFamily="34" charset="0"/>
              <a:buChar char="•"/>
            </a:pPr>
            <a:r>
              <a:rPr lang="it-IT" sz="1600" dirty="0"/>
              <a:t>Fiori dioici </a:t>
            </a:r>
          </a:p>
          <a:p>
            <a:pPr>
              <a:buFont typeface="Arial" pitchFamily="34" charset="0"/>
              <a:buChar char="•"/>
            </a:pPr>
            <a:endParaRPr lang="it-IT" sz="1600" dirty="0"/>
          </a:p>
          <a:p>
            <a:pPr>
              <a:buFont typeface="Arial" pitchFamily="34" charset="0"/>
              <a:buChar char="•"/>
            </a:pPr>
            <a:r>
              <a:rPr lang="it-IT" sz="1600" dirty="0"/>
              <a:t>Il frutto è una bacca ovoidale </a:t>
            </a:r>
          </a:p>
          <a:p>
            <a:pPr>
              <a:buFont typeface="Arial" pitchFamily="34" charset="0"/>
              <a:buChar char="•"/>
            </a:pPr>
            <a:endParaRPr lang="it-IT" sz="1600" dirty="0"/>
          </a:p>
          <a:p>
            <a:pPr>
              <a:buFont typeface="Arial" pitchFamily="34" charset="0"/>
              <a:buChar char="•"/>
            </a:pPr>
            <a:r>
              <a:rPr lang="it-IT" sz="1600" dirty="0"/>
              <a:t>Pianta percorsa da canali laticiferi </a:t>
            </a:r>
          </a:p>
          <a:p>
            <a:endParaRPr lang="it-IT"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BC497"/>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Britannic Bold" pitchFamily="34" charset="0"/>
              </a:rPr>
              <a:t>COSTITUENTI CHIMICI </a:t>
            </a:r>
          </a:p>
        </p:txBody>
      </p:sp>
      <p:sp>
        <p:nvSpPr>
          <p:cNvPr id="3" name="Segnaposto contenuto 2"/>
          <p:cNvSpPr>
            <a:spLocks noGrp="1"/>
          </p:cNvSpPr>
          <p:nvPr>
            <p:ph idx="1"/>
          </p:nvPr>
        </p:nvSpPr>
        <p:spPr>
          <a:xfrm>
            <a:off x="457200" y="1600201"/>
            <a:ext cx="4614866" cy="1471610"/>
          </a:xfrm>
        </p:spPr>
        <p:txBody>
          <a:bodyPr>
            <a:normAutofit/>
          </a:bodyPr>
          <a:lstStyle/>
          <a:p>
            <a:pPr>
              <a:buNone/>
            </a:pPr>
            <a:r>
              <a:rPr lang="it-IT" sz="2400" dirty="0">
                <a:latin typeface="Britannic Bold" pitchFamily="34" charset="0"/>
              </a:rPr>
              <a:t>DROGA:</a:t>
            </a:r>
            <a:r>
              <a:rPr lang="it-IT" sz="1600" dirty="0"/>
              <a:t>  lattice essiccato o </a:t>
            </a:r>
            <a:r>
              <a:rPr lang="it-IT" sz="1600" b="1" dirty="0"/>
              <a:t>papaina bruta, </a:t>
            </a:r>
            <a:r>
              <a:rPr lang="it-IT" sz="1600" dirty="0"/>
              <a:t>ricavato per incisione dai frutti immaturi </a:t>
            </a:r>
            <a:endParaRPr lang="it-IT" sz="2400" dirty="0">
              <a:latin typeface="Britannic Bold" pitchFamily="34" charset="0"/>
            </a:endParaRPr>
          </a:p>
        </p:txBody>
      </p:sp>
      <p:pic>
        <p:nvPicPr>
          <p:cNvPr id="4" name="Immagine 3" descr="papaina 2.jpg"/>
          <p:cNvPicPr>
            <a:picLocks noChangeAspect="1"/>
          </p:cNvPicPr>
          <p:nvPr/>
        </p:nvPicPr>
        <p:blipFill>
          <a:blip r:embed="rId2"/>
          <a:stretch>
            <a:fillRect/>
          </a:stretch>
        </p:blipFill>
        <p:spPr>
          <a:xfrm>
            <a:off x="4786314" y="1857364"/>
            <a:ext cx="3699761" cy="1515086"/>
          </a:xfrm>
          <a:prstGeom prst="rect">
            <a:avLst/>
          </a:prstGeom>
          <a:solidFill>
            <a:srgbClr val="FFFFFF">
              <a:shade val="85000"/>
            </a:srgbClr>
          </a:solidFill>
          <a:ln w="88900" cap="sq">
            <a:solidFill>
              <a:schemeClr val="tx1">
                <a:lumMod val="75000"/>
                <a:lumOff val="25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Immagine 5" descr="papaina.jpg"/>
          <p:cNvPicPr>
            <a:picLocks noChangeAspect="1"/>
          </p:cNvPicPr>
          <p:nvPr/>
        </p:nvPicPr>
        <p:blipFill>
          <a:blip r:embed="rId3"/>
          <a:stretch>
            <a:fillRect/>
          </a:stretch>
        </p:blipFill>
        <p:spPr>
          <a:xfrm>
            <a:off x="500034" y="3643314"/>
            <a:ext cx="3014674" cy="1831833"/>
          </a:xfrm>
          <a:prstGeom prst="rect">
            <a:avLst/>
          </a:prstGeom>
          <a:solidFill>
            <a:srgbClr val="FFFFFF">
              <a:shade val="85000"/>
            </a:srgbClr>
          </a:solidFill>
          <a:ln w="88900" cap="sq">
            <a:solidFill>
              <a:schemeClr val="tx1">
                <a:lumMod val="75000"/>
                <a:lumOff val="25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CasellaDiTesto 6"/>
          <p:cNvSpPr txBox="1"/>
          <p:nvPr/>
        </p:nvSpPr>
        <p:spPr>
          <a:xfrm>
            <a:off x="4143372" y="4214818"/>
            <a:ext cx="4071966" cy="984885"/>
          </a:xfrm>
          <a:prstGeom prst="rect">
            <a:avLst/>
          </a:prstGeom>
          <a:noFill/>
        </p:spPr>
        <p:txBody>
          <a:bodyPr wrap="square" rtlCol="0">
            <a:spAutoFit/>
          </a:bodyPr>
          <a:lstStyle/>
          <a:p>
            <a:r>
              <a:rPr lang="it-IT" sz="2400" dirty="0">
                <a:latin typeface="Britannic Bold" pitchFamily="34" charset="0"/>
              </a:rPr>
              <a:t>PAPAINA</a:t>
            </a:r>
            <a:r>
              <a:rPr lang="it-IT" sz="1600" dirty="0"/>
              <a:t>: per dissoluzione nell’acqua e precipitazione in alcol del lattice, si ottiene la </a:t>
            </a:r>
            <a:r>
              <a:rPr lang="it-IT" sz="1600" b="1" dirty="0"/>
              <a:t>papaina purificata </a:t>
            </a:r>
            <a:r>
              <a:rPr lang="it-IT" sz="1600" dirty="0"/>
              <a:t>o </a:t>
            </a:r>
            <a:r>
              <a:rPr lang="it-IT" sz="1600" b="1" dirty="0"/>
              <a:t>papaiotina</a:t>
            </a:r>
            <a:r>
              <a:rPr lang="it-IT" sz="1600" dirty="0"/>
              <a:t>. </a:t>
            </a:r>
            <a:r>
              <a:rPr lang="it-IT"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BC497"/>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42844" y="142852"/>
            <a:ext cx="2900354" cy="1143000"/>
          </a:xfrm>
        </p:spPr>
        <p:txBody>
          <a:bodyPr/>
          <a:lstStyle/>
          <a:p>
            <a:r>
              <a:rPr lang="it-IT" dirty="0">
                <a:latin typeface="Britannic Bold" pitchFamily="34" charset="0"/>
              </a:rPr>
              <a:t>FOGLIE</a:t>
            </a:r>
          </a:p>
        </p:txBody>
      </p:sp>
      <p:sp>
        <p:nvSpPr>
          <p:cNvPr id="3" name="Segnaposto contenuto 2"/>
          <p:cNvSpPr>
            <a:spLocks noGrp="1"/>
          </p:cNvSpPr>
          <p:nvPr>
            <p:ph idx="1"/>
          </p:nvPr>
        </p:nvSpPr>
        <p:spPr>
          <a:xfrm>
            <a:off x="642910" y="1428736"/>
            <a:ext cx="3400420" cy="1900238"/>
          </a:xfrm>
        </p:spPr>
        <p:txBody>
          <a:bodyPr>
            <a:normAutofit/>
          </a:bodyPr>
          <a:lstStyle/>
          <a:p>
            <a:r>
              <a:rPr lang="it-IT" sz="1600" dirty="0"/>
              <a:t>Flavonoidi </a:t>
            </a:r>
          </a:p>
          <a:p>
            <a:r>
              <a:rPr lang="it-IT" sz="1600" dirty="0"/>
              <a:t>Alcaloidi</a:t>
            </a:r>
          </a:p>
          <a:p>
            <a:r>
              <a:rPr lang="it-IT" sz="1600" dirty="0"/>
              <a:t>Colina </a:t>
            </a:r>
          </a:p>
          <a:p>
            <a:r>
              <a:rPr lang="it-IT" sz="1600" dirty="0"/>
              <a:t>Vitamina C ed E </a:t>
            </a:r>
          </a:p>
          <a:p>
            <a:r>
              <a:rPr lang="it-IT" sz="1600" dirty="0"/>
              <a:t>Composti fenolici</a:t>
            </a:r>
          </a:p>
          <a:p>
            <a:pPr>
              <a:buNone/>
            </a:pPr>
            <a:r>
              <a:rPr lang="it-IT" sz="1600" dirty="0"/>
              <a:t> </a:t>
            </a:r>
          </a:p>
          <a:p>
            <a:pPr>
              <a:buNone/>
            </a:pPr>
            <a:endParaRPr lang="it-IT" sz="1600" dirty="0"/>
          </a:p>
        </p:txBody>
      </p:sp>
      <p:sp>
        <p:nvSpPr>
          <p:cNvPr id="4" name="CasellaDiTesto 3"/>
          <p:cNvSpPr txBox="1"/>
          <p:nvPr/>
        </p:nvSpPr>
        <p:spPr>
          <a:xfrm>
            <a:off x="5643570" y="357166"/>
            <a:ext cx="2857520" cy="769441"/>
          </a:xfrm>
          <a:prstGeom prst="rect">
            <a:avLst/>
          </a:prstGeom>
          <a:noFill/>
        </p:spPr>
        <p:txBody>
          <a:bodyPr wrap="square" rtlCol="0">
            <a:spAutoFit/>
          </a:bodyPr>
          <a:lstStyle/>
          <a:p>
            <a:r>
              <a:rPr lang="it-IT" sz="4400" dirty="0">
                <a:latin typeface="Britannic Bold" pitchFamily="34" charset="0"/>
              </a:rPr>
              <a:t>FRUTTO</a:t>
            </a:r>
          </a:p>
        </p:txBody>
      </p:sp>
      <p:sp>
        <p:nvSpPr>
          <p:cNvPr id="5" name="CasellaDiTesto 4"/>
          <p:cNvSpPr txBox="1"/>
          <p:nvPr/>
        </p:nvSpPr>
        <p:spPr>
          <a:xfrm>
            <a:off x="5572132" y="1428736"/>
            <a:ext cx="3071834" cy="1815882"/>
          </a:xfrm>
          <a:prstGeom prst="rect">
            <a:avLst/>
          </a:prstGeom>
          <a:noFill/>
        </p:spPr>
        <p:txBody>
          <a:bodyPr wrap="square" rtlCol="0">
            <a:spAutoFit/>
          </a:bodyPr>
          <a:lstStyle/>
          <a:p>
            <a:pPr>
              <a:buFont typeface="Arial" pitchFamily="34" charset="0"/>
              <a:buChar char="•"/>
            </a:pPr>
            <a:r>
              <a:rPr lang="it-IT" sz="1600" dirty="0"/>
              <a:t>Acidi grassi </a:t>
            </a:r>
          </a:p>
          <a:p>
            <a:pPr>
              <a:buFont typeface="Arial" pitchFamily="34" charset="0"/>
              <a:buChar char="•"/>
            </a:pPr>
            <a:r>
              <a:rPr lang="it-IT" sz="1600" dirty="0"/>
              <a:t>Fibra grezza </a:t>
            </a:r>
          </a:p>
          <a:p>
            <a:pPr>
              <a:buFont typeface="Arial" pitchFamily="34" charset="0"/>
              <a:buChar char="•"/>
            </a:pPr>
            <a:r>
              <a:rPr lang="it-IT" sz="1600" dirty="0"/>
              <a:t>Olio di papaya</a:t>
            </a:r>
          </a:p>
          <a:p>
            <a:pPr>
              <a:buFont typeface="Arial" pitchFamily="34" charset="0"/>
              <a:buChar char="•"/>
            </a:pPr>
            <a:r>
              <a:rPr lang="it-IT" sz="1600" dirty="0" err="1"/>
              <a:t>Carpaina</a:t>
            </a:r>
            <a:endParaRPr lang="it-IT" sz="1600" dirty="0"/>
          </a:p>
          <a:p>
            <a:pPr>
              <a:buFont typeface="Arial" pitchFamily="34" charset="0"/>
              <a:buChar char="•"/>
            </a:pPr>
            <a:r>
              <a:rPr lang="it-IT" sz="1600" dirty="0"/>
              <a:t>Saponine </a:t>
            </a:r>
          </a:p>
          <a:p>
            <a:pPr>
              <a:buFont typeface="Arial" pitchFamily="34" charset="0"/>
              <a:buChar char="•"/>
            </a:pPr>
            <a:r>
              <a:rPr lang="it-IT" sz="1600" dirty="0"/>
              <a:t>Enzimi proteolitici </a:t>
            </a:r>
          </a:p>
          <a:p>
            <a:pPr>
              <a:buFont typeface="Arial" pitchFamily="34" charset="0"/>
              <a:buChar char="•"/>
            </a:pPr>
            <a:endParaRPr lang="it-IT" sz="1600" dirty="0"/>
          </a:p>
        </p:txBody>
      </p:sp>
      <p:pic>
        <p:nvPicPr>
          <p:cNvPr id="6" name="Immagine 5" descr="foglie pa.jpg"/>
          <p:cNvPicPr>
            <a:picLocks noChangeAspect="1"/>
          </p:cNvPicPr>
          <p:nvPr/>
        </p:nvPicPr>
        <p:blipFill>
          <a:blip r:embed="rId2" cstate="print"/>
          <a:srcRect l="12500" t="1660" r="13281" b="4590"/>
          <a:stretch>
            <a:fillRect/>
          </a:stretch>
        </p:blipFill>
        <p:spPr>
          <a:xfrm>
            <a:off x="642910" y="3286124"/>
            <a:ext cx="2332897" cy="1571636"/>
          </a:xfrm>
          <a:prstGeom prst="rect">
            <a:avLst/>
          </a:prstGeom>
          <a:solidFill>
            <a:srgbClr val="FFFFFF">
              <a:shade val="85000"/>
            </a:srgbClr>
          </a:solidFill>
          <a:ln w="88900" cap="sq">
            <a:solidFill>
              <a:schemeClr val="tx1">
                <a:lumMod val="75000"/>
                <a:lumOff val="25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Immagine 6" descr="papaya 1ù.jpg"/>
          <p:cNvPicPr>
            <a:picLocks noChangeAspect="1"/>
          </p:cNvPicPr>
          <p:nvPr/>
        </p:nvPicPr>
        <p:blipFill>
          <a:blip r:embed="rId3"/>
          <a:stretch>
            <a:fillRect/>
          </a:stretch>
        </p:blipFill>
        <p:spPr>
          <a:xfrm>
            <a:off x="5572132" y="3357562"/>
            <a:ext cx="2276457" cy="1683357"/>
          </a:xfrm>
          <a:prstGeom prst="rect">
            <a:avLst/>
          </a:prstGeom>
          <a:solidFill>
            <a:srgbClr val="FFFFFF">
              <a:shade val="85000"/>
            </a:srgbClr>
          </a:solidFill>
          <a:ln w="88900" cap="sq">
            <a:solidFill>
              <a:schemeClr val="tx1">
                <a:lumMod val="75000"/>
                <a:lumOff val="25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CasellaDiTesto 8"/>
          <p:cNvSpPr txBox="1"/>
          <p:nvPr/>
        </p:nvSpPr>
        <p:spPr>
          <a:xfrm>
            <a:off x="1643042" y="5500702"/>
            <a:ext cx="6000792" cy="892552"/>
          </a:xfrm>
          <a:prstGeom prst="rect">
            <a:avLst/>
          </a:prstGeom>
          <a:noFill/>
        </p:spPr>
        <p:txBody>
          <a:bodyPr wrap="square" rtlCol="0">
            <a:spAutoFit/>
          </a:bodyPr>
          <a:lstStyle/>
          <a:p>
            <a:r>
              <a:rPr lang="it-IT" sz="3600" dirty="0">
                <a:latin typeface="Britannic Bold" pitchFamily="34" charset="0"/>
              </a:rPr>
              <a:t>LATTICE:</a:t>
            </a:r>
            <a:r>
              <a:rPr lang="it-IT" sz="1600" dirty="0"/>
              <a:t> contiene diversi enzimi proteolitici, papaina, chimopapaina A, B e C, peptidasi A e B e lisozima </a:t>
            </a:r>
            <a:endParaRPr lang="it-IT" sz="4400" dirty="0">
              <a:latin typeface="Britannic Bold"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C497"/>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Britannic Bold" pitchFamily="34" charset="0"/>
              </a:rPr>
              <a:t>ATTIVITÀ FARMACOLOGICA </a:t>
            </a:r>
          </a:p>
        </p:txBody>
      </p:sp>
      <p:sp>
        <p:nvSpPr>
          <p:cNvPr id="3" name="Segnaposto contenuto 2"/>
          <p:cNvSpPr>
            <a:spLocks noGrp="1"/>
          </p:cNvSpPr>
          <p:nvPr>
            <p:ph idx="1"/>
          </p:nvPr>
        </p:nvSpPr>
        <p:spPr>
          <a:xfrm>
            <a:off x="457200" y="1600201"/>
            <a:ext cx="8258204" cy="1900237"/>
          </a:xfrm>
        </p:spPr>
        <p:txBody>
          <a:bodyPr>
            <a:normAutofit/>
          </a:bodyPr>
          <a:lstStyle/>
          <a:p>
            <a:r>
              <a:rPr lang="it-IT" sz="1600" dirty="0"/>
              <a:t>Papaina: effetti anti-ulcera , proprietà antimicrobiche e antielmintiche </a:t>
            </a:r>
          </a:p>
          <a:p>
            <a:r>
              <a:rPr lang="it-IT" sz="1600" dirty="0"/>
              <a:t>Chimopapaina: iniezioni per ernia del disco nella colonna vertebrale </a:t>
            </a:r>
          </a:p>
          <a:p>
            <a:r>
              <a:rPr lang="it-IT" sz="1600" dirty="0"/>
              <a:t>Foglie di papaya: trattamento delle emorroidi, della tosse , delle bronchiti e dei calcoli renali </a:t>
            </a:r>
          </a:p>
          <a:p>
            <a:r>
              <a:rPr lang="it-IT" sz="1600" dirty="0"/>
              <a:t>Papaya usata per rafforzare le difese immunitarie </a:t>
            </a:r>
          </a:p>
        </p:txBody>
      </p:sp>
      <p:pic>
        <p:nvPicPr>
          <p:cNvPr id="4" name="Immagine 3" descr="pancia.jpg"/>
          <p:cNvPicPr>
            <a:picLocks noChangeAspect="1"/>
          </p:cNvPicPr>
          <p:nvPr/>
        </p:nvPicPr>
        <p:blipFill>
          <a:blip r:embed="rId2"/>
          <a:stretch>
            <a:fillRect/>
          </a:stretch>
        </p:blipFill>
        <p:spPr>
          <a:xfrm>
            <a:off x="1214414" y="3500438"/>
            <a:ext cx="2228850" cy="2047875"/>
          </a:xfrm>
          <a:prstGeom prst="rect">
            <a:avLst/>
          </a:prstGeom>
          <a:solidFill>
            <a:srgbClr val="FFFFFF">
              <a:shade val="85000"/>
            </a:srgbClr>
          </a:solidFill>
          <a:ln w="88900" cap="sq">
            <a:solidFill>
              <a:schemeClr val="tx1">
                <a:lumMod val="75000"/>
                <a:lumOff val="25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Immagine 4" descr="papaya 5.jpg"/>
          <p:cNvPicPr>
            <a:picLocks noChangeAspect="1"/>
          </p:cNvPicPr>
          <p:nvPr/>
        </p:nvPicPr>
        <p:blipFill>
          <a:blip r:embed="rId3"/>
          <a:stretch>
            <a:fillRect/>
          </a:stretch>
        </p:blipFill>
        <p:spPr>
          <a:xfrm>
            <a:off x="4714875" y="3643314"/>
            <a:ext cx="3238503" cy="1943102"/>
          </a:xfrm>
          <a:prstGeom prst="rect">
            <a:avLst/>
          </a:prstGeom>
          <a:solidFill>
            <a:srgbClr val="FFFFFF">
              <a:shade val="85000"/>
            </a:srgbClr>
          </a:solidFill>
          <a:ln w="88900" cap="sq">
            <a:solidFill>
              <a:schemeClr val="tx1">
                <a:lumMod val="75000"/>
                <a:lumOff val="25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BC497"/>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Britannic Bold" pitchFamily="34" charset="0"/>
              </a:rPr>
              <a:t>CONTROINDICAZIONI </a:t>
            </a:r>
          </a:p>
        </p:txBody>
      </p:sp>
      <p:sp>
        <p:nvSpPr>
          <p:cNvPr id="3" name="Segnaposto contenuto 2"/>
          <p:cNvSpPr>
            <a:spLocks noGrp="1"/>
          </p:cNvSpPr>
          <p:nvPr>
            <p:ph idx="1"/>
          </p:nvPr>
        </p:nvSpPr>
        <p:spPr>
          <a:xfrm>
            <a:off x="457200" y="1600201"/>
            <a:ext cx="5472122" cy="2757494"/>
          </a:xfrm>
        </p:spPr>
        <p:txBody>
          <a:bodyPr>
            <a:normAutofit/>
          </a:bodyPr>
          <a:lstStyle/>
          <a:p>
            <a:r>
              <a:rPr lang="it-IT" sz="1600" dirty="0"/>
              <a:t>Interferisce con i farmaci anticoagulanti </a:t>
            </a:r>
          </a:p>
          <a:p>
            <a:endParaRPr lang="it-IT" sz="1600" dirty="0"/>
          </a:p>
          <a:p>
            <a:r>
              <a:rPr lang="it-IT" sz="1600" dirty="0"/>
              <a:t>Manifestazioni allergiche e attacchi d’asma </a:t>
            </a:r>
          </a:p>
          <a:p>
            <a:endParaRPr lang="it-IT" sz="1600" dirty="0"/>
          </a:p>
          <a:p>
            <a:r>
              <a:rPr lang="it-IT" sz="1600" dirty="0"/>
              <a:t>Controindicata in gravidanza ed allattamento </a:t>
            </a:r>
          </a:p>
          <a:p>
            <a:endParaRPr lang="it-IT" sz="1600" dirty="0"/>
          </a:p>
          <a:p>
            <a:r>
              <a:rPr lang="it-IT" sz="1600" dirty="0"/>
              <a:t>Effetti tossici sul feto </a:t>
            </a:r>
          </a:p>
        </p:txBody>
      </p:sp>
      <p:pic>
        <p:nvPicPr>
          <p:cNvPr id="4" name="Immagine 3" descr="asma.jpg"/>
          <p:cNvPicPr>
            <a:picLocks noChangeAspect="1"/>
          </p:cNvPicPr>
          <p:nvPr/>
        </p:nvPicPr>
        <p:blipFill>
          <a:blip r:embed="rId2"/>
          <a:stretch>
            <a:fillRect/>
          </a:stretch>
        </p:blipFill>
        <p:spPr>
          <a:xfrm>
            <a:off x="2000232" y="4643446"/>
            <a:ext cx="2619375" cy="1743075"/>
          </a:xfrm>
          <a:prstGeom prst="rect">
            <a:avLst/>
          </a:prstGeom>
          <a:solidFill>
            <a:srgbClr val="FFFFFF">
              <a:shade val="85000"/>
            </a:srgbClr>
          </a:solidFill>
          <a:ln w="88900" cap="sq">
            <a:solidFill>
              <a:schemeClr val="tx1">
                <a:lumMod val="75000"/>
                <a:lumOff val="25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Immagine 4" descr="patologie-gravidanza-1200-675.jpg"/>
          <p:cNvPicPr>
            <a:picLocks noChangeAspect="1"/>
          </p:cNvPicPr>
          <p:nvPr/>
        </p:nvPicPr>
        <p:blipFill>
          <a:blip r:embed="rId3"/>
          <a:stretch>
            <a:fillRect/>
          </a:stretch>
        </p:blipFill>
        <p:spPr>
          <a:xfrm>
            <a:off x="5214942" y="2071678"/>
            <a:ext cx="3214710" cy="1808274"/>
          </a:xfrm>
          <a:prstGeom prst="rect">
            <a:avLst/>
          </a:prstGeom>
          <a:solidFill>
            <a:srgbClr val="FFFFFF">
              <a:shade val="85000"/>
            </a:srgbClr>
          </a:solidFill>
          <a:ln w="88900" cap="sq">
            <a:solidFill>
              <a:schemeClr val="tx1">
                <a:lumMod val="75000"/>
                <a:lumOff val="25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BC497"/>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Britannic Bold" pitchFamily="34" charset="0"/>
              </a:rPr>
              <a:t>PAPAYA FERMENTATA</a:t>
            </a:r>
          </a:p>
        </p:txBody>
      </p:sp>
      <p:sp>
        <p:nvSpPr>
          <p:cNvPr id="3" name="Segnaposto contenuto 2"/>
          <p:cNvSpPr>
            <a:spLocks noGrp="1"/>
          </p:cNvSpPr>
          <p:nvPr>
            <p:ph idx="1"/>
          </p:nvPr>
        </p:nvSpPr>
        <p:spPr>
          <a:xfrm>
            <a:off x="457200" y="1600200"/>
            <a:ext cx="4114800" cy="4525963"/>
          </a:xfrm>
        </p:spPr>
        <p:txBody>
          <a:bodyPr>
            <a:normAutofit/>
          </a:bodyPr>
          <a:lstStyle/>
          <a:p>
            <a:r>
              <a:rPr lang="it-IT" sz="1600" dirty="0"/>
              <a:t>La papaya fermentata è un estratto naturale dalle proprietà antiossidanti, ottenuto dalla papaya sottoposta a lunga fermentazione microbica del frutto della papaya polverizzato. Nel lungo termine la papaya fermentata dovrebbe proteggere le cellule dell’organismo dallo stress ossidativo dei radicali liberi, favorendo la riparazione di quelle già compromesse.</a:t>
            </a:r>
          </a:p>
          <a:p>
            <a:pPr>
              <a:buNone/>
            </a:pPr>
            <a:endParaRPr lang="it-IT" sz="1600" dirty="0"/>
          </a:p>
          <a:p>
            <a:r>
              <a:rPr lang="it-IT" sz="1600" dirty="0"/>
              <a:t>Attività  scoperta recentemente: integratore alimentare studiato per contrastare l’invecchiamento cellulare.</a:t>
            </a:r>
          </a:p>
        </p:txBody>
      </p:sp>
      <p:pic>
        <p:nvPicPr>
          <p:cNvPr id="4" name="Immagine 3" descr="papaia ferm.jpg"/>
          <p:cNvPicPr>
            <a:picLocks noChangeAspect="1"/>
          </p:cNvPicPr>
          <p:nvPr/>
        </p:nvPicPr>
        <p:blipFill>
          <a:blip r:embed="rId2"/>
          <a:stretch>
            <a:fillRect/>
          </a:stretch>
        </p:blipFill>
        <p:spPr>
          <a:xfrm>
            <a:off x="5072066" y="2214554"/>
            <a:ext cx="3019438" cy="2549198"/>
          </a:xfrm>
          <a:prstGeom prst="rect">
            <a:avLst/>
          </a:prstGeom>
          <a:solidFill>
            <a:srgbClr val="FFFFFF">
              <a:shade val="85000"/>
            </a:srgbClr>
          </a:solidFill>
          <a:ln w="88900" cap="sq">
            <a:solidFill>
              <a:schemeClr val="tx1">
                <a:lumMod val="65000"/>
                <a:lumOff val="35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BC497"/>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Britannic Bold" pitchFamily="34" charset="0"/>
              </a:rPr>
              <a:t>PAPAYA FERMENTATA</a:t>
            </a:r>
            <a:endParaRPr lang="it-IT" dirty="0"/>
          </a:p>
        </p:txBody>
      </p:sp>
      <p:sp>
        <p:nvSpPr>
          <p:cNvPr id="3" name="Segnaposto contenuto 2"/>
          <p:cNvSpPr>
            <a:spLocks noGrp="1"/>
          </p:cNvSpPr>
          <p:nvPr>
            <p:ph idx="1"/>
          </p:nvPr>
        </p:nvSpPr>
        <p:spPr/>
        <p:txBody>
          <a:bodyPr>
            <a:normAutofit/>
          </a:bodyPr>
          <a:lstStyle/>
          <a:p>
            <a:r>
              <a:rPr lang="it-IT" sz="1600" dirty="0"/>
              <a:t>Montagnier riferì di aver consegnato a Papa Giovanni Paolo II, già sofferente per i sintomi del Parkinson  un preparato antiossidante a base di papaya fermentata.</a:t>
            </a:r>
          </a:p>
          <a:p>
            <a:pPr>
              <a:buNone/>
            </a:pPr>
            <a:endParaRPr lang="it-IT" sz="1600" dirty="0"/>
          </a:p>
          <a:p>
            <a:r>
              <a:rPr lang="it-IT" sz="1600" dirty="0"/>
              <a:t>Nella casa di cura Villa Margherita santo Stefano di Vicenza è in corso uno studio per valutare se i già evidenziati benefici della papaya fermentata siano dovuti all’azione diretta sul microbioma intestinale, interessato nello sviluppo della malattia di Parkinson.     </a:t>
            </a:r>
          </a:p>
          <a:p>
            <a:pPr>
              <a:buNone/>
            </a:pPr>
            <a:endParaRPr lang="it-IT" sz="1600" dirty="0"/>
          </a:p>
          <a:p>
            <a:r>
              <a:rPr lang="it-IT" sz="1600" dirty="0"/>
              <a:t>Risultati incoraggianti sono stati ottenuti anche su modelli cellulari del morbo di Alzheimer.</a:t>
            </a:r>
          </a:p>
          <a:p>
            <a:endParaRPr lang="it-IT" sz="1600" dirty="0"/>
          </a:p>
          <a:p>
            <a:r>
              <a:rPr lang="it-IT" sz="1600" dirty="0"/>
              <a:t>Ha avuto un risvolto significativo anche sugli studi del diabete di tipo 2.                 </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TotalTime>
  <Words>392</Words>
  <Application>Microsoft Office PowerPoint</Application>
  <PresentationFormat>Presentazione su schermo (4:3)</PresentationFormat>
  <Paragraphs>68</Paragraphs>
  <Slides>9</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9</vt:i4>
      </vt:variant>
    </vt:vector>
  </HeadingPairs>
  <TitlesOfParts>
    <vt:vector size="14" baseType="lpstr">
      <vt:lpstr>Arial</vt:lpstr>
      <vt:lpstr>Britannic Bold</vt:lpstr>
      <vt:lpstr>Calibri</vt:lpstr>
      <vt:lpstr>Forte</vt:lpstr>
      <vt:lpstr>Tema di Office</vt:lpstr>
      <vt:lpstr>Carica papaya L.</vt:lpstr>
      <vt:lpstr>CENNI STORICI </vt:lpstr>
      <vt:lpstr>CARATTERISTICHE BOTANICHE </vt:lpstr>
      <vt:lpstr>COSTITUENTI CHIMICI </vt:lpstr>
      <vt:lpstr>FOGLIE</vt:lpstr>
      <vt:lpstr>ATTIVITÀ FARMACOLOGICA </vt:lpstr>
      <vt:lpstr>CONTROINDICAZIONI </vt:lpstr>
      <vt:lpstr>PAPAYA FERMENTATA</vt:lpstr>
      <vt:lpstr>PAPAYA FERMENTATA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Mio</dc:creator>
  <cp:lastModifiedBy>mauro serafini</cp:lastModifiedBy>
  <cp:revision>27</cp:revision>
  <dcterms:created xsi:type="dcterms:W3CDTF">2022-05-06T09:34:31Z</dcterms:created>
  <dcterms:modified xsi:type="dcterms:W3CDTF">2022-05-08T11:30:35Z</dcterms:modified>
</cp:coreProperties>
</file>