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67B8-E75E-AD49-A8C6-AF4B2FE24D43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7547C-722F-5045-AE06-AF77E6E4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68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547C-722F-5045-AE06-AF77E6E4A09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07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66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9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2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5" r:id="rId6"/>
    <p:sldLayoutId id="2147483780" r:id="rId7"/>
    <p:sldLayoutId id="2147483781" r:id="rId8"/>
    <p:sldLayoutId id="2147483782" r:id="rId9"/>
    <p:sldLayoutId id="2147483784" r:id="rId10"/>
    <p:sldLayoutId id="21474837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9B66EC-5ED6-A1AC-4D75-4E04AAE65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00" y="1089025"/>
            <a:ext cx="4075200" cy="1532951"/>
          </a:xfrm>
        </p:spPr>
        <p:txBody>
          <a:bodyPr vert="horz" lIns="91440" tIns="45720" rIns="91440" bIns="45720" rtlCol="0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 i="1" kern="1200" cap="none" spc="0" baseline="0" dirty="0">
                <a:latin typeface="SAVOYE LET PLAIN:1.0" pitchFamily="2" charset="0"/>
              </a:rPr>
              <a:t>Conium maculatum</a:t>
            </a:r>
            <a:br>
              <a:rPr lang="en-US" sz="2600" kern="1200" cap="none" spc="0" baseline="0" dirty="0">
                <a:latin typeface="+mj-lt"/>
                <a:ea typeface="+mj-ea"/>
                <a:cs typeface="+mj-cs"/>
              </a:rPr>
            </a:br>
            <a:r>
              <a:rPr lang="en-US" sz="2600" kern="1200" cap="none" spc="0" baseline="0" dirty="0">
                <a:latin typeface="+mj-lt"/>
                <a:ea typeface="+mj-ea"/>
                <a:cs typeface="+mj-cs"/>
              </a:rPr>
              <a:t>(L. , 1753).</a:t>
            </a:r>
            <a:br>
              <a:rPr lang="en-US" sz="2600" kern="1200" cap="none" spc="0" baseline="0" dirty="0">
                <a:latin typeface="+mj-lt"/>
                <a:ea typeface="+mj-ea"/>
                <a:cs typeface="+mj-cs"/>
              </a:rPr>
            </a:br>
            <a:br>
              <a:rPr lang="en-US" sz="2600" kern="1200" cap="none" spc="0" baseline="0" dirty="0">
                <a:latin typeface="+mj-lt"/>
                <a:ea typeface="+mj-ea"/>
                <a:cs typeface="+mj-cs"/>
              </a:rPr>
            </a:br>
            <a:r>
              <a:rPr lang="en-US" sz="2600" kern="1200" cap="none" spc="0" baseline="0" dirty="0">
                <a:latin typeface="+mj-lt"/>
                <a:ea typeface="+mj-ea"/>
                <a:cs typeface="+mj-cs"/>
              </a:rPr>
              <a:t>CICUTA MAGGIORE</a:t>
            </a:r>
            <a:br>
              <a:rPr lang="en-US" sz="2600" kern="1200" cap="none" spc="0" baseline="0" dirty="0">
                <a:latin typeface="+mj-lt"/>
                <a:ea typeface="+mj-ea"/>
                <a:cs typeface="+mj-cs"/>
              </a:rPr>
            </a:br>
            <a:endParaRPr lang="en-US" sz="2600" kern="1200" cap="none" spc="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FB59BD-9BB8-3766-0A47-2F72056A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500"/>
              <a:t>Presentazione di:</a:t>
            </a:r>
          </a:p>
          <a:p>
            <a:pPr>
              <a:lnSpc>
                <a:spcPct val="115000"/>
              </a:lnSpc>
            </a:pPr>
            <a:r>
              <a:rPr lang="en-US" sz="1500"/>
              <a:t>Emily Menegatti</a:t>
            </a:r>
          </a:p>
          <a:p>
            <a:pPr>
              <a:lnSpc>
                <a:spcPct val="115000"/>
              </a:lnSpc>
            </a:pPr>
            <a:r>
              <a:rPr lang="en-US" sz="1500"/>
              <a:t>Francesca Perna</a:t>
            </a:r>
          </a:p>
          <a:p>
            <a:pPr>
              <a:lnSpc>
                <a:spcPct val="115000"/>
              </a:lnSpc>
            </a:pPr>
            <a:r>
              <a:rPr lang="en-US" sz="1500"/>
              <a:t>Nancy Rotondaro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3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E653B57-2620-424D-ADAF-60975D8F8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ium maculatum - Wikipedia">
            <a:extLst>
              <a:ext uri="{FF2B5EF4-FFF2-40B4-BE49-F238E27FC236}">
                <a16:creationId xmlns:a16="http://schemas.microsoft.com/office/drawing/2014/main" id="{C6530100-C5D4-819F-9EFB-250CACE81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" r="2" b="28457"/>
          <a:stretch/>
        </p:blipFill>
        <p:spPr bwMode="auto">
          <a:xfrm>
            <a:off x="6654799" y="929551"/>
            <a:ext cx="4996213" cy="49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5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E274CE-374E-6EBD-AD5B-0E8E7B6A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it-IT" dirty="0"/>
              <a:t>Riconoscimento Botanico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3CBC73-854F-CFFC-CB8E-DF332B9D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9" y="2361600"/>
            <a:ext cx="4565011" cy="410111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it-IT" sz="1800" dirty="0"/>
              <a:t>Famiglia: </a:t>
            </a:r>
            <a:r>
              <a:rPr lang="it-IT" sz="1800" i="1" dirty="0" err="1"/>
              <a:t>Apiaceae</a:t>
            </a:r>
            <a:endParaRPr lang="it-IT" sz="1800" i="1" dirty="0"/>
          </a:p>
          <a:p>
            <a:pPr>
              <a:lnSpc>
                <a:spcPct val="140000"/>
              </a:lnSpc>
            </a:pPr>
            <a:r>
              <a:rPr lang="it-IT" sz="1800" i="1" dirty="0"/>
              <a:t>Nome scientifico: «</a:t>
            </a:r>
            <a:r>
              <a:rPr lang="it-IT" sz="1800" i="1" dirty="0" err="1"/>
              <a:t>Conium</a:t>
            </a:r>
            <a:r>
              <a:rPr lang="it-IT" sz="1800" i="1" dirty="0"/>
              <a:t>», dal greco «</a:t>
            </a:r>
            <a:r>
              <a:rPr lang="it-IT" sz="1800" i="1" dirty="0" err="1"/>
              <a:t>Keneinon</a:t>
            </a:r>
            <a:r>
              <a:rPr lang="it-IT" sz="1800" i="1" dirty="0"/>
              <a:t>» </a:t>
            </a:r>
            <a:r>
              <a:rPr lang="it-IT" sz="1800" dirty="0"/>
              <a:t>= grande cicuta, e «</a:t>
            </a:r>
            <a:r>
              <a:rPr lang="it-IT" sz="1800" i="1" dirty="0" err="1"/>
              <a:t>maculatum</a:t>
            </a:r>
            <a:r>
              <a:rPr lang="it-IT" sz="1800" i="1" dirty="0"/>
              <a:t>» = macchie porporine presenti lungo il fusto. </a:t>
            </a:r>
          </a:p>
          <a:p>
            <a:pPr>
              <a:lnSpc>
                <a:spcPct val="140000"/>
              </a:lnSpc>
            </a:pPr>
            <a:r>
              <a:rPr lang="it-IT" sz="1800" i="1" dirty="0"/>
              <a:t>Caratteristiche: </a:t>
            </a:r>
            <a:r>
              <a:rPr lang="it-IT" sz="1800" dirty="0"/>
              <a:t>pianta erbacea con ciclo biennale; (nel primo anno produce solo foglie basali, nel secondo sviluppa il fusto.)</a:t>
            </a:r>
          </a:p>
          <a:p>
            <a:pPr>
              <a:lnSpc>
                <a:spcPct val="140000"/>
              </a:lnSpc>
            </a:pPr>
            <a:endParaRPr lang="it-IT" sz="1400" i="1" dirty="0"/>
          </a:p>
          <a:p>
            <a:pPr marL="0" indent="0">
              <a:lnSpc>
                <a:spcPct val="140000"/>
              </a:lnSpc>
              <a:buNone/>
            </a:pPr>
            <a:endParaRPr lang="it-IT" sz="1400" dirty="0"/>
          </a:p>
          <a:p>
            <a:pPr marL="0" indent="0">
              <a:lnSpc>
                <a:spcPct val="140000"/>
              </a:lnSpc>
              <a:buNone/>
            </a:pPr>
            <a:endParaRPr lang="it-IT" sz="1400" i="1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icuta: Avvelenamento, Sintomi, Antidoto, Complicazioni | Pazienti.it">
            <a:extLst>
              <a:ext uri="{FF2B5EF4-FFF2-40B4-BE49-F238E27FC236}">
                <a16:creationId xmlns:a16="http://schemas.microsoft.com/office/drawing/2014/main" id="{8E9B568A-1987-C6BA-FCF8-4B4DB640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127" y="927730"/>
            <a:ext cx="4999885" cy="49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0AB6A7-FA3D-01C4-D6DE-01E19156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13" y="-48332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it-IT" dirty="0"/>
              <a:t>Foglie, Fiori, Frutti.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FB0BB4-BAED-6818-1F71-81F5C4D4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49" y="1385889"/>
            <a:ext cx="5114912" cy="50768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Foglie: alterne;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- picciolo robusto simile al fusto e dilatato alla base;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- lembo con contorno triangolare e tripennato, segmenti ovali-oblunghi acuti;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- margine lievemente dentellato.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Fiori: riuniti in grandi ombrelle composte a loro volta da </a:t>
            </a:r>
            <a:r>
              <a:rPr lang="it-IT" sz="1600" dirty="0" err="1"/>
              <a:t>ombrellette</a:t>
            </a:r>
            <a:r>
              <a:rPr lang="it-IT" sz="1600" dirty="0"/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- calice con cinque sepali molto piccoli, saldati tra loro alla base;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- corolla formata da cinque petali di colore bianco, ovali e spatolati.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600" dirty="0"/>
              <a:t>Frutti: dato da due acheni di forma piano-convessa, ciascuno dotato di 5 costole sporgenti.</a:t>
            </a:r>
          </a:p>
          <a:p>
            <a:pPr>
              <a:lnSpc>
                <a:spcPct val="140000"/>
              </a:lnSpc>
              <a:buFontTx/>
              <a:buChar char="-"/>
            </a:pPr>
            <a:endParaRPr lang="it-IT" sz="800" dirty="0"/>
          </a:p>
          <a:p>
            <a:pPr marL="0" indent="0">
              <a:lnSpc>
                <a:spcPct val="140000"/>
              </a:lnSpc>
              <a:buNone/>
            </a:pPr>
            <a:endParaRPr lang="it-IT" sz="8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icuta maggiore">
            <a:extLst>
              <a:ext uri="{FF2B5EF4-FFF2-40B4-BE49-F238E27FC236}">
                <a16:creationId xmlns:a16="http://schemas.microsoft.com/office/drawing/2014/main" id="{258636B9-F73B-6E93-E343-276E9187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9188" y="540033"/>
            <a:ext cx="4143762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6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345D95-1DBF-7567-3D8E-02B6D09F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it-IT" dirty="0"/>
              <a:t>Dove cresce la Cicuta?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CABA7-FB00-DA95-C9AA-30F597D9D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/>
          </a:bodyPr>
          <a:lstStyle/>
          <a:p>
            <a:r>
              <a:rPr lang="it-IT" dirty="0"/>
              <a:t>La cicuta cresce in tutta Italia, dal livello del mare fino alla zona sub-montana. </a:t>
            </a:r>
            <a:br>
              <a:rPr lang="it-IT" dirty="0"/>
            </a:br>
            <a:r>
              <a:rPr lang="it-IT" dirty="0"/>
              <a:t>Predilige luoghi ombrosi, gli erbai, le macerie, i bordi delle siepi e dei boschi, gli orti.</a:t>
            </a:r>
          </a:p>
          <a:p>
            <a:endParaRPr lang="it-IT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taliano) Conium maculatum: Sistematica, Etimologia, Habitat, Coltivazione  ...">
            <a:extLst>
              <a:ext uri="{FF2B5EF4-FFF2-40B4-BE49-F238E27FC236}">
                <a16:creationId xmlns:a16="http://schemas.microsoft.com/office/drawing/2014/main" id="{6F9634AC-60D8-96FE-0951-EDC0AB3D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097" y="1289082"/>
            <a:ext cx="5650406" cy="42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7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2949A1-1AAC-D7F9-5429-6536612C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40000"/>
            <a:ext cx="3528000" cy="2303213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Rischio di confusione con altre specie botaniche</a:t>
            </a:r>
            <a:endParaRPr lang="it-IT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1AB00E-81B9-264A-E792-BEC0B516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112" y="253853"/>
            <a:ext cx="6645650" cy="3175147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it-IT" sz="6400" dirty="0"/>
              <a:t>La pianta può essere facilmente confusa con altre specie botaniche:</a:t>
            </a:r>
          </a:p>
          <a:p>
            <a:pPr>
              <a:lnSpc>
                <a:spcPct val="140000"/>
              </a:lnSpc>
            </a:pPr>
            <a:r>
              <a:rPr lang="it-IT" sz="6400" dirty="0"/>
              <a:t>Cicuta minore (</a:t>
            </a:r>
            <a:r>
              <a:rPr lang="it-IT" sz="6400" dirty="0" err="1"/>
              <a:t>Aethusa</a:t>
            </a:r>
            <a:r>
              <a:rPr lang="it-IT" sz="6400" dirty="0"/>
              <a:t> </a:t>
            </a:r>
            <a:r>
              <a:rPr lang="it-IT" sz="6400" dirty="0" err="1"/>
              <a:t>cynapium</a:t>
            </a:r>
            <a:r>
              <a:rPr lang="it-IT" sz="6400" dirty="0"/>
              <a:t>), detta anche Falso prezzemolo; il suo veleno è molto meno potente di quello della cicuta maggiore.</a:t>
            </a:r>
          </a:p>
          <a:p>
            <a:pPr>
              <a:lnSpc>
                <a:spcPct val="140000"/>
              </a:lnSpc>
            </a:pPr>
            <a:r>
              <a:rPr lang="it-IT" sz="6400" dirty="0"/>
              <a:t>Cicuta acquatica (Cicuta virosa),  pianta perenne che cresce in prossimità di acquitrini; è la più velenosa delle tre.</a:t>
            </a:r>
          </a:p>
          <a:p>
            <a:pPr>
              <a:lnSpc>
                <a:spcPct val="140000"/>
              </a:lnSpc>
            </a:pPr>
            <a:r>
              <a:rPr lang="it-IT" sz="6400" dirty="0"/>
              <a:t>Cerfoglio, carota selvatica e prezzemolo (nel primo anno di crescita). A differenza di queste piante molto profumate la cicuta ha un odore nauseabondo.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000" dirty="0"/>
              <a:t> </a:t>
            </a:r>
          </a:p>
          <a:p>
            <a:pPr>
              <a:lnSpc>
                <a:spcPct val="140000"/>
              </a:lnSpc>
            </a:pPr>
            <a:endParaRPr lang="it-IT" sz="1000" dirty="0"/>
          </a:p>
        </p:txBody>
      </p:sp>
      <p:pic>
        <p:nvPicPr>
          <p:cNvPr id="5124" name="Picture 4" descr="cicuta minore - Wiktionary">
            <a:extLst>
              <a:ext uri="{FF2B5EF4-FFF2-40B4-BE49-F238E27FC236}">
                <a16:creationId xmlns:a16="http://schemas.microsoft.com/office/drawing/2014/main" id="{CF6EAAF8-2B72-021A-6240-59F97DC79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9" r="4" b="516"/>
          <a:stretch/>
        </p:blipFill>
        <p:spPr bwMode="auto">
          <a:xfrm>
            <a:off x="709884" y="3429000"/>
            <a:ext cx="3041635" cy="31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icuta virosa - Wikipedia">
            <a:extLst>
              <a:ext uri="{FF2B5EF4-FFF2-40B4-BE49-F238E27FC236}">
                <a16:creationId xmlns:a16="http://schemas.microsoft.com/office/drawing/2014/main" id="{662B20B1-B5BE-5309-78F7-36B6E77D2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r="2" b="2753"/>
          <a:stretch/>
        </p:blipFill>
        <p:spPr bwMode="auto">
          <a:xfrm>
            <a:off x="4438300" y="3429000"/>
            <a:ext cx="3041634" cy="31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ezzemolo: Origini, Storia, Descrizione, Uso Gastronomico, Terapeutico...">
            <a:extLst>
              <a:ext uri="{FF2B5EF4-FFF2-40B4-BE49-F238E27FC236}">
                <a16:creationId xmlns:a16="http://schemas.microsoft.com/office/drawing/2014/main" id="{A33BF9DE-D24B-60CF-F2F3-28F04EC6A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b="1515"/>
          <a:stretch/>
        </p:blipFill>
        <p:spPr bwMode="auto">
          <a:xfrm>
            <a:off x="8083208" y="3924001"/>
            <a:ext cx="3835026" cy="19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5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0833D1-014D-8BC0-8FF3-655D9EBB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-219074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Principi attivi, Sintomi.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9B0DA-7D97-A79A-13A6-34F378B5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12836"/>
            <a:ext cx="6328800" cy="52051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it-IT" sz="1800" dirty="0"/>
              <a:t>Droga: tutte le parti della cicuta fortemente tossiche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Principi attivi: coniina o cicutina, </a:t>
            </a:r>
            <a:r>
              <a:rPr lang="it-IT" sz="1800" dirty="0" err="1"/>
              <a:t>coniceina</a:t>
            </a:r>
            <a:r>
              <a:rPr lang="it-IT" sz="1800" dirty="0"/>
              <a:t>, </a:t>
            </a:r>
            <a:r>
              <a:rPr lang="it-IT" sz="1800" dirty="0" err="1"/>
              <a:t>conidrina</a:t>
            </a:r>
            <a:r>
              <a:rPr lang="it-IT" sz="1800" dirty="0"/>
              <a:t>, </a:t>
            </a:r>
            <a:r>
              <a:rPr lang="it-IT" sz="1800" dirty="0" err="1"/>
              <a:t>pseudoconidrina</a:t>
            </a:r>
            <a:r>
              <a:rPr lang="it-IT" sz="1800" dirty="0"/>
              <a:t>, </a:t>
            </a:r>
            <a:r>
              <a:rPr lang="it-IT" sz="1800" dirty="0" err="1"/>
              <a:t>metilconicina</a:t>
            </a:r>
            <a:r>
              <a:rPr lang="it-IT" sz="1800" dirty="0"/>
              <a:t>;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alcaloidi che provocano sintomi d’avvelenamento.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Coniina: neurotossina, alcaloide più attivo; agisce a livello delle sinapsi neuromuscolari.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Effetti dell’avvelenamento consistono in: forte salivazione, intenso tremore muscolare, spasmi diffusi, morte per collasso respiratorio.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Si ritiene che la dose mortale per un essere umano sia di qualche grammo di frutti verdi. </a:t>
            </a:r>
          </a:p>
          <a:p>
            <a:pPr>
              <a:lnSpc>
                <a:spcPct val="140000"/>
              </a:lnSpc>
            </a:pPr>
            <a:endParaRPr lang="it-IT" sz="1400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oniine-Synonyms Cicutine; Conicine-the toxic principle of poison Hemlock,  Conium maculatum">
            <a:extLst>
              <a:ext uri="{FF2B5EF4-FFF2-40B4-BE49-F238E27FC236}">
                <a16:creationId xmlns:a16="http://schemas.microsoft.com/office/drawing/2014/main" id="{ACD2DF29-EB9F-9DB0-5248-0B2B0AEC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4043" y="540000"/>
            <a:ext cx="2549913" cy="17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taliano) Pseudoconidrina: formula chimica, presenza in natura, proprietà  ...">
            <a:extLst>
              <a:ext uri="{FF2B5EF4-FFF2-40B4-BE49-F238E27FC236}">
                <a16:creationId xmlns:a16="http://schemas.microsoft.com/office/drawing/2014/main" id="{C476BFAA-971E-C4BC-5001-58921083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312" y="4572001"/>
            <a:ext cx="2768400" cy="15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taliano) Coniceina: formula chimica, proprietà, presenza in natura ...">
            <a:extLst>
              <a:ext uri="{FF2B5EF4-FFF2-40B4-BE49-F238E27FC236}">
                <a16:creationId xmlns:a16="http://schemas.microsoft.com/office/drawing/2014/main" id="{E4E67F5A-0C60-011D-673E-0CFDE876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1312" y="2650387"/>
            <a:ext cx="2768400" cy="15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3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ED627-8BFB-8263-1669-3A585E58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37" y="-688416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it-IT" dirty="0"/>
              <a:t>Tossicità, utilizzo.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9A78C2-0075-1CC6-20F4-3C6A6483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23" y="1100138"/>
            <a:ext cx="4629136" cy="52151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it-IT" sz="1800" dirty="0"/>
              <a:t>Antidoto: non esiste;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it-IT" sz="1800" dirty="0"/>
              <a:t> unico trattamento: decontaminazione gastrointestinale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Tossicità: la pianta è tossica sia per il bestiame sia per l’uomo.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Avvelenamento: indiretto, mangiando grandi quantità di selvaggina che a sua volta ha ingerito molti semi della pianta, accumulandone così gli alcaloidi tossici nella carne.</a:t>
            </a:r>
          </a:p>
          <a:p>
            <a:pPr>
              <a:lnSpc>
                <a:spcPct val="140000"/>
              </a:lnSpc>
            </a:pPr>
            <a:r>
              <a:rPr lang="it-IT" sz="1800" dirty="0"/>
              <a:t>Utilizzo: anestetico locale, antispasmodico (nevralgie), sedativo (tic ed epilessia)</a:t>
            </a:r>
          </a:p>
          <a:p>
            <a:pPr>
              <a:lnSpc>
                <a:spcPct val="140000"/>
              </a:lnSpc>
            </a:pPr>
            <a:endParaRPr lang="it-IT" sz="1600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onium maculatum - Wikipedia">
            <a:extLst>
              <a:ext uri="{FF2B5EF4-FFF2-40B4-BE49-F238E27FC236}">
                <a16:creationId xmlns:a16="http://schemas.microsoft.com/office/drawing/2014/main" id="{9EEE6D1E-F290-0177-6F5F-3A89409E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7576" y="540033"/>
            <a:ext cx="4306987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9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34203D-A107-007D-1CA1-C648249B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-258844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it-IT" dirty="0"/>
              <a:t>Curiosità.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C2423B-5E79-5381-5A82-E95DFD21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1597753"/>
            <a:ext cx="4511095" cy="436064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it-IT" sz="1600" dirty="0"/>
              <a:t>Nota per il primo trattato di farmacognosia.</a:t>
            </a:r>
          </a:p>
          <a:p>
            <a:pPr>
              <a:lnSpc>
                <a:spcPct val="140000"/>
              </a:lnSpc>
            </a:pPr>
            <a:r>
              <a:rPr lang="it-IT" sz="1600" dirty="0"/>
              <a:t>Antica Grecia: usata per condanne a morte, la più famosa fu quella di Socrate (399 a.C.), descritta nel «Fedone» di Platone.</a:t>
            </a:r>
          </a:p>
          <a:p>
            <a:pPr>
              <a:lnSpc>
                <a:spcPct val="140000"/>
              </a:lnSpc>
            </a:pPr>
            <a:r>
              <a:rPr lang="it-IT" sz="1600" dirty="0"/>
              <a:t>Socrate assunse la cicuta in forma di infuso, in una dose elevatissima o una mistura di veleni composta da cicuta e molto oppio; </a:t>
            </a:r>
          </a:p>
          <a:p>
            <a:pPr>
              <a:lnSpc>
                <a:spcPct val="140000"/>
              </a:lnSpc>
            </a:pPr>
            <a:r>
              <a:rPr lang="it-IT" sz="1600" dirty="0"/>
              <a:t>Sintomi descritti: paralisi, delirio, anestesia, sedazione, asfissia, arresto cardiaco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La morte di Socrate di Jacques-Louis David - ADO Analisi dell'opera">
            <a:extLst>
              <a:ext uri="{FF2B5EF4-FFF2-40B4-BE49-F238E27FC236}">
                <a16:creationId xmlns:a16="http://schemas.microsoft.com/office/drawing/2014/main" id="{3D9B5F65-319A-AF03-BD67-F7A961F1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947" y="349329"/>
            <a:ext cx="5185207" cy="34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rte di Socrate - Wikipedia">
            <a:extLst>
              <a:ext uri="{FF2B5EF4-FFF2-40B4-BE49-F238E27FC236}">
                <a16:creationId xmlns:a16="http://schemas.microsoft.com/office/drawing/2014/main" id="{8212D6E8-464D-5660-9856-19DA143C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6" y="3900866"/>
            <a:ext cx="2132005" cy="26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2418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550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Calibri</vt:lpstr>
      <vt:lpstr>Goudy Old Style</vt:lpstr>
      <vt:lpstr>SAVOYE LET PLAIN:1.0</vt:lpstr>
      <vt:lpstr>Wingdings</vt:lpstr>
      <vt:lpstr>FrostyVTI</vt:lpstr>
      <vt:lpstr>Conium maculatum (L. , 1753).  CICUTA MAGGIORE </vt:lpstr>
      <vt:lpstr>Riconoscimento Botanico</vt:lpstr>
      <vt:lpstr>Foglie, Fiori, Frutti.</vt:lpstr>
      <vt:lpstr>Dove cresce la Cicuta?</vt:lpstr>
      <vt:lpstr>Rischio di confusione con altre specie botaniche</vt:lpstr>
      <vt:lpstr>Principi attivi, Sintomi.</vt:lpstr>
      <vt:lpstr>Tossicità, utilizzo. </vt:lpstr>
      <vt:lpstr>Curiosità.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Conium Maculatum (L. , 1753). CICUTA MAGGIORE</dc:title>
  <dc:creator>Emily Menegatti</dc:creator>
  <cp:lastModifiedBy>mauro serafini</cp:lastModifiedBy>
  <cp:revision>3</cp:revision>
  <dcterms:created xsi:type="dcterms:W3CDTF">2022-05-07T08:18:10Z</dcterms:created>
  <dcterms:modified xsi:type="dcterms:W3CDTF">2022-05-08T11:38:44Z</dcterms:modified>
</cp:coreProperties>
</file>