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62" r:id="rId4"/>
    <p:sldId id="269" r:id="rId5"/>
    <p:sldId id="264" r:id="rId6"/>
    <p:sldId id="266" r:id="rId7"/>
    <p:sldId id="267" r:id="rId8"/>
    <p:sldId id="268" r:id="rId9"/>
    <p:sldId id="270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99FFCC"/>
    <a:srgbClr val="00FFFF"/>
    <a:srgbClr val="3FFF96"/>
    <a:srgbClr val="008080"/>
    <a:srgbClr val="15EAC7"/>
    <a:srgbClr val="00FFCC"/>
    <a:srgbClr val="DDA147"/>
    <a:srgbClr val="B54C2D"/>
    <a:srgbClr val="B66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18D0C0-B7FE-9348-8678-05B299F7F27A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BEA5B9-FE91-524B-8F0D-18ABB6C28CAC}" type="datetime1">
              <a:rPr lang="it-IT" smtClean="0"/>
              <a:t>08/05/2022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D388-3739-0349-BF12-524E44DB9A47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33B6-49C4-BD44-9012-1DD5F38B340C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7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C24E-3917-5240-A362-28500B711F5C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4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66F9-E476-A648-91E2-DAA3C4DD8550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327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121A-CFAB-0C43-A8C1-D1DC68AD64DD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78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53BA-4886-5842-88F5-5DD1ED6D2B6D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95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312B-CECA-A549-9838-A680E2702C21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7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10E-7FA4-504E-93DC-4A4A4006776A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6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632E-DB7B-3948-821D-DC482CD6A2EB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6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1986-36DD-C846-818A-AC351F34FD01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3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A653-C3DA-FB4F-BCCD-351E7952D99E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7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9FC-6177-1943-979E-BB68DC30844E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8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9E11-2BF5-0743-98B9-8DB7EB8D2EE6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5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F30C-36DF-5241-9293-4719E398C10C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2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E576-19B2-E44C-9419-FADF0276B563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9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5725-A23B-ED48-9A7C-45789F355A90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5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1F8F-4E42-FB46-BD2C-49FAE94717AD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0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1CEFB1-42DA-2F40-99A6-9021AD52B9D6}" type="datetime1">
              <a:rPr lang="it-IT" smtClean="0"/>
              <a:t>08/05/2022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28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4768" y="2438592"/>
            <a:ext cx="5471884" cy="1282532"/>
          </a:xfrm>
        </p:spPr>
        <p:txBody>
          <a:bodyPr rtlCol="0">
            <a:normAutofit/>
          </a:bodyPr>
          <a:lstStyle/>
          <a:p>
            <a:pPr algn="ctr" rtl="0"/>
            <a:r>
              <a:rPr lang="it" sz="7200" b="1" i="1" dirty="0">
                <a:solidFill>
                  <a:schemeClr val="bg1"/>
                </a:solidFill>
              </a:rPr>
              <a:t>Aloe vera L.</a:t>
            </a:r>
            <a:endParaRPr lang="it" b="1" i="1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216462"/>
            <a:ext cx="9440034" cy="1447490"/>
          </a:xfrm>
          <a:solidFill>
            <a:srgbClr val="92D050"/>
          </a:solidFill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rtl="0"/>
            <a:r>
              <a:rPr lang="it" sz="2800" dirty="0">
                <a:solidFill>
                  <a:schemeClr val="bg1"/>
                </a:solidFill>
              </a:rPr>
              <a:t>Benedetta Paglia</a:t>
            </a:r>
          </a:p>
          <a:p>
            <a:r>
              <a:rPr lang="it" sz="2800" dirty="0">
                <a:solidFill>
                  <a:schemeClr val="bg1"/>
                </a:solidFill>
              </a:rPr>
              <a:t>Giulia Maria Scenna </a:t>
            </a:r>
          </a:p>
          <a:p>
            <a:r>
              <a:rPr lang="it" sz="2800" dirty="0" err="1">
                <a:solidFill>
                  <a:schemeClr val="bg1"/>
                </a:solidFill>
              </a:rPr>
              <a:t>Desirée</a:t>
            </a:r>
            <a:r>
              <a:rPr lang="it" sz="2800" dirty="0">
                <a:solidFill>
                  <a:schemeClr val="bg1"/>
                </a:solidFill>
              </a:rPr>
              <a:t> Soldano </a:t>
            </a:r>
            <a:endParaRPr lang="it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8295D208-95CD-1C10-DA78-9F0A16EB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69" y="508958"/>
            <a:ext cx="3294480" cy="854735"/>
          </a:xfrm>
        </p:spPr>
        <p:txBody>
          <a:bodyPr/>
          <a:lstStyle/>
          <a:p>
            <a:r>
              <a:rPr lang="it-IT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Generalità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B4E018-00FE-4C18-9A1F-8AEDF15688B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16302" y="1871663"/>
            <a:ext cx="6313488" cy="4376737"/>
          </a:xfrm>
        </p:spPr>
        <p:txBody>
          <a:bodyPr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Tassonomia: fu classificata per la prima volta da Carlo Linneo come </a:t>
            </a:r>
            <a:r>
              <a:rPr lang="it-IT" i="1" dirty="0"/>
              <a:t>Aloe </a:t>
            </a:r>
            <a:r>
              <a:rPr lang="it-IT" i="1" dirty="0" err="1"/>
              <a:t>perfoliata</a:t>
            </a:r>
            <a:r>
              <a:rPr lang="it-IT" i="1" dirty="0"/>
              <a:t> var. vera </a:t>
            </a:r>
            <a:r>
              <a:rPr lang="it-IT" dirty="0"/>
              <a:t>(1753), tuttavia Miller la descrisse come </a:t>
            </a:r>
            <a:r>
              <a:rPr lang="it-IT" i="1" dirty="0"/>
              <a:t>Aloe </a:t>
            </a:r>
            <a:r>
              <a:rPr lang="it-IT" i="1" dirty="0" err="1"/>
              <a:t>barbadensis</a:t>
            </a:r>
            <a:r>
              <a:rPr lang="it-IT" i="1" dirty="0"/>
              <a:t> </a:t>
            </a:r>
            <a:r>
              <a:rPr lang="it-IT" dirty="0"/>
              <a:t>(1768)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Habitat: cresce nelle zone a clima arido ed è ampiamente distribuita in Africa, in India e altre aree geografiche secche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Etimologia: non è chiara, il nome potrebbe derivare da una parola di origine orientale o greca per ricordare il suo sapore amaro 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B2A64F62-8008-4CA9-8E7D-767E2AFA3A4C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2118903"/>
              </p:ext>
            </p:extLst>
          </p:nvPr>
        </p:nvGraphicFramePr>
        <p:xfrm>
          <a:off x="6868026" y="701842"/>
          <a:ext cx="3441069" cy="298663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93921">
                  <a:extLst>
                    <a:ext uri="{9D8B030D-6E8A-4147-A177-3AD203B41FA5}">
                      <a16:colId xmlns:a16="http://schemas.microsoft.com/office/drawing/2014/main" val="4060642703"/>
                    </a:ext>
                  </a:extLst>
                </a:gridCol>
                <a:gridCol w="1947148">
                  <a:extLst>
                    <a:ext uri="{9D8B030D-6E8A-4147-A177-3AD203B41FA5}">
                      <a16:colId xmlns:a16="http://schemas.microsoft.com/office/drawing/2014/main" val="3383993027"/>
                    </a:ext>
                  </a:extLst>
                </a:gridCol>
              </a:tblGrid>
              <a:tr h="370973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Dominio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Eukaryota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9011480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it-IT" dirty="0"/>
                        <a:t>Regno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Plantae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800914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it-IT" dirty="0"/>
                        <a:t>Divisione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Magnoliophyta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39812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r>
                        <a:rPr lang="it-IT" dirty="0"/>
                        <a:t>Classe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Liliopsida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179261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it-IT" dirty="0"/>
                        <a:t>Ordine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Liliales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510897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it-IT" dirty="0"/>
                        <a:t>Famiglia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Aloeaceae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820856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it-IT" dirty="0"/>
                        <a:t>Genere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02846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it-IT" dirty="0"/>
                        <a:t>Specie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A.vera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92161"/>
                  </a:ext>
                </a:extLst>
              </a:tr>
            </a:tbl>
          </a:graphicData>
        </a:graphic>
      </p:graphicFrame>
      <p:pic>
        <p:nvPicPr>
          <p:cNvPr id="5" name="Immagine 6" descr="Immagine che contiene cielo, esterni, pianta, agave&#10;&#10;Descrizione generata automaticamente">
            <a:extLst>
              <a:ext uri="{FF2B5EF4-FFF2-40B4-BE49-F238E27FC236}">
                <a16:creationId xmlns:a16="http://schemas.microsoft.com/office/drawing/2014/main" id="{EC794D3C-862F-9D51-E332-4C5C9E10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11" y="4067160"/>
            <a:ext cx="4109048" cy="25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1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B4FA1D-2AC5-431B-9B49-60057F42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070D90-4530-4721-8FAA-B2FA84B3D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7866479" cy="37147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 prime </a:t>
            </a:r>
            <a:r>
              <a:rPr lang="en-US" dirty="0" err="1"/>
              <a:t>testimonianze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state </a:t>
            </a:r>
            <a:r>
              <a:rPr lang="en-US" dirty="0" err="1"/>
              <a:t>ritrovate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tavoletta</a:t>
            </a:r>
            <a:r>
              <a:rPr lang="en-US" dirty="0"/>
              <a:t> </a:t>
            </a:r>
            <a:r>
              <a:rPr lang="en-US" dirty="0" err="1"/>
              <a:t>d’argilla</a:t>
            </a:r>
            <a:r>
              <a:rPr lang="en-US" dirty="0"/>
              <a:t> </a:t>
            </a:r>
            <a:r>
              <a:rPr lang="en-US" dirty="0" err="1"/>
              <a:t>ritrovata</a:t>
            </a:r>
            <a:r>
              <a:rPr lang="en-US" dirty="0"/>
              <a:t> a Nippur (</a:t>
            </a:r>
            <a:r>
              <a:rPr lang="en-US" dirty="0" err="1"/>
              <a:t>vicino</a:t>
            </a:r>
            <a:r>
              <a:rPr lang="en-US" dirty="0"/>
              <a:t> Bagdad) </a:t>
            </a:r>
            <a:r>
              <a:rPr lang="en-US" dirty="0" err="1"/>
              <a:t>datata</a:t>
            </a:r>
            <a:r>
              <a:rPr lang="en-US" dirty="0"/>
              <a:t> 2.200 </a:t>
            </a:r>
            <a:r>
              <a:rPr lang="en-US" dirty="0" err="1"/>
              <a:t>a.C.</a:t>
            </a:r>
            <a:endParaRPr lang="en-US" dirty="0"/>
          </a:p>
          <a:p>
            <a:r>
              <a:rPr lang="en-US" dirty="0"/>
              <a:t>Nella </a:t>
            </a: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egizia</a:t>
            </a:r>
            <a:r>
              <a:rPr lang="en-US" dirty="0"/>
              <a:t> </a:t>
            </a:r>
            <a:r>
              <a:rPr lang="en-US" dirty="0" err="1"/>
              <a:t>veniva</a:t>
            </a:r>
            <a:r>
              <a:rPr lang="en-US" dirty="0"/>
              <a:t> </a:t>
            </a:r>
            <a:r>
              <a:rPr lang="en-US" dirty="0" err="1"/>
              <a:t>considerata</a:t>
            </a:r>
            <a:r>
              <a:rPr lang="en-US" dirty="0"/>
              <a:t> come la </a:t>
            </a:r>
            <a:r>
              <a:rPr lang="en-US" dirty="0" err="1"/>
              <a:t>pianta</a:t>
            </a:r>
            <a:r>
              <a:rPr lang="en-US" dirty="0"/>
              <a:t> </a:t>
            </a:r>
            <a:r>
              <a:rPr lang="en-US" dirty="0" err="1"/>
              <a:t>dell’immortalità</a:t>
            </a:r>
            <a:r>
              <a:rPr lang="en-US" dirty="0"/>
              <a:t> </a:t>
            </a:r>
          </a:p>
          <a:p>
            <a:r>
              <a:rPr lang="en-US" dirty="0" err="1"/>
              <a:t>Nell’antica</a:t>
            </a:r>
            <a:r>
              <a:rPr lang="en-US" dirty="0"/>
              <a:t> Roma era </a:t>
            </a:r>
            <a:r>
              <a:rPr lang="en-US" dirty="0" err="1"/>
              <a:t>considerata</a:t>
            </a:r>
            <a:r>
              <a:rPr lang="en-US" dirty="0"/>
              <a:t> </a:t>
            </a:r>
            <a:r>
              <a:rPr lang="en-US" dirty="0" err="1"/>
              <a:t>ottima</a:t>
            </a:r>
            <a:r>
              <a:rPr lang="en-US" dirty="0"/>
              <a:t> per curare e </a:t>
            </a:r>
            <a:r>
              <a:rPr lang="en-US" dirty="0" err="1"/>
              <a:t>rimarginare</a:t>
            </a:r>
            <a:r>
              <a:rPr lang="en-US" dirty="0"/>
              <a:t> le </a:t>
            </a:r>
            <a:r>
              <a:rPr lang="en-US" dirty="0" err="1"/>
              <a:t>ferite</a:t>
            </a:r>
            <a:endParaRPr lang="it-IT" dirty="0"/>
          </a:p>
          <a:p>
            <a:r>
              <a:rPr lang="it-IT" dirty="0"/>
              <a:t>Nel Medioevo veniva ampiamente utilizzata nei monasteri ed era conosciuta anche dagli Indù e dalle popolazioni eurasiatiche</a:t>
            </a:r>
          </a:p>
          <a:p>
            <a:r>
              <a:rPr lang="it-IT" dirty="0"/>
              <a:t>Nel ‘900 vennero studiati i principi attivi e scoperta la composizione chimica</a:t>
            </a:r>
          </a:p>
          <a:p>
            <a:pPr marL="36900" indent="0">
              <a:buNone/>
            </a:pPr>
            <a:endParaRPr lang="it-IT" dirty="0"/>
          </a:p>
        </p:txBody>
      </p:sp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245D76A8-511F-F077-0352-C9CBD4187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344" y="3609199"/>
            <a:ext cx="2743200" cy="2256282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66037002-FE06-03E3-C4DF-CAF22E5DF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343" y="1896183"/>
            <a:ext cx="2743200" cy="154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3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B37EA-D2DF-42C0-A732-3C97EFF71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 botaniche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2CE2D9-8D65-4DD7-989B-3C7686EF5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6165180" cy="4169010"/>
          </a:xfrm>
        </p:spPr>
        <p:txBody>
          <a:bodyPr>
            <a:norm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it-IT" dirty="0"/>
              <a:t>Sono piante succulenti, perenni, caratterizzate da un corto fusto (2-3m), ricoperto da residui fogliari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it-IT" dirty="0"/>
              <a:t>Le foglie sono riunite a Rosetta con margini spinosi, ricoperte da spessa cuticola verde con macchioline biancastre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it-IT" dirty="0"/>
              <a:t>L’infiorescenza è a pannocchia, sorretta da stelo privo di foglie ancorato al centro della Rosetta fogliare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it-IT" dirty="0"/>
              <a:t>Il frutto è una capsula verdastra contenente piccoli semi</a:t>
            </a:r>
          </a:p>
        </p:txBody>
      </p:sp>
      <p:pic>
        <p:nvPicPr>
          <p:cNvPr id="12" name="Immagine 12" descr="Immagine che contiene pianta, agave, albero, foglia&#10;&#10;Descrizione generata automaticamente">
            <a:extLst>
              <a:ext uri="{FF2B5EF4-FFF2-40B4-BE49-F238E27FC236}">
                <a16:creationId xmlns:a16="http://schemas.microsoft.com/office/drawing/2014/main" id="{E5CDEE85-9A96-A63A-43B1-D7C35F641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060" y="3958298"/>
            <a:ext cx="2743200" cy="1730609"/>
          </a:xfrm>
          <a:prstGeom prst="rect">
            <a:avLst/>
          </a:prstGeom>
        </p:spPr>
      </p:pic>
      <p:pic>
        <p:nvPicPr>
          <p:cNvPr id="13" name="Immagine 13" descr="Immagine che contiene verde, interni, verdura, sedano&#10;&#10;Descrizione generata automaticamente">
            <a:extLst>
              <a:ext uri="{FF2B5EF4-FFF2-40B4-BE49-F238E27FC236}">
                <a16:creationId xmlns:a16="http://schemas.microsoft.com/office/drawing/2014/main" id="{3933D8B2-437F-6E5B-A5B6-67E7E0D1E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889" y="2072471"/>
            <a:ext cx="3303916" cy="16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3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36710-559F-4D90-88F5-486E69EF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Composizione e principi attivi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D225CE-CAC3-40D2-8A64-A2CBCB91C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11" y="1759128"/>
            <a:ext cx="802639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305435">
              <a:buFont typeface="Wingdings" pitchFamily="2" charset="2"/>
              <a:buChar char="v"/>
            </a:pPr>
            <a:r>
              <a:rPr lang="it-IT" dirty="0"/>
              <a:t>Droga: si ottiene dalle foglie</a:t>
            </a:r>
          </a:p>
          <a:p>
            <a:pPr lvl="1" indent="-305435">
              <a:buFont typeface="Wingdings" pitchFamily="2" charset="2"/>
              <a:buChar char="Ø"/>
            </a:pPr>
            <a:r>
              <a:rPr lang="it-IT" dirty="0"/>
              <a:t>Gel: ottenuto attraverso spremitura delle foglie private della parte esterna, molto sensibile a ossidazione deve essere stabilizzato; contiene acqua, mucillagini, </a:t>
            </a:r>
            <a:r>
              <a:rPr lang="it-IT" dirty="0" err="1"/>
              <a:t>lupeolo</a:t>
            </a:r>
            <a:r>
              <a:rPr lang="it-IT" dirty="0"/>
              <a:t>, polisaccaridi (</a:t>
            </a:r>
            <a:r>
              <a:rPr lang="it-IT" dirty="0" err="1"/>
              <a:t>glucomannani</a:t>
            </a:r>
            <a:r>
              <a:rPr lang="it-IT" dirty="0"/>
              <a:t>), lecitine, amminoacidi, enzimi, </a:t>
            </a:r>
            <a:r>
              <a:rPr lang="it-IT" dirty="0" err="1"/>
              <a:t>Vit</a:t>
            </a:r>
            <a:r>
              <a:rPr lang="it-IT" dirty="0"/>
              <a:t> A, C, e B12, minerali, steroli vegetali, saponine.</a:t>
            </a:r>
            <a:endParaRPr lang="it-IT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lvl="1" indent="-305435">
              <a:buFont typeface="Wingdings" pitchFamily="2" charset="2"/>
              <a:buChar char="Ø"/>
            </a:pPr>
            <a:r>
              <a:rPr lang="it-IT" dirty="0"/>
              <a:t>Succo: ottenuto per percolazione dalle foglie; contiene antrachinoni (aloine A e B, aloe-</a:t>
            </a:r>
            <a:r>
              <a:rPr lang="it-IT" dirty="0" err="1"/>
              <a:t>emodina</a:t>
            </a:r>
            <a:r>
              <a:rPr lang="it-IT" dirty="0"/>
              <a:t>, </a:t>
            </a:r>
            <a:r>
              <a:rPr lang="it-IT" dirty="0" err="1"/>
              <a:t>alosina</a:t>
            </a:r>
            <a:r>
              <a:rPr lang="it-IT" dirty="0"/>
              <a:t>) e flavonoidi</a:t>
            </a:r>
            <a:endParaRPr lang="it-IT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B6FEA49F-B04D-46FC-3C2C-A1350577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78" y="4500133"/>
            <a:ext cx="2263942" cy="2071436"/>
          </a:xfrm>
          <a:prstGeom prst="rect">
            <a:avLst/>
          </a:prstGeom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5E2DBE68-AE46-9E9D-B0E9-8B374B499CF2}"/>
              </a:ext>
            </a:extLst>
          </p:cNvPr>
          <p:cNvSpPr txBox="1"/>
          <p:nvPr/>
        </p:nvSpPr>
        <p:spPr>
          <a:xfrm>
            <a:off x="2912853" y="6234022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chemeClr val="bg1"/>
                </a:solidFill>
              </a:rPr>
              <a:t>aloina</a:t>
            </a:r>
            <a:endParaRPr lang="it-IT"/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21BCEA07-A485-F48D-9F0F-B01598AED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627" y="5024618"/>
            <a:ext cx="2419350" cy="1438275"/>
          </a:xfrm>
          <a:prstGeom prst="rect">
            <a:avLst/>
          </a:prstGeom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7C272523-2276-0A26-C1AC-7F817DD550FB}"/>
              </a:ext>
            </a:extLst>
          </p:cNvPr>
          <p:cNvSpPr txBox="1"/>
          <p:nvPr/>
        </p:nvSpPr>
        <p:spPr>
          <a:xfrm>
            <a:off x="6405652" y="5025427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err="1">
                <a:solidFill>
                  <a:schemeClr val="bg1"/>
                </a:solidFill>
              </a:rPr>
              <a:t>emodina</a:t>
            </a: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0A76A261-79AB-DFAB-3083-2B9916DBC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6144" y="1708390"/>
            <a:ext cx="2733675" cy="1485900"/>
          </a:xfrm>
          <a:prstGeom prst="rect">
            <a:avLst/>
          </a:prstGeom>
        </p:spPr>
      </p:pic>
      <p:sp>
        <p:nvSpPr>
          <p:cNvPr id="9" name="CasellaDiTesto 1">
            <a:extLst>
              <a:ext uri="{FF2B5EF4-FFF2-40B4-BE49-F238E27FC236}">
                <a16:creationId xmlns:a16="http://schemas.microsoft.com/office/drawing/2014/main" id="{53759CDD-48DF-B9ED-F368-087C88223F26}"/>
              </a:ext>
            </a:extLst>
          </p:cNvPr>
          <p:cNvSpPr txBox="1"/>
          <p:nvPr/>
        </p:nvSpPr>
        <p:spPr>
          <a:xfrm>
            <a:off x="10044022" y="2539041"/>
            <a:ext cx="1880559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acido cinnamico</a:t>
            </a:r>
          </a:p>
        </p:txBody>
      </p:sp>
      <p:pic>
        <p:nvPicPr>
          <p:cNvPr id="10" name="Immagine 10">
            <a:extLst>
              <a:ext uri="{FF2B5EF4-FFF2-40B4-BE49-F238E27FC236}">
                <a16:creationId xmlns:a16="http://schemas.microsoft.com/office/drawing/2014/main" id="{A0F81133-202D-66B5-FA20-79B16BE9C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240" y="3813685"/>
            <a:ext cx="2362200" cy="193357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9874E2-9CFA-CF9A-EC4C-176F5F932C3E}"/>
              </a:ext>
            </a:extLst>
          </p:cNvPr>
          <p:cNvSpPr txBox="1"/>
          <p:nvPr/>
        </p:nvSpPr>
        <p:spPr>
          <a:xfrm>
            <a:off x="9267645" y="3919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lupeolo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C2A035-F4FF-4599-A51C-C6AE995A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07663" y="654001"/>
            <a:ext cx="9404723" cy="1400530"/>
          </a:xfrm>
        </p:spPr>
        <p:txBody>
          <a:bodyPr/>
          <a:lstStyle/>
          <a:p>
            <a:r>
              <a:rPr lang="it-IT" dirty="0"/>
              <a:t>                           Utilizzi</a:t>
            </a:r>
          </a:p>
        </p:txBody>
      </p:sp>
      <p:pic>
        <p:nvPicPr>
          <p:cNvPr id="4" name="Immagine 4" descr="Immagine che contiene tavolo, pianta, verde, plastica&#10;&#10;Descrizione generata automaticamente">
            <a:extLst>
              <a:ext uri="{FF2B5EF4-FFF2-40B4-BE49-F238E27FC236}">
                <a16:creationId xmlns:a16="http://schemas.microsoft.com/office/drawing/2014/main" id="{BAA99647-EEB4-3BA3-2A35-D1962813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68" y="1223513"/>
            <a:ext cx="2743200" cy="2743200"/>
          </a:xfrm>
          <a:prstGeom prst="rect">
            <a:avLst/>
          </a:prstGeom>
        </p:spPr>
      </p:pic>
      <p:pic>
        <p:nvPicPr>
          <p:cNvPr id="5" name="Immagine 5" descr="Immagine che contiene tazza, tavolo, cibo, caffè&#10;&#10;Descrizione generata automaticamente">
            <a:extLst>
              <a:ext uri="{FF2B5EF4-FFF2-40B4-BE49-F238E27FC236}">
                <a16:creationId xmlns:a16="http://schemas.microsoft.com/office/drawing/2014/main" id="{33F4F152-ED2E-CA38-043F-474069188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268" y="4238257"/>
            <a:ext cx="2743200" cy="1913777"/>
          </a:xfrm>
          <a:prstGeom prst="rect">
            <a:avLst/>
          </a:pr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3E9AC5C9-ADF4-7C01-1566-0798A2B58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417" y="1872444"/>
            <a:ext cx="9116988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ts val="0"/>
              </a:spcBef>
              <a:buFont typeface="Wingdings,Sans-Serif" charset="2"/>
              <a:buChar char="Ø"/>
            </a:pPr>
            <a:r>
              <a:rPr lang="it-IT" dirty="0">
                <a:ea typeface="+mj-lt"/>
                <a:cs typeface="+mj-lt"/>
              </a:rPr>
              <a:t>Gel: uso esterno</a:t>
            </a:r>
            <a:endParaRPr lang="en-US" dirty="0">
              <a:ea typeface="+mj-lt"/>
              <a:cs typeface="+mj-lt"/>
            </a:endParaRPr>
          </a:p>
          <a:p>
            <a:pPr lvl="1">
              <a:spcBef>
                <a:spcPts val="0"/>
              </a:spcBef>
              <a:buClr>
                <a:srgbClr val="8AD0D6"/>
              </a:buClr>
              <a:buFont typeface="Wingdings,Sans-Serif" charset="2"/>
              <a:buChar char="q"/>
            </a:pPr>
            <a:r>
              <a:rPr lang="it-IT" dirty="0" err="1">
                <a:ea typeface="+mj-lt"/>
                <a:cs typeface="+mj-lt"/>
              </a:rPr>
              <a:t>Aloesina</a:t>
            </a:r>
            <a:r>
              <a:rPr lang="it-IT" dirty="0">
                <a:ea typeface="+mj-lt"/>
                <a:cs typeface="+mj-lt"/>
              </a:rPr>
              <a:t>: attività antinfiammatoria e antiossidante che inibisce l'enzima </a:t>
            </a:r>
            <a:r>
              <a:rPr lang="it-IT" dirty="0" err="1">
                <a:ea typeface="+mj-lt"/>
                <a:cs typeface="+mj-lt"/>
              </a:rPr>
              <a:t>ciclossidasi</a:t>
            </a:r>
            <a:r>
              <a:rPr lang="it-IT" dirty="0">
                <a:ea typeface="+mj-lt"/>
                <a:cs typeface="+mj-lt"/>
              </a:rPr>
              <a:t> II</a:t>
            </a:r>
            <a:endParaRPr lang="en-US" dirty="0">
              <a:ea typeface="+mj-lt"/>
              <a:cs typeface="+mj-lt"/>
            </a:endParaRPr>
          </a:p>
          <a:p>
            <a:pPr lvl="1">
              <a:spcBef>
                <a:spcPts val="0"/>
              </a:spcBef>
              <a:buClr>
                <a:srgbClr val="8AD0D6"/>
              </a:buClr>
              <a:buFont typeface="Wingdings,Sans-Serif" charset="2"/>
              <a:buChar char="q"/>
            </a:pPr>
            <a:r>
              <a:rPr lang="it-IT" dirty="0" err="1">
                <a:ea typeface="+mj-lt"/>
                <a:cs typeface="+mj-lt"/>
              </a:rPr>
              <a:t>Acemannano</a:t>
            </a:r>
            <a:r>
              <a:rPr lang="it-IT" dirty="0">
                <a:ea typeface="+mj-lt"/>
                <a:cs typeface="+mj-lt"/>
              </a:rPr>
              <a:t>: attività </a:t>
            </a:r>
            <a:r>
              <a:rPr lang="it-IT" dirty="0" err="1">
                <a:ea typeface="+mj-lt"/>
                <a:cs typeface="+mj-lt"/>
              </a:rPr>
              <a:t>antifiammatoria</a:t>
            </a:r>
            <a:r>
              <a:rPr lang="it-IT" dirty="0">
                <a:ea typeface="+mj-lt"/>
                <a:cs typeface="+mj-lt"/>
              </a:rPr>
              <a:t> e cicatrizzante</a:t>
            </a:r>
            <a:endParaRPr lang="en-US" dirty="0">
              <a:ea typeface="+mj-lt"/>
              <a:cs typeface="+mj-lt"/>
            </a:endParaRPr>
          </a:p>
          <a:p>
            <a:pPr lvl="1">
              <a:spcBef>
                <a:spcPts val="0"/>
              </a:spcBef>
              <a:buClr>
                <a:srgbClr val="8AD0D6"/>
              </a:buClr>
              <a:buFont typeface="Wingdings,Sans-Serif" charset="2"/>
              <a:buChar char="q"/>
            </a:pPr>
            <a:r>
              <a:rPr lang="it-IT" dirty="0" err="1">
                <a:ea typeface="+mj-lt"/>
                <a:cs typeface="+mj-lt"/>
              </a:rPr>
              <a:t>Lupeolo</a:t>
            </a:r>
            <a:r>
              <a:rPr lang="it-IT" dirty="0">
                <a:ea typeface="+mj-lt"/>
                <a:cs typeface="+mj-lt"/>
              </a:rPr>
              <a:t>: attività </a:t>
            </a:r>
            <a:r>
              <a:rPr lang="it-IT" dirty="0" err="1">
                <a:ea typeface="+mj-lt"/>
                <a:cs typeface="+mj-lt"/>
              </a:rPr>
              <a:t>antifiammatoria</a:t>
            </a:r>
            <a:r>
              <a:rPr lang="it-IT" dirty="0">
                <a:ea typeface="+mj-lt"/>
                <a:cs typeface="+mj-lt"/>
              </a:rPr>
              <a:t> → stimola sintesi del collagene</a:t>
            </a:r>
            <a:endParaRPr lang="en-US" dirty="0">
              <a:ea typeface="+mj-lt"/>
              <a:cs typeface="+mj-lt"/>
            </a:endParaRPr>
          </a:p>
          <a:p>
            <a:pPr lvl="1">
              <a:spcBef>
                <a:spcPts val="0"/>
              </a:spcBef>
              <a:buClr>
                <a:srgbClr val="8AD0D6"/>
              </a:buClr>
              <a:buFont typeface="Wingdings,Sans-Serif" charset="2"/>
              <a:buChar char="q"/>
            </a:pPr>
            <a:r>
              <a:rPr lang="it-IT" dirty="0">
                <a:ea typeface="+mj-lt"/>
                <a:cs typeface="+mj-lt"/>
              </a:rPr>
              <a:t>Lectine: effetti sulle scottature</a:t>
            </a:r>
            <a:endParaRPr lang="en-US" dirty="0">
              <a:ea typeface="+mj-lt"/>
              <a:cs typeface="+mj-lt"/>
            </a:endParaRPr>
          </a:p>
          <a:p>
            <a:pPr lvl="1">
              <a:spcBef>
                <a:spcPts val="0"/>
              </a:spcBef>
              <a:buClr>
                <a:srgbClr val="8AD0D6"/>
              </a:buClr>
            </a:pPr>
            <a:endParaRPr lang="it-IT" dirty="0">
              <a:ea typeface="+mj-lt"/>
              <a:cs typeface="+mj-lt"/>
            </a:endParaRPr>
          </a:p>
          <a:p>
            <a:pPr marL="285750" indent="-285750">
              <a:spcBef>
                <a:spcPts val="0"/>
              </a:spcBef>
              <a:buClr>
                <a:srgbClr val="8AD0D6"/>
              </a:buClr>
              <a:buFont typeface="Wingdings,Sans-Serif" charset="2"/>
              <a:buChar char="Ø"/>
            </a:pPr>
            <a:r>
              <a:rPr lang="it-IT" dirty="0">
                <a:ea typeface="+mj-lt"/>
                <a:cs typeface="+mj-lt"/>
              </a:rPr>
              <a:t>Succo: uso interno</a:t>
            </a:r>
            <a:endParaRPr lang="en-US" dirty="0">
              <a:ea typeface="+mj-lt"/>
              <a:cs typeface="+mj-lt"/>
            </a:endParaRPr>
          </a:p>
          <a:p>
            <a:pPr lvl="1">
              <a:spcBef>
                <a:spcPts val="0"/>
              </a:spcBef>
              <a:buClr>
                <a:srgbClr val="8AD0D6"/>
              </a:buClr>
              <a:buFont typeface="Wingdings,Sans-Serif" charset="2"/>
              <a:buChar char="q"/>
            </a:pPr>
            <a:r>
              <a:rPr lang="it-IT" dirty="0">
                <a:ea typeface="+mj-lt"/>
                <a:cs typeface="+mj-lt"/>
              </a:rPr>
              <a:t>Antrachinoni: attività fortemente lassativa, </a:t>
            </a:r>
            <a:r>
              <a:rPr lang="it-IT" dirty="0" err="1">
                <a:ea typeface="+mj-lt"/>
                <a:cs typeface="+mj-lt"/>
              </a:rPr>
              <a:t>gastroprotettiva</a:t>
            </a:r>
            <a:r>
              <a:rPr lang="it-IT" dirty="0">
                <a:ea typeface="+mj-lt"/>
                <a:cs typeface="+mj-lt"/>
              </a:rPr>
              <a:t> e antibatterica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075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CA05D-4771-4499-9AF1-12BF74EE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a typeface="+mj-lt"/>
                <a:cs typeface="+mj-lt"/>
              </a:rPr>
              <a:t>Applicazioni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710637-2816-47EA-88CE-92666449F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407" y="1707861"/>
            <a:ext cx="7767598" cy="26571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 dirty="0">
                <a:ea typeface="+mj-lt"/>
                <a:cs typeface="+mj-lt"/>
              </a:rPr>
              <a:t>In campo erboristico e fitoterapico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In campo cosmetico si usa per la produzione di molti prodotti, come bagnoschiuma, shampoo, creme, maschere, protezioni solari, ecc...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In campo </a:t>
            </a:r>
            <a:r>
              <a:rPr lang="en-US" dirty="0" err="1">
                <a:ea typeface="+mj-lt"/>
                <a:cs typeface="+mj-lt"/>
              </a:rPr>
              <a:t>alimentare</a:t>
            </a:r>
            <a:endParaRPr lang="it-IT" dirty="0" err="1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Come integratori e bevande disintossicanti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Per l'igiene orale</a:t>
            </a:r>
            <a:endParaRPr lang="it-IT" dirty="0"/>
          </a:p>
        </p:txBody>
      </p:sp>
      <p:pic>
        <p:nvPicPr>
          <p:cNvPr id="4" name="Immagine 4" descr="Immagine che contiene pianta, verdura&#10;&#10;Descrizione generata automaticamente">
            <a:extLst>
              <a:ext uri="{FF2B5EF4-FFF2-40B4-BE49-F238E27FC236}">
                <a16:creationId xmlns:a16="http://schemas.microsoft.com/office/drawing/2014/main" id="{70B56DB4-ABE8-52ED-DBCB-8D2F9BFF4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041" y="1710186"/>
            <a:ext cx="2743200" cy="20574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FC045A-8647-791D-737E-2428F854EA99}"/>
              </a:ext>
            </a:extLst>
          </p:cNvPr>
          <p:cNvSpPr txBox="1"/>
          <p:nvPr/>
        </p:nvSpPr>
        <p:spPr>
          <a:xfrm>
            <a:off x="756249" y="4724400"/>
            <a:ext cx="108520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Consiglio d'uso: è preferibile evitare il "fai da te" ed acquistare Aloe vera di buona qualità in succo da gel fogliare privi di aloina e rispettare le dosi indicate sulle confezioni</a:t>
            </a:r>
          </a:p>
        </p:txBody>
      </p:sp>
    </p:spTree>
    <p:extLst>
      <p:ext uri="{BB962C8B-B14F-4D97-AF65-F5344CB8AC3E}">
        <p14:creationId xmlns:p14="http://schemas.microsoft.com/office/powerpoint/2010/main" val="29987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252C26-45DD-4744-995D-DDDD4FD4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a typeface="+mj-lt"/>
                <a:cs typeface="+mj-lt"/>
              </a:rPr>
              <a:t>Attività terapeutiche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4A54BE-B1EE-44E9-9792-A23AAFB3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07861"/>
            <a:ext cx="8946541" cy="23551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it-IT" dirty="0">
                <a:ea typeface="+mj-lt"/>
                <a:cs typeface="+mj-lt"/>
              </a:rPr>
              <a:t>Antinvecchiamento della pelle e dell’organismo</a:t>
            </a:r>
            <a:endParaRPr lang="en-US" dirty="0">
              <a:ea typeface="+mj-lt"/>
              <a:cs typeface="+mj-lt"/>
            </a:endParaRPr>
          </a:p>
          <a:p>
            <a:pPr>
              <a:spcBef>
                <a:spcPts val="0"/>
              </a:spcBef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Antibiotiche e antibatteriche</a:t>
            </a:r>
            <a:endParaRPr lang="en-US" dirty="0">
              <a:ea typeface="+mj-lt"/>
              <a:cs typeface="+mj-lt"/>
            </a:endParaRPr>
          </a:p>
          <a:p>
            <a:pPr>
              <a:spcBef>
                <a:spcPts val="0"/>
              </a:spcBef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Immunomodulanti e antinfiammatorie</a:t>
            </a:r>
            <a:endParaRPr lang="en-US" dirty="0">
              <a:ea typeface="+mj-lt"/>
              <a:cs typeface="+mj-lt"/>
            </a:endParaRPr>
          </a:p>
          <a:p>
            <a:pPr>
              <a:spcBef>
                <a:spcPts val="0"/>
              </a:spcBef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Depuranti e disintossicanti</a:t>
            </a:r>
            <a:endParaRPr lang="en-US" dirty="0">
              <a:ea typeface="+mj-lt"/>
              <a:cs typeface="+mj-lt"/>
            </a:endParaRPr>
          </a:p>
          <a:p>
            <a:pPr>
              <a:spcBef>
                <a:spcPts val="0"/>
              </a:spcBef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Proteolitiche e cicatrizzanti</a:t>
            </a:r>
            <a:endParaRPr lang="en-US" dirty="0">
              <a:ea typeface="+mj-lt"/>
              <a:cs typeface="+mj-lt"/>
            </a:endParaRPr>
          </a:p>
          <a:p>
            <a:pPr>
              <a:spcBef>
                <a:spcPts val="0"/>
              </a:spcBef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Digestive e benefiche per l’intestino </a:t>
            </a:r>
            <a:endParaRPr lang="en-US" dirty="0">
              <a:ea typeface="+mj-lt"/>
              <a:cs typeface="+mj-lt"/>
            </a:endParaRPr>
          </a:p>
          <a:p>
            <a:pPr>
              <a:spcBef>
                <a:spcPts val="0"/>
              </a:spcBef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Umettanti, analgesiche, emostatiche e lenitive 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CD46C8-B51C-CA72-445A-061BB6387BC2}"/>
              </a:ext>
            </a:extLst>
          </p:cNvPr>
          <p:cNvSpPr txBox="1"/>
          <p:nvPr/>
        </p:nvSpPr>
        <p:spPr>
          <a:xfrm>
            <a:off x="641230" y="4465607"/>
            <a:ext cx="1042070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ea typeface="+mn-lt"/>
                <a:cs typeface="+mn-lt"/>
              </a:rPr>
              <a:t>Gli studi scientifici finora effettuati per confermare tali proprietà sono stati su piccola scala, incompleti e alcuni contraddittori.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711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E9C8C5-707C-4E69-2F24-D92A2647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Reazioni avverse e controindicazioni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1E472A-4179-330B-1720-B717DECDD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305435"/>
            <a:r>
              <a:rPr lang="it-IT" dirty="0">
                <a:ea typeface="+mj-lt"/>
                <a:cs typeface="+mj-lt"/>
              </a:rPr>
              <a:t>L'uso topico può dare dermatiti da contatto o lieve prurito in caso di ipersensibilità; l'uso orale può dare gonfiore addominale</a:t>
            </a:r>
          </a:p>
          <a:p>
            <a:pPr indent="-305435"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L'elevato contenuto di mucillagini può portare a interazioni farmacocinetiche con farmaci assunti contestualmente</a:t>
            </a:r>
            <a:endParaRPr lang="en-US" dirty="0">
              <a:ea typeface="+mj-lt"/>
              <a:cs typeface="+mj-lt"/>
            </a:endParaRPr>
          </a:p>
          <a:p>
            <a:pPr indent="-305435"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L'aloina nel succo di aloe è fortemente lassativa e se assunta in dosi troppo elevate può irritare il colon, causare crampi addominali e intossicare l'organismo</a:t>
            </a:r>
            <a:endParaRPr lang="en-US" dirty="0">
              <a:ea typeface="+mj-lt"/>
              <a:cs typeface="+mj-lt"/>
            </a:endParaRPr>
          </a:p>
          <a:p>
            <a:pPr indent="-305435"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È sconsigliato assumere succo di aloe in gravidanza in quanto potrebbe portare a sofferenza fetale</a:t>
            </a:r>
            <a:endParaRPr lang="en-US" dirty="0">
              <a:ea typeface="+mj-lt"/>
              <a:cs typeface="+mj-lt"/>
            </a:endParaRPr>
          </a:p>
          <a:p>
            <a:pPr indent="-305435"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Per le persone diabetiche sotto cura farmacologica ipoglicemizzante si sconsiglia l'assunzione di aloe vera, in quanto diminuirebbero eccessivamente i livelli di glucosio nel sangue</a:t>
            </a:r>
            <a:endParaRPr lang="en-US" dirty="0">
              <a:ea typeface="+mj-lt"/>
              <a:cs typeface="+mj-lt"/>
            </a:endParaRPr>
          </a:p>
          <a:p>
            <a:pPr indent="-305435">
              <a:buClr>
                <a:srgbClr val="8AD0D6"/>
              </a:buClr>
            </a:pPr>
            <a:r>
              <a:rPr lang="it-IT" dirty="0">
                <a:ea typeface="+mj-lt"/>
                <a:cs typeface="+mj-lt"/>
              </a:rPr>
              <a:t>Nel 2021 l'EFSA  ha introdotto misure sugli integratori per la sua capacità di indurre mutagenesi nel DNA umano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5747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{FC8112B2-BCC4-4F6D-8FC8-8ACDDE17B127}tf12214701_win32</Template>
  <TotalTime>112</TotalTime>
  <Words>633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Wingdings</vt:lpstr>
      <vt:lpstr>Wingdings 3</vt:lpstr>
      <vt:lpstr>Wingdings,Sans-Serif</vt:lpstr>
      <vt:lpstr>Ion</vt:lpstr>
      <vt:lpstr>Aloe vera L.</vt:lpstr>
      <vt:lpstr>Generalità</vt:lpstr>
      <vt:lpstr>Storia</vt:lpstr>
      <vt:lpstr>Caratteristiche botaniche </vt:lpstr>
      <vt:lpstr>Composizione e principi attivi</vt:lpstr>
      <vt:lpstr>                           Utilizzi</vt:lpstr>
      <vt:lpstr>Applicazioni</vt:lpstr>
      <vt:lpstr>Attività terapeutiche </vt:lpstr>
      <vt:lpstr>Reazioni avverse e controindicazioni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Aloe vera L.</dc:title>
  <dc:creator>Giulia Scenna</dc:creator>
  <cp:lastModifiedBy>mauro serafini</cp:lastModifiedBy>
  <cp:revision>410</cp:revision>
  <dcterms:created xsi:type="dcterms:W3CDTF">2022-05-06T15:46:12Z</dcterms:created>
  <dcterms:modified xsi:type="dcterms:W3CDTF">2022-05-08T11:42:38Z</dcterms:modified>
</cp:coreProperties>
</file>