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14"/>
      <p:bold r:id="rId15"/>
      <p:italic r:id="rId16"/>
      <p:boldItalic r:id="rId17"/>
    </p:embeddedFont>
    <p:embeddedFont>
      <p:font typeface="Comic Sans MS" panose="030F0702030302020204" pitchFamily="66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tG24gboZkHbQWYzLRNiVySGM/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54137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omic Sans MS"/>
              <a:buNone/>
            </a:pPr>
            <a:br>
              <a:rPr lang="en-US" sz="18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800" b="1" i="0" u="none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Comic Sans MS"/>
              <a:buNone/>
            </a:pPr>
            <a:r>
              <a:rPr lang="en-US" sz="16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FACOLTA’ DI FARMACIA E CHIRURGIA</a:t>
            </a:r>
            <a:br>
              <a:rPr lang="en-US" sz="16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6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DI LAUREA “A”</a:t>
            </a:r>
            <a:br>
              <a:rPr lang="en-US" sz="18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ANNO I- 2° semestre</a:t>
            </a:r>
            <a:br>
              <a:rPr lang="en-US" sz="18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MEDICO-SCIENTIFICA DI BASE (II)</a:t>
            </a:r>
            <a:b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2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2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2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2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br>
              <a:rPr lang="en-US" sz="1400" b="1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457200" y="1814512"/>
            <a:ext cx="8329612" cy="4686300"/>
          </a:xfrm>
          <a:prstGeom prst="rect">
            <a:avLst/>
          </a:prstGeom>
          <a:noFill/>
          <a:ln w="9525" cap="flat" cmpd="sng">
            <a:solidFill>
              <a:srgbClr val="0070C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CREDITI FORMATIVI: 6</a:t>
            </a:r>
            <a:endParaRPr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DOCENTI:</a:t>
            </a:r>
            <a:endParaRPr/>
          </a:p>
          <a:p>
            <a:pPr marL="342900" lvl="0" indent="-3175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lphaUcPeriod"/>
            </a:pP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 CIMMUTO (COORDINATORE)  e C. DE VITO: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IGIENE GENERALE ED APPLICATA</a:t>
            </a:r>
            <a:endParaRPr sz="1200" b="1" i="0" u="non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200" b="1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 RICCI</a:t>
            </a: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MEDICINA SOCIALE</a:t>
            </a: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200" b="1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GIANNINI: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PSICOLOGIA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INGLESE</a:t>
            </a: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i="1"/>
              <a:t>D. DUSCHOVICH</a:t>
            </a:r>
            <a:endParaRPr sz="1200" i="1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CALENDARIO LEZIONI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2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MARZO APRILE MAGGIO</a:t>
            </a:r>
            <a:endParaRPr sz="2800"/>
          </a:p>
          <a:p>
            <a:pPr marL="342900" lvl="0" indent="-3429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90600" lvl="1" indent="-533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ESAME FINALE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studente, </a:t>
            </a:r>
            <a:r>
              <a:rPr lang="en-US" sz="1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regola con le presenze,</a:t>
            </a: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deve sostenere l’esame </a:t>
            </a:r>
            <a:r>
              <a:rPr lang="en-US" sz="1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integrato.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 prenotazioni si effettuano sul sito INFOSTUD</a:t>
            </a: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</a:t>
            </a: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saranno chiuse, mediamente, 1 settimana prima della data stabilita per poter, poi, preparare le prove d’esame.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luogo dove si effettuerà l’esame sarà comunicato unitamente alla prenotazione.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 sz="1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 DI ESAME:</a:t>
            </a:r>
            <a:endParaRPr/>
          </a:p>
          <a:p>
            <a:pPr marL="1390650" lvl="2" indent="-5334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GIUGNO 202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1390650" lvl="2" indent="-5334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GIUGNO 202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1390650" lvl="2" indent="-5334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 LUGLIO 202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1390650" lvl="2" indent="-5334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13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SETTEMBRE 202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/>
          </a:p>
          <a:p>
            <a:pPr marL="1390650" lvl="2" indent="-5334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SETTEMBRE 202</a:t>
            </a:r>
            <a:r>
              <a:rPr lang="en-US" sz="12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90600" lvl="1" indent="-533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ESAME FINALE</a:t>
            </a:r>
            <a:endParaRPr/>
          </a:p>
          <a:p>
            <a:pPr marL="990600" lvl="1" indent="-5334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L’esame consisterà in una prova scritta per ciascuna disciplina e precisamente: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IGIENE GENERALE ED APPLICATA: </a:t>
            </a:r>
            <a:r>
              <a:rPr lang="en-US" sz="1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domande a risposta multipla </a:t>
            </a:r>
            <a:endParaRPr sz="1400" b="1" i="0" u="sng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rgbClr val="FF33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MEDICINA SOCIALE: </a:t>
            </a:r>
            <a:r>
              <a:rPr lang="en-US" sz="1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domande a risposta multipla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marL="990600" lvl="1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</a:pPr>
            <a:r>
              <a:rPr lang="en-US" sz="16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PSICOLOGIA GENERALE E SOCIALE: : 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domande a risposta multipla 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voto finale sarà espresso dopo una valutazione integrata di tutte le prove.</a:t>
            </a:r>
            <a:endParaRPr/>
          </a:p>
          <a:p>
            <a:pPr marL="990600" lvl="1" indent="-5334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caso di INSUFFICIENZA l’esame può essere sostenuto nell’appello successivo.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A8EF72-D86E-48D0-8DB9-23D6C5025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E73366-323A-4C09-91C2-2BFE165C1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ACD0A78-C522-4801-A8AC-5F4F2A2D6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99" y="398834"/>
            <a:ext cx="8699903" cy="61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5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EBAE13-4BE2-44C2-A30A-29895A6C4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6D0EE2-3300-4866-9B28-008DCCEDD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D9539BD-827D-4BF6-B752-D9BFF9F70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68" y="797667"/>
            <a:ext cx="9765930" cy="581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2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ctrTitle"/>
          </p:nvPr>
        </p:nvSpPr>
        <p:spPr>
          <a:xfrm>
            <a:off x="685800" y="15240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IGIENE GENERALE ED APPLICATA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539750" y="1989137"/>
            <a:ext cx="3527425" cy="352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lang="en-US" sz="1400" b="1" i="1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Obiettivi generali didattici</a:t>
            </a:r>
            <a:endParaRPr/>
          </a:p>
          <a:p>
            <a:pPr marL="0" lvl="0" indent="0" algn="just" rtl="0">
              <a:lnSpc>
                <a:spcPct val="13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termine del corso lo studente deve sapere: </a:t>
            </a:r>
            <a:endParaRPr/>
          </a:p>
          <a:p>
            <a:pPr marL="0" lvl="0" indent="0" algn="just" rtl="0">
              <a:lnSpc>
                <a:spcPct val="13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concetto di stato di salute e di malattia del singolo cittadino in relazione all’ambiente in cui vive e lavora; le basi  per la promozione della salute.</a:t>
            </a:r>
            <a:endParaRPr/>
          </a:p>
          <a:p>
            <a:pPr marL="0" lvl="0" indent="0" algn="just" rtl="0">
              <a:lnSpc>
                <a:spcPct val="13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rPr lang="en-US" sz="1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Conoscere la storia naturale delle malattie ed i livelli possibili di intervento sanitario;  conoscere i modelli fondamentali del sistema sanitario e le basi dell’organizzazione sanitaria in Italia.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4273550" y="1989137"/>
            <a:ext cx="4402137" cy="326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lang="en-US" sz="1600" b="1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Programma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Concetti di salute e malattia. La storia naturale delle malattie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livelli di intervento: prevenzione primaria, secondaria e terziaria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L’educazione sanitaria e la promozione della salute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modelli fondamentali di sistemi sanitari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Principi di organizzazione sanitaria riferiti al contesto italiano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sistema sanitario in Italia: organizzazione e funzionamento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Principi di Igiene Ambientale</a:t>
            </a:r>
            <a:endParaRPr/>
          </a:p>
        </p:txBody>
      </p:sp>
      <p:sp>
        <p:nvSpPr>
          <p:cNvPr id="105" name="Google Shape;105;p3"/>
          <p:cNvSpPr txBox="1"/>
          <p:nvPr/>
        </p:nvSpPr>
        <p:spPr>
          <a:xfrm>
            <a:off x="827087" y="5608637"/>
            <a:ext cx="76327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Saper essere studenti particolarmente attenti agli aspetti relazionali, educativi, sociali ed etici coinvolti nella prevenzione e futuri medici professionalmente coerenti con gli obiettivi di salute dell’OMS.</a:t>
            </a:r>
            <a:endParaRPr/>
          </a:p>
        </p:txBody>
      </p:sp>
      <p:sp>
        <p:nvSpPr>
          <p:cNvPr id="106" name="Google Shape;106;p3"/>
          <p:cNvSpPr txBox="1"/>
          <p:nvPr/>
        </p:nvSpPr>
        <p:spPr>
          <a:xfrm>
            <a:off x="533400" y="152400"/>
            <a:ext cx="7923212" cy="12192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b="1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b="1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Igiene Generale ed Applicata</a:t>
            </a:r>
            <a:endParaRPr/>
          </a:p>
          <a:p>
            <a:pPr marL="609600" lvl="0" indent="-6096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 consigliati: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	L.Manzoli,  P. Villari, A. Boccia:“Epidemiologia e Management in Sanità” Elementi di Metodologia Ed. Ermes, 2009</a:t>
            </a:r>
            <a:endParaRPr/>
          </a:p>
          <a:p>
            <a:pPr marL="99060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	Dispense fornite dal docente o reperibili sul sito :</a:t>
            </a: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http://elearning.uniroma1.it</a:t>
            </a: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MEMENTO: le dispense sono utili ma non sufficienti  per sostenere l’esame.</a:t>
            </a:r>
            <a:endParaRPr/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ORARIO DI RICEVIMENTO: per appuntamento da richiedere via email </a:t>
            </a:r>
            <a:endParaRPr/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540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ctrTitle"/>
          </p:nvPr>
        </p:nvSpPr>
        <p:spPr>
          <a:xfrm>
            <a:off x="685800" y="1268412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omic Sans MS"/>
              <a:buNone/>
            </a:pPr>
            <a:r>
              <a:rPr lang="en-US" sz="2800" b="1" i="0" u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PSICOLOGIA GENERALE e SOCIALE</a:t>
            </a:r>
            <a:endParaRPr dirty="0"/>
          </a:p>
        </p:txBody>
      </p:sp>
      <p:sp>
        <p:nvSpPr>
          <p:cNvPr id="118" name="Google Shape;118;p5"/>
          <p:cNvSpPr txBox="1"/>
          <p:nvPr/>
        </p:nvSpPr>
        <p:spPr>
          <a:xfrm>
            <a:off x="4273550" y="1916112"/>
            <a:ext cx="4402137" cy="362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</a:pPr>
            <a:r>
              <a:rPr lang="en-US" sz="1400" b="1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Programma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Genesi e sviluppo del comportamento. L’adattamento psicologico.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bisogni e le motivazioni.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Percezione, Rappresentazione, Memoria.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Linguaggio, Intelligenza, Stati di coscienza.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L’apprendimento secondo i principali modelli psicologici.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L’evoluzione dell’età.</a:t>
            </a:r>
            <a:endParaRPr/>
          </a:p>
          <a:p>
            <a:pPr marL="342900" marR="0" lvl="0" indent="-342900" algn="just" rtl="0">
              <a:lnSpc>
                <a:spcPct val="15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emozioni.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468312" y="333375"/>
            <a:ext cx="7988300" cy="8636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2021-2022</a:t>
            </a:r>
            <a:endParaRPr dirty="0"/>
          </a:p>
        </p:txBody>
      </p:sp>
      <p:sp>
        <p:nvSpPr>
          <p:cNvPr id="120" name="Google Shape;120;p5"/>
          <p:cNvSpPr txBox="1">
            <a:spLocks noGrp="1"/>
          </p:cNvSpPr>
          <p:nvPr>
            <p:ph type="subTitle" idx="1"/>
          </p:nvPr>
        </p:nvSpPr>
        <p:spPr>
          <a:xfrm>
            <a:off x="539750" y="1916112"/>
            <a:ext cx="3527425" cy="352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Obiettivi generali didattici</a:t>
            </a:r>
            <a:endParaRPr/>
          </a:p>
          <a:p>
            <a:pPr marL="0" lvl="0" indent="0" algn="just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lang="en-US" sz="1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termine del corso lo studente deve conoscere e saper applicare i fondamenti della Psicologia generale necessari per l’ analisi  del comportamento e della sue caratteristiche e deve conoscere gli elementi di base rilevanti circa le modalità con cui la persona si mette in relazione con gli altri ed il suo ambiente.</a:t>
            </a:r>
            <a:endParaRPr/>
          </a:p>
        </p:txBody>
      </p:sp>
      <p:sp>
        <p:nvSpPr>
          <p:cNvPr id="121" name="Google Shape;121;p5"/>
          <p:cNvSpPr txBox="1"/>
          <p:nvPr/>
        </p:nvSpPr>
        <p:spPr>
          <a:xfrm>
            <a:off x="827087" y="5608637"/>
            <a:ext cx="76327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Saper essere studenti particolarmente attenti agli aspetti relazionali, educativi, sociali ed etici coinvolti nella prevenzione e futuri medici professionalmente coerenti con gli obiettivi di salute dell’OMS.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Psicologia Generale e Sociale</a:t>
            </a:r>
            <a:endParaRPr/>
          </a:p>
          <a:p>
            <a:pPr marL="609600" lvl="0" indent="-6096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Docente fornirà il materiale didattico e le informazioni relative all’orario di ricevimento a lezione.</a:t>
            </a:r>
            <a:endParaRPr/>
          </a:p>
          <a:p>
            <a:pPr marL="609600" lvl="0" indent="-609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ctrTitle"/>
          </p:nvPr>
        </p:nvSpPr>
        <p:spPr>
          <a:xfrm>
            <a:off x="758825" y="1236662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omic Sans MS"/>
              <a:buNone/>
            </a:pPr>
            <a:r>
              <a:rPr lang="en-US" sz="28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MEDICINA SOCIALE</a:t>
            </a:r>
            <a:endParaRPr/>
          </a:p>
        </p:txBody>
      </p:sp>
      <p:sp>
        <p:nvSpPr>
          <p:cNvPr id="133" name="Google Shape;133;p7"/>
          <p:cNvSpPr txBox="1"/>
          <p:nvPr/>
        </p:nvSpPr>
        <p:spPr>
          <a:xfrm>
            <a:off x="4346575" y="1989137"/>
            <a:ext cx="4402137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lang="en-US" sz="1600" b="1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Programma</a:t>
            </a:r>
            <a:endParaRPr/>
          </a:p>
        </p:txBody>
      </p:sp>
      <p:sp>
        <p:nvSpPr>
          <p:cNvPr id="134" name="Google Shape;134;p7"/>
          <p:cNvSpPr txBox="1"/>
          <p:nvPr/>
        </p:nvSpPr>
        <p:spPr>
          <a:xfrm>
            <a:off x="468312" y="333375"/>
            <a:ext cx="7988300" cy="8636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b="1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 strike="noStrike" cap="none" dirty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-2022</a:t>
            </a:r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subTitle" idx="1"/>
          </p:nvPr>
        </p:nvSpPr>
        <p:spPr>
          <a:xfrm>
            <a:off x="539750" y="1989137"/>
            <a:ext cx="3527425" cy="352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Obiettivi generali didattici</a:t>
            </a:r>
            <a:endParaRPr/>
          </a:p>
          <a:p>
            <a:pPr marL="0" lvl="0" indent="0" algn="just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lang="en-US" sz="1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 termine del corso lo studente deve saper utilizzare le metodologie orientate all’informazione, alla comunicazione ed all’educazione sanitaria e saper riconoscere i principali fattori di rischio come causa di disagio sociale ed individuare le caratteristiche dei diversi gruppi umani.</a:t>
            </a:r>
            <a:endParaRPr/>
          </a:p>
        </p:txBody>
      </p:sp>
      <p:sp>
        <p:nvSpPr>
          <p:cNvPr id="136" name="Google Shape;136;p7"/>
          <p:cNvSpPr txBox="1"/>
          <p:nvPr/>
        </p:nvSpPr>
        <p:spPr>
          <a:xfrm>
            <a:off x="827087" y="5715000"/>
            <a:ext cx="76327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Saper essere studenti particolarmente attenti agli aspetti relazionali, educativi, sociali ed etici coinvolti nella prevenzione e futuri medici professionalmente coerenti con gli obiettivi di salute dell’OMS.</a:t>
            </a:r>
            <a:endParaRPr/>
          </a:p>
        </p:txBody>
      </p:sp>
      <p:sp>
        <p:nvSpPr>
          <p:cNvPr id="137" name="Google Shape;137;p7"/>
          <p:cNvSpPr txBox="1"/>
          <p:nvPr/>
        </p:nvSpPr>
        <p:spPr>
          <a:xfrm>
            <a:off x="4286250" y="2214562"/>
            <a:ext cx="4429125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tutela dei valori dei principi e dei diritti inviolabili della persona.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L’atto medico evoluzione e valore sociale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Definizione di malattia e disagio sociale.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Distinzione tra individuo, persona, gruppo, comunità, collettività.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Tutela al diritto alla riservatezza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Prevenzione I^, II^, III^ e IV^</a:t>
            </a:r>
            <a:endParaRPr/>
          </a:p>
          <a:p>
            <a:pPr marL="342900" marR="0" lvl="0" indent="-342900" algn="just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della ricerca in medicina sociale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fol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None/>
            </a:pP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CORSO INTEGRATO DI 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METODOLOGIA MEDICO SCIENTIFICA DI BASE (II)</a:t>
            </a:r>
            <a:br>
              <a:rPr lang="en-US" sz="2000" b="0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A.A. 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lang="en-US" sz="1400" b="1" i="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-202</a:t>
            </a:r>
            <a:r>
              <a:rPr lang="en-US" sz="1400" b="1"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endParaRPr/>
          </a:p>
        </p:txBody>
      </p:sp>
      <p:sp>
        <p:nvSpPr>
          <p:cNvPr id="143" name="Google Shape;143;p8"/>
          <p:cNvSpPr txBox="1"/>
          <p:nvPr/>
        </p:nvSpPr>
        <p:spPr>
          <a:xfrm>
            <a:off x="457200" y="16287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Medicina sociale</a:t>
            </a:r>
            <a:endParaRPr/>
          </a:p>
          <a:p>
            <a:pPr marL="609600" marR="0" lvl="0" indent="-6096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600" marR="0" lvl="1" indent="-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 consigliati:</a:t>
            </a:r>
            <a:endParaRPr/>
          </a:p>
          <a:p>
            <a:pPr marL="990600" marR="0" lvl="1" indent="-533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90600" marR="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“Persona e diritti” – S. Ricci A. Miglino – Società Editrice Universo, 2009</a:t>
            </a:r>
            <a:endParaRPr/>
          </a:p>
          <a:p>
            <a:pPr marL="990600" marR="0" lvl="1" indent="-5334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“Atto medico e consenso informato”- S. Ricci A. Miglino – Società Editrice Universo, 2009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Dispense fornite dal docente o reperibili sul sito :</a:t>
            </a: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http://elearning.uniroma1.it</a:t>
            </a:r>
            <a:endParaRPr/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ORARIO DI RICEVIMENTO: Appuntamento da richiedere via mail.</a:t>
            </a:r>
            <a:endParaRPr/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III piano del Dipartimento di medicina legale, Cattedra di Medicina sociale, Viale Regina Elena 336 - Roma</a:t>
            </a:r>
            <a:endParaRPr/>
          </a:p>
          <a:p>
            <a:pPr marL="1752600" marR="0" lvl="3" indent="-3810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marR="0" lvl="3" indent="-38100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52600" marR="0" lvl="3" indent="-3810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983</Words>
  <Application>Microsoft Office PowerPoint</Application>
  <PresentationFormat>Presentazione su schermo (4:3)</PresentationFormat>
  <Paragraphs>121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Times New Roman</vt:lpstr>
      <vt:lpstr>Arial Narrow</vt:lpstr>
      <vt:lpstr>Arial</vt:lpstr>
      <vt:lpstr>Comic Sans MS</vt:lpstr>
      <vt:lpstr>Struttura predefinita</vt:lpstr>
      <vt:lpstr>  FACOLTA’ DI FARMACIA E CHIRURGIA CORSO DI LAUREA “A” ANNO I- 2° semestre METODOLOGIA MEDICO-SCIENTIFICA DI BASE (II) A.A. 2021-2022 </vt:lpstr>
      <vt:lpstr>Presentazione standard di PowerPoint</vt:lpstr>
      <vt:lpstr>Presentazione standard di PowerPoint</vt:lpstr>
      <vt:lpstr>IGIENE GENERALE ED APPLICATA</vt:lpstr>
      <vt:lpstr>CORSO INTEGRATO DI  METODOLOGIA MEDICO SCIENTIFICA DI BASE (II) A.A. 2021-2022</vt:lpstr>
      <vt:lpstr>PSICOLOGIA GENERALE e SOCIALE</vt:lpstr>
      <vt:lpstr>CORSO INTEGRATO DI  METODOLOGIA MEDICO SCIENTIFICA DI BASE (II) A.A. 2021-2022</vt:lpstr>
      <vt:lpstr>MEDICINA SOCIALE</vt:lpstr>
      <vt:lpstr>CORSO INTEGRATO DI  METODOLOGIA MEDICO SCIENTIFICA DI BASE (II) A.A. 2021-2022</vt:lpstr>
      <vt:lpstr>CORSO INTEGRATO DI  METODOLOGIA MEDICO SCIENTIFICA DI BASE (II) A.A. 2021-2022</vt:lpstr>
      <vt:lpstr>CORSO INTEGRATO DI  METODOLOGIA MEDICO SCIENTIFICA DI BASE (II) A.A.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FACOLTA’ DI FARMACIA E CHIRURGIA CORSO DI LAUREA “A” ANNO I- 2° semestre METODOLOGIA MEDICO-SCIENTIFICA DI BASE (II) A.A. 2021-2022 </dc:title>
  <dc:creator>amministratore</dc:creator>
  <cp:lastModifiedBy>angela</cp:lastModifiedBy>
  <cp:revision>3</cp:revision>
  <dcterms:created xsi:type="dcterms:W3CDTF">2008-03-12T14:30:18Z</dcterms:created>
  <dcterms:modified xsi:type="dcterms:W3CDTF">2022-03-20T17:18:11Z</dcterms:modified>
</cp:coreProperties>
</file>