
<file path=[Content_Types].xml><?xml version="1.0" encoding="utf-8"?>
<Types xmlns="http://schemas.openxmlformats.org/package/2006/content-types">
  <Default Extension="xml" ContentType="application/xml"/>
  <Default Extension="tif" ContentType="image/tif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80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1pPr>
    <a:lvl2pPr marL="0" marR="0" indent="3429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2pPr>
    <a:lvl3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3pPr>
    <a:lvl4pPr marL="0" marR="0" indent="10287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4pPr>
    <a:lvl5pPr marL="0" marR="0" indent="1371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5pPr>
    <a:lvl6pPr marL="0" marR="0" indent="17145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6pPr>
    <a:lvl7pPr marL="0" marR="0" indent="2057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7pPr>
    <a:lvl8pPr marL="0" marR="0" indent="24003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8pPr>
    <a:lvl9pPr marL="0" marR="0" indent="2743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23" d="100"/>
          <a:sy n="23" d="100"/>
        </p:scale>
        <p:origin x="-2808" y="-7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633438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Franklin Gothic Medium"/>
        <a:ea typeface="Franklin Gothic Medium"/>
        <a:cs typeface="Franklin Gothic Medium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079500" y="2921000"/>
            <a:ext cx="10845800" cy="2413000"/>
          </a:xfrm>
          <a:prstGeom prst="rect">
            <a:avLst/>
          </a:prstGeom>
        </p:spPr>
        <p:txBody>
          <a:bodyPr anchor="b"/>
          <a:lstStyle>
            <a:lvl1pPr>
              <a:defRPr sz="8000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079500" y="5359400"/>
            <a:ext cx="10845800" cy="138006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sz="half" idx="13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half" idx="1"/>
          </p:nvPr>
        </p:nvSpPr>
        <p:spPr>
          <a:xfrm>
            <a:off x="7772400" y="2527300"/>
            <a:ext cx="41529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42290" anchor="t"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079500" y="876300"/>
            <a:ext cx="10845800" cy="80010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079500" y="2971800"/>
            <a:ext cx="10845800" cy="38100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2451100" y="952500"/>
            <a:ext cx="8102600" cy="609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6 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quarter" idx="13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sz="quarter" idx="14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sz="quarter" idx="15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pic" sz="quarter" idx="16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sz="quarter" idx="17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quarter" idx="18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95300" y="1663700"/>
            <a:ext cx="5651500" cy="330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495300" y="4991100"/>
            <a:ext cx="5651500" cy="307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04151" y="9080500"/>
            <a:ext cx="377382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latin typeface="Franklin Gothic Medium"/>
                <a:ea typeface="Franklin Gothic Medium"/>
                <a:cs typeface="Franklin Gothic Medium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9pPr>
    </p:titleStyle>
    <p:bodyStyle>
      <a:lvl1pPr marL="904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American Typewriter"/>
        </a:defRPr>
      </a:lvl1pPr>
      <a:lvl2pPr marL="1429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American Typewriter"/>
        </a:defRPr>
      </a:lvl2pPr>
      <a:lvl3pPr marL="1937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American Typewriter"/>
        </a:defRPr>
      </a:lvl3pPr>
      <a:lvl4pPr marL="2462257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American Typewriter"/>
        </a:defRPr>
      </a:lvl4pPr>
      <a:lvl5pPr marL="29871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American Typewriter"/>
        </a:defRPr>
      </a:lvl5pPr>
      <a:lvl6pPr marL="33427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3698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40539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44095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bodyStyle>
    <p:other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228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457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685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9144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11430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1371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1600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1828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ctrTitle"/>
          </p:nvPr>
        </p:nvSpPr>
        <p:spPr>
          <a:xfrm>
            <a:off x="1079500" y="2971799"/>
            <a:ext cx="10845800" cy="4884241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</a:rPr>
              <a:t>Corso di Genetica</a:t>
            </a:r>
          </a:p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</a:rPr>
              <a:t>-Lezione </a:t>
            </a:r>
            <a:r>
              <a:rPr lang="it-IT">
                <a:solidFill>
                  <a:schemeClr val="bg1"/>
                </a:solidFill>
              </a:rPr>
              <a:t>6</a:t>
            </a:r>
            <a:r>
              <a:rPr>
                <a:solidFill>
                  <a:schemeClr val="bg1"/>
                </a:solidFill>
              </a:rPr>
              <a:t>-</a:t>
            </a:r>
          </a:p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</a:rPr>
              <a:t>Cenci</a:t>
            </a:r>
            <a:r>
              <a:rPr lang="it-IT">
                <a:solidFill>
                  <a:schemeClr val="bg1"/>
                </a:solidFill>
              </a:rPr>
              <a:t/>
            </a:r>
            <a:br>
              <a:rPr lang="it-IT">
                <a:solidFill>
                  <a:schemeClr val="bg1"/>
                </a:solidFill>
              </a:rPr>
            </a:br>
            <a:r>
              <a:rPr lang="it-IT">
                <a:solidFill>
                  <a:schemeClr val="bg1"/>
                </a:solidFill>
              </a:rPr>
              <a:t>TOKEN </a:t>
            </a:r>
            <a:r>
              <a:rPr lang="is-IS" b="1">
                <a:solidFill>
                  <a:srgbClr val="000000"/>
                </a:solidFill>
                <a:sym typeface="Franklin Gothic Book"/>
              </a:rPr>
              <a:t>185299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3.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6700" y="723900"/>
            <a:ext cx="7404100" cy="8318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/>
        </p:nvSpPr>
        <p:spPr>
          <a:xfrm>
            <a:off x="444500" y="607040"/>
            <a:ext cx="1153160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800">
                <a:solidFill>
                  <a:srgbClr val="FFAA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Il fenotipo dipende spesso dalla penetranza</a:t>
            </a:r>
          </a:p>
          <a:p>
            <a:pPr>
              <a:defRPr sz="4800">
                <a:solidFill>
                  <a:srgbClr val="FFAA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e dall’</a:t>
            </a: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espressività</a:t>
            </a:r>
          </a:p>
        </p:txBody>
      </p:sp>
      <p:sp>
        <p:nvSpPr>
          <p:cNvPr id="241" name="Shape 241"/>
          <p:cNvSpPr/>
          <p:nvPr/>
        </p:nvSpPr>
        <p:spPr>
          <a:xfrm>
            <a:off x="330200" y="2754710"/>
            <a:ext cx="11811000" cy="2872581"/>
          </a:xfrm>
          <a:prstGeom prst="rect">
            <a:avLst/>
          </a:prstGeom>
          <a:ln w="12700">
            <a:solidFill>
              <a:srgbClr val="0365C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I genetisti usano il termine </a:t>
            </a:r>
            <a:r>
              <a:rPr b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penetranza</a:t>
            </a:r>
            <a:r>
              <a:rPr b="1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 </a:t>
            </a: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per descrivere</a:t>
            </a:r>
          </a:p>
          <a:p>
            <a:pPr>
              <a:defRPr sz="3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quanti individui di una popolazione con un certo genotipo, mostrano il fenotipo atteso. La penetranza può essere</a:t>
            </a:r>
            <a:r>
              <a:rPr i="1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 </a:t>
            </a:r>
            <a:r>
              <a:rPr i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completa</a:t>
            </a:r>
            <a:r>
              <a:rPr i="1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 </a:t>
            </a: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(100%), come per i caratteri studiati da Mendel, o</a:t>
            </a:r>
            <a:r>
              <a:rPr i="1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 </a:t>
            </a:r>
            <a:r>
              <a:rPr i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incompleta</a:t>
            </a: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, come per il retinoblastoma</a:t>
            </a:r>
          </a:p>
        </p:txBody>
      </p:sp>
      <p:sp>
        <p:nvSpPr>
          <p:cNvPr id="242" name="Shape 242"/>
          <p:cNvSpPr/>
          <p:nvPr/>
        </p:nvSpPr>
        <p:spPr>
          <a:xfrm>
            <a:off x="292100" y="6702009"/>
            <a:ext cx="12420600" cy="2318583"/>
          </a:xfrm>
          <a:prstGeom prst="rect">
            <a:avLst/>
          </a:prstGeom>
          <a:ln w="12700">
            <a:solidFill>
              <a:srgbClr val="008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solidFill>
                  <a:srgbClr val="8FEA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L’</a:t>
            </a:r>
            <a:r>
              <a:rPr b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espressività</a:t>
            </a:r>
            <a:r>
              <a:rPr b="1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 </a:t>
            </a: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si riferisce al grado o all’intensità con cui un</a:t>
            </a:r>
          </a:p>
          <a:p>
            <a:pPr>
              <a:defRPr sz="3600">
                <a:solidFill>
                  <a:srgbClr val="8FEA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particolare genotipo è espresso in un fenotipo. L’espressività può essere </a:t>
            </a:r>
            <a:r>
              <a:rPr i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variabile</a:t>
            </a: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, come per il retinoblastoma (un occhio o entrambi), o </a:t>
            </a:r>
            <a:r>
              <a:rPr i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invariabile</a:t>
            </a: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, come il colore del pisello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1" animBg="1" advAuto="0"/>
      <p:bldP spid="242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8939" y="546063"/>
            <a:ext cx="6862954" cy="4223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04634" y="5796187"/>
            <a:ext cx="4050702" cy="3926338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246"/>
          <p:cNvSpPr/>
          <p:nvPr/>
        </p:nvSpPr>
        <p:spPr>
          <a:xfrm>
            <a:off x="2608506" y="-311305"/>
            <a:ext cx="7523820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Penetranza Incompleta</a:t>
            </a:r>
          </a:p>
        </p:txBody>
      </p:sp>
      <p:sp>
        <p:nvSpPr>
          <p:cNvPr id="247" name="Shape 247"/>
          <p:cNvSpPr/>
          <p:nvPr/>
        </p:nvSpPr>
        <p:spPr>
          <a:xfrm>
            <a:off x="4760231" y="4785232"/>
            <a:ext cx="3888384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Espressività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3.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3192" y="1993900"/>
            <a:ext cx="10916170" cy="4960171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/>
          <p:nvPr/>
        </p:nvSpPr>
        <p:spPr>
          <a:xfrm>
            <a:off x="342900" y="161052"/>
            <a:ext cx="12643313" cy="188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L’ambiente può influire sull’espressione fenotipica di un genotipo</a:t>
            </a:r>
          </a:p>
        </p:txBody>
      </p:sp>
      <p:sp>
        <p:nvSpPr>
          <p:cNvPr id="251" name="Shape 251"/>
          <p:cNvSpPr/>
          <p:nvPr/>
        </p:nvSpPr>
        <p:spPr>
          <a:xfrm>
            <a:off x="1405921" y="7244562"/>
            <a:ext cx="4982734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4013"/>
                </a:solidFill>
              </a:defRPr>
            </a:pP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Mutazioni condizionali</a:t>
            </a:r>
          </a:p>
          <a:p>
            <a:pPr marL="342900" lvl="1" indent="0">
              <a:buSzPct val="126000"/>
              <a:buChar char="•"/>
              <a:defRPr sz="3600"/>
            </a:pP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permissive</a:t>
            </a:r>
          </a:p>
          <a:p>
            <a:pPr marL="342900" lvl="1" indent="0">
              <a:buSzPct val="126000"/>
              <a:buChar char="•"/>
              <a:defRPr sz="3600"/>
            </a:pP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restrittive</a:t>
            </a:r>
          </a:p>
        </p:txBody>
      </p:sp>
      <p:sp>
        <p:nvSpPr>
          <p:cNvPr id="252" name="Shape 252"/>
          <p:cNvSpPr/>
          <p:nvPr/>
        </p:nvSpPr>
        <p:spPr>
          <a:xfrm>
            <a:off x="7573773" y="8141461"/>
            <a:ext cx="236207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AE3C"/>
                </a:solidFill>
              </a:defRPr>
            </a:lvl1pPr>
          </a:lstStyle>
          <a:p>
            <a:r>
              <a:rPr>
                <a:latin typeface="Franklin Gothic Medium"/>
                <a:ea typeface="Franklin Gothic Medium"/>
                <a:cs typeface="Franklin Gothic Medium"/>
              </a:rPr>
              <a:t>Fenocopie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tab 3.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8152" y="1369150"/>
            <a:ext cx="11272068" cy="73553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9800" y="1892300"/>
            <a:ext cx="5346700" cy="7594959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hape 257"/>
          <p:cNvSpPr/>
          <p:nvPr/>
        </p:nvSpPr>
        <p:spPr>
          <a:xfrm>
            <a:off x="6350" y="34052"/>
            <a:ext cx="12992100" cy="188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Federico Guglielmo di Prussia e le Guardie di Potsdam (1713-1740)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3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36900" y="1854200"/>
            <a:ext cx="6731000" cy="49657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568452" y="7401885"/>
            <a:ext cx="11583525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Caratteri continui</a:t>
            </a: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: </a:t>
            </a:r>
          </a:p>
          <a:p>
            <a:pPr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Se produciono fenotipi a variazione continua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3.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09600" y="1266419"/>
            <a:ext cx="13487400" cy="8525281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hape 263"/>
          <p:cNvSpPr/>
          <p:nvPr/>
        </p:nvSpPr>
        <p:spPr>
          <a:xfrm>
            <a:off x="152400" y="21547"/>
            <a:ext cx="14033500" cy="1900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4800" b="1">
                <a:solidFill>
                  <a:srgbClr val="90ED1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Anche la variabilità continua può essere spiegata dalle estensioni dell’analisi </a:t>
            </a:r>
          </a:p>
          <a:p>
            <a:pPr>
              <a:lnSpc>
                <a:spcPct val="80000"/>
              </a:lnSpc>
              <a:defRPr sz="4800" b="1">
                <a:solidFill>
                  <a:srgbClr val="90ED1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mendeliana</a:t>
            </a:r>
          </a:p>
        </p:txBody>
      </p:sp>
      <p:sp>
        <p:nvSpPr>
          <p:cNvPr id="264" name="Shape 264"/>
          <p:cNvSpPr/>
          <p:nvPr/>
        </p:nvSpPr>
        <p:spPr>
          <a:xfrm>
            <a:off x="1905000" y="2603500"/>
            <a:ext cx="2794000" cy="6070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4914900" y="1663700"/>
            <a:ext cx="3771900" cy="6972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66" name="Shape 266"/>
          <p:cNvSpPr/>
          <p:nvPr/>
        </p:nvSpPr>
        <p:spPr>
          <a:xfrm>
            <a:off x="9080500" y="1625600"/>
            <a:ext cx="3771900" cy="701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1" animBg="1" advAuto="0"/>
      <p:bldP spid="265" grpId="2" animBg="1" advAuto="0"/>
      <p:bldP spid="266" grpId="3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/>
        </p:nvSpPr>
        <p:spPr>
          <a:xfrm>
            <a:off x="330200" y="654575"/>
            <a:ext cx="11656366" cy="2780248"/>
          </a:xfrm>
          <a:prstGeom prst="rect">
            <a:avLst/>
          </a:prstGeom>
          <a:ln w="38100">
            <a:solidFill>
              <a:srgbClr val="28F91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3600">
                <a:solidFill>
                  <a:srgbClr val="FFBB2D"/>
                </a:solidFill>
              </a:defRPr>
            </a:pP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I caratteri continui (chiamati anche </a:t>
            </a:r>
            <a:r>
              <a:rPr b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caratteri quantitativi</a:t>
            </a: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)</a:t>
            </a:r>
          </a:p>
          <a:p>
            <a:pPr>
              <a:lnSpc>
                <a:spcPct val="80000"/>
              </a:lnSpc>
              <a:defRPr sz="3600">
                <a:solidFill>
                  <a:srgbClr val="FFBB2D"/>
                </a:solidFill>
              </a:defRPr>
            </a:pP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variano quantitativamente in un intervallo di valori e possono essere anche misurati: la lunghezza di un fiore del tabacco,in millimetri, la quantità di latte giornalmente prodotto da una mucca, in litri, l’altezza di una persona, in metri.</a:t>
            </a:r>
          </a:p>
        </p:txBody>
      </p:sp>
      <p:sp>
        <p:nvSpPr>
          <p:cNvPr id="269" name="Shape 269"/>
          <p:cNvSpPr/>
          <p:nvPr/>
        </p:nvSpPr>
        <p:spPr>
          <a:xfrm>
            <a:off x="390651" y="4274601"/>
            <a:ext cx="11595915" cy="1893852"/>
          </a:xfrm>
          <a:prstGeom prst="rect">
            <a:avLst/>
          </a:prstGeom>
          <a:ln w="28575" cmpd="sng">
            <a:solidFill>
              <a:srgbClr val="0000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80000"/>
              </a:lnSpc>
            </a:pPr>
            <a:r>
              <a:rPr sz="36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Essi sono di solito </a:t>
            </a:r>
            <a:r>
              <a:rPr sz="3600" b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poligenici</a:t>
            </a:r>
            <a:r>
              <a:rPr sz="3600" b="1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 </a:t>
            </a:r>
            <a:r>
              <a:rPr sz="36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(controllati da più geni) e mostrano gli effetti additivi di un gran numero di alleli, che creano un enorme potenziale di variazione all’interno di una popolazione.</a:t>
            </a:r>
          </a:p>
        </p:txBody>
      </p:sp>
      <p:sp>
        <p:nvSpPr>
          <p:cNvPr id="270" name="Shape 270"/>
          <p:cNvSpPr/>
          <p:nvPr/>
        </p:nvSpPr>
        <p:spPr>
          <a:xfrm>
            <a:off x="390651" y="6771748"/>
            <a:ext cx="11595915" cy="2337050"/>
          </a:xfrm>
          <a:prstGeom prst="rect">
            <a:avLst/>
          </a:prstGeom>
          <a:ln w="28575" cmpd="sng">
            <a:solidFill>
              <a:srgbClr val="FF6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lnSpc>
                <a:spcPct val="80000"/>
              </a:lnSpc>
              <a:defRPr sz="3600">
                <a:solidFill>
                  <a:srgbClr val="9EFA01"/>
                </a:solidFill>
              </a:defRPr>
            </a:pP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I caratteri poligenici sono, per definizione, </a:t>
            </a:r>
            <a:r>
              <a:rPr b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multifattoriali</a:t>
            </a:r>
            <a:r>
              <a:rPr b="1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,</a:t>
            </a:r>
            <a:endParaRPr>
              <a:solidFill>
                <a:srgbClr val="000000"/>
              </a:solidFill>
              <a:latin typeface="Franklin Gothic Medium"/>
              <a:ea typeface="Franklin Gothic Medium"/>
              <a:cs typeface="Franklin Gothic Medium"/>
              <a:sym typeface="Helvetica"/>
            </a:endParaRPr>
          </a:p>
          <a:p>
            <a:pPr algn="just">
              <a:lnSpc>
                <a:spcPct val="80000"/>
              </a:lnSpc>
              <a:defRPr sz="3600">
                <a:solidFill>
                  <a:srgbClr val="9EFA01"/>
                </a:solidFill>
              </a:defRPr>
            </a:pP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ma non tutti i caratteri multifattoriali sono poligenici (alcuni,</a:t>
            </a:r>
            <a:r>
              <a:rPr lang="it-IT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 </a:t>
            </a: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per esempio, sono determinati dal modo in cui gli alleli di un</a:t>
            </a:r>
            <a:r>
              <a:rPr lang="it-IT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 </a:t>
            </a: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gene interagiscono l’uno con l’altro e con l’ambiente).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1" animBg="1" advAuto="0"/>
      <p:bldP spid="270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81BEDEFF-BA23-9A4A-9A64-CC25B9C4C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23" y="189888"/>
            <a:ext cx="6956000" cy="532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64987"/>
      </p:ext>
    </p:extLst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3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300" y="1422291"/>
            <a:ext cx="11620500" cy="8475351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/>
          <p:nvPr/>
        </p:nvSpPr>
        <p:spPr>
          <a:xfrm>
            <a:off x="520700" y="-100030"/>
            <a:ext cx="11201400" cy="1724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90000"/>
              </a:lnSpc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Estensioni delle leggi di Mendel nei</a:t>
            </a:r>
          </a:p>
          <a:p>
            <a:pPr algn="ctr">
              <a:lnSpc>
                <a:spcPct val="90000"/>
              </a:lnSpc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casi di eredità multifattoriale</a:t>
            </a:r>
          </a:p>
        </p:txBody>
      </p:sp>
      <p:grpSp>
        <p:nvGrpSpPr>
          <p:cNvPr id="171" name="Group 171"/>
          <p:cNvGrpSpPr/>
          <p:nvPr/>
        </p:nvGrpSpPr>
        <p:grpSpPr>
          <a:xfrm>
            <a:off x="596900" y="1511300"/>
            <a:ext cx="11455400" cy="8242300"/>
            <a:chOff x="0" y="0"/>
            <a:chExt cx="11455400" cy="8242300"/>
          </a:xfrm>
        </p:grpSpPr>
        <p:sp>
          <p:nvSpPr>
            <p:cNvPr id="169" name="Shape 169"/>
            <p:cNvSpPr/>
            <p:nvPr/>
          </p:nvSpPr>
          <p:spPr>
            <a:xfrm>
              <a:off x="5715000" y="0"/>
              <a:ext cx="5740400" cy="64389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0" y="6705600"/>
              <a:ext cx="11430000" cy="15367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172" name="Shape 172"/>
          <p:cNvSpPr/>
          <p:nvPr/>
        </p:nvSpPr>
        <p:spPr>
          <a:xfrm>
            <a:off x="3006268" y="4813300"/>
            <a:ext cx="3136900" cy="3111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grpSp>
        <p:nvGrpSpPr>
          <p:cNvPr id="175" name="Group 175"/>
          <p:cNvGrpSpPr/>
          <p:nvPr/>
        </p:nvGrpSpPr>
        <p:grpSpPr>
          <a:xfrm>
            <a:off x="812800" y="6108700"/>
            <a:ext cx="2070100" cy="1422400"/>
            <a:chOff x="0" y="0"/>
            <a:chExt cx="2070100" cy="1422400"/>
          </a:xfrm>
        </p:grpSpPr>
        <p:sp>
          <p:nvSpPr>
            <p:cNvPr id="173" name="Shape 173"/>
            <p:cNvSpPr/>
            <p:nvPr/>
          </p:nvSpPr>
          <p:spPr>
            <a:xfrm>
              <a:off x="0" y="0"/>
              <a:ext cx="584200" cy="14224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533400" y="67733"/>
              <a:ext cx="1536700" cy="135466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  <p:grpSp>
        <p:nvGrpSpPr>
          <p:cNvPr id="181" name="Group 181"/>
          <p:cNvGrpSpPr/>
          <p:nvPr/>
        </p:nvGrpSpPr>
        <p:grpSpPr>
          <a:xfrm>
            <a:off x="2641600" y="2554337"/>
            <a:ext cx="2712642" cy="2373264"/>
            <a:chOff x="0" y="0"/>
            <a:chExt cx="2712641" cy="2373263"/>
          </a:xfrm>
        </p:grpSpPr>
        <p:sp>
          <p:nvSpPr>
            <p:cNvPr id="176" name="Shape 176"/>
            <p:cNvSpPr/>
            <p:nvPr/>
          </p:nvSpPr>
          <p:spPr>
            <a:xfrm>
              <a:off x="0" y="0"/>
              <a:ext cx="856506" cy="3857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1447800" y="0"/>
              <a:ext cx="856506" cy="3857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165100" y="698500"/>
              <a:ext cx="2070100" cy="6839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79" name="Shape 179"/>
            <p:cNvSpPr/>
            <p:nvPr/>
          </p:nvSpPr>
          <p:spPr>
            <a:xfrm>
              <a:off x="254000" y="1981200"/>
              <a:ext cx="1099741" cy="3857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80" name="Shape 180"/>
            <p:cNvSpPr/>
            <p:nvPr/>
          </p:nvSpPr>
          <p:spPr>
            <a:xfrm>
              <a:off x="1612900" y="1987550"/>
              <a:ext cx="1099741" cy="3857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0" dur="10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4" advAuto="0"/>
      <p:bldP spid="172" grpId="3" animBg="1" advAuto="0"/>
      <p:bldP spid="175" grpId="1" animBg="1" advAuto="0"/>
      <p:bldP spid="181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3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0500" y="2514600"/>
            <a:ext cx="10083800" cy="7137658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>
            <a:off x="482600" y="148809"/>
            <a:ext cx="11607800" cy="2318583"/>
          </a:xfrm>
          <a:prstGeom prst="rect">
            <a:avLst/>
          </a:prstGeom>
          <a:ln w="25400">
            <a:solidFill>
              <a:srgbClr val="86D53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FFFC4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Medium"/>
                <a:cs typeface="Franklin Gothic Book"/>
              </a:rPr>
              <a:t>In alcune interazioni di sistemi a due geni, le quattro classi fenotipiche F2 definite da Mendel producono meno di quattro fenotipi visibili, perché alcuni fenotipi includono una o più classi genotipiche</a:t>
            </a:r>
          </a:p>
        </p:txBody>
      </p:sp>
      <p:sp>
        <p:nvSpPr>
          <p:cNvPr id="185" name="Shape 185"/>
          <p:cNvSpPr/>
          <p:nvPr/>
        </p:nvSpPr>
        <p:spPr>
          <a:xfrm>
            <a:off x="6565900" y="2507238"/>
            <a:ext cx="4091515" cy="4719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2F2A2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2F2A2B"/>
                </a:solidFill>
                <a:latin typeface="Franklin Gothic Medium"/>
                <a:ea typeface="Franklin Gothic Medium"/>
                <a:cs typeface="Franklin Gothic Medium"/>
              </a:rPr>
              <a:t>azione genica complementare</a:t>
            </a:r>
          </a:p>
        </p:txBody>
      </p:sp>
      <p:grpSp>
        <p:nvGrpSpPr>
          <p:cNvPr id="190" name="Group 190"/>
          <p:cNvGrpSpPr/>
          <p:nvPr/>
        </p:nvGrpSpPr>
        <p:grpSpPr>
          <a:xfrm>
            <a:off x="4591269" y="7861300"/>
            <a:ext cx="6044950" cy="1036064"/>
            <a:chOff x="19269" y="0"/>
            <a:chExt cx="6044949" cy="1036063"/>
          </a:xfrm>
        </p:grpSpPr>
        <p:grpSp>
          <p:nvGrpSpPr>
            <p:cNvPr id="188" name="Group 188"/>
            <p:cNvGrpSpPr/>
            <p:nvPr/>
          </p:nvGrpSpPr>
          <p:grpSpPr>
            <a:xfrm>
              <a:off x="19269" y="0"/>
              <a:ext cx="867978" cy="1036063"/>
              <a:chOff x="19269" y="0"/>
              <a:chExt cx="867977" cy="1036062"/>
            </a:xfrm>
          </p:grpSpPr>
          <p:sp>
            <p:nvSpPr>
              <p:cNvPr id="186" name="Shape 186"/>
              <p:cNvSpPr/>
              <p:nvPr/>
            </p:nvSpPr>
            <p:spPr>
              <a:xfrm>
                <a:off x="19269" y="0"/>
                <a:ext cx="748862" cy="333131"/>
              </a:xfrm>
              <a:prstGeom prst="star5">
                <a:avLst>
                  <a:gd name="adj" fmla="val 25000"/>
                  <a:gd name="hf" fmla="val 105146"/>
                  <a:gd name="vf" fmla="val 110557"/>
                </a:avLst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600"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187" name="Shape 187"/>
              <p:cNvSpPr/>
              <p:nvPr/>
            </p:nvSpPr>
            <p:spPr>
              <a:xfrm>
                <a:off x="397001" y="564139"/>
                <a:ext cx="490245" cy="4719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 i="1">
                    <a:solidFill>
                      <a:srgbClr val="000000"/>
                    </a:solidFill>
                  </a:defRPr>
                </a:lvl1pPr>
              </a:lstStyle>
              <a:p>
                <a:r>
                  <a:rPr>
                    <a:latin typeface="Franklin Gothic Medium"/>
                    <a:ea typeface="Franklin Gothic Medium"/>
                    <a:cs typeface="Franklin Gothic Medium"/>
                  </a:rPr>
                  <a:t>aa</a:t>
                </a:r>
              </a:p>
            </p:txBody>
          </p:sp>
        </p:grpSp>
        <p:sp>
          <p:nvSpPr>
            <p:cNvPr id="189" name="Shape 189"/>
            <p:cNvSpPr/>
            <p:nvPr/>
          </p:nvSpPr>
          <p:spPr>
            <a:xfrm>
              <a:off x="4346701" y="68839"/>
              <a:ext cx="1717517" cy="4719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000000"/>
                  </a:solidFill>
                </a:defRPr>
              </a:lvl1pPr>
            </a:lstStyle>
            <a:p>
              <a:r>
                <a:rPr>
                  <a:latin typeface="Franklin Gothic Medium"/>
                  <a:ea typeface="Franklin Gothic Medium"/>
                  <a:cs typeface="Franklin Gothic Medium"/>
                </a:rPr>
                <a:t>Fiore bianco</a:t>
              </a:r>
            </a:p>
          </p:txBody>
        </p:sp>
      </p:grpSp>
      <p:grpSp>
        <p:nvGrpSpPr>
          <p:cNvPr id="196" name="Group 196"/>
          <p:cNvGrpSpPr/>
          <p:nvPr/>
        </p:nvGrpSpPr>
        <p:grpSpPr>
          <a:xfrm>
            <a:off x="1460500" y="2489200"/>
            <a:ext cx="10083800" cy="7137659"/>
            <a:chOff x="0" y="0"/>
            <a:chExt cx="10083800" cy="7137658"/>
          </a:xfrm>
        </p:grpSpPr>
        <p:pic>
          <p:nvPicPr>
            <p:cNvPr id="191" name="3.1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083800" cy="7137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4" name="Group 194"/>
            <p:cNvGrpSpPr/>
            <p:nvPr/>
          </p:nvGrpSpPr>
          <p:grpSpPr>
            <a:xfrm>
              <a:off x="5404069" y="5372100"/>
              <a:ext cx="866467" cy="1036064"/>
              <a:chOff x="19269" y="0"/>
              <a:chExt cx="866466" cy="1036063"/>
            </a:xfrm>
          </p:grpSpPr>
          <p:sp>
            <p:nvSpPr>
              <p:cNvPr id="192" name="Shape 192"/>
              <p:cNvSpPr/>
              <p:nvPr/>
            </p:nvSpPr>
            <p:spPr>
              <a:xfrm>
                <a:off x="19269" y="0"/>
                <a:ext cx="748862" cy="333131"/>
              </a:xfrm>
              <a:prstGeom prst="star5">
                <a:avLst>
                  <a:gd name="adj" fmla="val 25000"/>
                  <a:gd name="hf" fmla="val 105146"/>
                  <a:gd name="vf" fmla="val 110557"/>
                </a:avLst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600"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193" name="Shape 193"/>
              <p:cNvSpPr/>
              <p:nvPr/>
            </p:nvSpPr>
            <p:spPr>
              <a:xfrm>
                <a:off x="397001" y="564139"/>
                <a:ext cx="488734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 i="1">
                    <a:solidFill>
                      <a:srgbClr val="000000"/>
                    </a:solidFill>
                  </a:defRPr>
                </a:lvl1pPr>
              </a:lstStyle>
              <a:p>
                <a:r>
                  <a:rPr>
                    <a:latin typeface="Franklin Gothic Medium"/>
                    <a:ea typeface="Franklin Gothic Medium"/>
                    <a:cs typeface="Franklin Gothic Medium"/>
                  </a:rPr>
                  <a:t>bb</a:t>
                </a:r>
              </a:p>
            </p:txBody>
          </p:sp>
        </p:grpSp>
        <p:sp>
          <p:nvSpPr>
            <p:cNvPr id="195" name="Shape 195"/>
            <p:cNvSpPr/>
            <p:nvPr/>
          </p:nvSpPr>
          <p:spPr>
            <a:xfrm>
              <a:off x="7458201" y="5415539"/>
              <a:ext cx="1717517" cy="4719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000000"/>
                  </a:solidFill>
                </a:defRPr>
              </a:lvl1pPr>
            </a:lstStyle>
            <a:p>
              <a:r>
                <a:rPr>
                  <a:latin typeface="Franklin Gothic Medium"/>
                  <a:ea typeface="Franklin Gothic Medium"/>
                  <a:cs typeface="Franklin Gothic Medium"/>
                </a:rPr>
                <a:t>Fiore bianco</a:t>
              </a:r>
            </a:p>
          </p:txBody>
        </p:sp>
      </p:grpSp>
      <p:grpSp>
        <p:nvGrpSpPr>
          <p:cNvPr id="205" name="Group 205"/>
          <p:cNvGrpSpPr/>
          <p:nvPr/>
        </p:nvGrpSpPr>
        <p:grpSpPr>
          <a:xfrm>
            <a:off x="1460500" y="2552700"/>
            <a:ext cx="10083800" cy="7137659"/>
            <a:chOff x="0" y="0"/>
            <a:chExt cx="10083800" cy="7137658"/>
          </a:xfrm>
        </p:grpSpPr>
        <p:pic>
          <p:nvPicPr>
            <p:cNvPr id="197" name="3.1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083800" cy="7137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0" name="Group 200"/>
            <p:cNvGrpSpPr/>
            <p:nvPr/>
          </p:nvGrpSpPr>
          <p:grpSpPr>
            <a:xfrm>
              <a:off x="5404069" y="5372100"/>
              <a:ext cx="866467" cy="1036064"/>
              <a:chOff x="19269" y="0"/>
              <a:chExt cx="866466" cy="1036063"/>
            </a:xfrm>
          </p:grpSpPr>
          <p:sp>
            <p:nvSpPr>
              <p:cNvPr id="198" name="Shape 198"/>
              <p:cNvSpPr/>
              <p:nvPr/>
            </p:nvSpPr>
            <p:spPr>
              <a:xfrm>
                <a:off x="19269" y="0"/>
                <a:ext cx="748862" cy="333131"/>
              </a:xfrm>
              <a:prstGeom prst="star5">
                <a:avLst>
                  <a:gd name="adj" fmla="val 25000"/>
                  <a:gd name="hf" fmla="val 105146"/>
                  <a:gd name="vf" fmla="val 110557"/>
                </a:avLst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600"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199" name="Shape 199"/>
              <p:cNvSpPr/>
              <p:nvPr/>
            </p:nvSpPr>
            <p:spPr>
              <a:xfrm>
                <a:off x="397001" y="564139"/>
                <a:ext cx="488734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 i="1">
                    <a:solidFill>
                      <a:srgbClr val="000000"/>
                    </a:solidFill>
                  </a:defRPr>
                </a:lvl1pPr>
              </a:lstStyle>
              <a:p>
                <a:r>
                  <a:rPr>
                    <a:latin typeface="Franklin Gothic Medium"/>
                    <a:ea typeface="Franklin Gothic Medium"/>
                    <a:cs typeface="Franklin Gothic Medium"/>
                  </a:rPr>
                  <a:t>bb</a:t>
                </a:r>
              </a:p>
            </p:txBody>
          </p:sp>
        </p:grpSp>
        <p:sp>
          <p:nvSpPr>
            <p:cNvPr id="201" name="Shape 201"/>
            <p:cNvSpPr/>
            <p:nvPr/>
          </p:nvSpPr>
          <p:spPr>
            <a:xfrm>
              <a:off x="7458201" y="5415539"/>
              <a:ext cx="1717517" cy="4719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000000"/>
                  </a:solidFill>
                </a:defRPr>
              </a:lvl1pPr>
            </a:lstStyle>
            <a:p>
              <a:r>
                <a:rPr>
                  <a:latin typeface="Franklin Gothic Medium"/>
                  <a:ea typeface="Franklin Gothic Medium"/>
                  <a:cs typeface="Franklin Gothic Medium"/>
                </a:rPr>
                <a:t>Fiore bianco</a:t>
              </a:r>
            </a:p>
          </p:txBody>
        </p:sp>
        <p:grpSp>
          <p:nvGrpSpPr>
            <p:cNvPr id="204" name="Group 204"/>
            <p:cNvGrpSpPr/>
            <p:nvPr/>
          </p:nvGrpSpPr>
          <p:grpSpPr>
            <a:xfrm>
              <a:off x="3118069" y="5372100"/>
              <a:ext cx="867978" cy="1036064"/>
              <a:chOff x="19269" y="0"/>
              <a:chExt cx="867977" cy="1036063"/>
            </a:xfrm>
          </p:grpSpPr>
          <p:sp>
            <p:nvSpPr>
              <p:cNvPr id="202" name="Shape 202"/>
              <p:cNvSpPr/>
              <p:nvPr/>
            </p:nvSpPr>
            <p:spPr>
              <a:xfrm>
                <a:off x="19269" y="0"/>
                <a:ext cx="748862" cy="333131"/>
              </a:xfrm>
              <a:prstGeom prst="star5">
                <a:avLst>
                  <a:gd name="adj" fmla="val 25000"/>
                  <a:gd name="hf" fmla="val 105146"/>
                  <a:gd name="vf" fmla="val 110557"/>
                </a:avLst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600"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203" name="Shape 203"/>
              <p:cNvSpPr/>
              <p:nvPr/>
            </p:nvSpPr>
            <p:spPr>
              <a:xfrm>
                <a:off x="397001" y="564139"/>
                <a:ext cx="490245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 i="1">
                    <a:solidFill>
                      <a:srgbClr val="000000"/>
                    </a:solidFill>
                  </a:defRPr>
                </a:lvl1pPr>
              </a:lstStyle>
              <a:p>
                <a:r>
                  <a:rPr>
                    <a:latin typeface="Franklin Gothic Medium"/>
                    <a:ea typeface="Franklin Gothic Medium"/>
                    <a:cs typeface="Franklin Gothic Medium"/>
                  </a:rPr>
                  <a:t>aa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1" animBg="1" advAuto="0"/>
      <p:bldP spid="196" grpId="2" animBg="1" advAuto="0"/>
      <p:bldP spid="205" grpId="3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3.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600" y="38100"/>
            <a:ext cx="11811000" cy="7799525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144719" y="84642"/>
            <a:ext cx="6078281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800"/>
            </a:pPr>
            <a:r>
              <a:rPr sz="2400">
                <a:solidFill>
                  <a:srgbClr val="2F2A2B"/>
                </a:solidFill>
                <a:ea typeface="Franklin Gothic Medium"/>
                <a:sym typeface="Helvetica"/>
              </a:rPr>
              <a:t>Nei casi di epistasi, gli alleli di un gene mascherano</a:t>
            </a:r>
            <a:r>
              <a:rPr lang="it-IT" sz="2400">
                <a:solidFill>
                  <a:srgbClr val="2F2A2B"/>
                </a:solidFill>
                <a:ea typeface="Franklin Gothic Medium"/>
                <a:sym typeface="Helvetica"/>
              </a:rPr>
              <a:t> </a:t>
            </a:r>
            <a:r>
              <a:rPr sz="2400">
                <a:solidFill>
                  <a:srgbClr val="2F2A2B"/>
                </a:solidFill>
                <a:ea typeface="Franklin Gothic Medium"/>
                <a:sym typeface="Helvetica"/>
              </a:rPr>
              <a:t>gli effetti degli alleli di un altro gene</a:t>
            </a:r>
          </a:p>
        </p:txBody>
      </p:sp>
      <p:sp>
        <p:nvSpPr>
          <p:cNvPr id="209" name="Shape 209"/>
          <p:cNvSpPr/>
          <p:nvPr/>
        </p:nvSpPr>
        <p:spPr>
          <a:xfrm>
            <a:off x="304800" y="7932516"/>
            <a:ext cx="12395200" cy="1660968"/>
          </a:xfrm>
          <a:prstGeom prst="rect">
            <a:avLst/>
          </a:prstGeom>
          <a:ln w="38100">
            <a:solidFill>
              <a:srgbClr val="F3FD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ct val="90000"/>
              </a:lnSpc>
              <a:defRPr sz="24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8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Un’interazione genica, in cui gli effetti di un allele di un gene nascondono gli effetti degli alleli di un altro gene, è conosciuta come </a:t>
            </a:r>
            <a:r>
              <a:rPr sz="2800" b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epistasi</a:t>
            </a:r>
            <a:r>
              <a:rPr sz="28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; l’allele responsabile del mascheramento (in questo caso, l’allele </a:t>
            </a:r>
            <a:r>
              <a:rPr sz="2800" i="1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e</a:t>
            </a:r>
            <a:r>
              <a:rPr sz="28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 del gene </a:t>
            </a:r>
            <a:r>
              <a:rPr sz="2800" i="1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E</a:t>
            </a:r>
            <a:r>
              <a:rPr sz="28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) è </a:t>
            </a:r>
            <a:r>
              <a:rPr sz="2800" b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epistatico</a:t>
            </a:r>
            <a:r>
              <a:rPr sz="2800" b="1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 </a:t>
            </a:r>
            <a:r>
              <a:rPr sz="28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sul gene che viene mascherato </a:t>
            </a:r>
            <a:r>
              <a:rPr sz="2800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(</a:t>
            </a:r>
            <a:r>
              <a:rPr sz="2800" i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gene ipostatico</a:t>
            </a:r>
            <a:r>
              <a:rPr sz="2800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).</a:t>
            </a:r>
          </a:p>
        </p:txBody>
      </p:sp>
      <p:sp>
        <p:nvSpPr>
          <p:cNvPr id="210" name="Shape 210"/>
          <p:cNvSpPr/>
          <p:nvPr/>
        </p:nvSpPr>
        <p:spPr>
          <a:xfrm>
            <a:off x="8842501" y="5533728"/>
            <a:ext cx="398536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4013"/>
                </a:solidFill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Epistasi recessiva</a:t>
            </a:r>
          </a:p>
        </p:txBody>
      </p:sp>
      <p:sp>
        <p:nvSpPr>
          <p:cNvPr id="211" name="Shape 211"/>
          <p:cNvSpPr/>
          <p:nvPr/>
        </p:nvSpPr>
        <p:spPr>
          <a:xfrm>
            <a:off x="6477000" y="749300"/>
            <a:ext cx="5549900" cy="4533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>
              <a:solidFill>
                <a:srgbClr val="000000"/>
              </a:solidFill>
            </a:endParaRPr>
          </a:p>
        </p:txBody>
      </p:sp>
      <p:grpSp>
        <p:nvGrpSpPr>
          <p:cNvPr id="214" name="Group 214"/>
          <p:cNvGrpSpPr/>
          <p:nvPr/>
        </p:nvGrpSpPr>
        <p:grpSpPr>
          <a:xfrm>
            <a:off x="762000" y="4241800"/>
            <a:ext cx="5461000" cy="2247900"/>
            <a:chOff x="0" y="0"/>
            <a:chExt cx="5461000" cy="2247900"/>
          </a:xfrm>
        </p:grpSpPr>
        <p:sp>
          <p:nvSpPr>
            <p:cNvPr id="212" name="Shape 212"/>
            <p:cNvSpPr/>
            <p:nvPr/>
          </p:nvSpPr>
          <p:spPr>
            <a:xfrm>
              <a:off x="3175000" y="0"/>
              <a:ext cx="2286000" cy="22479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13" name="Shape 213"/>
            <p:cNvSpPr/>
            <p:nvPr/>
          </p:nvSpPr>
          <p:spPr>
            <a:xfrm>
              <a:off x="0" y="177800"/>
              <a:ext cx="1981200" cy="1460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6" dur="2000" fill="hold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2" animBg="1" advAuto="0"/>
      <p:bldP spid="211" grpId="3" animBg="1" advAuto="0"/>
      <p:bldP spid="214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/>
        </p:nvSpPr>
        <p:spPr>
          <a:xfrm>
            <a:off x="6337300" y="228600"/>
            <a:ext cx="6565900" cy="693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pic>
        <p:nvPicPr>
          <p:cNvPr id="217" name="3.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0700" y="203200"/>
            <a:ext cx="13603910" cy="881380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/>
          <p:nvPr/>
        </p:nvSpPr>
        <p:spPr>
          <a:xfrm>
            <a:off x="8717305" y="7019628"/>
            <a:ext cx="4328258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4013"/>
                </a:solidFill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Epistasi dominante</a:t>
            </a:r>
          </a:p>
        </p:txBody>
      </p:sp>
      <p:sp>
        <p:nvSpPr>
          <p:cNvPr id="219" name="Shape 219"/>
          <p:cNvSpPr/>
          <p:nvPr/>
        </p:nvSpPr>
        <p:spPr>
          <a:xfrm>
            <a:off x="3454400" y="4787900"/>
            <a:ext cx="2717800" cy="267970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12700" y="4610100"/>
            <a:ext cx="2298700" cy="267970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6489700" y="215900"/>
            <a:ext cx="6451600" cy="693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 animBg="1"/>
      <p:bldP spid="220" grpId="0" animBg="1"/>
      <p:bldP spid="2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3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6900" y="1536700"/>
            <a:ext cx="13526228" cy="816610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/>
          <p:nvPr/>
        </p:nvSpPr>
        <p:spPr>
          <a:xfrm>
            <a:off x="241300" y="-82193"/>
            <a:ext cx="9575800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F5EC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Per alcuni caratteri, il fenotipo mutante è il risultato dell’omozigosi per un allele mutante di uno qualsiasi di uno o più geni</a:t>
            </a:r>
          </a:p>
        </p:txBody>
      </p:sp>
      <p:sp>
        <p:nvSpPr>
          <p:cNvPr id="226" name="Shape 226"/>
          <p:cNvSpPr/>
          <p:nvPr/>
        </p:nvSpPr>
        <p:spPr>
          <a:xfrm>
            <a:off x="2235200" y="4991100"/>
            <a:ext cx="9588500" cy="30607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/>
        </p:nvSpPr>
        <p:spPr>
          <a:xfrm>
            <a:off x="406400" y="2097405"/>
            <a:ext cx="11391900" cy="656590"/>
          </a:xfrm>
          <a:prstGeom prst="rect">
            <a:avLst/>
          </a:prstGeom>
          <a:solidFill>
            <a:srgbClr val="CDFB22">
              <a:alpha val="6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(1) i geni possono interagire per generare caratteri nuovi, </a:t>
            </a:r>
          </a:p>
        </p:txBody>
      </p:sp>
      <p:sp>
        <p:nvSpPr>
          <p:cNvPr id="229" name="Shape 229"/>
          <p:cNvSpPr/>
          <p:nvPr/>
        </p:nvSpPr>
        <p:spPr>
          <a:xfrm>
            <a:off x="1422400" y="2991207"/>
            <a:ext cx="11468100" cy="1764586"/>
          </a:xfrm>
          <a:prstGeom prst="rect">
            <a:avLst/>
          </a:prstGeom>
          <a:solidFill>
            <a:srgbClr val="D27D37">
              <a:alpha val="649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>
                <a:solidFill>
                  <a:srgbClr val="660066"/>
                </a:solidFill>
                <a:latin typeface="Franklin Gothic Medium"/>
                <a:ea typeface="Franklin Gothic Medium"/>
                <a:cs typeface="Franklin Gothic Medium"/>
              </a:rPr>
              <a:t>(2) gli alleli dominanti di due geni che interagiscono, possono essere entrambi necessari per la produzione di un particolare fenotipo, </a:t>
            </a:r>
          </a:p>
        </p:txBody>
      </p:sp>
      <p:sp>
        <p:nvSpPr>
          <p:cNvPr id="230" name="Shape 230"/>
          <p:cNvSpPr/>
          <p:nvPr/>
        </p:nvSpPr>
        <p:spPr>
          <a:xfrm>
            <a:off x="101600" y="4754106"/>
            <a:ext cx="11455400" cy="1210588"/>
          </a:xfrm>
          <a:prstGeom prst="rect">
            <a:avLst/>
          </a:prstGeom>
          <a:solidFill>
            <a:srgbClr val="3D5FD1">
              <a:alpha val="649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>
                <a:solidFill>
                  <a:schemeClr val="tx1"/>
                </a:solidFill>
                <a:latin typeface="Franklin Gothic Medium"/>
                <a:ea typeface="Franklin Gothic Medium"/>
                <a:cs typeface="Franklin Gothic Medium"/>
              </a:rPr>
              <a:t>(3) gli alleli di un gene possono mascherare gli effetti di un altro </a:t>
            </a:r>
          </a:p>
        </p:txBody>
      </p:sp>
      <p:sp>
        <p:nvSpPr>
          <p:cNvPr id="231" name="Shape 231"/>
          <p:cNvSpPr/>
          <p:nvPr/>
        </p:nvSpPr>
        <p:spPr>
          <a:xfrm>
            <a:off x="1447800" y="6074906"/>
            <a:ext cx="11430000" cy="1210588"/>
          </a:xfrm>
          <a:prstGeom prst="rect">
            <a:avLst/>
          </a:prstGeom>
          <a:solidFill>
            <a:srgbClr val="5DCFC1">
              <a:alpha val="649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(4) gli alleli mutanti di più geni differenti possono generare lo stesso fenotipo.</a:t>
            </a:r>
          </a:p>
        </p:txBody>
      </p:sp>
      <p:sp>
        <p:nvSpPr>
          <p:cNvPr id="232" name="Shape 232"/>
          <p:cNvSpPr/>
          <p:nvPr/>
        </p:nvSpPr>
        <p:spPr>
          <a:xfrm>
            <a:off x="187451" y="7333152"/>
            <a:ext cx="12103101" cy="2275495"/>
          </a:xfrm>
          <a:prstGeom prst="rect">
            <a:avLst/>
          </a:prstGeom>
          <a:ln w="57150" cmpd="sng">
            <a:solidFill>
              <a:srgbClr val="FF6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lnSpc>
                <a:spcPct val="90000"/>
              </a:lnSpc>
              <a:defRPr sz="3600">
                <a:solidFill>
                  <a:srgbClr val="F3FB2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Ma per ogni tipo di interazione genica gli alleli di uno o di entrambi i geni possono esibire dominanza incompleta o codominanza, e queste possibilità aumentano il potenziale di </a:t>
            </a:r>
            <a:r>
              <a:rPr sz="4800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diversità fenotipica.</a:t>
            </a:r>
          </a:p>
        </p:txBody>
      </p:sp>
      <p:sp>
        <p:nvSpPr>
          <p:cNvPr id="233" name="Shape 233"/>
          <p:cNvSpPr/>
          <p:nvPr/>
        </p:nvSpPr>
        <p:spPr>
          <a:xfrm>
            <a:off x="596900" y="740906"/>
            <a:ext cx="1137920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ci sono diverse variazioni genetiche sul tema dei caratteri multifattoriali:</a:t>
            </a:r>
          </a:p>
        </p:txBody>
      </p:sp>
      <p:sp>
        <p:nvSpPr>
          <p:cNvPr id="234" name="Shape 234"/>
          <p:cNvSpPr/>
          <p:nvPr/>
        </p:nvSpPr>
        <p:spPr>
          <a:xfrm>
            <a:off x="6895813" y="112772"/>
            <a:ext cx="412532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4F26"/>
                </a:solidFill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RIASSUMENDO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1" animBg="1" advAuto="0"/>
      <p:bldP spid="229" grpId="2" animBg="1" advAuto="0"/>
      <p:bldP spid="230" grpId="3" animBg="1" advAuto="0"/>
      <p:bldP spid="231" grpId="4" animBg="1" advAuto="0"/>
      <p:bldP spid="232" grpId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3.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4300" y="-25400"/>
            <a:ext cx="7353300" cy="102533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anklin Gothic Medium"/>
        <a:ea typeface="Franklin Gothic Medium"/>
        <a:cs typeface="Franklin Gothic Medium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177800" dist="406400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anklin Gothic Medium"/>
        <a:ea typeface="Franklin Gothic Medium"/>
        <a:cs typeface="Franklin Gothic Medium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177800" dist="406400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558</Words>
  <Application>Microsoft Macintosh PowerPoint</Application>
  <PresentationFormat>Personalizzato</PresentationFormat>
  <Paragraphs>49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White</vt:lpstr>
      <vt:lpstr>Corso di Genetica -Lezione 6- Cenci TOKEN 185299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Genetica -Lezione 3- Cenci</dc:title>
  <cp:lastModifiedBy>Giovanni Cenci</cp:lastModifiedBy>
  <cp:revision>16</cp:revision>
  <dcterms:modified xsi:type="dcterms:W3CDTF">2021-03-09T20:51:21Z</dcterms:modified>
</cp:coreProperties>
</file>