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7" r:id="rId40"/>
    <p:sldId id="318" r:id="rId41"/>
    <p:sldId id="319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536" y="5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½=1/4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¼+¼= ½</a:t>
            </a:r>
          </a:p>
          <a:p>
            <a:endParaRPr lang="en-US" sz="66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½=1/4</a:t>
            </a:r>
          </a:p>
          <a:p>
            <a:endParaRPr lang="en-US" sz="360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973065" y="362225"/>
            <a:ext cx="508874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4774" y="3987576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44162" y="4052240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11091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20449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101599"/>
            <a:ext cx="11209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55625"/>
            <a:ext cx="723900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rgbClr val="800000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</a:rPr>
              <a:t>“I differenti tipi di cellule germinali [uova o polline] di un ibrido sono prodotti, in media, in numeri uguali” </a:t>
            </a:r>
            <a:r>
              <a:rPr sz="3600">
                <a:solidFill>
                  <a:schemeClr val="bg1"/>
                </a:solidFill>
              </a:rPr>
              <a:t>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giallo e liscio, giallo e rugoso, verde e liscio, verde e rugoso in un rapporto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rgbClr val="C82506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chemeClr val="accent5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545802"/>
            <a:ext cx="3999055" cy="8731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67474" y="2094527"/>
            <a:ext cx="4988468" cy="346555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97358" y="5062008"/>
            <a:ext cx="1751980" cy="296688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59286" y="5560081"/>
            <a:ext cx="5096656" cy="399941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2" grpId="0" animBg="1"/>
      <p:bldP spid="8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101600"/>
            <a:ext cx="127995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</a:t>
            </a:r>
            <a:r>
              <a:rPr>
                <a:solidFill>
                  <a:srgbClr val="FF0000"/>
                </a:solidFill>
              </a:rPr>
              <a:t>3/4 X 3/4 </a:t>
            </a:r>
            <a:r>
              <a:rPr>
                <a:solidFill>
                  <a:srgbClr val="000000"/>
                </a:solidFill>
              </a:rPr>
              <a:t>=  </a:t>
            </a:r>
            <a:r>
              <a:rPr b="1">
                <a:solidFill>
                  <a:srgbClr val="0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</a:t>
            </a:r>
            <a:r>
              <a:rPr>
                <a:solidFill>
                  <a:srgbClr val="FF0000"/>
                </a:solidFill>
              </a:rPr>
              <a:t>3/4 X 1/4 </a:t>
            </a:r>
            <a:r>
              <a:rPr>
                <a:solidFill>
                  <a:srgbClr val="000000"/>
                </a:solidFill>
              </a:rPr>
              <a:t>= </a:t>
            </a:r>
            <a:r>
              <a:rPr b="1">
                <a:solidFill>
                  <a:srgbClr val="0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</a:t>
            </a:r>
            <a:r>
              <a:rPr>
                <a:solidFill>
                  <a:srgbClr val="FF0000"/>
                </a:solidFill>
              </a:rPr>
              <a:t>1/4 X 3/4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 b="1">
                <a:solidFill>
                  <a:srgbClr val="0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</a:t>
            </a:r>
            <a:r>
              <a:rPr>
                <a:solidFill>
                  <a:srgbClr val="FF0000"/>
                </a:solidFill>
              </a:rPr>
              <a:t>1/4 X 1/4 </a:t>
            </a:r>
            <a:r>
              <a:rPr>
                <a:solidFill>
                  <a:srgbClr val="000000"/>
                </a:solidFill>
              </a:rPr>
              <a:t>= </a:t>
            </a:r>
            <a:r>
              <a:rPr b="1">
                <a:solidFill>
                  <a:srgbClr val="0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Franklin Gothic Medium"/>
              </a:rPr>
              <a:t>apporto </a:t>
            </a:r>
            <a:r>
              <a:rPr b="1">
                <a:solidFill>
                  <a:srgbClr val="FFFF00"/>
                </a:solidFill>
                <a:latin typeface="+mj-lt"/>
                <a:ea typeface="+mj-ea"/>
                <a:cs typeface="+mj-cs"/>
                <a:sym typeface="Franklin Gothic Medium"/>
              </a:rPr>
              <a:t>giallo</a:t>
            </a:r>
            <a:r>
              <a:rPr b="1">
                <a:solidFill>
                  <a:srgbClr val="000000"/>
                </a:solidFill>
                <a:latin typeface="+mj-lt"/>
                <a:ea typeface="+mj-ea"/>
                <a:cs typeface="+mj-cs"/>
                <a:sym typeface="Franklin Gothic Medium"/>
              </a:rPr>
              <a:t>/</a:t>
            </a:r>
            <a:r>
              <a:rPr b="1">
                <a:solidFill>
                  <a:srgbClr val="6FFF16"/>
                </a:solidFill>
                <a:latin typeface="+mj-lt"/>
                <a:ea typeface="+mj-ea"/>
                <a:cs typeface="+mj-cs"/>
                <a:sym typeface="Franklin Gothic Medium"/>
              </a:rPr>
              <a:t>verde</a:t>
            </a:r>
            <a:r>
              <a:rPr b="1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nella generazione F2 sarà 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Franklin Gothic Medium"/>
              </a:rPr>
              <a:t>3/4:1/4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810500"/>
            <a:ext cx="11645900" cy="1955801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20820"/>
            <a:ext cx="12750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Unità discrete chiamate </a:t>
            </a: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per quell’allele. Quando le due copie sono differenti, l’individuoè eterozigote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97577" y="1213468"/>
            <a:ext cx="1320237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 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Franklin Gothic Book"/>
                <a:cs typeface="Franklin Gothic Book"/>
              </a:rPr>
              <a:t>Negli incroci tra la F1 eterozigote, i fenotipi dominante e recessivo appariranno nella generazione F2 nel rapporto 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071" y="1135616"/>
            <a:ext cx="12285054" cy="7894844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Le due copie di ciascun gene segregano durante la formazione dei gameti</a:t>
            </a:r>
            <a:r>
              <a:rPr lang="en-US" sz="4000">
                <a:solidFill>
                  <a:srgbClr val="000000"/>
                </a:solidFill>
                <a:latin typeface="Franklin Gothic Book"/>
                <a:cs typeface="Franklin Gothic Book"/>
              </a:rPr>
              <a:t>. Come risultato, ciascun uovo e ciascun spematozoo o granulo pollinico contiene solo una copia, e quindi, solo un allele, di ciascun gene. I gameti maschili e femminili si uniscono casualmente al momento della fecondazione (</a:t>
            </a: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LEGGE DELLA SEGREGAZIONE)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 b="1">
                <a:solidFill>
                  <a:srgbClr val="800000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  <a:r>
              <a:rPr lang="en-US" sz="4000">
                <a:solidFill>
                  <a:srgbClr val="000000"/>
                </a:solidFill>
                <a:latin typeface="Franklin Gothic Book"/>
                <a:cs typeface="Franklin Gothic Book"/>
              </a:rPr>
              <a:t>Secondo questa legge, (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LEGGE DELL’ASSORTIMENTO INDIPENDENTE</a:t>
            </a:r>
            <a:r>
              <a:rPr lang="en-US" sz="4000">
                <a:solidFill>
                  <a:srgbClr val="000000"/>
                </a:solidFill>
                <a:latin typeface="Franklin Gothic Book"/>
                <a:cs typeface="Franklin Gothic Book"/>
              </a:rPr>
              <a:t>).  gli incroci tra diibridi Aa Bb della F1 genereranno progenie F2 con rapporto fenotipici di </a:t>
            </a:r>
            <a:r>
              <a:rPr lang="en-US" sz="4000" i="1">
                <a:solidFill>
                  <a:srgbClr val="000000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000000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2115</Words>
  <Application>Microsoft Macintosh PowerPoint</Application>
  <PresentationFormat>Personalizzato</PresentationFormat>
  <Paragraphs>204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44</cp:revision>
  <cp:lastPrinted>2018-03-06T11:54:25Z</cp:lastPrinted>
  <dcterms:modified xsi:type="dcterms:W3CDTF">2022-03-09T07:35:54Z</dcterms:modified>
</cp:coreProperties>
</file>