
<file path=[Content_Types].xml><?xml version="1.0" encoding="utf-8"?>
<Types xmlns="http://schemas.openxmlformats.org/package/2006/content-types">
  <Default Extension="xml" ContentType="application/xml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2667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5334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8001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0668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3335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16129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18796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146300" algn="l" defTabSz="406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31050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06400" latinLnBrk="0">
      <a:defRPr sz="1400">
        <a:latin typeface="Franklin Gothic Book"/>
        <a:ea typeface="Franklin Gothic Book"/>
        <a:cs typeface="Franklin Gothic Book"/>
        <a:sym typeface="Lucida Grande"/>
      </a:defRPr>
    </a:lvl1pPr>
    <a:lvl2pPr indent="228600" defTabSz="406400" latinLnBrk="0">
      <a:defRPr sz="1400">
        <a:latin typeface="Lucida Grande"/>
        <a:ea typeface="Lucida Grande"/>
        <a:cs typeface="Lucida Grande"/>
        <a:sym typeface="Lucida Grande"/>
      </a:defRPr>
    </a:lvl2pPr>
    <a:lvl3pPr indent="457200" defTabSz="406400" latinLnBrk="0">
      <a:defRPr sz="1400">
        <a:latin typeface="Lucida Grande"/>
        <a:ea typeface="Lucida Grande"/>
        <a:cs typeface="Lucida Grande"/>
        <a:sym typeface="Lucida Grande"/>
      </a:defRPr>
    </a:lvl3pPr>
    <a:lvl4pPr indent="685800" defTabSz="406400" latinLnBrk="0">
      <a:defRPr sz="1400">
        <a:latin typeface="Lucida Grande"/>
        <a:ea typeface="Lucida Grande"/>
        <a:cs typeface="Lucida Grande"/>
        <a:sym typeface="Lucida Grande"/>
      </a:defRPr>
    </a:lvl4pPr>
    <a:lvl5pPr indent="914400" defTabSz="406400" latinLnBrk="0">
      <a:defRPr sz="1400">
        <a:latin typeface="Lucida Grande"/>
        <a:ea typeface="Lucida Grande"/>
        <a:cs typeface="Lucida Grande"/>
        <a:sym typeface="Lucida Grande"/>
      </a:defRPr>
    </a:lvl5pPr>
    <a:lvl6pPr indent="1143000" defTabSz="406400" latinLnBrk="0">
      <a:defRPr sz="1400">
        <a:latin typeface="Lucida Grande"/>
        <a:ea typeface="Lucida Grande"/>
        <a:cs typeface="Lucida Grande"/>
        <a:sym typeface="Lucida Grande"/>
      </a:defRPr>
    </a:lvl6pPr>
    <a:lvl7pPr indent="1371600" defTabSz="406400" latinLnBrk="0">
      <a:defRPr sz="1400">
        <a:latin typeface="Lucida Grande"/>
        <a:ea typeface="Lucida Grande"/>
        <a:cs typeface="Lucida Grande"/>
        <a:sym typeface="Lucida Grande"/>
      </a:defRPr>
    </a:lvl7pPr>
    <a:lvl8pPr indent="1600200" defTabSz="406400" latinLnBrk="0">
      <a:defRPr sz="1400">
        <a:latin typeface="Lucida Grande"/>
        <a:ea typeface="Lucida Grande"/>
        <a:cs typeface="Lucida Grande"/>
        <a:sym typeface="Lucida Grande"/>
      </a:defRPr>
    </a:lvl8pPr>
    <a:lvl9pPr indent="1828800" defTabSz="406400" latinLnBrk="0">
      <a:defRPr sz="14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49300" y="2070100"/>
            <a:ext cx="7620000" cy="1689100"/>
          </a:xfrm>
          <a:prstGeom prst="rect">
            <a:avLst/>
          </a:prstGeom>
        </p:spPr>
        <p:txBody>
          <a:bodyPr anchor="b"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49300" y="3771900"/>
            <a:ext cx="7620000" cy="97036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4520564" y="1828800"/>
            <a:ext cx="4241801" cy="3201359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342900" y="1168400"/>
            <a:ext cx="3975100" cy="23241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342900" y="3505200"/>
            <a:ext cx="3975100" cy="2159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4520564" y="2324100"/>
            <a:ext cx="4241801" cy="3201359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749300" y="1778000"/>
            <a:ext cx="3683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"/>
          </p:nvPr>
        </p:nvSpPr>
        <p:spPr>
          <a:xfrm>
            <a:off x="5461000" y="1778000"/>
            <a:ext cx="2921000" cy="4292600"/>
          </a:xfrm>
          <a:prstGeom prst="rect">
            <a:avLst/>
          </a:prstGeom>
        </p:spPr>
        <p:txBody>
          <a:bodyPr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381000" anchor="t"/>
          <a:lstStyle>
            <a:lvl1pPr marL="625948" indent="-359248">
              <a:defRPr sz="2000"/>
            </a:lvl1pPr>
            <a:lvl2pPr marL="1037243" indent="-359248">
              <a:defRPr sz="2000"/>
            </a:lvl2pPr>
            <a:lvl3pPr marL="1434118" indent="-359248">
              <a:defRPr sz="2000"/>
            </a:lvl3pPr>
            <a:lvl4pPr marL="1844222" indent="-359248">
              <a:defRPr sz="2000"/>
            </a:lvl4pPr>
            <a:lvl5pPr marL="2251548" indent="-359248">
              <a:defRPr sz="20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749300" y="622300"/>
            <a:ext cx="7620000" cy="56261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1727200" y="647700"/>
            <a:ext cx="5689600" cy="4295763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34925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9398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6057900" y="7366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34925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9398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6057900" y="2794000"/>
            <a:ext cx="2152203" cy="16256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749300" y="5257800"/>
            <a:ext cx="7620000" cy="1028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49300" y="101600"/>
            <a:ext cx="7620000" cy="147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49300" y="1778000"/>
            <a:ext cx="7620000" cy="429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570016" y="6394450"/>
            <a:ext cx="261839" cy="254000"/>
          </a:xfrm>
          <a:prstGeom prst="rect">
            <a:avLst/>
          </a:prstGeom>
          <a:ln w="12700">
            <a:miter lim="400000"/>
          </a:ln>
        </p:spPr>
        <p:txBody>
          <a:bodyPr wrap="none" lIns="38100" tIns="38100" rIns="38100" bIns="381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0" marR="0" indent="228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2pPr>
      <a:lvl3pPr marL="0" marR="0" indent="457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3pPr>
      <a:lvl4pPr marL="0" marR="0" indent="685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4pPr>
      <a:lvl5pPr marL="0" marR="0" indent="9144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5pPr>
      <a:lvl6pPr marL="0" marR="0" indent="11430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6pPr>
      <a:lvl7pPr marL="0" marR="0" indent="13716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7pPr>
      <a:lvl8pPr marL="0" marR="0" indent="16002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8pPr>
      <a:lvl9pPr marL="0" marR="0" indent="1828800" algn="ctr" defTabSz="406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9pPr>
    </p:titleStyle>
    <p:bodyStyle>
      <a:lvl1pPr marL="705364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1pPr>
      <a:lvl2pPr marL="1116658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2pPr>
      <a:lvl3pPr marL="1513533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3pPr>
      <a:lvl4pPr marL="1923638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4pPr>
      <a:lvl5pPr marL="2330964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Book"/>
          <a:ea typeface="Franklin Gothic Book"/>
          <a:cs typeface="Franklin Gothic Book"/>
          <a:sym typeface="American Typewriter"/>
        </a:defRPr>
      </a:lvl5pPr>
      <a:lvl6pPr marL="2738290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6pPr>
      <a:lvl7pPr marL="3145615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7pPr>
      <a:lvl8pPr marL="3552941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8pPr>
      <a:lvl9pPr marL="3960267" marR="0" indent="-438664" algn="l" defTabSz="406400" rtl="0" latinLnBrk="0">
        <a:lnSpc>
          <a:spcPct val="100000"/>
        </a:lnSpc>
        <a:spcBef>
          <a:spcPts val="2300"/>
        </a:spcBef>
        <a:spcAft>
          <a:spcPts val="0"/>
        </a:spcAft>
        <a:buClrTx/>
        <a:buSzPct val="120000"/>
        <a:buFontTx/>
        <a:buChar char="•"/>
        <a:tabLst/>
        <a:defRPr sz="2800" b="0" i="0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merican Typewriter"/>
        </a:defRPr>
      </a:lvl9pPr>
    </p:bodyStyle>
    <p:otherStyle>
      <a:lvl1pPr marL="0" marR="0" indent="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406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-850900" y="1524000"/>
            <a:ext cx="10845800" cy="3810000"/>
          </a:xfrm>
          <a:prstGeom prst="rect">
            <a:avLst/>
          </a:prstGeom>
        </p:spPr>
        <p:txBody>
          <a:bodyPr lIns="50800" tIns="50800" rIns="50800" bIns="50800"/>
          <a:lstStyle/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Corso di Genetica</a:t>
            </a:r>
          </a:p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-Lezione </a:t>
            </a:r>
            <a:r>
              <a:rPr lang="it-IT">
                <a:solidFill>
                  <a:schemeClr val="bg1"/>
                </a:solidFill>
              </a:rPr>
              <a:t>22</a:t>
            </a:r>
            <a:r>
              <a:rPr>
                <a:solidFill>
                  <a:schemeClr val="bg1"/>
                </a:solidFill>
              </a:rPr>
              <a:t>-</a:t>
            </a:r>
          </a:p>
          <a:p>
            <a:pPr defTabSz="584200">
              <a:defRPr sz="80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 Aneuploidie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6800" y="227012"/>
            <a:ext cx="7010400" cy="6408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6075" y="460375"/>
            <a:ext cx="8451850" cy="59404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1350" y="519112"/>
            <a:ext cx="5319713" cy="58229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825" y="0"/>
            <a:ext cx="3806825" cy="6588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16462" y="3789362"/>
            <a:ext cx="4095751" cy="1160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87612" y="808037"/>
            <a:ext cx="4167188" cy="5246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2450" y="1262062"/>
            <a:ext cx="5499100" cy="43386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/>
          </p:cNvSpPr>
          <p:nvPr>
            <p:ph type="title" idx="4294967295"/>
          </p:nvPr>
        </p:nvSpPr>
        <p:spPr>
          <a:xfrm>
            <a:off x="749300" y="2095500"/>
            <a:ext cx="7620000" cy="2679700"/>
          </a:xfrm>
          <a:prstGeom prst="rect">
            <a:avLst/>
          </a:prstGeom>
        </p:spPr>
        <p:txBody>
          <a:bodyPr/>
          <a:lstStyle>
            <a:lvl1pPr>
              <a:defRPr sz="7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n-lt"/>
                <a:ea typeface="+mn-ea"/>
                <a:cs typeface="+mn-cs"/>
                <a:sym typeface="Franklin Gothic Medium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Le Poliploidie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1239887"/>
            <a:ext cx="8178800" cy="9436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652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Traslocazioni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8987" y="63500"/>
            <a:ext cx="3768726" cy="6453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7900" y="4652962"/>
            <a:ext cx="4167188" cy="15652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13.3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4300"/>
            <a:ext cx="9144000" cy="709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9750" y="549275"/>
            <a:ext cx="4203700" cy="5481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3437" y="3860800"/>
            <a:ext cx="4167188" cy="1655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08225" y="1671637"/>
            <a:ext cx="4527550" cy="35194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925" y="6350"/>
            <a:ext cx="7921625" cy="68373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150" y="-31750"/>
            <a:ext cx="7046913" cy="6902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/>
        </p:nvSpPr>
        <p:spPr>
          <a:xfrm>
            <a:off x="114300" y="1282700"/>
            <a:ext cx="8915400" cy="5283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 anchor="ctr">
            <a:spAutoFit/>
          </a:bodyPr>
          <a:lstStyle/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sym typeface="Helvetica"/>
              </a:rPr>
              <a:t>Nelle</a:t>
            </a:r>
            <a:r>
              <a:rPr>
                <a:solidFill>
                  <a:srgbClr val="53D5FD"/>
                </a:solidFill>
                <a:sym typeface="Helvetica"/>
              </a:rPr>
              <a:t> traslocazioni eterozigoti</a:t>
            </a:r>
            <a:r>
              <a:rPr>
                <a:sym typeface="Helvetica"/>
              </a:rPr>
              <a:t>, solo il modello di segregazione alternato può dar origine a una progenie vitale; la segregazione</a:t>
            </a:r>
          </a:p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sym typeface="Helvetica"/>
              </a:rPr>
              <a:t>adiacente-1, ugualmente probabile, e la rara segregazione adiacente-2 non possono farlo. Per questo, i geni vicini ai punti di rottura delle traslocazioni sui cromosomi non omologhi,</a:t>
            </a:r>
          </a:p>
          <a:p>
            <a:pPr>
              <a:defRPr sz="3400">
                <a:solidFill>
                  <a:srgbClr val="FFA57D"/>
                </a:solidFill>
              </a:defRPr>
            </a:pPr>
            <a:r>
              <a:rPr>
                <a:sym typeface="Helvetica"/>
              </a:rPr>
              <a:t>che subiscono una traslocazione reciproca, mostrano uno</a:t>
            </a:r>
            <a:r>
              <a:rPr b="1">
                <a:sym typeface="Helvetica"/>
              </a:rPr>
              <a:t> </a:t>
            </a:r>
            <a:r>
              <a:rPr b="1">
                <a:solidFill>
                  <a:srgbClr val="96D35F"/>
                </a:solidFill>
                <a:sym typeface="Helvetica"/>
              </a:rPr>
              <a:t>pseudo-</a:t>
            </a:r>
            <a:r>
              <a:rPr b="1" i="1">
                <a:solidFill>
                  <a:srgbClr val="96D35F"/>
                </a:solidFill>
                <a:sym typeface="Helvetica"/>
              </a:rPr>
              <a:t>linkage</a:t>
            </a:r>
            <a:r>
              <a:rPr>
                <a:sym typeface="Helvetica"/>
              </a:rPr>
              <a:t>: si comportano come se fossero associati.</a:t>
            </a:r>
          </a:p>
        </p:txBody>
      </p:sp>
      <p:sp>
        <p:nvSpPr>
          <p:cNvPr id="197" name="Shape 197"/>
          <p:cNvSpPr/>
          <p:nvPr/>
        </p:nvSpPr>
        <p:spPr>
          <a:xfrm>
            <a:off x="4218228" y="436746"/>
            <a:ext cx="4038666" cy="815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 anchor="ctr">
            <a:spAutoFit/>
          </a:bodyPr>
          <a:lstStyle>
            <a:lvl1pPr>
              <a:defRPr sz="4800">
                <a:solidFill>
                  <a:srgbClr val="B18CF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latin typeface="Franklin Gothic Book"/>
                <a:ea typeface="Franklin Gothic Book"/>
                <a:cs typeface="Franklin Gothic Book"/>
              </a:rPr>
              <a:t>Pseudo-linkage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587" y="1189037"/>
            <a:ext cx="8378826" cy="51927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image.pn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850" y="620712"/>
            <a:ext cx="4311650" cy="56784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image.pn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32350" y="4581525"/>
            <a:ext cx="4311650" cy="18002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Franklin Gothic Medium"/>
        <a:ea typeface="Franklin Gothic Medium"/>
        <a:cs typeface="Franklin Gothic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merican Typewriter"/>
        <a:ea typeface="American Typewriter"/>
        <a:cs typeface="American Typewriter"/>
      </a:majorFont>
      <a:minorFont>
        <a:latin typeface="Franklin Gothic Medium"/>
        <a:ea typeface="Franklin Gothic Medium"/>
        <a:cs typeface="Franklin Gothic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06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1846</TotalTime>
  <Words>90</Words>
  <Application>Microsoft Macintosh PowerPoint</Application>
  <PresentationFormat>Presentazione su schermo (4:3)</PresentationFormat>
  <Paragraphs>10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White</vt:lpstr>
      <vt:lpstr>Corso di Genetica -Lezione 22- Cenci</vt:lpstr>
      <vt:lpstr>Traslocazioni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Aneuploidie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Le Poliploidie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14- Cenci</dc:title>
  <cp:lastModifiedBy>Giovanni Cenci</cp:lastModifiedBy>
  <cp:revision>23</cp:revision>
  <dcterms:modified xsi:type="dcterms:W3CDTF">2021-04-19T18:32:28Z</dcterms:modified>
</cp:coreProperties>
</file>