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257" r:id="rId14"/>
    <p:sldId id="304" r:id="rId15"/>
    <p:sldId id="305" r:id="rId16"/>
    <p:sldId id="306" r:id="rId17"/>
    <p:sldId id="307" r:id="rId18"/>
    <p:sldId id="309" r:id="rId19"/>
    <p:sldId id="310" r:id="rId20"/>
    <p:sldId id="311" r:id="rId21"/>
    <p:sldId id="308" r:id="rId22"/>
    <p:sldId id="259" r:id="rId23"/>
    <p:sldId id="260" r:id="rId24"/>
    <p:sldId id="264" r:id="rId25"/>
    <p:sldId id="265" r:id="rId26"/>
    <p:sldId id="266" r:id="rId27"/>
    <p:sldId id="267" r:id="rId28"/>
    <p:sldId id="268" r:id="rId29"/>
    <p:sldId id="269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2667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5334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8001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0668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3335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16129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18796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1463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1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Franklin Gothic Book"/>
        <a:ea typeface="Franklin Gothic Book"/>
        <a:cs typeface="Franklin Gothic Book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49300" y="3771900"/>
            <a:ext cx="7620000" cy="97036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4520564" y="1828800"/>
            <a:ext cx="4241801" cy="3201359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342900" y="1168400"/>
            <a:ext cx="3975100" cy="23241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342900" y="3505200"/>
            <a:ext cx="3975100" cy="215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4520564" y="2324100"/>
            <a:ext cx="4241801" cy="3201359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5461000" y="1778000"/>
            <a:ext cx="2921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381000" anchor="t"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49300" y="622300"/>
            <a:ext cx="7620000" cy="56261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1727200" y="647700"/>
            <a:ext cx="5689600" cy="4295763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34925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9398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60579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34925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9398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60579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2pPr>
      <a:lvl3pPr marL="0" marR="0" indent="457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3pPr>
      <a:lvl4pPr marL="0" marR="0" indent="685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4pPr>
      <a:lvl5pPr marL="0" marR="0" indent="9144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5pPr>
      <a:lvl6pPr marL="0" marR="0" indent="11430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6pPr>
      <a:lvl7pPr marL="0" marR="0" indent="1371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7pPr>
      <a:lvl8pPr marL="0" marR="0" indent="1600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8pPr>
      <a:lvl9pPr marL="0" marR="0" indent="1828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9pPr>
    </p:titleStyle>
    <p:bodyStyle>
      <a:lvl1pPr marL="705364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116658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513533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1923638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330964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2738290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6pPr>
      <a:lvl7pPr marL="3145615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7pPr>
      <a:lvl8pPr marL="3552941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8pPr>
      <a:lvl9pPr marL="3960267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9pPr>
    </p:bodyStyle>
    <p:otherStyle>
      <a:lvl1pPr marL="0" marR="0" indent="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1.t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-850900" y="1524000"/>
            <a:ext cx="10845800" cy="381000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Corso di Genetica</a:t>
            </a:r>
          </a:p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-Lezione </a:t>
            </a:r>
            <a:r>
              <a:rPr lang="it-IT">
                <a:solidFill>
                  <a:schemeClr val="bg1"/>
                </a:solidFill>
              </a:rPr>
              <a:t>21</a:t>
            </a:r>
            <a:r>
              <a:rPr>
                <a:solidFill>
                  <a:schemeClr val="bg1"/>
                </a:solidFill>
              </a:rPr>
              <a:t>-</a:t>
            </a:r>
          </a:p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1840" y="-66973"/>
            <a:ext cx="5063133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10849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7102" y="1230862"/>
            <a:ext cx="3262189" cy="3146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739" y="1174964"/>
            <a:ext cx="3146273" cy="3146273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987812" y="24657"/>
            <a:ext cx="6884393" cy="99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Mutazione Neomorfe</a:t>
            </a:r>
          </a:p>
        </p:txBody>
      </p:sp>
      <p:sp>
        <p:nvSpPr>
          <p:cNvPr id="187" name="Shape 187"/>
          <p:cNvSpPr/>
          <p:nvPr/>
        </p:nvSpPr>
        <p:spPr>
          <a:xfrm>
            <a:off x="402704" y="4428214"/>
            <a:ext cx="8469501" cy="253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3200">
                <a:solidFill>
                  <a:schemeClr val="bg1"/>
                </a:solidFill>
                <a:latin typeface="Franklin Gothic Book"/>
                <a:cs typeface="Franklin Gothic Book"/>
              </a:rPr>
              <a:t>Generano un fenotipo nuovo. Alcune mutazioni neomorfe causano la produzione di proteine con una funzione nuova, mentre altre inducono i geni a esprimere la normale proteina in tempi e luoghi inappropriati (</a:t>
            </a:r>
            <a:r>
              <a:rPr sz="3200">
                <a:solidFill>
                  <a:srgbClr val="800000"/>
                </a:solidFill>
                <a:latin typeface="Franklin Gothic Book"/>
                <a:cs typeface="Franklin Gothic Book"/>
              </a:rPr>
              <a:t>Espressione Ectopica</a:t>
            </a:r>
            <a:r>
              <a:rPr sz="3200">
                <a:solidFill>
                  <a:schemeClr val="bg1"/>
                </a:solidFill>
                <a:latin typeface="Franklin Gothic Book"/>
                <a:cs typeface="Franklin Gothic Book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39527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riarrangiamenti strutturali e le variazioni nel numero dei cromosomi</a:t>
            </a:r>
          </a:p>
        </p:txBody>
      </p:sp>
    </p:spTree>
    <p:extLst>
      <p:ext uri="{BB962C8B-B14F-4D97-AF65-F5344CB8AC3E}">
        <p14:creationId xmlns:p14="http://schemas.microsoft.com/office/powerpoint/2010/main" val="3489372466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38100" y="-114300"/>
            <a:ext cx="9067800" cy="193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defRPr sz="5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riarrangiamenti strutturali e le variazioni nel numero dei cromosomi</a:t>
            </a:r>
          </a:p>
        </p:txBody>
      </p:sp>
      <p:sp>
        <p:nvSpPr>
          <p:cNvPr id="135" name="Shape 135"/>
          <p:cNvSpPr/>
          <p:nvPr/>
        </p:nvSpPr>
        <p:spPr>
          <a:xfrm>
            <a:off x="228600" y="2321485"/>
            <a:ext cx="8686800" cy="395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r>
              <a:rPr>
                <a:solidFill>
                  <a:schemeClr val="bg1"/>
                </a:solidFill>
              </a:rPr>
              <a:t>■ I riarrangiamenti delle sequenze di DNA all’interno e tra i cromosomi: delezioni, duplicazioni, inversioni, traslocazioni e il movimento degli elementi trasponibili.</a:t>
            </a:r>
          </a:p>
          <a:p>
            <a:r>
              <a:rPr>
                <a:solidFill>
                  <a:schemeClr val="bg1"/>
                </a:solidFill>
              </a:rPr>
              <a:t>■ Le variazioni nel numero di cromosomi: aneuploidia, che include la monosomia e la trisomia; la monoploidia e la poliploidia.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01600"/>
            <a:ext cx="7632700" cy="3340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3200"/>
            <a:ext cx="9144000" cy="23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16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398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4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81000"/>
            <a:ext cx="7937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330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11200"/>
            <a:ext cx="3835400" cy="5422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-101600"/>
            <a:ext cx="414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22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752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42" y="1047750"/>
            <a:ext cx="4098557" cy="4438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62" y="1257300"/>
            <a:ext cx="1918031" cy="40767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2442" y="5334000"/>
            <a:ext cx="3120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Displasia ectodermica anidrotica</a:t>
            </a:r>
          </a:p>
        </p:txBody>
      </p:sp>
    </p:spTree>
    <p:extLst>
      <p:ext uri="{BB962C8B-B14F-4D97-AF65-F5344CB8AC3E}">
        <p14:creationId xmlns:p14="http://schemas.microsoft.com/office/powerpoint/2010/main" val="23859185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96453" y="-118656"/>
            <a:ext cx="8947547" cy="1734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36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decifrazione del codice: le manipolazioni biochimiche hanno rivelato a quali aminoacidi corrispondono i diversi codoni</a:t>
            </a:r>
          </a:p>
        </p:txBody>
      </p:sp>
      <p:sp>
        <p:nvSpPr>
          <p:cNvPr id="142" name="Shape 142"/>
          <p:cNvSpPr/>
          <p:nvPr/>
        </p:nvSpPr>
        <p:spPr>
          <a:xfrm>
            <a:off x="196453" y="1607395"/>
            <a:ext cx="8599289" cy="4504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marL="401822" indent="-401822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scoperta dell’RNA messaggero, la molecola per il trasporto dell’informazione genetica</a:t>
            </a:r>
          </a:p>
          <a:p>
            <a:pPr marL="401822" indent="-401822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3200"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401822" indent="-401822" defTabSz="321457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La direzione 5′-3′ nell’mRNA corrisponde alla direzione N-terminale-C-terminale di un polipeptide</a:t>
            </a:r>
          </a:p>
          <a:p>
            <a:pPr marL="401822" indent="-401822" defTabSz="321457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 sz="3200">
              <a:solidFill>
                <a:schemeClr val="bg1"/>
              </a:solidFill>
              <a:latin typeface="Franklin Gothic Book"/>
              <a:ea typeface="Franklin Gothic Book"/>
              <a:cs typeface="Franklin Gothic Book"/>
            </a:endParaRPr>
          </a:p>
          <a:p>
            <a:pPr marL="401822" indent="-401822" defTabSz="321457">
              <a:buFont typeface="Arial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I codoni non senso determinano la</a:t>
            </a:r>
            <a:r>
              <a:rPr lang="it-IT" sz="32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32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terminazione</a:t>
            </a:r>
            <a:r>
              <a:rPr lang="it-IT" sz="32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32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di una catena polipeptidica</a:t>
            </a:r>
          </a:p>
        </p:txBody>
      </p:sp>
    </p:spTree>
    <p:extLst>
      <p:ext uri="{BB962C8B-B14F-4D97-AF65-F5344CB8AC3E}">
        <p14:creationId xmlns:p14="http://schemas.microsoft.com/office/powerpoint/2010/main" val="24740154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50900"/>
            <a:ext cx="81788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66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54000"/>
            <a:ext cx="4140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958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512" y="0"/>
            <a:ext cx="6140451" cy="6453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0150" y="330200"/>
            <a:ext cx="4203700" cy="6200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Fig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231900"/>
            <a:ext cx="9213057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4114800" y="533400"/>
            <a:ext cx="5029200" cy="549910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406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merican Typewri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Delezioni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312" y="1144587"/>
            <a:ext cx="7191376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449" y="165100"/>
            <a:ext cx="5378251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300" y="76200"/>
            <a:ext cx="5842000" cy="669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3644900" y="3822700"/>
            <a:ext cx="1308100" cy="2413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algn="ctr">
              <a:defRPr sz="2400">
                <a:latin typeface="+mj-lt"/>
                <a:ea typeface="+mj-ea"/>
                <a:cs typeface="+mj-cs"/>
                <a:sym typeface="American Typewriter"/>
              </a:defRPr>
            </a:pPr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5702300" y="1006732"/>
            <a:ext cx="12856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06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w- rst- fa-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825" y="1387475"/>
            <a:ext cx="7118350" cy="4086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598289" y="76328"/>
            <a:ext cx="7304484" cy="74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  <a:sym typeface="Helvetica"/>
              </a:rPr>
              <a:t>Il codice genetico: sommario</a:t>
            </a:r>
          </a:p>
        </p:txBody>
      </p:sp>
      <p:sp>
        <p:nvSpPr>
          <p:cNvPr id="145" name="Shape 145"/>
          <p:cNvSpPr/>
          <p:nvPr/>
        </p:nvSpPr>
        <p:spPr>
          <a:xfrm>
            <a:off x="89297" y="836782"/>
            <a:ext cx="8974336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800">
                <a:solidFill>
                  <a:srgbClr val="F5EC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Il codice consiste di </a:t>
            </a:r>
            <a:r>
              <a:rPr sz="2800" i="1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codoni di triplette</a:t>
            </a:r>
            <a:r>
              <a:rPr sz="28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, ognuno dei quali specifica un aminoacido</a:t>
            </a:r>
          </a:p>
        </p:txBody>
      </p:sp>
      <p:sp>
        <p:nvSpPr>
          <p:cNvPr id="146" name="Shape 146"/>
          <p:cNvSpPr/>
          <p:nvPr/>
        </p:nvSpPr>
        <p:spPr>
          <a:xfrm>
            <a:off x="2848961" y="1898158"/>
            <a:ext cx="4657884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 sz="38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rgbClr val="000090"/>
                </a:solidFill>
                <a:latin typeface="Franklin Gothic Book"/>
                <a:ea typeface="Franklin Gothic Book"/>
                <a:cs typeface="Franklin Gothic Book"/>
              </a:rPr>
              <a:t>I codoni sono </a:t>
            </a:r>
            <a:r>
              <a:rPr sz="2800" i="1">
                <a:solidFill>
                  <a:srgbClr val="000090"/>
                </a:solidFill>
                <a:latin typeface="Franklin Gothic Book"/>
                <a:ea typeface="Franklin Gothic Book"/>
                <a:cs typeface="Franklin Gothic Book"/>
              </a:rPr>
              <a:t>non sovrapposti</a:t>
            </a:r>
          </a:p>
        </p:txBody>
      </p:sp>
      <p:sp>
        <p:nvSpPr>
          <p:cNvPr id="147" name="Shape 147"/>
          <p:cNvSpPr/>
          <p:nvPr/>
        </p:nvSpPr>
        <p:spPr>
          <a:xfrm>
            <a:off x="342299" y="3511222"/>
            <a:ext cx="7902773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8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latin typeface="Franklin Gothic Book"/>
                <a:ea typeface="Franklin Gothic Book"/>
                <a:cs typeface="Franklin Gothic Book"/>
              </a:rPr>
              <a:t>Il codice include tre </a:t>
            </a:r>
            <a:r>
              <a:rPr sz="2800" i="1">
                <a:latin typeface="Franklin Gothic Book"/>
                <a:ea typeface="Franklin Gothic Book"/>
                <a:cs typeface="Franklin Gothic Book"/>
              </a:rPr>
              <a:t>codoni di stop</a:t>
            </a:r>
            <a:r>
              <a:rPr sz="2800">
                <a:latin typeface="Franklin Gothic Book"/>
                <a:ea typeface="Franklin Gothic Book"/>
                <a:cs typeface="Franklin Gothic Book"/>
              </a:rPr>
              <a:t>, o </a:t>
            </a:r>
            <a:r>
              <a:rPr sz="2800" i="1">
                <a:latin typeface="Franklin Gothic Book"/>
                <a:ea typeface="Franklin Gothic Book"/>
                <a:cs typeface="Franklin Gothic Book"/>
              </a:rPr>
              <a:t>non senso</a:t>
            </a:r>
            <a:r>
              <a:rPr sz="2800">
                <a:latin typeface="Franklin Gothic Book"/>
                <a:ea typeface="Franklin Gothic Book"/>
                <a:cs typeface="Franklin Gothic Book"/>
              </a:rPr>
              <a:t>: UAA,</a:t>
            </a:r>
            <a:r>
              <a:rPr lang="it-IT" sz="280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2800">
                <a:latin typeface="Franklin Gothic Book"/>
                <a:ea typeface="Franklin Gothic Book"/>
                <a:cs typeface="Franklin Gothic Book"/>
              </a:rPr>
              <a:t>UAG e UGA.</a:t>
            </a:r>
          </a:p>
        </p:txBody>
      </p:sp>
      <p:sp>
        <p:nvSpPr>
          <p:cNvPr id="148" name="Shape 148"/>
          <p:cNvSpPr/>
          <p:nvPr/>
        </p:nvSpPr>
        <p:spPr>
          <a:xfrm>
            <a:off x="342299" y="2368048"/>
            <a:ext cx="8286750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800">
                <a:solidFill>
                  <a:srgbClr val="F1C9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Il codice è </a:t>
            </a:r>
            <a:r>
              <a:rPr sz="2800" i="1"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degenerato</a:t>
            </a:r>
            <a:r>
              <a:rPr sz="2800">
                <a:solidFill>
                  <a:srgbClr val="660066"/>
                </a:solidFill>
                <a:latin typeface="Franklin Gothic Book"/>
                <a:ea typeface="Franklin Gothic Book"/>
                <a:cs typeface="Franklin Gothic Book"/>
              </a:rPr>
              <a:t>, cioè, in molti casi lo stesso aminoacido è specificato da più di un codone</a:t>
            </a:r>
          </a:p>
        </p:txBody>
      </p:sp>
      <p:sp>
        <p:nvSpPr>
          <p:cNvPr id="149" name="Shape 149"/>
          <p:cNvSpPr/>
          <p:nvPr/>
        </p:nvSpPr>
        <p:spPr>
          <a:xfrm>
            <a:off x="1850865" y="4600077"/>
            <a:ext cx="6533862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defRPr sz="3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2800">
                <a:solidFill>
                  <a:schemeClr val="accent5">
                    <a:lumMod val="75000"/>
                  </a:schemeClr>
                </a:solidFill>
              </a:rPr>
              <a:t>Prevede l’esistenza di un registro di lettura</a:t>
            </a:r>
          </a:p>
        </p:txBody>
      </p:sp>
      <p:sp>
        <p:nvSpPr>
          <p:cNvPr id="150" name="Shape 150"/>
          <p:cNvSpPr/>
          <p:nvPr/>
        </p:nvSpPr>
        <p:spPr>
          <a:xfrm>
            <a:off x="196453" y="5419219"/>
            <a:ext cx="8652867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2800">
                <a:solidFill>
                  <a:schemeClr val="bg1"/>
                </a:solidFill>
              </a:rPr>
              <a:t>ogni codone viene interpretato in maniera sequenziale in un aminoacido</a:t>
            </a:r>
          </a:p>
        </p:txBody>
      </p:sp>
    </p:spTree>
    <p:extLst>
      <p:ext uri="{BB962C8B-B14F-4D97-AF65-F5344CB8AC3E}">
        <p14:creationId xmlns:p14="http://schemas.microsoft.com/office/powerpoint/2010/main" val="28355974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" y="1243012"/>
            <a:ext cx="9099550" cy="492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17500"/>
            <a:ext cx="4216369" cy="5981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0" y="736599"/>
            <a:ext cx="3962400" cy="55746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 idx="4294967295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Inversioni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63500"/>
            <a:ext cx="4383088" cy="679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7537" y="4005262"/>
            <a:ext cx="4383088" cy="1998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627438" cy="679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0200" y="3500437"/>
            <a:ext cx="4311650" cy="129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25437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2420937"/>
            <a:ext cx="4059238" cy="2114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27000" y="101600"/>
            <a:ext cx="8877300" cy="1473200"/>
          </a:xfrm>
        </p:spPr>
        <p:txBody>
          <a:bodyPr/>
          <a:lstStyle/>
          <a:p>
            <a:r>
              <a:rPr lang="it-IT">
                <a:solidFill>
                  <a:srgbClr val="800000"/>
                </a:solidFill>
              </a:rPr>
              <a:t>Le inversioni come soppressori del Crossing Overg</a:t>
            </a:r>
            <a:br>
              <a:rPr lang="it-IT">
                <a:solidFill>
                  <a:srgbClr val="800000"/>
                </a:solidFill>
              </a:rPr>
            </a:b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27000" y="927100"/>
            <a:ext cx="9118600" cy="6210300"/>
          </a:xfrm>
        </p:spPr>
        <p:txBody>
          <a:bodyPr/>
          <a:lstStyle/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>
                <a:solidFill>
                  <a:schemeClr val="bg1"/>
                </a:solidFill>
              </a:rPr>
              <a:t>Il crossing-over all’interno dell’ansa d’inversione, negli individui eterozigoti per l’inversione,sia paracentrica che pericentrica, ha lo stesso effetto: </a:t>
            </a:r>
            <a:r>
              <a:rPr lang="it-IT">
                <a:solidFill>
                  <a:srgbClr val="800000"/>
                </a:solidFill>
              </a:rPr>
              <a:t>la formazione di gameti ricombinanti che dopo la fecondazione impediscono allo zigote di svilupparsi.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>
                <a:solidFill>
                  <a:schemeClr val="bg1"/>
                </a:solidFill>
              </a:rPr>
              <a:t>Poiché possono dar vita a una progenie vitale soltanto i gameti che contengono cromosomi che non hanno ricombinato all’interno dell’ansa d’inversione, le inversioni agiscono da </a:t>
            </a:r>
            <a:r>
              <a:rPr lang="it-IT">
                <a:solidFill>
                  <a:srgbClr val="800000"/>
                </a:solidFill>
              </a:rPr>
              <a:t>soppressori del crossing- over.</a:t>
            </a:r>
          </a:p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it-IT">
                <a:solidFill>
                  <a:schemeClr val="bg1"/>
                </a:solidFill>
              </a:rPr>
              <a:t>Questo non vuol dire che i crossing-over nelle anse non avvengono, ma semplicemente che non ci sono ricombinanti tra la progenie vitale di un individuo eterozigote per un’inversione.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8187" y="681037"/>
            <a:ext cx="4238626" cy="506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520700" y="1019066"/>
            <a:ext cx="3962400" cy="5247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defRPr sz="3200">
                <a:solidFill>
                  <a:srgbClr val="F5EC00"/>
                </a:solidFill>
              </a:defRPr>
            </a:pPr>
            <a:r>
              <a:rPr sz="2800">
                <a:solidFill>
                  <a:schemeClr val="bg1"/>
                </a:solidFill>
                <a:sym typeface="Helvetica"/>
              </a:rPr>
              <a:t>I genetisti usano i soppressori del crossing-over per produrre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 sz="2800">
                <a:solidFill>
                  <a:schemeClr val="bg1"/>
                </a:solidFill>
                <a:sym typeface="Helvetica"/>
              </a:rPr>
              <a:t>i </a:t>
            </a:r>
            <a:r>
              <a:rPr sz="2800" b="1">
                <a:solidFill>
                  <a:srgbClr val="800000"/>
                </a:solidFill>
                <a:sym typeface="Helvetica"/>
              </a:rPr>
              <a:t>cromosomi bilanciatori</a:t>
            </a:r>
            <a:r>
              <a:rPr sz="2800">
                <a:solidFill>
                  <a:schemeClr val="bg1"/>
                </a:solidFill>
                <a:sym typeface="Helvetica"/>
              </a:rPr>
              <a:t>, che contengono inversioni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 sz="2800">
                <a:solidFill>
                  <a:schemeClr val="bg1"/>
                </a:solidFill>
                <a:sym typeface="Helvetica"/>
              </a:rPr>
              <a:t>multiple sovrapposte (pericentriche e paracentriche), come</a:t>
            </a:r>
          </a:p>
          <a:p>
            <a:pPr>
              <a:defRPr sz="3200">
                <a:solidFill>
                  <a:srgbClr val="F5EC00"/>
                </a:solidFill>
              </a:defRPr>
            </a:pPr>
            <a:r>
              <a:rPr sz="2800">
                <a:solidFill>
                  <a:schemeClr val="bg1"/>
                </a:solidFill>
                <a:sym typeface="Helvetica"/>
              </a:rPr>
              <a:t>anche dei marcatori che producono fenotipi dominanti visibili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Traslocazioni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549275"/>
            <a:ext cx="4203700" cy="548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3860800"/>
            <a:ext cx="4167188" cy="165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81" y="1795559"/>
            <a:ext cx="9170789" cy="470749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51"/>
          <p:cNvSpPr/>
          <p:nvPr/>
        </p:nvSpPr>
        <p:spPr>
          <a:xfrm>
            <a:off x="0" y="22443"/>
            <a:ext cx="8777883" cy="182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rPr>
                <a:solidFill>
                  <a:srgbClr val="800000"/>
                </a:solidFill>
              </a:rPr>
              <a:t>Ci sono tre modi in cui le mutazioni possono modificare il messaggio codificato in una sequenza di nucleotidi</a:t>
            </a:r>
          </a:p>
        </p:txBody>
      </p:sp>
    </p:spTree>
    <p:extLst>
      <p:ext uri="{BB962C8B-B14F-4D97-AF65-F5344CB8AC3E}">
        <p14:creationId xmlns:p14="http://schemas.microsoft.com/office/powerpoint/2010/main" val="1899869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8225" y="1671637"/>
            <a:ext cx="4527550" cy="3519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6350"/>
            <a:ext cx="7921625" cy="6837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150" y="-31750"/>
            <a:ext cx="7046913" cy="6902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14300" y="1282700"/>
            <a:ext cx="8915400" cy="528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sym typeface="Helvetica"/>
              </a:rPr>
              <a:t>Nelle</a:t>
            </a:r>
            <a:r>
              <a:rPr>
                <a:solidFill>
                  <a:srgbClr val="53D5FD"/>
                </a:solidFill>
                <a:sym typeface="Helvetica"/>
              </a:rPr>
              <a:t> traslocazioni eterozigoti</a:t>
            </a:r>
            <a:r>
              <a:rPr>
                <a:sym typeface="Helvetica"/>
              </a:rPr>
              <a:t>, solo il modello di segregazione alternato può dar origine a una progenie vitale; la segregazione</a:t>
            </a:r>
          </a:p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sym typeface="Helvetica"/>
              </a:rPr>
              <a:t>adiacente-1, ugualmente probabile, e la rara segregazione adiacente-2 non possono farlo. Per questo, i geni vicini ai punti di rottura delle traslocazioni sui cromosomi non omologhi,</a:t>
            </a:r>
          </a:p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sym typeface="Helvetica"/>
              </a:rPr>
              <a:t>che subiscono una traslocazione reciproca, mostrano uno</a:t>
            </a:r>
            <a:r>
              <a:rPr b="1">
                <a:sym typeface="Helvetica"/>
              </a:rPr>
              <a:t> </a:t>
            </a:r>
            <a:r>
              <a:rPr b="1">
                <a:solidFill>
                  <a:srgbClr val="96D35F"/>
                </a:solidFill>
                <a:sym typeface="Helvetica"/>
              </a:rPr>
              <a:t>pseudo-</a:t>
            </a:r>
            <a:r>
              <a:rPr b="1" i="1">
                <a:solidFill>
                  <a:srgbClr val="96D35F"/>
                </a:solidFill>
                <a:sym typeface="Helvetica"/>
              </a:rPr>
              <a:t>linkage</a:t>
            </a:r>
            <a:r>
              <a:rPr>
                <a:sym typeface="Helvetica"/>
              </a:rPr>
              <a:t>: si comportano come se fossero associati.</a:t>
            </a:r>
          </a:p>
        </p:txBody>
      </p:sp>
      <p:sp>
        <p:nvSpPr>
          <p:cNvPr id="197" name="Shape 197"/>
          <p:cNvSpPr/>
          <p:nvPr/>
        </p:nvSpPr>
        <p:spPr>
          <a:xfrm>
            <a:off x="4218228" y="436746"/>
            <a:ext cx="403866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800">
                <a:solidFill>
                  <a:srgbClr val="B18C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Pseudo-linkage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87" y="1189037"/>
            <a:ext cx="8378826" cy="5192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620712"/>
            <a:ext cx="4311650" cy="5678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2350" y="4581525"/>
            <a:ext cx="4311650" cy="180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Aneuploidie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27012"/>
            <a:ext cx="7010400" cy="640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075" y="460375"/>
            <a:ext cx="8451850" cy="5940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1350" y="519112"/>
            <a:ext cx="5319713" cy="5822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187523" y="-227163"/>
            <a:ext cx="8929688" cy="1918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48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mutazioni nella sequenza codificante di</a:t>
            </a:r>
            <a:r>
              <a:rPr lang="it-IT" sz="4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un gene possono alterare il prodotto genico</a:t>
            </a:r>
          </a:p>
        </p:txBody>
      </p:sp>
      <p:sp>
        <p:nvSpPr>
          <p:cNvPr id="156" name="Shape 156"/>
          <p:cNvSpPr/>
          <p:nvPr/>
        </p:nvSpPr>
        <p:spPr>
          <a:xfrm>
            <a:off x="223242" y="1734520"/>
            <a:ext cx="8304609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Le mutazioni </a:t>
            </a:r>
            <a:r>
              <a:rPr sz="2800"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silenti</a:t>
            </a:r>
            <a:r>
              <a:rPr sz="28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: non alterano la codificazione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degli aminoacidi</a:t>
            </a:r>
          </a:p>
        </p:txBody>
      </p:sp>
      <p:sp>
        <p:nvSpPr>
          <p:cNvPr id="157" name="Shape 157"/>
          <p:cNvSpPr/>
          <p:nvPr/>
        </p:nvSpPr>
        <p:spPr>
          <a:xfrm>
            <a:off x="285750" y="2694155"/>
            <a:ext cx="7456289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600">
                <a:solidFill>
                  <a:srgbClr val="FFFC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Le mutazioni </a:t>
            </a:r>
            <a:r>
              <a:rPr sz="2800"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di senso </a:t>
            </a: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sostituiscono un aminoacido</a:t>
            </a:r>
            <a:r>
              <a:rPr lang="it-IT"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con un altro</a:t>
            </a:r>
          </a:p>
        </p:txBody>
      </p:sp>
      <p:sp>
        <p:nvSpPr>
          <p:cNvPr id="158" name="Shape 158"/>
          <p:cNvSpPr/>
          <p:nvPr/>
        </p:nvSpPr>
        <p:spPr>
          <a:xfrm>
            <a:off x="223242" y="3747858"/>
            <a:ext cx="7752920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Le mutazioni </a:t>
            </a:r>
            <a:r>
              <a:rPr sz="2800"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non senso</a:t>
            </a: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:  cambiano un codone che </a:t>
            </a:r>
            <a:endParaRPr lang="it-IT" sz="2800"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specifica</a:t>
            </a:r>
            <a:r>
              <a:rPr lang="it-IT"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un aminoacido in codone di stop</a:t>
            </a:r>
          </a:p>
        </p:txBody>
      </p:sp>
      <p:sp>
        <p:nvSpPr>
          <p:cNvPr id="159" name="Shape 159"/>
          <p:cNvSpPr/>
          <p:nvPr/>
        </p:nvSpPr>
        <p:spPr>
          <a:xfrm>
            <a:off x="223242" y="4925446"/>
            <a:ext cx="8393906" cy="1364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Le mutazioni </a:t>
            </a:r>
            <a:r>
              <a:rPr sz="2800"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frameshift</a:t>
            </a: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: derivano dall’inserzione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8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o dalla delezione di nucleotidi all’interno della sequenza codificante</a:t>
            </a:r>
          </a:p>
        </p:txBody>
      </p:sp>
    </p:spTree>
    <p:extLst>
      <p:ext uri="{BB962C8B-B14F-4D97-AF65-F5344CB8AC3E}">
        <p14:creationId xmlns:p14="http://schemas.microsoft.com/office/powerpoint/2010/main" val="12678745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0"/>
            <a:ext cx="3806825" cy="6588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462" y="3789362"/>
            <a:ext cx="4095751" cy="1160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7612" y="808037"/>
            <a:ext cx="4167188" cy="524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2450" y="1262062"/>
            <a:ext cx="5499100" cy="4338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 idx="4294967295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Le Poliploidie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1239887"/>
            <a:ext cx="8178800" cy="943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52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987" y="63500"/>
            <a:ext cx="3768726" cy="6453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4652962"/>
            <a:ext cx="4167188" cy="1565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13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4300"/>
            <a:ext cx="9144000" cy="709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98226" y="2825"/>
            <a:ext cx="7643813" cy="1262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55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defRPr sz="5000"/>
            </a:pPr>
            <a:r>
              <a:rPr sz="39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codice genetico è quasi, ma non del tutto, universale</a:t>
            </a:r>
          </a:p>
        </p:txBody>
      </p:sp>
      <p:sp>
        <p:nvSpPr>
          <p:cNvPr id="162" name="Shape 162"/>
          <p:cNvSpPr/>
          <p:nvPr/>
        </p:nvSpPr>
        <p:spPr>
          <a:xfrm>
            <a:off x="479639" y="1192302"/>
            <a:ext cx="8239771" cy="302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3200">
                <a:solidFill>
                  <a:schemeClr val="bg1"/>
                </a:solidFill>
              </a:rPr>
              <a:t>Nei protozoi ciliati, i codoni UAA e UGA, che nella maggior parte degli organismi sono codoni non senso, specificano l’aminoacido glutamina; in altri ciliati, UGA, che rappresenta il terzo codone di stop in molti organismi, specifica la cisteina.</a:t>
            </a:r>
          </a:p>
        </p:txBody>
      </p:sp>
      <p:sp>
        <p:nvSpPr>
          <p:cNvPr id="163" name="Shape 163"/>
          <p:cNvSpPr/>
          <p:nvPr/>
        </p:nvSpPr>
        <p:spPr>
          <a:xfrm>
            <a:off x="482203" y="4597132"/>
            <a:ext cx="7295555" cy="105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defRPr sz="4200">
                <a:solidFill>
                  <a:srgbClr val="53D5F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Nei mitocondri di lievito, CUA specifica la treonina invece della leucina</a:t>
            </a:r>
          </a:p>
        </p:txBody>
      </p:sp>
    </p:spTree>
    <p:extLst>
      <p:ext uri="{BB962C8B-B14F-4D97-AF65-F5344CB8AC3E}">
        <p14:creationId xmlns:p14="http://schemas.microsoft.com/office/powerpoint/2010/main" val="35171335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21469" y="818952"/>
            <a:ext cx="8027789" cy="2380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Come le mutazioni influenzano</a:t>
            </a:r>
            <a:r>
              <a:rPr lang="it-IT"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800000"/>
                </a:solidFill>
              </a:rPr>
              <a:t>l’espressione genica</a:t>
            </a:r>
          </a:p>
        </p:txBody>
      </p:sp>
      <p:sp>
        <p:nvSpPr>
          <p:cNvPr id="166" name="Shape 166"/>
          <p:cNvSpPr/>
          <p:nvPr/>
        </p:nvSpPr>
        <p:spPr>
          <a:xfrm>
            <a:off x="152400" y="3590844"/>
            <a:ext cx="9144000" cy="1549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l">
              <a:defRPr sz="43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3200">
                <a:solidFill>
                  <a:schemeClr val="bg1"/>
                </a:solidFill>
              </a:rPr>
              <a:t>Le mutazioni che alterano le coppie</a:t>
            </a:r>
            <a:r>
              <a:rPr lang="it-IT" sz="3200">
                <a:solidFill>
                  <a:schemeClr val="bg1"/>
                </a:solidFill>
              </a:rPr>
              <a:t> </a:t>
            </a:r>
            <a:r>
              <a:rPr sz="3200">
                <a:solidFill>
                  <a:schemeClr val="bg1"/>
                </a:solidFill>
              </a:rPr>
              <a:t>nucleotidiche del DNA possono modificare uno qualsiasi dei passaggi, o dei prodotti, dell’espressione genica.</a:t>
            </a:r>
          </a:p>
        </p:txBody>
      </p:sp>
    </p:spTree>
    <p:extLst>
      <p:ext uri="{BB962C8B-B14F-4D97-AF65-F5344CB8AC3E}">
        <p14:creationId xmlns:p14="http://schemas.microsoft.com/office/powerpoint/2010/main" val="8727003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indent="0" algn="just">
              <a:buNone/>
            </a:pPr>
            <a:r>
              <a:rPr lang="it-IT" sz="4000">
                <a:solidFill>
                  <a:srgbClr val="000000"/>
                </a:solidFill>
              </a:rPr>
              <a:t>Anche se situate all’esterno della sequenza codificante di un gene le mutazioni possono alterare l’espressione genica</a:t>
            </a:r>
          </a:p>
          <a:p>
            <a:pPr marL="266700" indent="0" algn="just">
              <a:buNone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9050741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89297" y="1040259"/>
            <a:ext cx="8956477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endParaRPr sz="4000">
              <a:solidFill>
                <a:srgbClr val="800000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51805" y="5561050"/>
            <a:ext cx="8599289" cy="1364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endParaRPr>
          </a:p>
          <a:p>
            <a:pPr defTabSz="321457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326" y="774700"/>
            <a:ext cx="8753674" cy="2489200"/>
          </a:xfrm>
        </p:spPr>
        <p:txBody>
          <a:bodyPr/>
          <a:lstStyle/>
          <a:p>
            <a:pPr algn="l"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 lang="it-IT" sz="3200">
                <a:solidFill>
                  <a:srgbClr val="800000"/>
                </a:solidFill>
                <a:sym typeface="Franklin Gothic Medium"/>
              </a:rPr>
              <a:t>Mutazioni nei geni che codificano le</a:t>
            </a:r>
            <a:br>
              <a:rPr lang="it-IT" sz="3200">
                <a:solidFill>
                  <a:srgbClr val="800000"/>
                </a:solidFill>
                <a:sym typeface="Franklin Gothic Medium"/>
              </a:rPr>
            </a:br>
            <a:r>
              <a:rPr lang="it-IT" sz="3200">
                <a:solidFill>
                  <a:srgbClr val="800000"/>
                </a:solidFill>
                <a:sym typeface="Franklin Gothic Medium"/>
              </a:rPr>
              <a:t>molecole necessarie all’espressione possono influenzare la trascrizione, lo splicing dell’mRNA oppure la traduzione</a:t>
            </a:r>
            <a:br>
              <a:rPr lang="it-IT" sz="3200">
                <a:solidFill>
                  <a:srgbClr val="800000"/>
                </a:solidFill>
                <a:sym typeface="Franklin Gothic Medium"/>
              </a:rPr>
            </a:br>
            <a:endParaRPr lang="en-US" sz="320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-303609" y="2819400"/>
            <a:ext cx="9054703" cy="4991100"/>
          </a:xfrm>
        </p:spPr>
        <p:txBody>
          <a:bodyPr/>
          <a:lstStyle/>
          <a:p>
            <a:r>
              <a:rPr lang="it-IT" sz="3200">
                <a:solidFill>
                  <a:srgbClr val="000000"/>
                </a:solidFill>
              </a:rPr>
              <a:t>Mutazioni in geni che codificano proteine o RNA coinvolti nell’espressione genica sono generalmente letali</a:t>
            </a:r>
          </a:p>
          <a:p>
            <a:pPr defTabSz="321457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200">
                <a:solidFill>
                  <a:srgbClr val="000000"/>
                </a:solidFill>
              </a:rPr>
              <a:t>Mutazioni in geni dei tRNA possono sopprimere</a:t>
            </a:r>
          </a:p>
          <a:p>
            <a:pPr defTabSz="321457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200">
                <a:solidFill>
                  <a:srgbClr val="000000"/>
                </a:solidFill>
              </a:rPr>
              <a:t>Mutazioni in geni che codificano proteine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339133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Franklin Gothic Medium"/>
        <a:ea typeface="Franklin Gothic Medium"/>
        <a:cs typeface="Franklin Gothic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Franklin Gothic Medium"/>
        <a:ea typeface="Franklin Gothic Medium"/>
        <a:cs typeface="Franklin Gothic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726</Words>
  <Application>Microsoft Macintosh PowerPoint</Application>
  <PresentationFormat>Presentazione su schermo (4:3)</PresentationFormat>
  <Paragraphs>60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8" baseType="lpstr">
      <vt:lpstr>White</vt:lpstr>
      <vt:lpstr>Corso di Genetica -Lezione 21-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Mutazioni nei geni che codificano le molecole necessarie all’espressione possono influenzare la trascrizione, lo splicing dell’mRNA oppure la traduzione </vt:lpstr>
      <vt:lpstr>Presentazione di PowerPoint</vt:lpstr>
      <vt:lpstr>Presentazione di PowerPoint</vt:lpstr>
      <vt:lpstr>I riarrangiamenti strutturali e le variazioni nel numero dei cromosomi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Delezioni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Inversioni</vt:lpstr>
      <vt:lpstr>Presentazione di PowerPoint</vt:lpstr>
      <vt:lpstr>Presentazione di PowerPoint</vt:lpstr>
      <vt:lpstr>Presentazione di PowerPoint</vt:lpstr>
      <vt:lpstr>Le inversioni come soppressori del Crossing Overg </vt:lpstr>
      <vt:lpstr>Presentazione di PowerPoint</vt:lpstr>
      <vt:lpstr>Traslocazioni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Aneuploidie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Poliploidie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14- Cenci</dc:title>
  <cp:lastModifiedBy>Giovanni Cenci</cp:lastModifiedBy>
  <cp:revision>22</cp:revision>
  <dcterms:modified xsi:type="dcterms:W3CDTF">2021-04-19T18:31:43Z</dcterms:modified>
</cp:coreProperties>
</file>