
<file path=[Content_Types].xml><?xml version="1.0" encoding="utf-8"?>
<Types xmlns="http://schemas.openxmlformats.org/package/2006/content-types">
  <Default Extension="xml" ContentType="application/xml"/>
  <Default Extension="tif" ContentType="image/tif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sldIdLst>
    <p:sldId id="256" r:id="rId2"/>
    <p:sldId id="281" r:id="rId3"/>
    <p:sldId id="282" r:id="rId4"/>
    <p:sldId id="283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57" r:id="rId16"/>
    <p:sldId id="258" r:id="rId17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merican Typewriter"/>
      </a:defRPr>
    </a:lvl1pPr>
    <a:lvl2pPr marL="0" marR="0" indent="3429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merican Typewriter"/>
      </a:defRPr>
    </a:lvl2pPr>
    <a:lvl3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merican Typewriter"/>
      </a:defRPr>
    </a:lvl3pPr>
    <a:lvl4pPr marL="0" marR="0" indent="10287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merican Typewriter"/>
      </a:defRPr>
    </a:lvl4pPr>
    <a:lvl5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merican Typewriter"/>
      </a:defRPr>
    </a:lvl5pPr>
    <a:lvl6pPr marL="0" marR="0" indent="17145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merican Typewriter"/>
      </a:defRPr>
    </a:lvl6pPr>
    <a:lvl7pPr marL="0" marR="0" indent="2057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merican Typewriter"/>
      </a:defRPr>
    </a:lvl7pPr>
    <a:lvl8pPr marL="0" marR="0" indent="24003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merican Typewriter"/>
      </a:defRPr>
    </a:lvl8pPr>
    <a:lvl9pPr marL="0" marR="0" indent="2743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merican Typewriter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8F44A2F1-9E1F-4B54-A3A2-5F16C0AD49E2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A9A9A9"/>
              </a:solidFill>
              <a:prstDash val="solid"/>
              <a:miter lim="400000"/>
            </a:ln>
          </a:left>
          <a:right>
            <a:ln w="25400" cap="flat">
              <a:solidFill>
                <a:srgbClr val="A9A9A9"/>
              </a:solidFill>
              <a:prstDash val="solid"/>
              <a:miter lim="400000"/>
            </a:ln>
          </a:right>
          <a:top>
            <a:ln w="25400" cap="flat">
              <a:solidFill>
                <a:srgbClr val="A9A9A9"/>
              </a:solidFill>
              <a:prstDash val="solid"/>
              <a:miter lim="400000"/>
            </a:ln>
          </a:top>
          <a:bottom>
            <a:ln w="25400" cap="flat">
              <a:solidFill>
                <a:srgbClr val="A9A9A9"/>
              </a:solidFill>
              <a:prstDash val="solid"/>
              <a:miter lim="400000"/>
            </a:ln>
          </a:bottom>
          <a:insideH>
            <a:ln w="25400" cap="flat">
              <a:solidFill>
                <a:srgbClr val="A9A9A9"/>
              </a:solidFill>
              <a:prstDash val="solid"/>
              <a:miter lim="400000"/>
            </a:ln>
          </a:insideH>
          <a:insideV>
            <a:ln w="254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000000">
              <a:alpha val="2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A9A9A9"/>
              </a:solidFill>
              <a:prstDash val="solid"/>
              <a:miter lim="400000"/>
            </a:ln>
          </a:left>
          <a:right>
            <a:ln w="25400" cap="flat">
              <a:solidFill>
                <a:srgbClr val="A9A9A9"/>
              </a:solidFill>
              <a:prstDash val="solid"/>
              <a:miter lim="400000"/>
            </a:ln>
          </a:right>
          <a:top>
            <a:ln w="25400" cap="flat">
              <a:solidFill>
                <a:srgbClr val="A9A9A9"/>
              </a:solidFill>
              <a:prstDash val="solid"/>
              <a:miter lim="400000"/>
            </a:ln>
          </a:top>
          <a:bottom>
            <a:ln w="25400" cap="flat">
              <a:solidFill>
                <a:srgbClr val="A9A9A9"/>
              </a:solidFill>
              <a:prstDash val="solid"/>
              <a:miter lim="400000"/>
            </a:ln>
          </a:bottom>
          <a:insideH>
            <a:ln w="25400" cap="flat">
              <a:solidFill>
                <a:srgbClr val="A9A9A9"/>
              </a:solidFill>
              <a:prstDash val="solid"/>
              <a:miter lim="400000"/>
            </a:ln>
          </a:insideH>
          <a:insideV>
            <a:ln w="254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gradFill>
            <a:gsLst>
              <a:gs pos="0">
                <a:srgbClr val="679AEA">
                  <a:alpha val="25000"/>
                </a:srgbClr>
              </a:gs>
              <a:gs pos="100000">
                <a:srgbClr val="2E73D3">
                  <a:alpha val="25000"/>
                </a:srgbClr>
              </a:gs>
            </a:gsLst>
            <a:lin ang="5400000"/>
          </a:gra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A9A9A9"/>
              </a:solidFill>
              <a:prstDash val="solid"/>
              <a:miter lim="400000"/>
            </a:ln>
          </a:left>
          <a:right>
            <a:ln w="25400" cap="flat">
              <a:solidFill>
                <a:srgbClr val="A9A9A9"/>
              </a:solidFill>
              <a:prstDash val="solid"/>
              <a:miter lim="400000"/>
            </a:ln>
          </a:right>
          <a:top>
            <a:ln w="25400" cap="flat">
              <a:solidFill>
                <a:srgbClr val="A9A9A9"/>
              </a:solidFill>
              <a:prstDash val="solid"/>
              <a:miter lim="400000"/>
            </a:ln>
          </a:top>
          <a:bottom>
            <a:ln w="25400" cap="flat">
              <a:solidFill>
                <a:srgbClr val="A9A9A9"/>
              </a:solidFill>
              <a:prstDash val="solid"/>
              <a:miter lim="400000"/>
            </a:ln>
          </a:bottom>
          <a:insideH>
            <a:ln w="25400" cap="flat">
              <a:solidFill>
                <a:srgbClr val="A9A9A9"/>
              </a:solidFill>
              <a:prstDash val="solid"/>
              <a:miter lim="400000"/>
            </a:ln>
          </a:insideH>
          <a:insideV>
            <a:ln w="254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gradFill>
            <a:gsLst>
              <a:gs pos="0">
                <a:srgbClr val="679AEA">
                  <a:alpha val="25000"/>
                </a:srgbClr>
              </a:gs>
              <a:gs pos="100000">
                <a:srgbClr val="2E73D3">
                  <a:alpha val="25000"/>
                </a:srgbClr>
              </a:gs>
            </a:gsLst>
            <a:lin ang="5400000"/>
          </a:gra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A9A9A9"/>
              </a:solidFill>
              <a:prstDash val="solid"/>
              <a:miter lim="400000"/>
            </a:ln>
          </a:left>
          <a:right>
            <a:ln w="25400" cap="flat">
              <a:solidFill>
                <a:srgbClr val="A9A9A9"/>
              </a:solidFill>
              <a:prstDash val="solid"/>
              <a:miter lim="400000"/>
            </a:ln>
          </a:right>
          <a:top>
            <a:ln w="25400" cap="flat">
              <a:solidFill>
                <a:srgbClr val="A9A9A9"/>
              </a:solidFill>
              <a:prstDash val="solid"/>
              <a:miter lim="400000"/>
            </a:ln>
          </a:top>
          <a:bottom>
            <a:ln w="25400" cap="flat">
              <a:solidFill>
                <a:srgbClr val="A9A9A9"/>
              </a:solidFill>
              <a:prstDash val="solid"/>
              <a:miter lim="400000"/>
            </a:ln>
          </a:bottom>
          <a:insideH>
            <a:ln w="25400" cap="flat">
              <a:solidFill>
                <a:srgbClr val="A9A9A9"/>
              </a:solidFill>
              <a:prstDash val="solid"/>
              <a:miter lim="400000"/>
            </a:ln>
          </a:insideH>
          <a:insideV>
            <a:ln w="254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gradFill>
            <a:gsLst>
              <a:gs pos="0">
                <a:srgbClr val="679AEA">
                  <a:alpha val="25000"/>
                </a:srgbClr>
              </a:gs>
              <a:gs pos="100000">
                <a:srgbClr val="2E73D3">
                  <a:alpha val="25000"/>
                </a:srgbClr>
              </a:gs>
            </a:gsLst>
            <a:lin ang="5400000"/>
          </a:gradFill>
        </a:fill>
      </a:tcStyle>
    </a:firstRow>
  </a:tblStyle>
  <a:tblStyle styleId="{C7B018BB-80A7-4F77-B60F-C8B233D01FF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4C3C2611-4C71-4FC5-86AE-919BDF0F9419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51" d="100"/>
          <a:sy n="51" d="100"/>
        </p:scale>
        <p:origin x="-96" y="-704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64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0" name="Shape 13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13000359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584200" latinLnBrk="0">
      <a:defRPr sz="2200">
        <a:latin typeface="Lucida Grande"/>
        <a:ea typeface="Lucida Grande"/>
        <a:cs typeface="Lucida Grande"/>
        <a:sym typeface="Lucida Grande"/>
      </a:defRPr>
    </a:lvl1pPr>
    <a:lvl2pPr indent="228600" defTabSz="584200" latinLnBrk="0">
      <a:defRPr sz="2200">
        <a:latin typeface="Lucida Grande"/>
        <a:ea typeface="Lucida Grande"/>
        <a:cs typeface="Lucida Grande"/>
        <a:sym typeface="Lucida Grande"/>
      </a:defRPr>
    </a:lvl2pPr>
    <a:lvl3pPr indent="457200" defTabSz="584200" latinLnBrk="0">
      <a:defRPr sz="2200">
        <a:latin typeface="Lucida Grande"/>
        <a:ea typeface="Lucida Grande"/>
        <a:cs typeface="Lucida Grande"/>
        <a:sym typeface="Lucida Grande"/>
      </a:defRPr>
    </a:lvl3pPr>
    <a:lvl4pPr indent="685800" defTabSz="584200" latinLnBrk="0">
      <a:defRPr sz="2200">
        <a:latin typeface="Lucida Grande"/>
        <a:ea typeface="Lucida Grande"/>
        <a:cs typeface="Lucida Grande"/>
        <a:sym typeface="Lucida Grande"/>
      </a:defRPr>
    </a:lvl4pPr>
    <a:lvl5pPr indent="914400" defTabSz="584200" latinLnBrk="0">
      <a:defRPr sz="2200">
        <a:latin typeface="Lucida Grande"/>
        <a:ea typeface="Lucida Grande"/>
        <a:cs typeface="Lucida Grande"/>
        <a:sym typeface="Lucida Grande"/>
      </a:defRPr>
    </a:lvl5pPr>
    <a:lvl6pPr indent="1143000" defTabSz="584200" latinLnBrk="0">
      <a:defRPr sz="2200">
        <a:latin typeface="Lucida Grande"/>
        <a:ea typeface="Lucida Grande"/>
        <a:cs typeface="Lucida Grande"/>
        <a:sym typeface="Lucida Grande"/>
      </a:defRPr>
    </a:lvl6pPr>
    <a:lvl7pPr indent="1371600" defTabSz="584200" latinLnBrk="0">
      <a:defRPr sz="2200">
        <a:latin typeface="Lucida Grande"/>
        <a:ea typeface="Lucida Grande"/>
        <a:cs typeface="Lucida Grande"/>
        <a:sym typeface="Lucida Grande"/>
      </a:defRPr>
    </a:lvl7pPr>
    <a:lvl8pPr indent="1600200" defTabSz="584200" latinLnBrk="0">
      <a:defRPr sz="2200">
        <a:latin typeface="Lucida Grande"/>
        <a:ea typeface="Lucida Grande"/>
        <a:cs typeface="Lucida Grande"/>
        <a:sym typeface="Lucida Grande"/>
      </a:defRPr>
    </a:lvl8pPr>
    <a:lvl9pPr indent="1828800" defTabSz="584200" latinLnBrk="0">
      <a:defRPr sz="2200">
        <a:latin typeface="Lucida Grande"/>
        <a:ea typeface="Lucida Grande"/>
        <a:cs typeface="Lucida Grande"/>
        <a:sym typeface="Lucida Grand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079500" y="2921000"/>
            <a:ext cx="10845800" cy="2413000"/>
          </a:xfrm>
          <a:prstGeom prst="rect">
            <a:avLst/>
          </a:prstGeom>
        </p:spPr>
        <p:txBody>
          <a:bodyPr anchor="b"/>
          <a:lstStyle>
            <a:lvl1pPr>
              <a:defRPr sz="80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American Typewriter"/>
              </a:defRPr>
            </a:lvl1pPr>
          </a:lstStyle>
          <a:p>
            <a:r>
              <a:t>Titolo Testo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1079500" y="5359400"/>
            <a:ext cx="10845800" cy="1380067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>
                <a:solidFill>
                  <a:srgbClr val="909696"/>
                </a:solidFill>
              </a:defRPr>
            </a:lvl1pPr>
            <a:lvl2pPr marL="0" indent="0" algn="ctr">
              <a:spcBef>
                <a:spcPts val="0"/>
              </a:spcBef>
              <a:buSzTx/>
              <a:buNone/>
              <a:defRPr>
                <a:solidFill>
                  <a:srgbClr val="909696"/>
                </a:solidFill>
              </a:defRPr>
            </a:lvl2pPr>
            <a:lvl3pPr marL="0" indent="0" algn="ctr">
              <a:spcBef>
                <a:spcPts val="0"/>
              </a:spcBef>
              <a:buSzTx/>
              <a:buNone/>
              <a:defRPr>
                <a:solidFill>
                  <a:srgbClr val="909696"/>
                </a:solidFill>
              </a:defRPr>
            </a:lvl3pPr>
            <a:lvl4pPr marL="0" indent="0" algn="ctr">
              <a:spcBef>
                <a:spcPts val="0"/>
              </a:spcBef>
              <a:buSzTx/>
              <a:buNone/>
              <a:defRPr>
                <a:solidFill>
                  <a:srgbClr val="909696"/>
                </a:solidFill>
              </a:defRPr>
            </a:lvl4pPr>
            <a:lvl5pPr marL="0" indent="0" algn="ctr">
              <a:spcBef>
                <a:spcPts val="0"/>
              </a:spcBef>
              <a:buSzTx/>
              <a:buNone/>
              <a:defRPr>
                <a:solidFill>
                  <a:srgbClr val="909696"/>
                </a:solidFill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, punti elenco 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sz="half" idx="13"/>
          </p:nvPr>
        </p:nvSpPr>
        <p:spPr>
          <a:xfrm>
            <a:off x="6400800" y="3302000"/>
            <a:ext cx="6096000" cy="4572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104" name="Shape 104"/>
          <p:cNvSpPr>
            <a:spLocks noGrp="1"/>
          </p:cNvSpPr>
          <p:nvPr>
            <p:ph type="body" sz="half" idx="1"/>
          </p:nvPr>
        </p:nvSpPr>
        <p:spPr>
          <a:xfrm>
            <a:off x="1079500" y="2527300"/>
            <a:ext cx="5232400" cy="6108700"/>
          </a:xfrm>
          <a:prstGeom prst="rect">
            <a:avLst/>
          </a:prstGeom>
        </p:spPr>
        <p:txBody>
          <a:bodyPr/>
          <a:lstStyle>
            <a:lvl1pPr marL="802738" indent="-459838">
              <a:defRPr sz="3200"/>
            </a:lvl1pPr>
            <a:lvl2pPr marL="1327671" indent="-459838">
              <a:defRPr sz="3200"/>
            </a:lvl2pPr>
            <a:lvl3pPr marL="1835671" indent="-459838">
              <a:defRPr sz="3200"/>
            </a:lvl3pPr>
            <a:lvl4pPr marL="2360605" indent="-459838">
              <a:defRPr sz="3200"/>
            </a:lvl4pPr>
            <a:lvl5pPr marL="2885538" indent="-459838">
              <a:defRPr sz="32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05" name="Shape 10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 - A sinist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113" name="Shape 113"/>
          <p:cNvSpPr>
            <a:spLocks noGrp="1"/>
          </p:cNvSpPr>
          <p:nvPr>
            <p:ph type="body" sz="half" idx="1"/>
          </p:nvPr>
        </p:nvSpPr>
        <p:spPr>
          <a:xfrm>
            <a:off x="1079500" y="2527300"/>
            <a:ext cx="5232400" cy="6108700"/>
          </a:xfrm>
          <a:prstGeom prst="rect">
            <a:avLst/>
          </a:prstGeom>
        </p:spPr>
        <p:txBody>
          <a:bodyPr/>
          <a:lstStyle>
            <a:lvl1pPr marL="802738" indent="-459838">
              <a:defRPr sz="3200"/>
            </a:lvl1pPr>
            <a:lvl2pPr marL="1327671" indent="-459838">
              <a:defRPr sz="3200"/>
            </a:lvl2pPr>
            <a:lvl3pPr marL="1835671" indent="-459838">
              <a:defRPr sz="3200"/>
            </a:lvl3pPr>
            <a:lvl4pPr marL="2360605" indent="-459838">
              <a:defRPr sz="3200"/>
            </a:lvl4pPr>
            <a:lvl5pPr marL="2885538" indent="-459838">
              <a:defRPr sz="32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14" name="Shape 11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 - A dest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122" name="Shape 122"/>
          <p:cNvSpPr>
            <a:spLocks noGrp="1"/>
          </p:cNvSpPr>
          <p:nvPr>
            <p:ph type="body" sz="half" idx="1"/>
          </p:nvPr>
        </p:nvSpPr>
        <p:spPr>
          <a:xfrm>
            <a:off x="7772400" y="2527300"/>
            <a:ext cx="4152900" cy="6108700"/>
          </a:xfrm>
          <a:prstGeom prst="rect">
            <a:avLst/>
          </a:prstGeom>
        </p:spPr>
        <p:txBody>
          <a:bodyPr/>
          <a:lstStyle>
            <a:lvl1pPr marL="802738" indent="-459838">
              <a:defRPr sz="3200"/>
            </a:lvl1pPr>
            <a:lvl2pPr marL="1327671" indent="-459838">
              <a:defRPr sz="3200"/>
            </a:lvl2pPr>
            <a:lvl3pPr marL="1835671" indent="-459838">
              <a:defRPr sz="3200"/>
            </a:lvl3pPr>
            <a:lvl4pPr marL="2360605" indent="-459838">
              <a:defRPr sz="3200"/>
            </a:lvl4pPr>
            <a:lvl5pPr marL="2885538" indent="-459838">
              <a:defRPr sz="32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23" name="Shape 12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650240" y="9040143"/>
            <a:ext cx="3034453" cy="519289"/>
          </a:xfrm>
          <a:prstGeom prst="rect">
            <a:avLst/>
          </a:prstGeom>
        </p:spPr>
        <p:txBody>
          <a:bodyPr lIns="130046" tIns="65023" rIns="130046" bIns="65023"/>
          <a:lstStyle>
            <a:lvl1pPr>
              <a:defRPr>
                <a:latin typeface="Franklin Gothic Book"/>
                <a:ea typeface="Franklin Gothic Book"/>
                <a:cs typeface="Franklin Gothic Book"/>
              </a:defRPr>
            </a:lvl1pPr>
          </a:lstStyle>
          <a:p>
            <a:fld id="{F2C34FCD-33FD-5440-B18F-CF4AD3EED175}" type="datetimeFigureOut">
              <a:rPr lang="en-US"/>
              <a:pPr/>
              <a:t>19/04/21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443307" y="9040143"/>
            <a:ext cx="4118187" cy="519289"/>
          </a:xfrm>
          <a:prstGeom prst="rect">
            <a:avLst/>
          </a:prstGeom>
        </p:spPr>
        <p:txBody>
          <a:bodyPr lIns="130046" tIns="65023" rIns="130046" bIns="65023"/>
          <a:lstStyle>
            <a:lvl1pPr>
              <a:defRPr>
                <a:latin typeface="Franklin Gothic Book"/>
                <a:ea typeface="Franklin Gothic Book"/>
                <a:cs typeface="Franklin Gothic Book"/>
              </a:defRPr>
            </a:lvl1pPr>
          </a:lstStyle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297395" y="9080500"/>
            <a:ext cx="413516" cy="379591"/>
          </a:xfrm>
        </p:spPr>
        <p:txBody>
          <a:bodyPr/>
          <a:lstStyle/>
          <a:p>
            <a:fld id="{AD58ACF6-F74C-9348-847C-26DEE51EFC19}" type="slidenum"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615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 - 2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30" name="Shape 3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numCol="2" spcCol="542290" anchor="t"/>
          <a:lstStyle>
            <a:lvl1pPr marL="802738" indent="-459838">
              <a:defRPr sz="3200"/>
            </a:lvl1pPr>
            <a:lvl2pPr marL="1327671" indent="-459838">
              <a:defRPr sz="3200"/>
            </a:lvl2pPr>
            <a:lvl3pPr marL="1835671" indent="-459838">
              <a:defRPr sz="3200"/>
            </a:lvl3pPr>
            <a:lvl4pPr marL="2360605" indent="-459838">
              <a:defRPr sz="3200"/>
            </a:lvl4pPr>
            <a:lvl5pPr marL="2885538" indent="-459838">
              <a:defRPr sz="32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body" idx="1"/>
          </p:nvPr>
        </p:nvSpPr>
        <p:spPr>
          <a:xfrm>
            <a:off x="1079500" y="876300"/>
            <a:ext cx="10845800" cy="8001000"/>
          </a:xfrm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39" name="Shape 3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- In al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54" name="Shape 5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- Centr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>
            <a:spLocks noGrp="1"/>
          </p:cNvSpPr>
          <p:nvPr>
            <p:ph type="title"/>
          </p:nvPr>
        </p:nvSpPr>
        <p:spPr>
          <a:xfrm>
            <a:off x="1079500" y="2971800"/>
            <a:ext cx="10845800" cy="3810000"/>
          </a:xfrm>
          <a:prstGeom prst="rect">
            <a:avLst/>
          </a:prstGeom>
        </p:spPr>
        <p:txBody>
          <a:bodyPr/>
          <a:lstStyle>
            <a:lvl1pPr>
              <a:defRPr sz="80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American Typewriter"/>
              </a:defRPr>
            </a:lvl1pPr>
          </a:lstStyle>
          <a:p>
            <a:r>
              <a:t>Titolo Testo</a:t>
            </a:r>
          </a:p>
        </p:txBody>
      </p:sp>
      <p:sp>
        <p:nvSpPr>
          <p:cNvPr id="62" name="Shape 6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Orizzont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/>
          </p:cNvSpPr>
          <p:nvPr>
            <p:ph type="pic" sz="half" idx="13"/>
          </p:nvPr>
        </p:nvSpPr>
        <p:spPr>
          <a:xfrm>
            <a:off x="2451100" y="952500"/>
            <a:ext cx="8102600" cy="609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70" name="Shape 70"/>
          <p:cNvSpPr>
            <a:spLocks noGrp="1"/>
          </p:cNvSpPr>
          <p:nvPr>
            <p:ph type="title"/>
          </p:nvPr>
        </p:nvSpPr>
        <p:spPr>
          <a:xfrm>
            <a:off x="1079500" y="7480300"/>
            <a:ext cx="10845800" cy="1460500"/>
          </a:xfrm>
          <a:prstGeom prst="rect">
            <a:avLst/>
          </a:prstGeom>
        </p:spPr>
        <p:txBody>
          <a:bodyPr/>
          <a:lstStyle>
            <a:lvl1pPr>
              <a:defRPr sz="80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American Typewriter"/>
              </a:defRPr>
            </a:lvl1pPr>
          </a:lstStyle>
          <a:p>
            <a:r>
              <a:t>Titolo Testo</a:t>
            </a:r>
          </a:p>
        </p:txBody>
      </p:sp>
      <p:sp>
        <p:nvSpPr>
          <p:cNvPr id="71" name="Shape 7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6 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/>
          </p:cNvSpPr>
          <p:nvPr>
            <p:ph type="pic" sz="quarter" idx="13"/>
          </p:nvPr>
        </p:nvSpPr>
        <p:spPr>
          <a:xfrm>
            <a:off x="4978400" y="1041400"/>
            <a:ext cx="3048000" cy="228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79" name="Shape 79"/>
          <p:cNvSpPr>
            <a:spLocks noGrp="1"/>
          </p:cNvSpPr>
          <p:nvPr>
            <p:ph type="pic" sz="quarter" idx="14"/>
          </p:nvPr>
        </p:nvSpPr>
        <p:spPr>
          <a:xfrm>
            <a:off x="1333500" y="1041400"/>
            <a:ext cx="3048000" cy="228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80" name="Shape 80"/>
          <p:cNvSpPr>
            <a:spLocks noGrp="1"/>
          </p:cNvSpPr>
          <p:nvPr>
            <p:ph type="pic" sz="quarter" idx="15"/>
          </p:nvPr>
        </p:nvSpPr>
        <p:spPr>
          <a:xfrm>
            <a:off x="8623300" y="1041400"/>
            <a:ext cx="3048000" cy="228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81" name="Shape 81"/>
          <p:cNvSpPr>
            <a:spLocks noGrp="1"/>
          </p:cNvSpPr>
          <p:nvPr>
            <p:ph type="pic" sz="quarter" idx="16"/>
          </p:nvPr>
        </p:nvSpPr>
        <p:spPr>
          <a:xfrm>
            <a:off x="4978400" y="3975100"/>
            <a:ext cx="3048000" cy="228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82" name="Shape 82"/>
          <p:cNvSpPr>
            <a:spLocks noGrp="1"/>
          </p:cNvSpPr>
          <p:nvPr>
            <p:ph type="pic" sz="quarter" idx="17"/>
          </p:nvPr>
        </p:nvSpPr>
        <p:spPr>
          <a:xfrm>
            <a:off x="1333500" y="3975100"/>
            <a:ext cx="3048000" cy="228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83" name="Shape 83"/>
          <p:cNvSpPr>
            <a:spLocks noGrp="1"/>
          </p:cNvSpPr>
          <p:nvPr>
            <p:ph type="pic" sz="quarter" idx="18"/>
          </p:nvPr>
        </p:nvSpPr>
        <p:spPr>
          <a:xfrm>
            <a:off x="8623300" y="3975100"/>
            <a:ext cx="3048000" cy="228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title"/>
          </p:nvPr>
        </p:nvSpPr>
        <p:spPr>
          <a:xfrm>
            <a:off x="1079500" y="7480300"/>
            <a:ext cx="10845800" cy="1460500"/>
          </a:xfrm>
          <a:prstGeom prst="rect">
            <a:avLst/>
          </a:prstGeom>
        </p:spPr>
        <p:txBody>
          <a:bodyPr/>
          <a:lstStyle>
            <a:lvl1pPr>
              <a:defRPr sz="80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American Typewriter"/>
              </a:defRPr>
            </a:lvl1pPr>
          </a:lstStyle>
          <a:p>
            <a:r>
              <a:t>Titolo Testo</a:t>
            </a:r>
          </a:p>
        </p:txBody>
      </p:sp>
      <p:sp>
        <p:nvSpPr>
          <p:cNvPr id="85" name="Shape 8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/>
          </p:cNvSpPr>
          <p:nvPr>
            <p:ph type="pic" sz="half" idx="13"/>
          </p:nvPr>
        </p:nvSpPr>
        <p:spPr>
          <a:xfrm>
            <a:off x="6400800" y="2590800"/>
            <a:ext cx="6096000" cy="4572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93" name="Shape 93"/>
          <p:cNvSpPr>
            <a:spLocks noGrp="1"/>
          </p:cNvSpPr>
          <p:nvPr>
            <p:ph type="title"/>
          </p:nvPr>
        </p:nvSpPr>
        <p:spPr>
          <a:xfrm>
            <a:off x="495300" y="1663700"/>
            <a:ext cx="5651500" cy="3302000"/>
          </a:xfrm>
          <a:prstGeom prst="rect">
            <a:avLst/>
          </a:prstGeom>
        </p:spPr>
        <p:txBody>
          <a:bodyPr anchor="b"/>
          <a:lstStyle/>
          <a:p>
            <a:r>
              <a:t>Titolo Testo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quarter" idx="1"/>
          </p:nvPr>
        </p:nvSpPr>
        <p:spPr>
          <a:xfrm>
            <a:off x="495300" y="4991100"/>
            <a:ext cx="5651500" cy="30734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000">
                <a:solidFill>
                  <a:srgbClr val="909696"/>
                </a:solidFill>
              </a:defRPr>
            </a:lvl1pPr>
            <a:lvl2pPr marL="0" indent="0" algn="ctr">
              <a:spcBef>
                <a:spcPts val="0"/>
              </a:spcBef>
              <a:buSzTx/>
              <a:buNone/>
              <a:defRPr sz="5000">
                <a:solidFill>
                  <a:srgbClr val="909696"/>
                </a:solidFill>
              </a:defRPr>
            </a:lvl2pPr>
            <a:lvl3pPr marL="0" indent="0" algn="ctr">
              <a:spcBef>
                <a:spcPts val="0"/>
              </a:spcBef>
              <a:buSzTx/>
              <a:buNone/>
              <a:defRPr sz="5000">
                <a:solidFill>
                  <a:srgbClr val="909696"/>
                </a:solidFill>
              </a:defRPr>
            </a:lvl3pPr>
            <a:lvl4pPr marL="0" indent="0" algn="ctr">
              <a:spcBef>
                <a:spcPts val="0"/>
              </a:spcBef>
              <a:buSzTx/>
              <a:buNone/>
              <a:defRPr sz="5000">
                <a:solidFill>
                  <a:srgbClr val="909696"/>
                </a:solidFill>
              </a:defRPr>
            </a:lvl4pPr>
            <a:lvl5pPr marL="0" indent="0" algn="ctr">
              <a:spcBef>
                <a:spcPts val="0"/>
              </a:spcBef>
              <a:buSzTx/>
              <a:buNone/>
              <a:defRPr sz="5000">
                <a:solidFill>
                  <a:srgbClr val="909696"/>
                </a:solidFill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1079500" y="152400"/>
            <a:ext cx="10845800" cy="2095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r>
              <a:t>Titolo Testo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1079500" y="2527300"/>
            <a:ext cx="10845800" cy="6108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6311968" y="9080500"/>
            <a:ext cx="384370" cy="37959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>
                <a:latin typeface="Franklin Gothic Book"/>
                <a:ea typeface="Franklin Gothic Book"/>
                <a:cs typeface="Franklin Gothic Book"/>
              </a:defRPr>
            </a:lvl1pPr>
          </a:lstStyle>
          <a:p>
            <a:fld id="{86CB4B4D-7CA3-9044-876B-883B54F8677D}" type="slidenum">
              <a:rPr lang="nb-NO"/>
              <a:pPr/>
              <a:t>‹n.›</a:t>
            </a:fld>
            <a:endParaRPr lang="nb-NO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transition xmlns:p14="http://schemas.microsoft.com/office/powerpoint/2010/main"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none" spc="0" baseline="0">
          <a:ln>
            <a:noFill/>
          </a:ln>
          <a:solidFill>
            <a:schemeClr val="accent2">
              <a:hueOff val="-2473793"/>
              <a:satOff val="-50209"/>
              <a:lumOff val="23543"/>
            </a:schemeClr>
          </a:solidFill>
          <a:uFillTx/>
          <a:latin typeface="+mj-lt"/>
          <a:ea typeface="+mj-ea"/>
          <a:cs typeface="+mj-cs"/>
          <a:sym typeface="Franklin Gothic Medium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none" spc="0" baseline="0">
          <a:ln>
            <a:noFill/>
          </a:ln>
          <a:solidFill>
            <a:schemeClr val="accent2">
              <a:hueOff val="-2473793"/>
              <a:satOff val="-50209"/>
              <a:lumOff val="23543"/>
            </a:schemeClr>
          </a:solidFill>
          <a:uFillTx/>
          <a:latin typeface="+mj-lt"/>
          <a:ea typeface="+mj-ea"/>
          <a:cs typeface="+mj-cs"/>
          <a:sym typeface="Franklin Gothic Medium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none" spc="0" baseline="0">
          <a:ln>
            <a:noFill/>
          </a:ln>
          <a:solidFill>
            <a:schemeClr val="accent2">
              <a:hueOff val="-2473793"/>
              <a:satOff val="-50209"/>
              <a:lumOff val="23543"/>
            </a:schemeClr>
          </a:solidFill>
          <a:uFillTx/>
          <a:latin typeface="+mj-lt"/>
          <a:ea typeface="+mj-ea"/>
          <a:cs typeface="+mj-cs"/>
          <a:sym typeface="Franklin Gothic Medium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none" spc="0" baseline="0">
          <a:ln>
            <a:noFill/>
          </a:ln>
          <a:solidFill>
            <a:schemeClr val="accent2">
              <a:hueOff val="-2473793"/>
              <a:satOff val="-50209"/>
              <a:lumOff val="23543"/>
            </a:schemeClr>
          </a:solidFill>
          <a:uFillTx/>
          <a:latin typeface="+mj-lt"/>
          <a:ea typeface="+mj-ea"/>
          <a:cs typeface="+mj-cs"/>
          <a:sym typeface="Franklin Gothic Medium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none" spc="0" baseline="0">
          <a:ln>
            <a:noFill/>
          </a:ln>
          <a:solidFill>
            <a:schemeClr val="accent2">
              <a:hueOff val="-2473793"/>
              <a:satOff val="-50209"/>
              <a:lumOff val="23543"/>
            </a:schemeClr>
          </a:solidFill>
          <a:uFillTx/>
          <a:latin typeface="+mj-lt"/>
          <a:ea typeface="+mj-ea"/>
          <a:cs typeface="+mj-cs"/>
          <a:sym typeface="Franklin Gothic Medium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none" spc="0" baseline="0">
          <a:ln>
            <a:noFill/>
          </a:ln>
          <a:solidFill>
            <a:schemeClr val="accent2">
              <a:hueOff val="-2473793"/>
              <a:satOff val="-50209"/>
              <a:lumOff val="23543"/>
            </a:schemeClr>
          </a:solidFill>
          <a:uFillTx/>
          <a:latin typeface="+mj-lt"/>
          <a:ea typeface="+mj-ea"/>
          <a:cs typeface="+mj-cs"/>
          <a:sym typeface="Franklin Gothic Medium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none" spc="0" baseline="0">
          <a:ln>
            <a:noFill/>
          </a:ln>
          <a:solidFill>
            <a:schemeClr val="accent2">
              <a:hueOff val="-2473793"/>
              <a:satOff val="-50209"/>
              <a:lumOff val="23543"/>
            </a:schemeClr>
          </a:solidFill>
          <a:uFillTx/>
          <a:latin typeface="+mj-lt"/>
          <a:ea typeface="+mj-ea"/>
          <a:cs typeface="+mj-cs"/>
          <a:sym typeface="Franklin Gothic Medium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none" spc="0" baseline="0">
          <a:ln>
            <a:noFill/>
          </a:ln>
          <a:solidFill>
            <a:schemeClr val="accent2">
              <a:hueOff val="-2473793"/>
              <a:satOff val="-50209"/>
              <a:lumOff val="23543"/>
            </a:schemeClr>
          </a:solidFill>
          <a:uFillTx/>
          <a:latin typeface="+mj-lt"/>
          <a:ea typeface="+mj-ea"/>
          <a:cs typeface="+mj-cs"/>
          <a:sym typeface="Franklin Gothic Medium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none" spc="0" baseline="0">
          <a:ln>
            <a:noFill/>
          </a:ln>
          <a:solidFill>
            <a:schemeClr val="accent2">
              <a:hueOff val="-2473793"/>
              <a:satOff val="-50209"/>
              <a:lumOff val="23543"/>
            </a:schemeClr>
          </a:solidFill>
          <a:uFillTx/>
          <a:latin typeface="+mj-lt"/>
          <a:ea typeface="+mj-ea"/>
          <a:cs typeface="+mj-cs"/>
          <a:sym typeface="Franklin Gothic Medium"/>
        </a:defRPr>
      </a:lvl9pPr>
    </p:titleStyle>
    <p:bodyStyle>
      <a:lvl1pPr marL="904390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Franklin Gothic Book"/>
          <a:ea typeface="Franklin Gothic Book"/>
          <a:cs typeface="Franklin Gothic Book"/>
          <a:sym typeface="American Typewriter"/>
        </a:defRPr>
      </a:lvl1pPr>
      <a:lvl2pPr marL="1429323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Franklin Gothic Book"/>
          <a:ea typeface="Franklin Gothic Book"/>
          <a:cs typeface="Franklin Gothic Book"/>
          <a:sym typeface="American Typewriter"/>
        </a:defRPr>
      </a:lvl2pPr>
      <a:lvl3pPr marL="1937323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Franklin Gothic Book"/>
          <a:ea typeface="Franklin Gothic Book"/>
          <a:cs typeface="Franklin Gothic Book"/>
          <a:sym typeface="American Typewriter"/>
        </a:defRPr>
      </a:lvl3pPr>
      <a:lvl4pPr marL="2462257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Franklin Gothic Book"/>
          <a:ea typeface="Franklin Gothic Book"/>
          <a:cs typeface="Franklin Gothic Book"/>
          <a:sym typeface="American Typewriter"/>
        </a:defRPr>
      </a:lvl4pPr>
      <a:lvl5pPr marL="2987190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Franklin Gothic Book"/>
          <a:ea typeface="Franklin Gothic Book"/>
          <a:cs typeface="Franklin Gothic Book"/>
          <a:sym typeface="American Typewriter"/>
        </a:defRPr>
      </a:lvl5pPr>
      <a:lvl6pPr marL="3342790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6pPr>
      <a:lvl7pPr marL="3698390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7pPr>
      <a:lvl8pPr marL="4053990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8pPr>
      <a:lvl9pPr marL="4409590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merican Typewriter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merican Typewriter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merican Typewriter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merican Typewriter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merican Typewriter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merican Typewriter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merican Typewriter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merican Typewriter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merican Typewriter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tif"/><Relationship Id="rId3" Type="http://schemas.openxmlformats.org/officeDocument/2006/relationships/image" Target="../media/image13.t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png"/><Relationship Id="rId3" Type="http://schemas.openxmlformats.org/officeDocument/2006/relationships/image" Target="../media/image1.ti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>
            <a:spLocks noGrp="1"/>
          </p:cNvSpPr>
          <p:nvPr>
            <p:ph type="title" idx="4294967295"/>
          </p:nvPr>
        </p:nvSpPr>
        <p:spPr>
          <a:xfrm>
            <a:off x="1079500" y="2971800"/>
            <a:ext cx="10845800" cy="3810000"/>
          </a:xfrm>
          <a:prstGeom prst="rect">
            <a:avLst/>
          </a:prstGeom>
        </p:spPr>
        <p:txBody>
          <a:bodyPr/>
          <a:lstStyle/>
          <a:p>
            <a:pPr>
              <a:defRPr sz="80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rgbClr val="800000"/>
                </a:solidFill>
                <a:latin typeface="Franklin Gothic Book"/>
                <a:ea typeface="Franklin Gothic Book"/>
                <a:cs typeface="Franklin Gothic Book"/>
              </a:rPr>
              <a:t>Corso di Genetica</a:t>
            </a:r>
          </a:p>
          <a:p>
            <a:pPr>
              <a:defRPr sz="80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rgbClr val="800000"/>
                </a:solidFill>
                <a:latin typeface="Franklin Gothic Book"/>
                <a:ea typeface="Franklin Gothic Book"/>
                <a:cs typeface="Franklin Gothic Book"/>
              </a:rPr>
              <a:t>-Lezione </a:t>
            </a:r>
            <a:r>
              <a:rPr lang="it-IT">
                <a:solidFill>
                  <a:srgbClr val="800000"/>
                </a:solidFill>
                <a:latin typeface="Franklin Gothic Book"/>
                <a:ea typeface="Franklin Gothic Book"/>
                <a:cs typeface="Franklin Gothic Book"/>
              </a:rPr>
              <a:t>20</a:t>
            </a:r>
            <a:r>
              <a:rPr>
                <a:solidFill>
                  <a:srgbClr val="800000"/>
                </a:solidFill>
                <a:latin typeface="Franklin Gothic Book"/>
                <a:ea typeface="Franklin Gothic Book"/>
                <a:cs typeface="Franklin Gothic Book"/>
              </a:rPr>
              <a:t>-</a:t>
            </a:r>
          </a:p>
          <a:p>
            <a:pPr>
              <a:defRPr sz="80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 lang="it-IT">
                <a:solidFill>
                  <a:srgbClr val="800000"/>
                </a:solidFill>
                <a:latin typeface="Franklin Gothic Book"/>
                <a:ea typeface="Franklin Gothic Book"/>
                <a:cs typeface="Franklin Gothic Book"/>
              </a:rPr>
              <a:t> </a:t>
            </a:r>
            <a:r>
              <a:rPr lang="it-IT">
                <a:solidFill>
                  <a:schemeClr val="bg1"/>
                </a:solidFill>
                <a:latin typeface="Franklin Gothic Book"/>
                <a:ea typeface="Franklin Gothic Book"/>
                <a:cs typeface="Franklin Gothic Book"/>
              </a:rPr>
              <a:t>Token</a:t>
            </a:r>
            <a:r>
              <a:rPr lang="it-IT">
                <a:solidFill>
                  <a:srgbClr val="800000"/>
                </a:solidFill>
                <a:latin typeface="Franklin Gothic Book"/>
                <a:ea typeface="Franklin Gothic Book"/>
                <a:cs typeface="Franklin Gothic Book"/>
              </a:rPr>
              <a:t> </a:t>
            </a:r>
            <a:r>
              <a:rPr lang="it-IT">
                <a:solidFill>
                  <a:srgbClr val="000090"/>
                </a:solidFill>
                <a:latin typeface="Franklin Gothic Book"/>
                <a:ea typeface="Franklin Gothic Book"/>
                <a:cs typeface="Franklin Gothic Book"/>
              </a:rPr>
              <a:t>181374</a:t>
            </a:r>
            <a:endParaRPr>
              <a:solidFill>
                <a:srgbClr val="000090"/>
              </a:solidFill>
              <a:latin typeface="Franklin Gothic Book"/>
              <a:ea typeface="Franklin Gothic Book"/>
              <a:cs typeface="Franklin Gothic Book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dropped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0500" y="165100"/>
            <a:ext cx="5323225" cy="6934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3" name="dropped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244935" y="1149349"/>
            <a:ext cx="5673438" cy="4973014"/>
          </a:xfrm>
          <a:prstGeom prst="rect">
            <a:avLst/>
          </a:prstGeom>
          <a:ln w="12700">
            <a:miter lim="400000"/>
          </a:ln>
        </p:spPr>
      </p:pic>
      <p:sp>
        <p:nvSpPr>
          <p:cNvPr id="154" name="Shape 154"/>
          <p:cNvSpPr/>
          <p:nvPr/>
        </p:nvSpPr>
        <p:spPr>
          <a:xfrm>
            <a:off x="1473200" y="7324309"/>
            <a:ext cx="10058400" cy="23185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3600">
                <a:solidFill>
                  <a:srgbClr val="53D5FD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rPr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</a:rPr>
              <a:t>Il fatto che la soppressione intragenica funzioni più spesso di quanto dovrebbe suggerisce che, almeno per alcuni aminoacidi, il codice prevede più di un codone</a:t>
            </a:r>
          </a:p>
        </p:txBody>
      </p:sp>
      <p:sp>
        <p:nvSpPr>
          <p:cNvPr id="155" name="Shape 155"/>
          <p:cNvSpPr/>
          <p:nvPr/>
        </p:nvSpPr>
        <p:spPr>
          <a:xfrm>
            <a:off x="6262818" y="314028"/>
            <a:ext cx="4575221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rPr>
                <a:latin typeface="Franklin Gothic Book"/>
                <a:ea typeface="Franklin Gothic Book"/>
                <a:cs typeface="Franklin Gothic Book"/>
              </a:rPr>
              <a:t>mutazioni frameshift</a:t>
            </a:r>
          </a:p>
        </p:txBody>
      </p:sp>
    </p:spTree>
    <p:extLst>
      <p:ext uri="{BB962C8B-B14F-4D97-AF65-F5344CB8AC3E}">
        <p14:creationId xmlns:p14="http://schemas.microsoft.com/office/powerpoint/2010/main" val="3927627636"/>
      </p:ext>
    </p:extLst>
  </p:cSld>
  <p:clrMapOvr>
    <a:masterClrMapping/>
  </p:clrMapOvr>
  <p:transition xmlns:p14="http://schemas.microsoft.com/office/powerpoint/2010/main" spd="slow">
    <p:dissolve/>
  </p:transition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" grpId="0" animBg="1" advAuto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/>
          <p:nvPr/>
        </p:nvSpPr>
        <p:spPr>
          <a:xfrm>
            <a:off x="632423" y="1310462"/>
            <a:ext cx="11721157" cy="10874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400"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rPr>
                <a:solidFill>
                  <a:srgbClr val="800000"/>
                </a:solidFill>
                <a:latin typeface="Franklin Gothic Book"/>
                <a:ea typeface="Franklin Gothic Book"/>
                <a:cs typeface="Franklin Gothic Book"/>
              </a:rPr>
              <a:t>La scoperta dell’RNA messaggero</a:t>
            </a:r>
          </a:p>
        </p:txBody>
      </p:sp>
      <p:sp>
        <p:nvSpPr>
          <p:cNvPr id="158" name="Shape 158"/>
          <p:cNvSpPr/>
          <p:nvPr/>
        </p:nvSpPr>
        <p:spPr>
          <a:xfrm>
            <a:off x="571500" y="4579044"/>
            <a:ext cx="11341100" cy="37959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4800">
                <a:solidFill>
                  <a:srgbClr val="C3D117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>
                <a:solidFill>
                  <a:schemeClr val="bg1"/>
                </a:solidFill>
                <a:latin typeface="Franklin Gothic Book"/>
                <a:ea typeface="Franklin Gothic Book"/>
                <a:cs typeface="Franklin Gothic Book"/>
              </a:rPr>
              <a:t>sistemi</a:t>
            </a:r>
            <a:r>
              <a:rPr lang="it-IT">
                <a:solidFill>
                  <a:schemeClr val="bg1"/>
                </a:solidFill>
                <a:latin typeface="Franklin Gothic Book"/>
                <a:ea typeface="Franklin Gothic Book"/>
                <a:cs typeface="Franklin Gothic Book"/>
              </a:rPr>
              <a:t> </a:t>
            </a:r>
            <a:r>
              <a:rPr>
                <a:solidFill>
                  <a:schemeClr val="bg1"/>
                </a:solidFill>
                <a:latin typeface="Franklin Gothic Book"/>
                <a:ea typeface="Franklin Gothic Book"/>
                <a:cs typeface="Franklin Gothic Book"/>
              </a:rPr>
              <a:t>per la traduzione </a:t>
            </a:r>
            <a:r>
              <a:rPr i="1">
                <a:solidFill>
                  <a:schemeClr val="bg1"/>
                </a:solidFill>
                <a:latin typeface="Franklin Gothic Book"/>
                <a:ea typeface="Franklin Gothic Book"/>
                <a:cs typeface="Franklin Gothic Book"/>
              </a:rPr>
              <a:t>in vitro</a:t>
            </a:r>
          </a:p>
          <a:p>
            <a:pPr algn="l">
              <a:defRPr sz="4800">
                <a:solidFill>
                  <a:srgbClr val="C3D117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endParaRPr i="1">
              <a:solidFill>
                <a:schemeClr val="bg1"/>
              </a:solidFill>
              <a:latin typeface="Franklin Gothic Book"/>
              <a:ea typeface="Franklin Gothic Book"/>
              <a:cs typeface="Franklin Gothic Book"/>
            </a:endParaRPr>
          </a:p>
          <a:p>
            <a:pPr algn="l" defTabSz="457200">
              <a:defRPr sz="4800">
                <a:solidFill>
                  <a:srgbClr val="FFB43F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>
                <a:solidFill>
                  <a:schemeClr val="bg1"/>
                </a:solidFill>
                <a:latin typeface="Franklin Gothic Book"/>
                <a:ea typeface="Franklin Gothic Book"/>
                <a:cs typeface="Franklin Gothic Book"/>
              </a:rPr>
              <a:t>sintesi di mRNA artificiali che contenevano solo pochissimi codoni di composizione</a:t>
            </a:r>
            <a:r>
              <a:rPr lang="it-IT">
                <a:solidFill>
                  <a:schemeClr val="bg1"/>
                </a:solidFill>
                <a:latin typeface="Franklin Gothic Book"/>
                <a:ea typeface="Franklin Gothic Book"/>
                <a:cs typeface="Franklin Gothic Book"/>
              </a:rPr>
              <a:t> </a:t>
            </a:r>
            <a:r>
              <a:rPr>
                <a:solidFill>
                  <a:schemeClr val="bg1"/>
                </a:solidFill>
                <a:latin typeface="Franklin Gothic Book"/>
                <a:ea typeface="Franklin Gothic Book"/>
                <a:cs typeface="Franklin Gothic Book"/>
              </a:rPr>
              <a:t>nota.</a:t>
            </a:r>
          </a:p>
        </p:txBody>
      </p:sp>
    </p:spTree>
    <p:extLst>
      <p:ext uri="{BB962C8B-B14F-4D97-AF65-F5344CB8AC3E}">
        <p14:creationId xmlns:p14="http://schemas.microsoft.com/office/powerpoint/2010/main" val="3511434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dir="u"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dropped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19100" y="1930400"/>
            <a:ext cx="5664200" cy="7735679"/>
          </a:xfrm>
          <a:prstGeom prst="rect">
            <a:avLst/>
          </a:prstGeom>
          <a:ln w="12700">
            <a:miter lim="400000"/>
          </a:ln>
        </p:spPr>
      </p:pic>
      <p:sp>
        <p:nvSpPr>
          <p:cNvPr id="162" name="Shape 162"/>
          <p:cNvSpPr/>
          <p:nvPr/>
        </p:nvSpPr>
        <p:spPr>
          <a:xfrm>
            <a:off x="596900" y="309106"/>
            <a:ext cx="11785600" cy="1210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defRPr sz="3600">
                <a:solidFill>
                  <a:srgbClr val="96D35F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>
                <a:solidFill>
                  <a:srgbClr val="800000"/>
                </a:solidFill>
                <a:latin typeface="Franklin Gothic Book"/>
                <a:ea typeface="Franklin Gothic Book"/>
                <a:cs typeface="Franklin Gothic Book"/>
              </a:rPr>
              <a:t>L’uso di mRNA sintetici e della traduzione </a:t>
            </a:r>
            <a:r>
              <a:rPr i="1">
                <a:solidFill>
                  <a:srgbClr val="800000"/>
                </a:solidFill>
                <a:latin typeface="Franklin Gothic Book"/>
                <a:ea typeface="Franklin Gothic Book"/>
                <a:cs typeface="Franklin Gothic Book"/>
              </a:rPr>
              <a:t>in vitro </a:t>
            </a:r>
            <a:r>
              <a:rPr>
                <a:solidFill>
                  <a:srgbClr val="800000"/>
                </a:solidFill>
                <a:latin typeface="Franklin Gothic Book"/>
                <a:ea typeface="Franklin Gothic Book"/>
                <a:cs typeface="Franklin Gothic Book"/>
              </a:rPr>
              <a:t>per scoprire quali aminoacidi corrispondono ai codoni</a:t>
            </a:r>
          </a:p>
        </p:txBody>
      </p:sp>
      <p:sp>
        <p:nvSpPr>
          <p:cNvPr id="163" name="Shape 163"/>
          <p:cNvSpPr/>
          <p:nvPr/>
        </p:nvSpPr>
        <p:spPr>
          <a:xfrm>
            <a:off x="6337300" y="2040076"/>
            <a:ext cx="6045200" cy="30572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24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>
                <a:solidFill>
                  <a:schemeClr val="bg1"/>
                </a:solidFill>
                <a:latin typeface="Franklin Gothic Book"/>
                <a:ea typeface="Franklin Gothic Book"/>
                <a:cs typeface="Franklin Gothic Book"/>
              </a:rPr>
              <a:t>Nel 1961, Marshall Nirenberg e Heinrich Matthaei mRNA sintetico poli-U (5′. . . UUUUUUUUUUUU. . . 3′)</a:t>
            </a:r>
          </a:p>
          <a:p>
            <a:pPr algn="l">
              <a:defRPr sz="2400">
                <a:latin typeface="Trebuchet MS"/>
                <a:ea typeface="Trebuchet MS"/>
                <a:cs typeface="Trebuchet MS"/>
                <a:sym typeface="Trebuchet MS"/>
              </a:defRPr>
            </a:pPr>
            <a:endParaRPr>
              <a:solidFill>
                <a:schemeClr val="bg1"/>
              </a:solidFill>
              <a:latin typeface="Franklin Gothic Book"/>
              <a:ea typeface="Franklin Gothic Book"/>
              <a:cs typeface="Franklin Gothic Book"/>
            </a:endParaRPr>
          </a:p>
          <a:p>
            <a:pPr algn="l" defTabSz="457200">
              <a:defRPr sz="2400">
                <a:solidFill>
                  <a:srgbClr val="53D5FD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>
                <a:solidFill>
                  <a:schemeClr val="bg1"/>
                </a:solidFill>
                <a:latin typeface="Franklin Gothic Book"/>
                <a:ea typeface="Franklin Gothic Book"/>
                <a:cs typeface="Franklin Gothic Book"/>
              </a:rPr>
              <a:t>Har Gobind Khorana</a:t>
            </a:r>
          </a:p>
          <a:p>
            <a:pPr algn="l" defTabSz="457200">
              <a:defRPr sz="2400">
                <a:solidFill>
                  <a:srgbClr val="53D5FD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>
                <a:solidFill>
                  <a:schemeClr val="bg1"/>
                </a:solidFill>
                <a:latin typeface="Franklin Gothic Book"/>
                <a:ea typeface="Franklin Gothic Book"/>
                <a:cs typeface="Franklin Gothic Book"/>
              </a:rPr>
              <a:t>sintetizzò degli mRNA costituiti da dinucleotidi ripetuti,</a:t>
            </a:r>
          </a:p>
          <a:p>
            <a:pPr algn="l" defTabSz="457200">
              <a:defRPr sz="2400">
                <a:solidFill>
                  <a:srgbClr val="FF8647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endParaRPr>
              <a:solidFill>
                <a:schemeClr val="bg1"/>
              </a:solidFill>
              <a:latin typeface="Franklin Gothic Book"/>
              <a:ea typeface="Franklin Gothic Book"/>
              <a:cs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448179891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dropped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651500" y="196994"/>
            <a:ext cx="6769100" cy="9345974"/>
          </a:xfrm>
          <a:prstGeom prst="rect">
            <a:avLst/>
          </a:prstGeom>
          <a:ln w="12700">
            <a:miter lim="400000"/>
          </a:ln>
        </p:spPr>
      </p:pic>
      <p:sp>
        <p:nvSpPr>
          <p:cNvPr id="166" name="Shape 166"/>
          <p:cNvSpPr/>
          <p:nvPr/>
        </p:nvSpPr>
        <p:spPr>
          <a:xfrm>
            <a:off x="101600" y="2640411"/>
            <a:ext cx="4953000" cy="28725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457200">
              <a:defRPr sz="2400">
                <a:solidFill>
                  <a:srgbClr val="FF8647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rPr sz="36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</a:rPr>
              <a:t>Nel 1965, Nirenberg e Philip Leder usarono corti mRNA sintetici, lunghi soltanto tre nucleotidi</a:t>
            </a:r>
          </a:p>
        </p:txBody>
      </p:sp>
    </p:spTree>
    <p:extLst>
      <p:ext uri="{BB962C8B-B14F-4D97-AF65-F5344CB8AC3E}">
        <p14:creationId xmlns:p14="http://schemas.microsoft.com/office/powerpoint/2010/main" val="3910205317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dropped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78000" y="2298700"/>
            <a:ext cx="7035800" cy="43561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710689248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/>
          <p:nvPr/>
        </p:nvSpPr>
        <p:spPr>
          <a:xfrm>
            <a:off x="50800" y="100062"/>
            <a:ext cx="12954000" cy="17645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6300">
                <a:solidFill>
                  <a:schemeClr val="accent2">
                    <a:hueOff val="-2473793"/>
                    <a:satOff val="-50209"/>
                    <a:lumOff val="23543"/>
                  </a:schemeClr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rPr sz="5400">
                <a:solidFill>
                  <a:srgbClr val="800000"/>
                </a:solidFill>
              </a:rPr>
              <a:t>Una successione di codoni non sovrapposti costituisce la cornice di lettura</a:t>
            </a:r>
          </a:p>
        </p:txBody>
      </p:sp>
      <p:sp>
        <p:nvSpPr>
          <p:cNvPr id="135" name="Shape 135"/>
          <p:cNvSpPr/>
          <p:nvPr/>
        </p:nvSpPr>
        <p:spPr>
          <a:xfrm>
            <a:off x="231471" y="1952882"/>
            <a:ext cx="11994026" cy="7304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571500" indent="-571500" algn="l">
              <a:buFont typeface="Wingdings" charset="2"/>
              <a:buChar char="²"/>
              <a:defRPr sz="3900">
                <a:solidFill>
                  <a:srgbClr val="00C7FC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chemeClr val="bg1"/>
                </a:solidFill>
                <a:latin typeface="Franklin Gothic Book"/>
                <a:ea typeface="Franklin Gothic Book"/>
                <a:cs typeface="Franklin Gothic Book"/>
              </a:rPr>
              <a:t>Un codone è composto da più di un nucleotide</a:t>
            </a:r>
          </a:p>
          <a:p>
            <a:pPr algn="l" defTabSz="457200">
              <a:defRPr sz="39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>
              <a:solidFill>
                <a:schemeClr val="bg1"/>
              </a:solidFill>
              <a:latin typeface="Franklin Gothic Book"/>
              <a:ea typeface="Franklin Gothic Book"/>
              <a:cs typeface="Franklin Gothic Book"/>
            </a:endParaRPr>
          </a:p>
          <a:p>
            <a:pPr marL="571500" indent="-571500" algn="l" defTabSz="457200">
              <a:buFont typeface="Wingdings" charset="2"/>
              <a:buChar char="²"/>
              <a:defRPr sz="39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chemeClr val="bg1"/>
                </a:solidFill>
                <a:latin typeface="Franklin Gothic Book"/>
                <a:ea typeface="Franklin Gothic Book"/>
                <a:cs typeface="Franklin Gothic Book"/>
              </a:rPr>
              <a:t>Ciascun nucleotide fa parte di un solo codone</a:t>
            </a:r>
          </a:p>
          <a:p>
            <a:pPr marL="571500" indent="-571500" algn="l" defTabSz="457200">
              <a:buFont typeface="Wingdings" charset="2"/>
              <a:buChar char="²"/>
              <a:defRPr sz="39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>
              <a:solidFill>
                <a:schemeClr val="bg1"/>
              </a:solidFill>
              <a:latin typeface="Franklin Gothic Book"/>
              <a:ea typeface="Franklin Gothic Book"/>
              <a:cs typeface="Franklin Gothic Book"/>
            </a:endParaRPr>
          </a:p>
          <a:p>
            <a:pPr marL="571500" indent="-571500" algn="l" defTabSz="457200">
              <a:buFont typeface="Wingdings" charset="2"/>
              <a:buChar char="²"/>
              <a:defRPr sz="39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chemeClr val="bg1"/>
                </a:solidFill>
                <a:latin typeface="Franklin Gothic Book"/>
                <a:ea typeface="Franklin Gothic Book"/>
                <a:cs typeface="Franklin Gothic Book"/>
              </a:rPr>
              <a:t>Un codone è composto da tre nucleotidi, e il punto</a:t>
            </a:r>
          </a:p>
          <a:p>
            <a:pPr algn="l" defTabSz="457200">
              <a:defRPr sz="39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chemeClr val="bg1"/>
                </a:solidFill>
                <a:latin typeface="Franklin Gothic Book"/>
                <a:ea typeface="Franklin Gothic Book"/>
                <a:cs typeface="Franklin Gothic Book"/>
              </a:rPr>
              <a:t>di inizio di ciascun gene stabilisce il registro di lettura</a:t>
            </a:r>
          </a:p>
          <a:p>
            <a:pPr marL="571500" indent="-571500" algn="l" defTabSz="457200">
              <a:buFont typeface="Wingdings" charset="2"/>
              <a:buChar char="²"/>
              <a:defRPr sz="39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>
              <a:solidFill>
                <a:schemeClr val="bg1"/>
              </a:solidFill>
              <a:latin typeface="Franklin Gothic Book"/>
              <a:ea typeface="Franklin Gothic Book"/>
              <a:cs typeface="Franklin Gothic Book"/>
            </a:endParaRPr>
          </a:p>
          <a:p>
            <a:pPr marL="571500" indent="-571500" algn="l" defTabSz="457200">
              <a:buFont typeface="Wingdings" charset="2"/>
              <a:buChar char="²"/>
              <a:defRPr sz="3900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chemeClr val="bg1"/>
                </a:solidFill>
                <a:latin typeface="Franklin Gothic Book"/>
                <a:ea typeface="Franklin Gothic Book"/>
                <a:cs typeface="Franklin Gothic Book"/>
              </a:rPr>
              <a:t>La maggior parte degli aminoacidi sono specificati</a:t>
            </a:r>
          </a:p>
          <a:p>
            <a:pPr algn="l" defTabSz="457200">
              <a:defRPr sz="39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chemeClr val="bg1"/>
                </a:solidFill>
                <a:latin typeface="Franklin Gothic Book"/>
                <a:ea typeface="Franklin Gothic Book"/>
                <a:cs typeface="Franklin Gothic Book"/>
              </a:rPr>
              <a:t>da più di un codone</a:t>
            </a:r>
          </a:p>
          <a:p>
            <a:pPr marL="571500" indent="-571500" algn="l" defTabSz="457200">
              <a:buFont typeface="Wingdings" charset="2"/>
              <a:buChar char="²"/>
              <a:defRPr sz="39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>
              <a:solidFill>
                <a:schemeClr val="bg1"/>
              </a:solidFill>
              <a:latin typeface="Franklin Gothic Book"/>
              <a:ea typeface="Franklin Gothic Book"/>
              <a:cs typeface="Franklin Gothic Book"/>
            </a:endParaRPr>
          </a:p>
          <a:p>
            <a:pPr marL="571500" indent="-571500" algn="l" defTabSz="457200">
              <a:buFont typeface="Wingdings" charset="2"/>
              <a:buChar char="²"/>
              <a:defRPr sz="39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chemeClr val="bg1"/>
                </a:solidFill>
                <a:latin typeface="Franklin Gothic Book"/>
                <a:ea typeface="Franklin Gothic Book"/>
                <a:cs typeface="Franklin Gothic Book"/>
              </a:rPr>
              <a:t>La maggior parte degli aminoacidi sono specificati</a:t>
            </a:r>
            <a:r>
              <a:rPr lang="it-IT">
                <a:solidFill>
                  <a:schemeClr val="bg1"/>
                </a:solidFill>
                <a:latin typeface="Franklin Gothic Book"/>
                <a:ea typeface="Franklin Gothic Book"/>
                <a:cs typeface="Franklin Gothic Book"/>
              </a:rPr>
              <a:t> </a:t>
            </a:r>
            <a:r>
              <a:rPr>
                <a:solidFill>
                  <a:schemeClr val="bg1"/>
                </a:solidFill>
                <a:latin typeface="Franklin Gothic Book"/>
                <a:ea typeface="Franklin Gothic Book"/>
                <a:cs typeface="Franklin Gothic Book"/>
              </a:rPr>
              <a:t>da più di un codone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" grpId="1" animBg="1" advAuto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/>
          <p:nvPr/>
        </p:nvSpPr>
        <p:spPr>
          <a:xfrm>
            <a:off x="249015" y="601722"/>
            <a:ext cx="12248549" cy="84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defRPr sz="4800" b="1">
                <a:solidFill>
                  <a:srgbClr val="96D35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rPr>
                <a:solidFill>
                  <a:srgbClr val="800000"/>
                </a:solidFill>
                <a:latin typeface="Franklin Gothic Book"/>
                <a:ea typeface="Franklin Gothic Book"/>
                <a:cs typeface="Franklin Gothic Book"/>
              </a:rPr>
              <a:t>Usare la genetica per verificare il codice</a:t>
            </a:r>
          </a:p>
        </p:txBody>
      </p:sp>
      <p:pic>
        <p:nvPicPr>
          <p:cNvPr id="138" name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86499" y="2480185"/>
            <a:ext cx="6433706" cy="5158058"/>
          </a:xfrm>
          <a:prstGeom prst="rect">
            <a:avLst/>
          </a:prstGeom>
          <a:ln w="12700">
            <a:miter lim="400000"/>
          </a:ln>
        </p:spPr>
      </p:pic>
      <p:pic>
        <p:nvPicPr>
          <p:cNvPr id="139" name="pasted-image.tif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483350" y="2164809"/>
            <a:ext cx="6014214" cy="578881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000">
                <a:solidFill>
                  <a:srgbClr val="800000"/>
                </a:solidFill>
                <a:latin typeface="Arial"/>
                <a:cs typeface="Arial"/>
              </a:rPr>
              <a:t>Impiego della mutagenesi per analizzare i processi biologici</a:t>
            </a:r>
            <a:br>
              <a:rPr lang="en-US" sz="6000">
                <a:solidFill>
                  <a:srgbClr val="800000"/>
                </a:solidFill>
                <a:latin typeface="Arial"/>
                <a:cs typeface="Arial"/>
              </a:rPr>
            </a:br>
            <a:r>
              <a:rPr lang="en-US" sz="6000">
                <a:solidFill>
                  <a:srgbClr val="800000"/>
                </a:solidFill>
                <a:latin typeface="Arial"/>
                <a:cs typeface="Arial"/>
              </a:rPr>
              <a:t>- La dissezione genetica-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50240" y="2774208"/>
            <a:ext cx="11704320" cy="6818537"/>
          </a:xfrm>
        </p:spPr>
        <p:txBody>
          <a:bodyPr>
            <a:normAutofit fontScale="85000" lnSpcReduction="20000"/>
          </a:bodyPr>
          <a:lstStyle/>
          <a:p>
            <a:r>
              <a:rPr lang="en-US">
                <a:solidFill>
                  <a:srgbClr val="000000"/>
                </a:solidFill>
                <a:latin typeface="Arial"/>
                <a:cs typeface="Arial"/>
              </a:rPr>
              <a:t>I genetisti possono utilizzare le mutazioni per dissezionare complicati processi biologici e individuare le loro componenti proteiche. </a:t>
            </a:r>
          </a:p>
          <a:p>
            <a:r>
              <a:rPr lang="en-US">
                <a:solidFill>
                  <a:srgbClr val="000000"/>
                </a:solidFill>
                <a:latin typeface="Arial"/>
                <a:cs typeface="Arial"/>
              </a:rPr>
              <a:t>Per determinare il ruolo specifico di ciascuna proteina, vengono indotte mutazioni nel gene che codifica per quella proteina. La mutazione elimina, o sopprime la proteina funzionale, prevenendo la sua sintesi o alterandone la struttura in modo tale da renderla non funzionale. </a:t>
            </a:r>
          </a:p>
          <a:p>
            <a:r>
              <a:rPr lang="en-US">
                <a:solidFill>
                  <a:srgbClr val="000000"/>
                </a:solidFill>
                <a:latin typeface="Arial"/>
                <a:cs typeface="Arial"/>
              </a:rPr>
              <a:t>Successivamente, i ricercatori vanno a vedere cosa succede quando la cellula o l’organismo tenta di portare a termine un processo biologico in assenza della proteina eliminata.</a:t>
            </a:r>
          </a:p>
        </p:txBody>
      </p:sp>
    </p:spTree>
    <p:extLst>
      <p:ext uri="{BB962C8B-B14F-4D97-AF65-F5344CB8AC3E}">
        <p14:creationId xmlns:p14="http://schemas.microsoft.com/office/powerpoint/2010/main" val="38096405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8797" y="0"/>
            <a:ext cx="10208554" cy="1000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46273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800000"/>
                </a:solidFill>
              </a:rPr>
              <a:t>Il DNA è il materiale genetico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765499" y="2018139"/>
            <a:ext cx="11360715" cy="7498419"/>
          </a:xfrm>
        </p:spPr>
        <p:txBody>
          <a:bodyPr>
            <a:normAutofit fontScale="85000" lnSpcReduction="20000"/>
          </a:bodyPr>
          <a:lstStyle/>
          <a:p>
            <a:pPr lvl="1"/>
            <a:r>
              <a:rPr lang="en-US">
                <a:solidFill>
                  <a:schemeClr val="bg1"/>
                </a:solidFill>
              </a:rPr>
              <a:t>il DNA è localizzato nei cromosomi (“nucleina”; Miescher (1869)</a:t>
            </a:r>
          </a:p>
          <a:p>
            <a:pPr lvl="1"/>
            <a:r>
              <a:rPr lang="en-US">
                <a:solidFill>
                  <a:schemeClr val="bg1"/>
                </a:solidFill>
              </a:rPr>
              <a:t>Il DNA è il principio trasformante (Griffith, 1928; Avery 1929)</a:t>
            </a:r>
          </a:p>
          <a:p>
            <a:pPr lvl="1"/>
            <a:r>
              <a:rPr lang="en-US">
                <a:solidFill>
                  <a:schemeClr val="bg1"/>
                </a:solidFill>
              </a:rPr>
              <a:t>I geni sono fatti di DNA (Hershey and Chase, 1952)</a:t>
            </a:r>
          </a:p>
          <a:p>
            <a:pPr lvl="1"/>
            <a:r>
              <a:rPr lang="en-US">
                <a:solidFill>
                  <a:schemeClr val="bg1"/>
                </a:solidFill>
              </a:rPr>
              <a:t>Il DNA è una doppia elica (Watson and Crick; 1953)</a:t>
            </a:r>
          </a:p>
          <a:p>
            <a:pPr lvl="1"/>
            <a:r>
              <a:rPr lang="en-US">
                <a:solidFill>
                  <a:schemeClr val="bg1"/>
                </a:solidFill>
              </a:rPr>
              <a:t>La replicazione del DNA è semiconservativa (Meselson and Stahl; 1957)</a:t>
            </a:r>
          </a:p>
          <a:p>
            <a:pPr lvl="1"/>
            <a:r>
              <a:rPr lang="en-US">
                <a:solidFill>
                  <a:schemeClr val="bg1"/>
                </a:solidFill>
              </a:rPr>
              <a:t>La ricombinazione assortisce l’informazione contenuta nel DNA</a:t>
            </a:r>
          </a:p>
          <a:p>
            <a:pPr lvl="1"/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38810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/>
          <p:nvPr/>
        </p:nvSpPr>
        <p:spPr>
          <a:xfrm>
            <a:off x="1003300" y="1043762"/>
            <a:ext cx="9588500" cy="10874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r">
              <a:defRPr sz="6400" b="1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>
                <a:solidFill>
                  <a:srgbClr val="800000"/>
                </a:solidFill>
                <a:latin typeface="Franklin Gothic Book"/>
                <a:ea typeface="Franklin Gothic Book"/>
                <a:cs typeface="Franklin Gothic Book"/>
              </a:rPr>
              <a:t>Il codice genetico:</a:t>
            </a:r>
          </a:p>
        </p:txBody>
      </p:sp>
      <p:sp>
        <p:nvSpPr>
          <p:cNvPr id="135" name="Shape 135"/>
          <p:cNvSpPr/>
          <p:nvPr/>
        </p:nvSpPr>
        <p:spPr>
          <a:xfrm>
            <a:off x="876300" y="3122831"/>
            <a:ext cx="10668000" cy="52732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4800">
                <a:solidFill>
                  <a:srgbClr val="F5EC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>
                <a:solidFill>
                  <a:schemeClr val="bg1"/>
                </a:solidFill>
                <a:latin typeface="Franklin Gothic Book"/>
                <a:ea typeface="Franklin Gothic Book"/>
                <a:cs typeface="Franklin Gothic Book"/>
              </a:rPr>
              <a:t>■ Come triplette dei quattro nucleotidi specificano 20 aminoacidi, rendendo possibile la traduzione</a:t>
            </a:r>
          </a:p>
          <a:p>
            <a:pPr algn="l">
              <a:defRPr sz="4800">
                <a:solidFill>
                  <a:srgbClr val="F5EC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>
                <a:solidFill>
                  <a:schemeClr val="bg1"/>
                </a:solidFill>
                <a:latin typeface="Franklin Gothic Book"/>
                <a:ea typeface="Franklin Gothic Book"/>
                <a:cs typeface="Franklin Gothic Book"/>
              </a:rPr>
              <a:t>dell’informazione da catena nucleotidica a sequenza di aminoacidi.</a:t>
            </a:r>
          </a:p>
          <a:p>
            <a:pPr algn="l">
              <a:defRPr sz="4800">
                <a:solidFill>
                  <a:srgbClr val="F5EC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>
                <a:solidFill>
                  <a:schemeClr val="bg1"/>
                </a:solidFill>
                <a:latin typeface="Franklin Gothic Book"/>
                <a:ea typeface="Franklin Gothic Book"/>
                <a:cs typeface="Franklin Gothic Book"/>
              </a:rPr>
              <a:t>■ </a:t>
            </a:r>
            <a:r>
              <a:rPr>
                <a:solidFill>
                  <a:schemeClr val="accent1">
                    <a:lumMod val="75000"/>
                  </a:schemeClr>
                </a:solidFill>
                <a:latin typeface="Franklin Gothic Book"/>
                <a:ea typeface="Franklin Gothic Book"/>
                <a:cs typeface="Franklin Gothic Book"/>
              </a:rPr>
              <a:t>Come le mutazioni influenzano l’informazione e l’espressione genica.</a:t>
            </a:r>
          </a:p>
        </p:txBody>
      </p:sp>
    </p:spTree>
    <p:extLst>
      <p:ext uri="{BB962C8B-B14F-4D97-AF65-F5344CB8AC3E}">
        <p14:creationId xmlns:p14="http://schemas.microsoft.com/office/powerpoint/2010/main" val="585697931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" grpId="0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dropped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51100" y="1524000"/>
            <a:ext cx="6350000" cy="63881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868521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/>
          <p:nvPr/>
        </p:nvSpPr>
        <p:spPr>
          <a:xfrm>
            <a:off x="1625181" y="480040"/>
            <a:ext cx="10446169" cy="15799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r">
              <a:defRPr sz="4800">
                <a:solidFill>
                  <a:srgbClr val="FF6A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>
                <a:solidFill>
                  <a:srgbClr val="800000"/>
                </a:solidFill>
                <a:latin typeface="Franklin Gothic Book"/>
                <a:ea typeface="Franklin Gothic Book"/>
                <a:cs typeface="Franklin Gothic Book"/>
              </a:rPr>
              <a:t>Nel codice genetico, una tripletta</a:t>
            </a:r>
          </a:p>
          <a:p>
            <a:pPr algn="r">
              <a:defRPr sz="4800">
                <a:solidFill>
                  <a:srgbClr val="FF6A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>
                <a:solidFill>
                  <a:srgbClr val="800000"/>
                </a:solidFill>
                <a:latin typeface="Franklin Gothic Book"/>
                <a:ea typeface="Franklin Gothic Book"/>
                <a:cs typeface="Franklin Gothic Book"/>
              </a:rPr>
              <a:t>di nucleotidi codifica per un aminoacido</a:t>
            </a:r>
          </a:p>
        </p:txBody>
      </p:sp>
      <p:pic>
        <p:nvPicPr>
          <p:cNvPr id="140" name="dropped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515100" y="2171700"/>
            <a:ext cx="4864100" cy="64008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125893586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/>
          <p:nvPr/>
        </p:nvSpPr>
        <p:spPr>
          <a:xfrm>
            <a:off x="-101600" y="-244891"/>
            <a:ext cx="12776200" cy="23185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r" defTabSz="457200">
              <a:defRPr sz="4800">
                <a:solidFill>
                  <a:srgbClr val="53D5FD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>
                <a:solidFill>
                  <a:srgbClr val="800000"/>
                </a:solidFill>
                <a:latin typeface="Franklin Gothic Book"/>
                <a:ea typeface="Franklin Gothic Book"/>
                <a:cs typeface="Franklin Gothic Book"/>
              </a:rPr>
              <a:t>La sequenza nucleotidica di un gene è</a:t>
            </a:r>
          </a:p>
          <a:p>
            <a:pPr algn="r" defTabSz="457200">
              <a:defRPr sz="4800">
                <a:solidFill>
                  <a:srgbClr val="53D5FD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>
                <a:solidFill>
                  <a:srgbClr val="800000"/>
                </a:solidFill>
                <a:latin typeface="Franklin Gothic Book"/>
                <a:ea typeface="Franklin Gothic Book"/>
                <a:cs typeface="Franklin Gothic Book"/>
              </a:rPr>
              <a:t>co-lineare con la sequenza aminoacidica del polipeptide codificato</a:t>
            </a:r>
          </a:p>
        </p:txBody>
      </p:sp>
      <p:pic>
        <p:nvPicPr>
          <p:cNvPr id="143" name="dropped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0800" y="2095500"/>
            <a:ext cx="8475336" cy="5549900"/>
          </a:xfrm>
          <a:prstGeom prst="rect">
            <a:avLst/>
          </a:prstGeom>
          <a:ln w="12700">
            <a:miter lim="400000"/>
          </a:ln>
        </p:spPr>
      </p:pic>
      <p:sp>
        <p:nvSpPr>
          <p:cNvPr id="144" name="Shape 144"/>
          <p:cNvSpPr/>
          <p:nvPr/>
        </p:nvSpPr>
        <p:spPr>
          <a:xfrm>
            <a:off x="77213" y="7714238"/>
            <a:ext cx="1282402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defRPr sz="2400"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rPr>
                <a:latin typeface="Franklin Gothic Book"/>
                <a:ea typeface="Franklin Gothic Book"/>
                <a:cs typeface="Franklin Gothic Book"/>
              </a:rPr>
              <a:t>Yanofsky</a:t>
            </a:r>
          </a:p>
        </p:txBody>
      </p:sp>
      <p:sp>
        <p:nvSpPr>
          <p:cNvPr id="145" name="Shape 145"/>
          <p:cNvSpPr/>
          <p:nvPr/>
        </p:nvSpPr>
        <p:spPr>
          <a:xfrm>
            <a:off x="8597900" y="2009180"/>
            <a:ext cx="4279900" cy="471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3000">
                <a:solidFill>
                  <a:srgbClr val="96D35F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>
                <a:solidFill>
                  <a:schemeClr val="bg1"/>
                </a:solidFill>
                <a:latin typeface="Franklin Gothic Book"/>
                <a:ea typeface="Franklin Gothic Book"/>
                <a:cs typeface="Franklin Gothic Book"/>
              </a:rPr>
              <a:t>le mutazioni puntiformi modificano soltanto una singola coppia nucleotidica </a:t>
            </a:r>
          </a:p>
          <a:p>
            <a:pPr algn="l">
              <a:defRPr sz="3000">
                <a:solidFill>
                  <a:srgbClr val="96D35F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endParaRPr>
              <a:solidFill>
                <a:schemeClr val="bg1"/>
              </a:solidFill>
              <a:latin typeface="Franklin Gothic Book"/>
              <a:ea typeface="Franklin Gothic Book"/>
              <a:cs typeface="Franklin Gothic Book"/>
            </a:endParaRPr>
          </a:p>
          <a:p>
            <a:pPr algn="l">
              <a:defRPr sz="3000">
                <a:solidFill>
                  <a:srgbClr val="96D35F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>
                <a:solidFill>
                  <a:schemeClr val="bg1"/>
                </a:solidFill>
                <a:latin typeface="Franklin Gothic Book"/>
                <a:ea typeface="Franklin Gothic Book"/>
                <a:cs typeface="Franklin Gothic Book"/>
              </a:rPr>
              <a:t>la maggior parte delle mutazioni puntiformi influenza un singolo</a:t>
            </a:r>
          </a:p>
          <a:p>
            <a:pPr algn="l">
              <a:defRPr sz="3000">
                <a:solidFill>
                  <a:srgbClr val="96D35F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>
                <a:solidFill>
                  <a:schemeClr val="bg1"/>
                </a:solidFill>
                <a:latin typeface="Franklin Gothic Book"/>
                <a:ea typeface="Franklin Gothic Book"/>
                <a:cs typeface="Franklin Gothic Book"/>
              </a:rPr>
              <a:t>aminoacido in un polipeptide, </a:t>
            </a:r>
          </a:p>
        </p:txBody>
      </p:sp>
      <p:sp>
        <p:nvSpPr>
          <p:cNvPr id="146" name="Shape 146"/>
          <p:cNvSpPr/>
          <p:nvPr/>
        </p:nvSpPr>
        <p:spPr>
          <a:xfrm rot="5401503">
            <a:off x="9810681" y="6661213"/>
            <a:ext cx="965201" cy="977901"/>
          </a:xfrm>
          <a:prstGeom prst="rightArrow">
            <a:avLst>
              <a:gd name="adj1" fmla="val 32000"/>
              <a:gd name="adj2" fmla="val 57895"/>
            </a:avLst>
          </a:prstGeom>
          <a:blipFill>
            <a:blip r:embed="rId3"/>
          </a:blipFill>
          <a:ln w="12700">
            <a:miter lim="400000"/>
          </a:ln>
          <a:effectLst>
            <a:outerShdw blurRad="177800" dist="406400" dir="5400000" rotWithShape="0">
              <a:srgbClr val="000000">
                <a:alpha val="68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600"/>
            </a:pPr>
            <a:endParaRPr>
              <a:latin typeface="Franklin Gothic Book"/>
              <a:ea typeface="Franklin Gothic Book"/>
              <a:cs typeface="Franklin Gothic Book"/>
            </a:endParaRPr>
          </a:p>
        </p:txBody>
      </p:sp>
      <p:sp>
        <p:nvSpPr>
          <p:cNvPr id="147" name="Shape 147"/>
          <p:cNvSpPr/>
          <p:nvPr/>
        </p:nvSpPr>
        <p:spPr>
          <a:xfrm>
            <a:off x="5694877" y="7829907"/>
            <a:ext cx="7251701" cy="17645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3600">
                <a:solidFill>
                  <a:srgbClr val="FF6A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>
                <a:latin typeface="Franklin Gothic Book"/>
                <a:ea typeface="Franklin Gothic Book"/>
                <a:cs typeface="Franklin Gothic Book"/>
              </a:rPr>
              <a:t>ogni nucleotide in un gene </a:t>
            </a:r>
          </a:p>
          <a:p>
            <a:pPr>
              <a:defRPr sz="3600">
                <a:solidFill>
                  <a:srgbClr val="FF6A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>
                <a:latin typeface="Franklin Gothic Book"/>
                <a:ea typeface="Franklin Gothic Book"/>
                <a:cs typeface="Franklin Gothic Book"/>
              </a:rPr>
              <a:t>deve influenzare l’identità di un solo aminoacido</a:t>
            </a:r>
          </a:p>
        </p:txBody>
      </p:sp>
    </p:spTree>
    <p:extLst>
      <p:ext uri="{BB962C8B-B14F-4D97-AF65-F5344CB8AC3E}">
        <p14:creationId xmlns:p14="http://schemas.microsoft.com/office/powerpoint/2010/main" val="1211181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switch dir="r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" grpId="0" animBg="1" advAuto="0"/>
      <p:bldP spid="146" grpId="0" animBg="1" advAuto="0"/>
      <p:bldP spid="147" grpId="0" animBg="1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dropped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0100" y="1257300"/>
            <a:ext cx="8839200" cy="6464300"/>
          </a:xfrm>
          <a:prstGeom prst="rect">
            <a:avLst/>
          </a:prstGeom>
          <a:ln w="12700">
            <a:miter lim="400000"/>
          </a:ln>
        </p:spPr>
      </p:pic>
      <p:sp>
        <p:nvSpPr>
          <p:cNvPr id="150" name="Shape 150"/>
          <p:cNvSpPr/>
          <p:nvPr/>
        </p:nvSpPr>
        <p:spPr>
          <a:xfrm>
            <a:off x="1093187" y="7705428"/>
            <a:ext cx="5084675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00A3D7"/>
                </a:solidFill>
              </a:defRPr>
            </a:lvl1pPr>
          </a:lstStyle>
          <a:p>
            <a:r>
              <a:rPr>
                <a:latin typeface="Franklin Gothic Book"/>
                <a:ea typeface="Franklin Gothic Book"/>
                <a:cs typeface="Franklin Gothic Book"/>
              </a:rPr>
              <a:t>Crick e Brenner, 1955</a:t>
            </a:r>
          </a:p>
        </p:txBody>
      </p:sp>
    </p:spTree>
    <p:extLst>
      <p:ext uri="{BB962C8B-B14F-4D97-AF65-F5344CB8AC3E}">
        <p14:creationId xmlns:p14="http://schemas.microsoft.com/office/powerpoint/2010/main" val="3622233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doors dir="vert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tif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tif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Franklin Gothic Medium"/>
        <a:ea typeface="Franklin Gothic Medium"/>
        <a:cs typeface="Franklin Gothic Medium"/>
      </a:majorFont>
      <a:minorFont>
        <a:latin typeface="American Typewriter"/>
        <a:ea typeface="American Typewriter"/>
        <a:cs typeface="American Typewriter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77800" dist="406400" dir="5400000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177800" dist="406400" dir="5400000" rotWithShape="0">
            <a:srgbClr val="000000">
              <a:alpha val="68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American Typewri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American Typewri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Franklin Gothic Medium"/>
        <a:ea typeface="Franklin Gothic Medium"/>
        <a:cs typeface="Franklin Gothic Medium"/>
      </a:majorFont>
      <a:minorFont>
        <a:latin typeface="American Typewriter"/>
        <a:ea typeface="American Typewriter"/>
        <a:cs typeface="American Typewriter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77800" dist="406400" dir="5400000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177800" dist="406400" dir="5400000" rotWithShape="0">
            <a:srgbClr val="000000">
              <a:alpha val="68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American Typewri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American Typewri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</TotalTime>
  <Words>499</Words>
  <Application>Microsoft Macintosh PowerPoint</Application>
  <PresentationFormat>Personalizzato</PresentationFormat>
  <Paragraphs>55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16</vt:i4>
      </vt:variant>
    </vt:vector>
  </HeadingPairs>
  <TitlesOfParts>
    <vt:vector size="17" baseType="lpstr">
      <vt:lpstr>White</vt:lpstr>
      <vt:lpstr>Corso di Genetica -Lezione 20-  Token 181374</vt:lpstr>
      <vt:lpstr>Impiego della mutagenesi per analizzare i processi biologici - La dissezione genetica-</vt:lpstr>
      <vt:lpstr>Presentazione di PowerPoint</vt:lpstr>
      <vt:lpstr>Il DNA è il materiale genetico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Corso di Genetica -Lezione 13- Cenci</dc:title>
  <cp:lastModifiedBy>Giovanni Cenci</cp:lastModifiedBy>
  <cp:revision>14</cp:revision>
  <dcterms:modified xsi:type="dcterms:W3CDTF">2021-04-19T17:19:43Z</dcterms:modified>
</cp:coreProperties>
</file>