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9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92" r:id="rId11"/>
    <p:sldId id="291" r:id="rId12"/>
    <p:sldId id="290" r:id="rId13"/>
    <p:sldId id="293" r:id="rId14"/>
    <p:sldId id="294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68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8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Franklin Gothic Book"/>
          <a:ea typeface="Franklin Gothic Book"/>
          <a:cs typeface="Franklin Gothic Book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-Lezione 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>8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Cenci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it-IT">
                <a:solidFill>
                  <a:schemeClr val="bg1">
                    <a:lumMod val="10000"/>
                  </a:schemeClr>
                </a:solidFill>
              </a:rPr>
            </a:b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45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277" y="-351773"/>
            <a:ext cx="12038413" cy="2912425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Anche i geni autosomici possono determinare differenze tra i sessi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277" y="3285714"/>
            <a:ext cx="12397357" cy="6184872"/>
          </a:xfrm>
        </p:spPr>
        <p:txBody>
          <a:bodyPr/>
          <a:lstStyle/>
          <a:p>
            <a:r>
              <a:rPr lang="en-US" b="1">
                <a:solidFill>
                  <a:srgbClr val="800000"/>
                </a:solidFill>
              </a:rPr>
              <a:t>I caratteri limitati al sesso </a:t>
            </a:r>
            <a:r>
              <a:rPr lang="en-US">
                <a:solidFill>
                  <a:schemeClr val="bg1">
                    <a:lumMod val="10000"/>
                  </a:schemeClr>
                </a:solidFill>
              </a:rPr>
              <a:t>influenzano una struttura o un processo che si trova in un sesso e non sull’altro.</a:t>
            </a:r>
          </a:p>
          <a:p>
            <a:pPr lvl="4"/>
            <a:r>
              <a:rPr lang="en-US" sz="3600">
                <a:solidFill>
                  <a:schemeClr val="bg1">
                    <a:lumMod val="10000"/>
                  </a:schemeClr>
                </a:solidFill>
              </a:rPr>
              <a:t>mutazione </a:t>
            </a:r>
            <a:r>
              <a:rPr lang="en-US" sz="3600" i="1">
                <a:solidFill>
                  <a:schemeClr val="bg1">
                    <a:lumMod val="10000"/>
                  </a:schemeClr>
                </a:solidFill>
              </a:rPr>
              <a:t>stuck</a:t>
            </a:r>
            <a:r>
              <a:rPr lang="en-US"/>
              <a:t>ratteri influenzati</a:t>
            </a:r>
          </a:p>
          <a:p>
            <a:r>
              <a:rPr lang="en-US" b="1">
                <a:solidFill>
                  <a:srgbClr val="800000"/>
                </a:solidFill>
              </a:rPr>
              <a:t>I caratteri influenzati dal sesso </a:t>
            </a:r>
            <a:r>
              <a:rPr lang="en-US">
                <a:solidFill>
                  <a:srgbClr val="290A01"/>
                </a:solidFill>
              </a:rPr>
              <a:t>si presentano in entrambi i sessi, ma l’espressione di questi caratteri può essere diversa nei due sessi a causa di differenze ormonali.</a:t>
            </a:r>
          </a:p>
          <a:p>
            <a:pPr lvl="4"/>
            <a:r>
              <a:rPr lang="en-US" sz="3600">
                <a:solidFill>
                  <a:srgbClr val="290A01"/>
                </a:solidFill>
              </a:rPr>
              <a:t>calvizie a chiazze</a:t>
            </a:r>
          </a:p>
          <a:p>
            <a:pPr lvl="1"/>
            <a:endParaRPr lang="en-US">
              <a:solidFill>
                <a:srgbClr val="290A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848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54"/>
            <a:ext cx="7708900" cy="15875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55" y="1688210"/>
            <a:ext cx="71628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311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3" y="0"/>
            <a:ext cx="11099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545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0800" cy="749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560622"/>
            <a:ext cx="5994400" cy="82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3475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7"/>
            <a:ext cx="6565900" cy="9652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572683"/>
            <a:ext cx="6007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08696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4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381" y="1981200"/>
            <a:ext cx="10114419" cy="778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30200" y="-162341"/>
            <a:ext cx="128905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L’oogenesi nell’uomo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: divisioni meiotiche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asimmetriche producono una cellula uovo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di grandi dimensioni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4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8087" y="2444165"/>
            <a:ext cx="8657613" cy="714957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393038" y="-71897"/>
            <a:ext cx="13004801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spermatogenesi nell’uomo</a:t>
            </a:r>
            <a:r>
              <a:rPr>
                <a:solidFill>
                  <a:srgbClr val="290A01"/>
                </a:solidFill>
              </a:rPr>
              <a:t>: divisioni meiotiche simmetriche producono quattro spermatozoi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270000" y="3322285"/>
            <a:ext cx="11125200" cy="473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(1) l’eredità dei geni corrisponde all’eredità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dei cromosomi in ogni dettaglio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>
              <a:defRPr sz="4300">
                <a:solidFill>
                  <a:srgbClr val="EEF9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(2) la trasmissione di particolari cromosomi coincide con la trasmissione di caratteri specifici oltre quelli della determinazione del sesso.</a:t>
            </a:r>
          </a:p>
        </p:txBody>
      </p:sp>
      <p:sp>
        <p:nvSpPr>
          <p:cNvPr id="198" name="Shape 198"/>
          <p:cNvSpPr/>
          <p:nvPr/>
        </p:nvSpPr>
        <p:spPr>
          <a:xfrm>
            <a:off x="2930690" y="375807"/>
            <a:ext cx="780381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Validazione della teoria</a:t>
            </a:r>
          </a:p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cromosomica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023977" y="-4961"/>
            <a:ext cx="784584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Ipotesi di Sutton (1903)</a:t>
            </a:r>
          </a:p>
        </p:txBody>
      </p:sp>
      <p:sp>
        <p:nvSpPr>
          <p:cNvPr id="201" name="Shape 201"/>
          <p:cNvSpPr/>
          <p:nvPr/>
        </p:nvSpPr>
        <p:spPr>
          <a:xfrm>
            <a:off x="254000" y="1929673"/>
            <a:ext cx="12700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E7F8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2. Il complemento cromosomico, come i geni di Mendel,</a:t>
            </a:r>
          </a:p>
          <a:p>
            <a:pPr>
              <a:defRPr>
                <a:solidFill>
                  <a:srgbClr val="E7F8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non mostra variazioni quando viene trasmesso dai genitori alla progenie.</a:t>
            </a:r>
          </a:p>
        </p:txBody>
      </p:sp>
      <p:sp>
        <p:nvSpPr>
          <p:cNvPr id="202" name="Shape 202"/>
          <p:cNvSpPr/>
          <p:nvPr/>
        </p:nvSpPr>
        <p:spPr>
          <a:xfrm>
            <a:off x="241300" y="2947673"/>
            <a:ext cx="1272540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>
                <a:solidFill>
                  <a:srgbClr val="800000"/>
                </a:solidFill>
              </a:rPr>
              <a:t>3. Durante la meiosi, i cromosomi omologhi si appaiano e</a:t>
            </a:r>
          </a:p>
          <a:p>
            <a:r>
              <a:rPr>
                <a:solidFill>
                  <a:srgbClr val="800000"/>
                </a:solidFill>
              </a:rPr>
              <a:t>poi si separano in gameti differenti così come gli alleli alternativi di ciascun gene segregano in gameti diversi</a:t>
            </a:r>
          </a:p>
        </p:txBody>
      </p:sp>
      <p:sp>
        <p:nvSpPr>
          <p:cNvPr id="203" name="Shape 203"/>
          <p:cNvSpPr/>
          <p:nvPr/>
        </p:nvSpPr>
        <p:spPr>
          <a:xfrm>
            <a:off x="292100" y="4410174"/>
            <a:ext cx="128016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6018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4. Le copie materne e paterne di ciascuna coppia cromosomica</a:t>
            </a:r>
          </a:p>
          <a:p>
            <a:pPr>
              <a:defRPr>
                <a:solidFill>
                  <a:srgbClr val="FF6018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si separano ai poli opposti del fuso a prescindere dalla segregazione di ogni altra coppia di omologhi, così come alleli alternativi di geni non associati assortiscono in maniera indipendente.</a:t>
            </a:r>
          </a:p>
        </p:txBody>
      </p:sp>
      <p:sp>
        <p:nvSpPr>
          <p:cNvPr id="204" name="Shape 204"/>
          <p:cNvSpPr/>
          <p:nvPr/>
        </p:nvSpPr>
        <p:spPr>
          <a:xfrm>
            <a:off x="254000" y="6162774"/>
            <a:ext cx="12446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DF40D"/>
                </a:solidFill>
              </a:defRPr>
            </a:pPr>
            <a:r>
              <a:rPr>
                <a:solidFill>
                  <a:srgbClr val="800000"/>
                </a:solidFill>
              </a:rPr>
              <a:t>5. Durante la fecondazione il gruppo di cromosomi di una</a:t>
            </a:r>
          </a:p>
          <a:p>
            <a:pPr>
              <a:defRPr>
                <a:solidFill>
                  <a:srgbClr val="FDF40D"/>
                </a:solidFill>
              </a:defRPr>
            </a:pPr>
            <a:r>
              <a:rPr>
                <a:solidFill>
                  <a:srgbClr val="800000"/>
                </a:solidFill>
              </a:rPr>
              <a:t>cellula uovo si unisce con il gruppo dei cromosomi di uno spermatozoo incontrato a caso, così come gli alleli di un genitore si uniscono a caso con quelli provenienti dall’altro genitore.</a:t>
            </a:r>
          </a:p>
        </p:txBody>
      </p:sp>
      <p:sp>
        <p:nvSpPr>
          <p:cNvPr id="205" name="Shape 205"/>
          <p:cNvSpPr/>
          <p:nvPr/>
        </p:nvSpPr>
        <p:spPr>
          <a:xfrm>
            <a:off x="241300" y="8146207"/>
            <a:ext cx="1309370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43F72C"/>
                </a:solidFill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6. In tutte le cellule che derivano dalla fecondazione di una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cellula uovo, metà dei cromosomi e metà dei geni sono di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origine materna, l’altra metà di origine paterna</a:t>
            </a:r>
          </a:p>
        </p:txBody>
      </p:sp>
      <p:sp>
        <p:nvSpPr>
          <p:cNvPr id="206" name="Shape 206"/>
          <p:cNvSpPr/>
          <p:nvPr/>
        </p:nvSpPr>
        <p:spPr>
          <a:xfrm>
            <a:off x="254000" y="917906"/>
            <a:ext cx="12446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>
                <a:solidFill>
                  <a:srgbClr val="800000"/>
                </a:solidFill>
              </a:rPr>
              <a:t>1. Ogni cellula contiene due copie di ciascun tipo di cromosoma</a:t>
            </a:r>
          </a:p>
          <a:p>
            <a:r>
              <a:rPr>
                <a:solidFill>
                  <a:srgbClr val="800000"/>
                </a:solidFill>
              </a:rPr>
              <a:t>e ci sono due copie di ciascun tipo di gene.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2" animBg="1" advAuto="0"/>
      <p:bldP spid="202" grpId="3" animBg="1" advAuto="0"/>
      <p:bldP spid="203" grpId="4" animBg="1" advAuto="0"/>
      <p:bldP spid="204" grpId="5" animBg="1" advAuto="0"/>
      <p:bldP spid="205" grpId="6" animBg="1" advAuto="0"/>
      <p:bldP spid="20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tab 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0" y="88900"/>
            <a:ext cx="8242300" cy="9276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4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17500"/>
            <a:ext cx="5516556" cy="911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4300" y="1282700"/>
            <a:ext cx="4051300" cy="520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9100" y="190500"/>
            <a:ext cx="6235700" cy="842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6083300" y="177800"/>
            <a:ext cx="3479800" cy="8331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4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2446815"/>
            <a:ext cx="10109200" cy="7116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32870" y="108019"/>
            <a:ext cx="12320060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L’analisi dei rari errori della meiosi ha fornito un ulteriore sostegno alla teoria cromosomica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4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0975" y="1892300"/>
            <a:ext cx="6241966" cy="71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635000" y="37499"/>
            <a:ext cx="11734800" cy="178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5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caratteri associati ai cromosomi X e Y nell’uomo sono identificati mediante l’analisi dei pedigree</a:t>
            </a:r>
          </a:p>
        </p:txBody>
      </p:sp>
      <p:sp>
        <p:nvSpPr>
          <p:cNvPr id="220" name="Shape 220"/>
          <p:cNvSpPr/>
          <p:nvPr/>
        </p:nvSpPr>
        <p:spPr>
          <a:xfrm>
            <a:off x="6400800" y="2498240"/>
            <a:ext cx="6273800" cy="6535121"/>
          </a:xfrm>
          <a:prstGeom prst="rect">
            <a:avLst/>
          </a:prstGeom>
          <a:ln w="50800">
            <a:solidFill>
              <a:srgbClr val="FFFC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8000"/>
                </a:solidFill>
              </a:rPr>
              <a:t>1. Il carattere si manifesta più frequentemente nei maschi che nelle femmine</a:t>
            </a:r>
          </a:p>
          <a:p>
            <a:pPr>
              <a:defRPr sz="2200">
                <a:solidFill>
                  <a:srgbClr val="D95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La mutazione e il carattere non vengono mai trasmessi dal padre al figlio poiché i figli ricevono dai propri padri solo il cromosoma Y.</a:t>
            </a:r>
          </a:p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3. Un maschio malato, invece, trasmette la mutazione associata all’X a tutte le sue figlie, che si comportano da portatori eterozigoti senza manifestare il carattere</a:t>
            </a:r>
            <a:r>
              <a:rPr>
                <a:solidFill>
                  <a:srgbClr val="FFFFFF"/>
                </a:solidFill>
              </a:rPr>
              <a:t>, ma trasmettendolo alla loro progenie.</a:t>
            </a:r>
            <a:r>
              <a:t> 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In questo modo, il carattere spesso salta una generazione, dato che la mutazione viene trasmessa dal nonno, tramite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una figlia portatrice, al nipote maschio.</a:t>
            </a:r>
          </a:p>
          <a:p>
            <a:pPr>
              <a:defRPr sz="2200">
                <a:solidFill>
                  <a:srgbClr val="9CD21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 Il solo modo in cui il carattere può comparire nelle generazioni successive è quando la sorella di un maschio ma-lato è portatrice. In tal caso, metà dei suoi figli maschi mostreranno il carattere.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FDBDAA"/>
      </a:dk1>
      <a:lt1>
        <a:srgbClr val="53D5F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513</Words>
  <Application>Microsoft Macintosh PowerPoint</Application>
  <PresentationFormat>Personalizzato</PresentationFormat>
  <Paragraphs>40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White</vt:lpstr>
      <vt:lpstr>Corso di Genetica -Lezione 8- Cenci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Anche i geni autosomici possono determinare differenze tra i sessi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17</cp:revision>
  <dcterms:modified xsi:type="dcterms:W3CDTF">2021-03-16T21:51:24Z</dcterms:modified>
</cp:coreProperties>
</file>