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89" r:id="rId2"/>
    <p:sldId id="284" r:id="rId3"/>
    <p:sldId id="285" r:id="rId4"/>
    <p:sldId id="286" r:id="rId5"/>
    <p:sldId id="287" r:id="rId6"/>
    <p:sldId id="28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48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6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r>
              <a:rPr lang="it-IT">
                <a:solidFill>
                  <a:schemeClr val="bg1">
                    <a:lumMod val="10000"/>
                  </a:schemeClr>
                </a:solidFill>
              </a:rPr>
              <a:t>TOKEN </a:t>
            </a:r>
            <a:r>
              <a:rPr lang="fi-FI" b="1">
                <a:solidFill>
                  <a:schemeClr val="bg1">
                    <a:lumMod val="10000"/>
                  </a:schemeClr>
                </a:solidFill>
                <a:sym typeface="Franklin Gothic Book"/>
              </a:rPr>
              <a:t>401815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337476"/>
            <a:ext cx="130048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modo con cui i cromosomi determinano il sesso di un individuo non è uguale per tutte le specie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07655" y="11973"/>
            <a:ext cx="509419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ciclo cellulare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82570"/>
            <a:ext cx="12865101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L’esistenza di checkpoint garantisce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una corretta separazione dei cromosomi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meiosi produce cellule germinali aploidi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sz="6500">
                <a:solidFill>
                  <a:schemeClr val="bg1">
                    <a:lumMod val="10000"/>
                  </a:schemeClr>
                </a:solidFill>
              </a:rPr>
              <a:t>i gameti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4466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290A01"/>
                </a:solidFill>
                <a:sym typeface="Franklin Gothic Medium"/>
              </a:rPr>
              <a:t>Nota bene</a:t>
            </a:r>
            <a:r>
              <a:rPr>
                <a:solidFill>
                  <a:srgbClr val="290A01"/>
                </a:solidFill>
              </a:rPr>
              <a:t>: Dopo la meiosi I e II ognuna delle cellule aploidi risultanti porta </a:t>
            </a:r>
            <a:r>
              <a:rPr>
                <a:solidFill>
                  <a:srgbClr val="290A01"/>
                </a:solidFill>
                <a:sym typeface="Franklin Gothic Medium"/>
              </a:rPr>
              <a:t>una sola combinazione di alleli</a:t>
            </a: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8651" y="-47294"/>
            <a:ext cx="5126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Crossing-Over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04306"/>
            <a:ext cx="148544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separazione casuale dei cromosomi omologhi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1789161"/>
            <a:ext cx="6539641" cy="695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700"/>
            </a:pPr>
            <a:r>
              <a:rPr>
                <a:solidFill>
                  <a:srgbClr val="800000"/>
                </a:solidFill>
                <a:sym typeface="Franklin Gothic Medium"/>
              </a:rPr>
              <a:t>Riassumendo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il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crossing-over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crea nuove combinazioni rimescolando gli alleli presenti sullo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stesso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cromosoma, mentre la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distribuzione casuale dei cromosomi materni e paterni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determina nuove combinazioni rimescolando gli alleli portati da cromosomi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diversi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. Questi due processi insieme riescono a spiegare la straordinaria quantità di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variabilità genetica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che si manifesta nelle cellule dopo la meiosi.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660066"/>
                </a:solidFill>
              </a:rPr>
              <a:t>L’oogenesi nell’uomo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29673"/>
            <a:ext cx="12700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rPr>
                <a:solidFill>
                  <a:srgbClr val="290A01"/>
                </a:solidFill>
              </a:rP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rPr>
                <a:solidFill>
                  <a:srgbClr val="290A01"/>
                </a:solidFill>
              </a:rP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47673"/>
            <a:ext cx="127254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>
                <a:solidFill>
                  <a:schemeClr val="tx1">
                    <a:lumMod val="50000"/>
                  </a:schemeClr>
                </a:solidFill>
              </a:rPr>
              <a:t>3. Durante la meiosi, i cromosomi omologhi si appaiano e</a:t>
            </a:r>
          </a:p>
          <a:p>
            <a:r>
              <a:rPr>
                <a:solidFill>
                  <a:schemeClr val="tx1">
                    <a:lumMod val="50000"/>
                  </a:schemeClr>
                </a:solidFill>
              </a:rP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45000"/>
            <a:ext cx="128016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62774"/>
            <a:ext cx="12446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rPr>
                <a:solidFill>
                  <a:srgbClr val="800000"/>
                </a:solidFill>
              </a:rP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rPr>
                <a:solidFill>
                  <a:srgbClr val="800000"/>
                </a:solidFill>
              </a:rP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72450"/>
            <a:ext cx="130937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17906"/>
            <a:ext cx="12446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1. Ogni cellula contiene due copie di ciascun tipo di cromosoma</a:t>
            </a:r>
          </a:p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115869"/>
            <a:ext cx="12992100" cy="172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90000"/>
              </a:lnSpc>
            </a:pPr>
            <a:r>
              <a:rPr>
                <a:solidFill>
                  <a:srgbClr val="800000"/>
                </a:solidFill>
              </a:rPr>
              <a:t>Federico Guglielmo di Prussia e le Guardie di Potsdam (1713-1740)</a:t>
            </a:r>
          </a:p>
        </p:txBody>
      </p:sp>
    </p:spTree>
    <p:extLst>
      <p:ext uri="{BB962C8B-B14F-4D97-AF65-F5344CB8AC3E}">
        <p14:creationId xmlns:p14="http://schemas.microsoft.com/office/powerpoint/2010/main" val="5525246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555773"/>
            <a:ext cx="1158352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Caratteri continui: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290A01"/>
                </a:solidFill>
                <a:ea typeface="Franklin Gothic Medium"/>
              </a:rPr>
              <a:t>Se producono fenotipi a variazione continua</a:t>
            </a:r>
          </a:p>
        </p:txBody>
      </p:sp>
    </p:spTree>
    <p:extLst>
      <p:ext uri="{BB962C8B-B14F-4D97-AF65-F5344CB8AC3E}">
        <p14:creationId xmlns:p14="http://schemas.microsoft.com/office/powerpoint/2010/main" val="30770928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Anche la variabilità continua può essere spiegata dalle estensioni dell’analisi </a:t>
            </a:r>
          </a:p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animBg="1" advAuto="0"/>
      <p:bldP spid="2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continui (chiamati anche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caratteri quantitativi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)</a:t>
            </a:r>
          </a:p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ln w="28575" cmpd="sng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Essi sono di solito </a:t>
            </a:r>
            <a:r>
              <a:rPr sz="36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poligenici</a:t>
            </a:r>
            <a:r>
              <a:rPr sz="36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ln w="28575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poligenici sono, per definizione,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multifattoriali</a:t>
            </a:r>
            <a:r>
              <a:rPr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,</a:t>
            </a:r>
            <a:endParaRPr>
              <a:solidFill>
                <a:srgbClr val="000000"/>
              </a:solidFill>
              <a:latin typeface="Franklin Gothic Medium"/>
              <a:ea typeface="Franklin Gothic Medium"/>
              <a:cs typeface="Franklin Gothic Medium"/>
              <a:sym typeface="Helvetica"/>
            </a:endParaRPr>
          </a:p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ma non tutti i caratteri multifattoriali sono poligenici (alcuni,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per esempio, sono determinati dal modo in cui gli alleli di un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gene interagiscono l’uno con l’altro e con l’ambiente).</a:t>
            </a:r>
          </a:p>
        </p:txBody>
      </p:sp>
    </p:spTree>
    <p:extLst>
      <p:ext uri="{BB962C8B-B14F-4D97-AF65-F5344CB8AC3E}">
        <p14:creationId xmlns:p14="http://schemas.microsoft.com/office/powerpoint/2010/main" val="91469559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 advAuto="0"/>
      <p:bldP spid="27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380603"/>
            <a:ext cx="6083300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rPr>
                <a:solidFill>
                  <a:srgbClr val="000000"/>
                </a:solidFill>
              </a:rPr>
              <a:t>Una coppia di cromosomi determina il sesso di un individuo</a:t>
            </a:r>
          </a:p>
          <a:p>
            <a:endParaRPr>
              <a:solidFill>
                <a:srgbClr val="000000"/>
              </a:solidFill>
            </a:endParaRPr>
          </a:p>
          <a:p>
            <a:endParaRPr>
              <a:solidFill>
                <a:srgbClr val="000000"/>
              </a:solidFill>
            </a:endParaRP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Autosomi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74525"/>
            <a:ext cx="1256367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238026"/>
            <a:ext cx="121412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872</Words>
  <Application>Microsoft Macintosh PowerPoint</Application>
  <PresentationFormat>Personalizzato</PresentationFormat>
  <Paragraphs>65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White</vt:lpstr>
      <vt:lpstr>Corso di Genetica -Lezione 6- Cenci TOKEN 401815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12</cp:revision>
  <dcterms:modified xsi:type="dcterms:W3CDTF">2022-03-11T11:25:14Z</dcterms:modified>
</cp:coreProperties>
</file>