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78" r:id="rId2"/>
    <p:sldId id="279" r:id="rId3"/>
    <p:sldId id="280" r:id="rId4"/>
    <p:sldId id="313" r:id="rId5"/>
    <p:sldId id="314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15" r:id="rId27"/>
    <p:sldId id="301" r:id="rId28"/>
    <p:sldId id="316" r:id="rId29"/>
    <p:sldId id="302" r:id="rId30"/>
    <p:sldId id="303" r:id="rId31"/>
    <p:sldId id="304" r:id="rId32"/>
    <p:sldId id="305" r:id="rId33"/>
    <p:sldId id="317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576" y="144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4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</p:spPr>
        <p:txBody>
          <a:bodyPr lIns="152400" tIns="152400" rIns="152400" bIns="152400"/>
          <a:lstStyle/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</a:rPr>
              <a:t>Genetica</a:t>
            </a:r>
            <a:r>
              <a:rPr>
                <a:solidFill>
                  <a:srgbClr val="000000"/>
                </a:solidFill>
              </a:rPr>
              <a:t>, ovvero la scienza dell’eredità, consiste essenzialmente nello studio dell’informazione biologica </a:t>
            </a:r>
          </a:p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</a:p>
        </p:txBody>
      </p:sp>
      <p:sp>
        <p:nvSpPr>
          <p:cNvPr id="363" name="Shape 363"/>
          <p:cNvSpPr/>
          <p:nvPr/>
        </p:nvSpPr>
        <p:spPr>
          <a:xfrm>
            <a:off x="513308" y="6522143"/>
            <a:ext cx="11978184" cy="286361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 anchor="ctr"/>
          <a:lstStyle/>
          <a:p>
            <a:pPr algn="just">
              <a:defRPr sz="3600">
                <a:solidFill>
                  <a:srgbClr val="FCFC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compito dei Genetisti è quello di </a:t>
            </a:r>
            <a:r>
              <a:rPr b="1">
                <a:solidFill>
                  <a:srgbClr val="800000"/>
                </a:solidFill>
              </a:rPr>
              <a:t>studiare come gli organismi trasmettono l’informazione biologica </a:t>
            </a:r>
            <a:r>
              <a:rPr>
                <a:solidFill>
                  <a:srgbClr val="000000"/>
                </a:solidFill>
              </a:rPr>
              <a:t>alla loro progenie e come la utilizzano durante il corso della propria vita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rgbClr val="000000"/>
                </a:solidFill>
              </a:rPr>
              <a:t>Il primo era che uno dei genitori contribuisse maggiormente alle caratteristiche ereditate dalla progenie; nel1694,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Nicolaas Hartsoeker</a:t>
            </a:r>
            <a:r>
              <a:rPr sz="3600">
                <a:solidFill>
                  <a:srgbClr val="000000"/>
                </a:solidFill>
              </a:rPr>
              <a:t>, uno dei primi microscopisti, sosteneva che questo genitore fosse il maschio, grazie alla presenza di un </a:t>
            </a:r>
            <a:r>
              <a:rPr sz="3600" i="1">
                <a:solidFill>
                  <a:srgbClr val="000000"/>
                </a:solidFill>
              </a:rPr>
              <a:t>homu</a:t>
            </a:r>
            <a:r>
              <a:rPr lang="it-IT" sz="3600" i="1">
                <a:solidFill>
                  <a:srgbClr val="000000"/>
                </a:solidFill>
              </a:rPr>
              <a:t>n</a:t>
            </a:r>
            <a:r>
              <a:rPr sz="3600" i="1">
                <a:solidFill>
                  <a:srgbClr val="000000"/>
                </a:solidFill>
              </a:rPr>
              <a:t>culus</a:t>
            </a:r>
            <a:r>
              <a:rPr sz="3600">
                <a:solidFill>
                  <a:srgbClr val="000000"/>
                </a:solidFill>
              </a:rPr>
              <a:t> pienamente formato all’interno dello spermatozoo</a:t>
            </a:r>
          </a:p>
        </p:txBody>
      </p:sp>
      <p:pic>
        <p:nvPicPr>
          <p:cNvPr id="385" name="1_4_2_Hartsoe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7705" y="1376482"/>
            <a:ext cx="3385560" cy="472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ME0000058605_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260" y="1290285"/>
            <a:ext cx="3777340" cy="48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9" name="Shape 389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Eredità per mescolamento</a:t>
            </a:r>
            <a:r>
              <a:rPr>
                <a:solidFill>
                  <a:schemeClr val="bg1"/>
                </a:solidFill>
              </a:rPr>
              <a:t>, cioè l’idea che i tratti parentali si mescolassero e cambiassero per sempre nella progenie,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come il blu e il giallo che sulla tavolozza di un pittore diventano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verde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41" y="3293105"/>
            <a:ext cx="6728427" cy="379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517678" y="3152613"/>
            <a:ext cx="10747641" cy="3155735"/>
          </a:xfrm>
          <a:prstGeom prst="rect">
            <a:avLst/>
          </a:prstGeom>
          <a:noFill/>
          <a:ln w="12700" cap="flat">
            <a:solidFill>
              <a:srgbClr val="4F81BD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FF551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Che cosa è ereditato? 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73F72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Come viene ereditato?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2C97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Qual è il ruolo del caso nell’eredità?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Cosa fece Mendel di diverso dai suoi predecessori?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...almeno 6 cose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  <a:latin typeface="Franklin Gothic Book"/>
                <a:cs typeface="Franklin Gothic Book"/>
              </a:rPr>
              <a:t>1. L’Organismo sperimentale di Mendel: </a:t>
            </a:r>
            <a:r>
              <a:rPr i="1">
                <a:solidFill>
                  <a:srgbClr val="800000"/>
                </a:solidFill>
                <a:latin typeface="Franklin Gothic Book"/>
                <a:cs typeface="Franklin Gothic Book"/>
              </a:rPr>
              <a:t>Pisum sativum</a:t>
            </a:r>
          </a:p>
        </p:txBody>
      </p:sp>
      <p:pic>
        <p:nvPicPr>
          <p:cNvPr id="398" name="2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60" y="1913994"/>
            <a:ext cx="6337301" cy="10862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68023" y="2056085"/>
            <a:ext cx="12288640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184" indent="-246184" algn="just" defTabSz="584200">
              <a:buSzPct val="100000"/>
              <a:buChar char="•"/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Mendel studiò l’eredità di </a:t>
            </a:r>
            <a:r>
              <a:rPr sz="4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forme alternative</a:t>
            </a:r>
            <a:r>
              <a:rPr sz="4800">
                <a:solidFill>
                  <a:schemeClr val="bg1"/>
                </a:solidFill>
              </a:rPr>
              <a:t>, ben visibili, di particolari caratteri: fiori porpora e bianchi, piselli gialli e verdi. </a:t>
            </a:r>
          </a:p>
          <a:p>
            <a:pPr algn="just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4800">
              <a:solidFill>
                <a:schemeClr val="bg1"/>
              </a:solidFill>
            </a:endParaRPr>
          </a:p>
          <a:p>
            <a:pPr marL="246184" indent="-246184" algn="just" defTabSz="584200">
              <a:buSzPct val="100000"/>
              <a:buChar char="•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Usando questi caratteri alternativi, egli poté distinguere e tracciare senza ambiguità la trasmissione dell’una o dell’altra caratteristica osservata, perché non c’erano forme intermedie.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2. Le forme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02808" y="2519644"/>
            <a:ext cx="992399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Mendel collezionò e perpetuò linee di pisello pure. Incroci fra linee pure producono progenie con specifici caratteri parentali che rimangono costanti da una generazione all’altra.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3. Le linee pure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2773" y="2437716"/>
            <a:ext cx="125410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Mendel, da esperto coltivatore, controllò attentamente i suoi incroci, lavorando su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grandi numeri </a:t>
            </a:r>
            <a:r>
              <a:rPr>
                <a:solidFill>
                  <a:schemeClr val="bg1"/>
                </a:solidFill>
              </a:rPr>
              <a:t>per assicurarsi che la progenie osservata fosse realmente il risultato degli incroci specifici che lui aveva programmato.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Effettuò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incroci reciproci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invertendo i caratteri dei genitori femminili e maschili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4. Numerosità delle osservazioni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144091" y="2677336"/>
            <a:ext cx="10716618" cy="3334246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 lavorò con un gran numero di piante,contò la progenie, sottopose i suoi dati a un’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analisi statistica</a:t>
            </a:r>
            <a:r>
              <a:rPr>
                <a:solidFill>
                  <a:schemeClr val="bg1"/>
                </a:solidFill>
              </a:rPr>
              <a:t> e poi confrontò i suoi risultati con le predizioni basate sui suoi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modelli.</a:t>
            </a:r>
          </a:p>
        </p:txBody>
      </p:sp>
      <p:sp>
        <p:nvSpPr>
          <p:cNvPr id="410" name="Shape 410"/>
          <p:cNvSpPr/>
          <p:nvPr/>
        </p:nvSpPr>
        <p:spPr>
          <a:xfrm>
            <a:off x="1149449" y="6744858"/>
            <a:ext cx="10705902" cy="1949252"/>
          </a:xfrm>
          <a:prstGeom prst="rect">
            <a:avLst/>
          </a:prstGeom>
          <a:ln w="12700">
            <a:solidFill>
              <a:srgbClr val="4B933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6. Mendel fu un brillante sperimentatore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5. Analisi Statistica e Elaborazione di Modelli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-66985"/>
            <a:ext cx="7048502" cy="5273238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definì i caratteri alternativi costanti, e che si escludono mutua</a:t>
            </a:r>
            <a:r>
              <a:rPr lang="it-IT">
                <a:solidFill>
                  <a:srgbClr val="000000"/>
                </a:solidFill>
              </a:rPr>
              <a:t>l</a:t>
            </a:r>
            <a:r>
              <a:rPr>
                <a:solidFill>
                  <a:srgbClr val="000000"/>
                </a:solidFill>
              </a:rPr>
              <a:t>mente, come i fiori porpora o bianchi, i semi gialli o i verdi, come </a:t>
            </a:r>
            <a:r>
              <a:rPr>
                <a:solidFill>
                  <a:srgbClr val="800000"/>
                </a:solidFill>
              </a:rPr>
              <a:t>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116046"/>
            <a:ext cx="7048500" cy="4626908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rPr>
                <a:solidFill>
                  <a:srgbClr val="000000"/>
                </a:solidFill>
              </a:rP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classica </a:t>
            </a:r>
            <a:r>
              <a:rPr>
                <a:solidFill>
                  <a:schemeClr val="bg1"/>
                </a:solidFill>
              </a:rPr>
              <a:t>(o di trasmissione): Include i principi fondamentali dell’eredità e il modo in cui i caratteri passano da una generazione all’altra.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molecolare</a:t>
            </a:r>
            <a:r>
              <a:rPr>
                <a:solidFill>
                  <a:schemeClr val="bg1"/>
                </a:solidFill>
              </a:rPr>
              <a:t>: riguarda la natura chimica del gene, cioè il modo in cui l’informazione genetica viene codificata, replicata ed espressa.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di popolazioni:</a:t>
            </a:r>
            <a:r>
              <a:rPr>
                <a:solidFill>
                  <a:schemeClr val="bg1"/>
                </a:solidFill>
              </a:rPr>
              <a:t> esplora la composizione genetica di gruppi di individui appartenenti alla stessa specie (popolazioni) e come questa composizione possa variare nello spazio e nel tempo.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5400">
                <a:solidFill>
                  <a:schemeClr val="bg1"/>
                </a:solidFill>
              </a:rPr>
              <a:t>Esistenza di </a:t>
            </a:r>
            <a:r>
              <a:rPr sz="5400">
                <a:solidFill>
                  <a:srgbClr val="800000"/>
                </a:solidFill>
              </a:rPr>
              <a:t>“legge universalmente applicabile che governa la formazione e lo sviluppo degli ibridi”</a:t>
            </a:r>
            <a:r>
              <a:rPr sz="5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457451"/>
            <a:ext cx="7056702" cy="656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94548"/>
            <a:ext cx="12484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048849"/>
            <a:ext cx="12230100" cy="605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</a:t>
            </a:r>
            <a:r>
              <a:rPr cap="all">
                <a:solidFill>
                  <a:schemeClr val="bg1"/>
                </a:solidFill>
              </a:rPr>
              <a:t> 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chemeClr val="bg1"/>
                </a:solidFill>
              </a:rPr>
              <a:t>afferma che la probabilità che due o più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 </a:t>
            </a:r>
            <a:r>
              <a:rPr sz="51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Una seconda regola della probabilità,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1+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61111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½ x ½=1/4</a:t>
            </a:r>
          </a:p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565742" y="8210751"/>
            <a:ext cx="3576412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</a:rPr>
              <a:t>¼+¼= ½</a:t>
            </a:r>
          </a:p>
          <a:p>
            <a:endParaRPr lang="en-US" sz="66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310355" y="4630258"/>
              <a:ext cx="5176460" cy="4019592"/>
              <a:chOff x="7310355" y="4630258"/>
              <a:chExt cx="5176460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310355" y="574792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310355" y="799326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536053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57912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407606" y="6991136"/>
            <a:ext cx="2718247" cy="2192193"/>
            <a:chOff x="9407606" y="6991136"/>
            <a:chExt cx="2718247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41018" y="6991136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324162" y="7042307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58353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407606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3193293"/>
            <a:ext cx="1071996" cy="103106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3204835"/>
            <a:ext cx="1071996" cy="103106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700199"/>
              <a:ext cx="1071996" cy="103106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801181"/>
              <a:ext cx="1071996" cy="103106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78135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</a:rPr>
              <a:t>½ x ½=1/4</a:t>
            </a:r>
          </a:p>
          <a:p>
            <a:endParaRPr lang="en-US" sz="3600">
              <a:solidFill>
                <a:srgbClr val="8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973065" y="362225"/>
            <a:ext cx="5088745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4774" y="3987576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44162" y="4052240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110910" y="4163471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204490" y="4163471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rPr>
                <a:solidFill>
                  <a:schemeClr val="bg1"/>
                </a:solidFill>
              </a:rPr>
              <a:t> La frazione di piselli F2 che saranno gialli è la somma di </a:t>
            </a:r>
            <a:r>
              <a:rPr b="1"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(l’evento che produce YY) + </a:t>
            </a:r>
            <a:r>
              <a:rPr b="1"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(l’evento mutua</a:t>
            </a:r>
            <a:r>
              <a:rPr lang="it-IT">
                <a:solidFill>
                  <a:schemeClr val="bg1"/>
                </a:solidFill>
              </a:rPr>
              <a:t>l</a:t>
            </a:r>
            <a:r>
              <a:rPr>
                <a:solidFill>
                  <a:schemeClr val="bg1"/>
                </a:solidFill>
              </a:rPr>
              <a:t>mente escluso che genera Yy) + </a:t>
            </a:r>
            <a:r>
              <a:rPr b="1"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(il terzo evento, mutuamente escluso, che produce yY) per ottenere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rPr>
                <a:solidFill>
                  <a:schemeClr val="bg1"/>
                </a:solidFill>
              </a:rP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53922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2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676400"/>
            <a:ext cx="83058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824528"/>
            <a:ext cx="12890500" cy="650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rPr>
                <a:solidFill>
                  <a:srgbClr val="000000"/>
                </a:solidFill>
              </a:rP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rPr>
                <a:solidFill>
                  <a:srgbClr val="000000"/>
                </a:solidFill>
              </a:rP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genotipo YY o yy è chiamato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rPr>
                <a:solidFill>
                  <a:srgbClr val="000000"/>
                </a:solidFill>
              </a:rP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differenti alleli per un carattere è detto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41374"/>
            <a:ext cx="1120933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reincrocio serve a decifrare il genotipo</a:t>
            </a:r>
          </a:p>
        </p:txBody>
      </p:sp>
    </p:spTree>
    <p:extLst>
      <p:ext uri="{BB962C8B-B14F-4D97-AF65-F5344CB8AC3E}">
        <p14:creationId xmlns:p14="http://schemas.microsoft.com/office/powerpoint/2010/main" val="14399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823015" y="603250"/>
            <a:ext cx="8833174" cy="3289300"/>
            <a:chOff x="1823015" y="603250"/>
            <a:chExt cx="8833174" cy="32893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3015" y="1190267"/>
              <a:ext cx="3302000" cy="24638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2389" y="603250"/>
              <a:ext cx="2463800" cy="3289300"/>
            </a:xfrm>
            <a:prstGeom prst="rect">
              <a:avLst/>
            </a:prstGeom>
          </p:spPr>
        </p:pic>
      </p:grpSp>
      <p:sp>
        <p:nvSpPr>
          <p:cNvPr id="9" name="Per 8"/>
          <p:cNvSpPr/>
          <p:nvPr/>
        </p:nvSpPr>
        <p:spPr>
          <a:xfrm>
            <a:off x="6285678" y="1917343"/>
            <a:ext cx="1270034" cy="1406167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34181" y="3623357"/>
            <a:ext cx="9668806" cy="5893199"/>
            <a:chOff x="2334181" y="3623357"/>
            <a:chExt cx="9668806" cy="5893199"/>
          </a:xfrm>
        </p:grpSpPr>
        <p:grpSp>
          <p:nvGrpSpPr>
            <p:cNvPr id="11" name="Gruppo 10"/>
            <p:cNvGrpSpPr/>
            <p:nvPr/>
          </p:nvGrpSpPr>
          <p:grpSpPr>
            <a:xfrm>
              <a:off x="2334181" y="3623357"/>
              <a:ext cx="9668806" cy="5893199"/>
              <a:chOff x="2430732" y="3342771"/>
              <a:chExt cx="8966813" cy="5496954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732" y="6567832"/>
                <a:ext cx="2271893" cy="2271893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0668" y="6750318"/>
                <a:ext cx="2626877" cy="1967622"/>
              </a:xfrm>
              <a:prstGeom prst="rect">
                <a:avLst/>
              </a:prstGeom>
            </p:spPr>
          </p:pic>
          <p:sp>
            <p:nvSpPr>
              <p:cNvPr id="8" name="Freccia destra 7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4" name="Freccia destra 13"/>
              <p:cNvSpPr/>
              <p:nvPr/>
            </p:nvSpPr>
            <p:spPr>
              <a:xfrm rot="8755605">
                <a:off x="4554694" y="6532993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5" name="Freccia destra 14"/>
              <p:cNvSpPr/>
              <p:nvPr/>
            </p:nvSpPr>
            <p:spPr>
              <a:xfrm rot="2389027">
                <a:off x="7909662" y="6471966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12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8" y="1670000"/>
            <a:ext cx="3865272" cy="4680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00762" y="61555"/>
            <a:ext cx="12904038" cy="1546889"/>
            <a:chOff x="100762" y="61555"/>
            <a:chExt cx="12904038" cy="15468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582140" y="151635"/>
              <a:ext cx="4422660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padre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0762" y="61555"/>
              <a:ext cx="441965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madre con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09" y="7536714"/>
            <a:ext cx="1880157" cy="20101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82140" y="3667103"/>
            <a:ext cx="172074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zeno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34422" y="3718461"/>
            <a:ext cx="25859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celeste</a:t>
            </a:r>
          </a:p>
        </p:txBody>
      </p:sp>
    </p:spTree>
    <p:extLst>
      <p:ext uri="{BB962C8B-B14F-4D97-AF65-F5344CB8AC3E}">
        <p14:creationId xmlns:p14="http://schemas.microsoft.com/office/powerpoint/2010/main" val="3129470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4865" y="653019"/>
            <a:ext cx="750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01887" y="6488510"/>
            <a:ext cx="1203294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584200">
              <a:buSzPct val="125000"/>
              <a:buFont typeface="Wingdings" charset="2"/>
              <a:buChar char="ü"/>
              <a:defRPr sz="2800">
                <a:solidFill>
                  <a:srgbClr val="F3FFFA"/>
                </a:solidFill>
                <a:latin typeface="Telugu Sangam MN"/>
                <a:ea typeface="Telugu Sangam MN"/>
                <a:cs typeface="Telugu Sangam MN"/>
                <a:sym typeface="Telugu Sangam MN"/>
              </a:defRPr>
            </a:pPr>
            <a:r>
              <a:rPr lang="it-IT" sz="3600">
                <a:solidFill>
                  <a:srgbClr val="000000"/>
                </a:solidFill>
              </a:rPr>
              <a:t>L</a:t>
            </a:r>
            <a:r>
              <a:rPr lang="it-IT"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’attenta Osservazione Nel Tempo Di Organismi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0FEF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Rigorosa Analisi Delle Informazioni Registrate Sistematicamente, Ricavate Da Queste Osservazioni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FC05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Lo Sviluppo Di Un Quadro Teorico, Un Modo Di Vedere I Fenomeni, Che Può Spiegare La Loro Origine E Relazione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9500" y="-486032"/>
            <a:ext cx="10845800" cy="2095500"/>
          </a:xfrm>
          <a:ln>
            <a:noFill/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Franklin Gothic Book"/>
                <a:cs typeface="Franklin Gothic Book"/>
              </a:rPr>
              <a:t>La Rivoluzione di Mendel</a:t>
            </a:r>
            <a:endParaRPr lang="en-US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Le strategie mendeliane</a:t>
            </a:r>
          </a:p>
        </p:txBody>
      </p:sp>
      <p:sp>
        <p:nvSpPr>
          <p:cNvPr id="371" name="Shape 371"/>
          <p:cNvSpPr/>
          <p:nvPr/>
        </p:nvSpPr>
        <p:spPr>
          <a:xfrm>
            <a:off x="677604" y="2247900"/>
            <a:ext cx="11555847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584200">
              <a:buSzPct val="125000"/>
              <a:buFont typeface="Wingdings" charset="2"/>
              <a:buChar char="ü"/>
              <a:defRPr sz="4200">
                <a:solidFill>
                  <a:srgbClr val="669C35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Il punto di partenza: il rompicapo sull’eredità e come l’approccio sperimentale innovativo di Mendel aiutò a risolverlo.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Il lavoro vero e proprio: l’analisi genetica secondo Mendel,compresa una discussione degli esperimenti di incrocio di Mendel e i relativi mezzi analitici della genetica.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Le conseguenze: un esempio esauriente di eredità mendeliana nell’uomo.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2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88900"/>
            <a:ext cx="4688805" cy="95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La selezione artificiale</a:t>
            </a:r>
          </a:p>
        </p:txBody>
      </p:sp>
      <p:sp>
        <p:nvSpPr>
          <p:cNvPr id="381" name="Shape 381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ln w="254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rPr lang="it-IT">
                <a:solidFill>
                  <a:schemeClr val="bg1"/>
                </a:solidFill>
              </a:rPr>
              <a:t>Incrocio Controllato Mediante La Scelta Dei Genitori Che Origineranno La Generazione Successiva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1438</Words>
  <Application>Microsoft Macintosh PowerPoint</Application>
  <PresentationFormat>Personalizzato</PresentationFormat>
  <Paragraphs>160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White</vt:lpstr>
      <vt:lpstr>Genetica</vt:lpstr>
      <vt:lpstr>Genetica</vt:lpstr>
      <vt:lpstr>Presentazione di PowerPoint</vt:lpstr>
      <vt:lpstr>Presentazione di PowerPoint</vt:lpstr>
      <vt:lpstr>Presentazione di PowerPoint</vt:lpstr>
      <vt:lpstr>La Rivoluzione di Mendel</vt:lpstr>
      <vt:lpstr>Le strategie mendeliane</vt:lpstr>
      <vt:lpstr>Presentazione di PowerPoint</vt:lpstr>
      <vt:lpstr>La selezione artificiale</vt:lpstr>
      <vt:lpstr>L’Eredità prima di Mendel</vt:lpstr>
      <vt:lpstr>L’Eredità prima di Mendel</vt:lpstr>
      <vt:lpstr>Presentazione di PowerPoint</vt:lpstr>
      <vt:lpstr>Cosa fece Mendel di diverso dai suoi predecessori? ...almeno 6 cose  </vt:lpstr>
      <vt:lpstr>1. L’Organismo sperimentale di Mendel: Pisum sativum</vt:lpstr>
      <vt:lpstr>2. Le forme alternative</vt:lpstr>
      <vt:lpstr>3. Le linee pure</vt:lpstr>
      <vt:lpstr>4. Numerosità delle osservazioni</vt:lpstr>
      <vt:lpstr>5. Analisi Statistica e Elaborazione di Modelli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45</cp:revision>
  <cp:lastPrinted>2018-03-06T11:54:25Z</cp:lastPrinted>
  <dcterms:modified xsi:type="dcterms:W3CDTF">2022-03-02T13:31:47Z</dcterms:modified>
</cp:coreProperties>
</file>