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1pPr>
    <a:lvl2pPr marL="0" marR="0" indent="2667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2pPr>
    <a:lvl3pPr marL="0" marR="0" indent="5334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3pPr>
    <a:lvl4pPr marL="0" marR="0" indent="8001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4pPr>
    <a:lvl5pPr marL="0" marR="0" indent="10668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5pPr>
    <a:lvl6pPr marL="0" marR="0" indent="13335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6pPr>
    <a:lvl7pPr marL="0" marR="0" indent="16129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7pPr>
    <a:lvl8pPr marL="0" marR="0" indent="18796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8pPr>
    <a:lvl9pPr marL="0" marR="0" indent="21463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merican Typewrite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11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8632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064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064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064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064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064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064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064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064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49300" y="2070100"/>
            <a:ext cx="7620000" cy="1689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749300" y="3771900"/>
            <a:ext cx="7620000" cy="97036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4520564" y="1828800"/>
            <a:ext cx="4241801" cy="3201359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342900" y="1168400"/>
            <a:ext cx="3975100" cy="23241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342900" y="3505200"/>
            <a:ext cx="3975100" cy="215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4520564" y="2324100"/>
            <a:ext cx="4241801" cy="3201359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749300" y="1778000"/>
            <a:ext cx="3683000" cy="4292600"/>
          </a:xfrm>
          <a:prstGeom prst="rect">
            <a:avLst/>
          </a:prstGeom>
        </p:spPr>
        <p:txBody>
          <a:bodyPr/>
          <a:lstStyle>
            <a:lvl1pPr marL="625948" indent="-359248">
              <a:defRPr sz="2000"/>
            </a:lvl1pPr>
            <a:lvl2pPr marL="1037243" indent="-359248">
              <a:defRPr sz="2000"/>
            </a:lvl2pPr>
            <a:lvl3pPr marL="1434118" indent="-359248">
              <a:defRPr sz="2000"/>
            </a:lvl3pPr>
            <a:lvl4pPr marL="1844222" indent="-359248">
              <a:defRPr sz="2000"/>
            </a:lvl4pPr>
            <a:lvl5pPr marL="2251548" indent="-359248"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749300" y="1778000"/>
            <a:ext cx="3683000" cy="4292600"/>
          </a:xfrm>
          <a:prstGeom prst="rect">
            <a:avLst/>
          </a:prstGeom>
        </p:spPr>
        <p:txBody>
          <a:bodyPr/>
          <a:lstStyle>
            <a:lvl1pPr marL="625948" indent="-359248">
              <a:defRPr sz="2000"/>
            </a:lvl1pPr>
            <a:lvl2pPr marL="1037243" indent="-359248">
              <a:defRPr sz="2000"/>
            </a:lvl2pPr>
            <a:lvl3pPr marL="1434118" indent="-359248">
              <a:defRPr sz="2000"/>
            </a:lvl3pPr>
            <a:lvl4pPr marL="1844222" indent="-359248">
              <a:defRPr sz="2000"/>
            </a:lvl4pPr>
            <a:lvl5pPr marL="2251548" indent="-359248"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5461000" y="1778000"/>
            <a:ext cx="2921000" cy="4292600"/>
          </a:xfrm>
          <a:prstGeom prst="rect">
            <a:avLst/>
          </a:prstGeom>
        </p:spPr>
        <p:txBody>
          <a:bodyPr/>
          <a:lstStyle>
            <a:lvl1pPr marL="625948" indent="-359248">
              <a:defRPr sz="2000"/>
            </a:lvl1pPr>
            <a:lvl2pPr marL="1037243" indent="-359248">
              <a:defRPr sz="2000"/>
            </a:lvl2pPr>
            <a:lvl3pPr marL="1434118" indent="-359248">
              <a:defRPr sz="2000"/>
            </a:lvl3pPr>
            <a:lvl4pPr marL="1844222" indent="-359248">
              <a:defRPr sz="2000"/>
            </a:lvl4pPr>
            <a:lvl5pPr marL="2251548" indent="-359248"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4553888-4080-2B4C-B1C4-BC0C9FC8FE1D}" type="datetimeFigureOut">
              <a:t>26/04/22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427856" y="6384727"/>
            <a:ext cx="290753" cy="266900"/>
          </a:xfrm>
        </p:spPr>
        <p:txBody>
          <a:bodyPr/>
          <a:lstStyle/>
          <a:p>
            <a:fld id="{AA3746D8-D2C7-4642-853B-3117BEF67374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4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381000" anchor="t"/>
          <a:lstStyle>
            <a:lvl1pPr marL="625948" indent="-359248">
              <a:defRPr sz="2000"/>
            </a:lvl1pPr>
            <a:lvl2pPr marL="1037243" indent="-359248">
              <a:defRPr sz="2000"/>
            </a:lvl2pPr>
            <a:lvl3pPr marL="1434118" indent="-359248">
              <a:defRPr sz="2000"/>
            </a:lvl3pPr>
            <a:lvl4pPr marL="1844222" indent="-359248">
              <a:defRPr sz="2000"/>
            </a:lvl4pPr>
            <a:lvl5pPr marL="2251548" indent="-359248"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49300" y="622300"/>
            <a:ext cx="7620000" cy="56261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749300" y="2095500"/>
            <a:ext cx="7620000" cy="26797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1727200" y="647700"/>
            <a:ext cx="5689600" cy="4295763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749300" y="5257800"/>
            <a:ext cx="7620000" cy="10287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3492500" y="7366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939800" y="7366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6057900" y="7366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3492500" y="27940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939800" y="27940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6057900" y="2794000"/>
            <a:ext cx="2152203" cy="16256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749300" y="5257800"/>
            <a:ext cx="7620000" cy="10287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49300" y="101600"/>
            <a:ext cx="7620000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49300" y="1778000"/>
            <a:ext cx="7620000" cy="429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35498" y="6394450"/>
            <a:ext cx="269038" cy="2540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marL="0" marR="0" indent="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406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705364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116658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513533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1923638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330964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2738290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145615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3552941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3960267" marR="0" indent="-438664" algn="l" defTabSz="4064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2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725" y="523875"/>
            <a:ext cx="6938963" cy="5813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-28550"/>
            <a:ext cx="5562600" cy="6837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0"/>
            <a:ext cx="661035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2500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06" y="1280812"/>
            <a:ext cx="9144000" cy="53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3234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Gli operatori agiscono in </a:t>
            </a:r>
            <a:r>
              <a:rPr lang="en-US" i="1">
                <a:solidFill>
                  <a:srgbClr val="800000"/>
                </a:solidFill>
                <a:latin typeface="Franklin Gothic Book"/>
                <a:cs typeface="Franklin Gothic Book"/>
              </a:rPr>
              <a:t>cis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477"/>
            <a:ext cx="9144000" cy="3536414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-60639" y="4750232"/>
            <a:ext cx="8889755" cy="2203511"/>
            <a:chOff x="-60640" y="4750232"/>
            <a:chExt cx="8889755" cy="220351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0640" y="5559879"/>
              <a:ext cx="8889755" cy="1393864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827619" y="4750232"/>
              <a:ext cx="2302433" cy="4616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Franklin Gothic Book"/>
                  <a:cs typeface="Franklin Gothic Book"/>
                </a:rPr>
                <a:t>Galattosidasi (Z)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398933" y="4781696"/>
              <a:ext cx="1819879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Franklin Gothic Book"/>
                  <a:cs typeface="Franklin Gothic Book"/>
                </a:rPr>
                <a:t>Permeasi (Y)</a:t>
              </a: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3351134" y="5280006"/>
              <a:ext cx="2684322" cy="497733"/>
              <a:chOff x="3351134" y="5280006"/>
              <a:chExt cx="2684322" cy="497733"/>
            </a:xfrm>
          </p:grpSpPr>
          <p:sp>
            <p:nvSpPr>
              <p:cNvPr id="8" name="CasellaDiTesto 7"/>
              <p:cNvSpPr txBox="1"/>
              <p:nvPr/>
            </p:nvSpPr>
            <p:spPr>
              <a:xfrm>
                <a:off x="4829045" y="5280006"/>
                <a:ext cx="1206411" cy="49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Franklin Gothic Book"/>
                    <a:cs typeface="Franklin Gothic Book"/>
                  </a:rPr>
                  <a:t>Indotto</a:t>
                </a: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3351134" y="5280006"/>
                <a:ext cx="191186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Franklin Gothic Book"/>
                    <a:cs typeface="Franklin Gothic Book"/>
                  </a:rPr>
                  <a:t>NON Indotto</a:t>
                </a:r>
              </a:p>
            </p:txBody>
          </p:sp>
        </p:grpSp>
      </p:grpSp>
      <p:sp>
        <p:nvSpPr>
          <p:cNvPr id="14" name="Rettangolo 13"/>
          <p:cNvSpPr/>
          <p:nvPr/>
        </p:nvSpPr>
        <p:spPr>
          <a:xfrm>
            <a:off x="3688844" y="6006420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3800928" y="6340224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3913012" y="6674028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8" name="CasellaDiTesto 17"/>
          <p:cNvSpPr txBox="1"/>
          <p:nvPr/>
        </p:nvSpPr>
        <p:spPr>
          <a:xfrm>
            <a:off x="7563591" y="5249085"/>
            <a:ext cx="1179883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>
                <a:latin typeface="Franklin Gothic Book"/>
                <a:cs typeface="Franklin Gothic Book"/>
              </a:rPr>
              <a:t>Indotto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072421" y="5249085"/>
            <a:ext cx="1911854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>
                <a:latin typeface="Franklin Gothic Book"/>
                <a:cs typeface="Franklin Gothic Book"/>
              </a:rPr>
              <a:t>NON Indotto</a:t>
            </a:r>
          </a:p>
        </p:txBody>
      </p:sp>
    </p:spTree>
    <p:extLst>
      <p:ext uri="{BB962C8B-B14F-4D97-AF65-F5344CB8AC3E}">
        <p14:creationId xmlns:p14="http://schemas.microsoft.com/office/powerpoint/2010/main" val="220299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432"/>
            <a:ext cx="9144000" cy="3436432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32766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I repressori agiscono in </a:t>
            </a:r>
            <a:r>
              <a:rPr lang="en-US" i="1">
                <a:solidFill>
                  <a:srgbClr val="800000"/>
                </a:solidFill>
                <a:latin typeface="Franklin Gothic Book"/>
                <a:cs typeface="Franklin Gothic Book"/>
              </a:rPr>
              <a:t>trans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-443476" y="4750232"/>
            <a:ext cx="9686569" cy="2107768"/>
            <a:chOff x="-443476" y="4750232"/>
            <a:chExt cx="9686569" cy="2107768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3476" y="5486643"/>
              <a:ext cx="9686569" cy="1371357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827619" y="4750232"/>
              <a:ext cx="2302433" cy="4616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Franklin Gothic Book"/>
                  <a:cs typeface="Franklin Gothic Book"/>
                </a:rPr>
                <a:t>Galattosidasi (Z)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398933" y="4781696"/>
              <a:ext cx="1819879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Franklin Gothic Book"/>
                  <a:cs typeface="Franklin Gothic Book"/>
                </a:rPr>
                <a:t>Permeasi (Y)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853475" y="5250290"/>
              <a:ext cx="1206411" cy="497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Franklin Gothic Book"/>
                  <a:cs typeface="Franklin Gothic Book"/>
                </a:rPr>
                <a:t>Indotto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254615" y="5250290"/>
              <a:ext cx="19118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Franklin Gothic Book"/>
                  <a:cs typeface="Franklin Gothic Book"/>
                </a:rPr>
                <a:t>NON Indotto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7819565" y="5250290"/>
              <a:ext cx="1206411" cy="497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Franklin Gothic Book"/>
                  <a:cs typeface="Franklin Gothic Book"/>
                </a:rPr>
                <a:t>Indotto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132890" y="5243361"/>
              <a:ext cx="19118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Franklin Gothic Book"/>
                  <a:cs typeface="Franklin Gothic Book"/>
                </a:rPr>
                <a:t>NON Indotto</a:t>
              </a:r>
            </a:p>
          </p:txBody>
        </p:sp>
      </p:grpSp>
      <p:sp>
        <p:nvSpPr>
          <p:cNvPr id="13" name="Rettangolo 12"/>
          <p:cNvSpPr/>
          <p:nvPr/>
        </p:nvSpPr>
        <p:spPr>
          <a:xfrm>
            <a:off x="3688844" y="5905640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3800928" y="6199132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3812222" y="6512780"/>
            <a:ext cx="4997956" cy="30233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0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1"/>
            <a:ext cx="9144000" cy="3964609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Il repressore contiene un sito di legame per il lattosio</a:t>
            </a:r>
            <a:endParaRPr lang="en-US" i="1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937643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gistrazione scher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743881"/>
            <a:ext cx="8305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605" y="1149232"/>
            <a:ext cx="5276590" cy="57087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702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Repressione da catabolita</a:t>
            </a:r>
          </a:p>
        </p:txBody>
      </p:sp>
    </p:spTree>
    <p:extLst>
      <p:ext uri="{BB962C8B-B14F-4D97-AF65-F5344CB8AC3E}">
        <p14:creationId xmlns:p14="http://schemas.microsoft.com/office/powerpoint/2010/main" val="5699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1" y="0"/>
            <a:ext cx="5802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268" y="-7546"/>
            <a:ext cx="8888376" cy="1143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Confronto tra repressione e attivazione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26" y="924832"/>
            <a:ext cx="5339058" cy="59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6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775" y="1627187"/>
            <a:ext cx="7505700" cy="506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-228600" y="177800"/>
            <a:ext cx="9588500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Una panoramica sulla regolazione</a:t>
            </a:r>
          </a:p>
          <a:p>
            <a:pPr>
              <a:defRPr sz="4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genica nei procarioti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Regolazione positiva</a:t>
            </a:r>
            <a:b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-l’operone del triptofano-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700"/>
            <a:ext cx="9144000" cy="27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1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939801"/>
            <a:ext cx="8382000" cy="4978400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533400" y="980112"/>
            <a:ext cx="8064500" cy="5630980"/>
            <a:chOff x="533400" y="939800"/>
            <a:chExt cx="8064500" cy="563098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939800"/>
              <a:ext cx="8064500" cy="3136900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533400" y="4076700"/>
              <a:ext cx="8064500" cy="24940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668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L’attenuazione come ulteriore livello di regolazione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17639"/>
            <a:ext cx="8035331" cy="52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Concetti Essenziali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20949" y="1054830"/>
            <a:ext cx="9373293" cy="5818283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Franklin Gothic Book"/>
                <a:cs typeface="Franklin Gothic Book"/>
              </a:rPr>
              <a:t>Nei procarioti ci sono molti meccanismi di regolazione genica che bloccano o inducono l’inizio della trascrizione.</a:t>
            </a:r>
          </a:p>
          <a:p>
            <a:r>
              <a:rPr lang="en-US">
                <a:latin typeface="Franklin Gothic Book"/>
                <a:cs typeface="Franklin Gothic Book"/>
              </a:rPr>
              <a:t>Dagli studi sull’operone lac emerge un critico principio generale: i geni di regolazione di solito codificano per proteine che interagiscono in trans con gli elementi di regolazione sul DNA, localizzati nelle vicinanze del promotore (come i siti operatori), che agiscono in cis</a:t>
            </a:r>
          </a:p>
          <a:p>
            <a:r>
              <a:rPr lang="en-US">
                <a:latin typeface="Franklin Gothic Book"/>
                <a:cs typeface="Franklin Gothic Book"/>
              </a:rPr>
              <a:t>Il raggruppamento dei geni negli operoni permette di regolare in modo coordinato, secondo diversi meccanismi, i geni che sono trascritti in un singolo mRNA policistronico a partire da un unico promotore.</a:t>
            </a:r>
          </a:p>
          <a:p>
            <a:r>
              <a:rPr lang="en-US">
                <a:latin typeface="Franklin Gothic Book"/>
                <a:cs typeface="Franklin Gothic Book"/>
              </a:rPr>
              <a:t>L’attenuazione, una forma di regolazione fine degli operoni coinvolti nella biosintesi degli aminoacidi, è basata sulla quantità degli mRNA che terminano prematuramente la trascrizione.</a:t>
            </a:r>
          </a:p>
        </p:txBody>
      </p:sp>
    </p:spTree>
    <p:extLst>
      <p:ext uri="{BB962C8B-B14F-4D97-AF65-F5344CB8AC3E}">
        <p14:creationId xmlns:p14="http://schemas.microsoft.com/office/powerpoint/2010/main" val="6599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9912" y="876300"/>
            <a:ext cx="5462588" cy="576897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30200" y="107950"/>
            <a:ext cx="90297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2400">
                <a:solidFill>
                  <a:srgbClr val="77BB4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L’utilizzo del lattosio da parte di </a:t>
            </a:r>
            <a:r>
              <a:rPr b="1" i="1"/>
              <a:t>E. coli</a:t>
            </a:r>
            <a:r>
              <a:rPr b="1"/>
              <a:t>:</a:t>
            </a:r>
          </a:p>
          <a:p>
            <a:pPr algn="l">
              <a:defRPr sz="2400">
                <a:solidFill>
                  <a:srgbClr val="77BB4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un sistema modello per lo studio della regolazione genica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825" y="2481262"/>
            <a:ext cx="7118350" cy="1898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8950" y="634040"/>
            <a:ext cx="5803901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1219200" y="-91756"/>
            <a:ext cx="81153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4800">
                <a:solidFill>
                  <a:srgbClr val="00C7F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4400"/>
              <a:t>Esperimento PaJaMo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387" y="406400"/>
            <a:ext cx="3562351" cy="638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9762" y="4856162"/>
            <a:ext cx="3986213" cy="1601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825" y="1293812"/>
            <a:ext cx="7370763" cy="427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419600" cy="6407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9600" y="1341437"/>
            <a:ext cx="4464050" cy="506578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-1031907" y="3675761"/>
            <a:ext cx="5308625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38100" tIns="38100" rIns="38100" bIns="38100" anchor="ctr"/>
          <a:lstStyle/>
          <a:p>
            <a:pPr>
              <a:defRPr sz="2400"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-929851" y="385568"/>
            <a:ext cx="5964649" cy="43092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ffectLst/>
        </p:spPr>
        <p:txBody>
          <a:bodyPr lIns="38100" tIns="38100" rIns="38100" bIns="38100" anchor="ctr"/>
          <a:lstStyle/>
          <a:p>
            <a:pPr>
              <a:defRPr sz="2400"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4419600" y="1341437"/>
            <a:ext cx="4357279" cy="311527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4419599" y="1608516"/>
            <a:ext cx="5151054" cy="4572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3" name="Shape 157"/>
          <p:cNvSpPr/>
          <p:nvPr/>
        </p:nvSpPr>
        <p:spPr>
          <a:xfrm>
            <a:off x="-80561" y="3345366"/>
            <a:ext cx="4357279" cy="392240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4" name="Shape 157"/>
          <p:cNvSpPr/>
          <p:nvPr/>
        </p:nvSpPr>
        <p:spPr>
          <a:xfrm>
            <a:off x="4419599" y="4321081"/>
            <a:ext cx="4464051" cy="253691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6" grpId="0" animBg="1"/>
      <p:bldP spid="157" grpId="0" animBg="1"/>
      <p:bldP spid="158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700" y="86654"/>
            <a:ext cx="7086600" cy="2580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400" y="2806700"/>
            <a:ext cx="7061200" cy="386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219</Words>
  <Application>Microsoft Macintosh PowerPoint</Application>
  <PresentationFormat>Presentazione su schermo (4:3)</PresentationFormat>
  <Paragraphs>29</Paragraphs>
  <Slides>23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White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Gli operatori agiscono in cis</vt:lpstr>
      <vt:lpstr>I repressori agiscono in trans</vt:lpstr>
      <vt:lpstr>Il repressore contiene un sito di legame per il lattosio</vt:lpstr>
      <vt:lpstr>Presentazione di PowerPoint</vt:lpstr>
      <vt:lpstr>Repressione da catabolita</vt:lpstr>
      <vt:lpstr>Presentazione di PowerPoint</vt:lpstr>
      <vt:lpstr>Confronto tra repressione e attivazione</vt:lpstr>
      <vt:lpstr>Regolazione positiva -l’operone del triptofano-</vt:lpstr>
      <vt:lpstr>Presentazione di PowerPoint</vt:lpstr>
      <vt:lpstr>L’attenuazione come ulteriore livello di regolazione</vt:lpstr>
      <vt:lpstr>Concetti Essenziali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Giovanni Cenci</cp:lastModifiedBy>
  <cp:revision>4</cp:revision>
  <dcterms:modified xsi:type="dcterms:W3CDTF">2022-04-26T12:30:48Z</dcterms:modified>
</cp:coreProperties>
</file>