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95" r:id="rId15"/>
    <p:sldId id="275" r:id="rId16"/>
    <p:sldId id="276" r:id="rId17"/>
    <p:sldId id="277" r:id="rId18"/>
    <p:sldId id="278" r:id="rId19"/>
    <p:sldId id="279" r:id="rId20"/>
    <p:sldId id="280" r:id="rId21"/>
    <p:sldId id="289" r:id="rId22"/>
    <p:sldId id="287" r:id="rId23"/>
    <p:sldId id="288" r:id="rId24"/>
    <p:sldId id="290" r:id="rId25"/>
    <p:sldId id="291" r:id="rId26"/>
    <p:sldId id="292" r:id="rId27"/>
    <p:sldId id="294" r:id="rId28"/>
    <p:sldId id="281" r:id="rId29"/>
    <p:sldId id="282" r:id="rId30"/>
    <p:sldId id="283" r:id="rId31"/>
    <p:sldId id="284" r:id="rId32"/>
    <p:sldId id="285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32" y="3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8702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</a:t>
            </a:r>
            <a:r>
              <a:rPr lang="it-IT">
                <a:solidFill>
                  <a:schemeClr val="bg1"/>
                </a:solidFill>
              </a:rPr>
              <a:t>24bis</a:t>
            </a:r>
            <a:r>
              <a:rPr>
                <a:solidFill>
                  <a:schemeClr val="bg1"/>
                </a:solidFill>
              </a:rP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736600"/>
            <a:ext cx="10515600" cy="828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003300"/>
            <a:ext cx="10375900" cy="774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875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964058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888919" y="901050"/>
            <a:ext cx="1594512" cy="1425120"/>
          </a:xfrm>
          <a:prstGeom prst="ellipse">
            <a:avLst/>
          </a:prstGeom>
          <a:noFill/>
          <a:ln w="57150" cap="flat" cmpd="sng">
            <a:solidFill>
              <a:srgbClr val="0000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14" name="Arco 13"/>
          <p:cNvSpPr/>
          <p:nvPr/>
        </p:nvSpPr>
        <p:spPr>
          <a:xfrm>
            <a:off x="649036" y="703509"/>
            <a:ext cx="2017834" cy="1834312"/>
          </a:xfrm>
          <a:prstGeom prst="arc">
            <a:avLst>
              <a:gd name="adj1" fmla="val 35103"/>
              <a:gd name="adj2" fmla="val 19202420"/>
            </a:avLst>
          </a:prstGeom>
          <a:noFill/>
          <a:ln w="25400" cap="flat">
            <a:solidFill>
              <a:srgbClr val="0000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16" name="Connettore 7 15"/>
          <p:cNvCxnSpPr>
            <a:stCxn id="14" idx="0"/>
          </p:cNvCxnSpPr>
          <p:nvPr/>
        </p:nvCxnSpPr>
        <p:spPr>
          <a:xfrm rot="5400000" flipH="1" flipV="1">
            <a:off x="3762329" y="313492"/>
            <a:ext cx="221953" cy="2412999"/>
          </a:xfrm>
          <a:prstGeom prst="curvedConnector4">
            <a:avLst>
              <a:gd name="adj1" fmla="val 102995"/>
              <a:gd name="adj2" fmla="val 50001"/>
            </a:avLst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" name="Gruppo 20"/>
          <p:cNvGrpSpPr/>
          <p:nvPr/>
        </p:nvGrpSpPr>
        <p:grpSpPr>
          <a:xfrm>
            <a:off x="6624907" y="3745460"/>
            <a:ext cx="5759995" cy="1834312"/>
            <a:chOff x="1253037" y="4667629"/>
            <a:chExt cx="5759995" cy="1834312"/>
          </a:xfrm>
        </p:grpSpPr>
        <p:sp>
          <p:nvSpPr>
            <p:cNvPr id="18" name="Ovale 17"/>
            <p:cNvSpPr/>
            <p:nvPr/>
          </p:nvSpPr>
          <p:spPr>
            <a:xfrm>
              <a:off x="1492920" y="4865170"/>
              <a:ext cx="1594512" cy="1425120"/>
            </a:xfrm>
            <a:prstGeom prst="ellipse">
              <a:avLst/>
            </a:prstGeom>
            <a:noFill/>
            <a:ln w="57150" cap="flat" cmpd="sng">
              <a:solidFill>
                <a:srgbClr val="00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19" name="Arco 18"/>
            <p:cNvSpPr/>
            <p:nvPr/>
          </p:nvSpPr>
          <p:spPr>
            <a:xfrm>
              <a:off x="1253037" y="4667629"/>
              <a:ext cx="2017834" cy="1834312"/>
            </a:xfrm>
            <a:prstGeom prst="arc">
              <a:avLst>
                <a:gd name="adj1" fmla="val 1859152"/>
                <a:gd name="adj2" fmla="val 19202420"/>
              </a:avLst>
            </a:prstGeom>
            <a:noFill/>
            <a:ln w="25400" cap="flat">
              <a:solidFill>
                <a:srgbClr val="0000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20" name="Connettore 7 19"/>
            <p:cNvCxnSpPr>
              <a:stCxn id="19" idx="0"/>
            </p:cNvCxnSpPr>
            <p:nvPr/>
          </p:nvCxnSpPr>
          <p:spPr>
            <a:xfrm rot="5400000" flipH="1" flipV="1">
              <a:off x="4699811" y="3777097"/>
              <a:ext cx="717181" cy="3909260"/>
            </a:xfrm>
            <a:prstGeom prst="curvedConnector4">
              <a:avLst>
                <a:gd name="adj1" fmla="val 98768"/>
                <a:gd name="adj2" fmla="val 52137"/>
              </a:avLst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6" name="Ovale 25"/>
          <p:cNvSpPr/>
          <p:nvPr/>
        </p:nvSpPr>
        <p:spPr>
          <a:xfrm>
            <a:off x="1363105" y="6689619"/>
            <a:ext cx="1594512" cy="1425120"/>
          </a:xfrm>
          <a:prstGeom prst="ellipse">
            <a:avLst/>
          </a:prstGeom>
          <a:noFill/>
          <a:ln w="57150" cap="flat" cmpd="sng">
            <a:solidFill>
              <a:srgbClr val="0000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27" name="Arco 26"/>
          <p:cNvSpPr/>
          <p:nvPr/>
        </p:nvSpPr>
        <p:spPr>
          <a:xfrm>
            <a:off x="1123222" y="6492078"/>
            <a:ext cx="2017834" cy="1834312"/>
          </a:xfrm>
          <a:prstGeom prst="arc">
            <a:avLst>
              <a:gd name="adj1" fmla="val 8993534"/>
              <a:gd name="adj2" fmla="val 19202420"/>
            </a:avLst>
          </a:prstGeom>
          <a:noFill/>
          <a:ln w="25400" cap="flat">
            <a:solidFill>
              <a:srgbClr val="0000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4252674" y="481275"/>
            <a:ext cx="98148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a+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7020789" y="7361100"/>
            <a:ext cx="98148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a+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10105226" y="3745460"/>
            <a:ext cx="98148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b+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6165511" y="6597897"/>
            <a:ext cx="98148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b+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1593715" y="7396594"/>
            <a:ext cx="94316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c+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11104151" y="3697546"/>
            <a:ext cx="98148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a+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71" name="Freccia giù 70"/>
          <p:cNvSpPr/>
          <p:nvPr/>
        </p:nvSpPr>
        <p:spPr>
          <a:xfrm>
            <a:off x="3417478" y="481275"/>
            <a:ext cx="198627" cy="718145"/>
          </a:xfrm>
          <a:prstGeom prst="downArrow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72" name="Freccia giù 71"/>
          <p:cNvSpPr/>
          <p:nvPr/>
        </p:nvSpPr>
        <p:spPr>
          <a:xfrm>
            <a:off x="9477474" y="3546871"/>
            <a:ext cx="198627" cy="718145"/>
          </a:xfrm>
          <a:prstGeom prst="downArrow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73" name="Freccia giù 72"/>
          <p:cNvSpPr/>
          <p:nvPr/>
        </p:nvSpPr>
        <p:spPr>
          <a:xfrm>
            <a:off x="4367562" y="6683441"/>
            <a:ext cx="198627" cy="718145"/>
          </a:xfrm>
          <a:prstGeom prst="downArrow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3150217" y="12039"/>
            <a:ext cx="74686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5min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9101255" y="2950424"/>
            <a:ext cx="97436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15 min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3968479" y="6150066"/>
            <a:ext cx="97436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28 min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1804749" y="1049942"/>
            <a:ext cx="68067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a+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n-ea"/>
              <a:cs typeface="+mn-cs"/>
              <a:sym typeface="American Typewriter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1836225" y="1881652"/>
            <a:ext cx="67967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b+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n-ea"/>
              <a:cs typeface="+mn-cs"/>
              <a:sym typeface="American Typewriter"/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4703747" y="6750865"/>
            <a:ext cx="94316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c+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1139760" y="1680082"/>
            <a:ext cx="94316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c+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7889325" y="3732061"/>
            <a:ext cx="68067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a+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n-ea"/>
              <a:cs typeface="+mn-cs"/>
              <a:sym typeface="American Typewriter"/>
            </a:endParaRPr>
          </a:p>
        </p:txBody>
      </p:sp>
      <p:sp>
        <p:nvSpPr>
          <p:cNvPr id="85" name="CasellaDiTesto 84"/>
          <p:cNvSpPr txBox="1"/>
          <p:nvPr/>
        </p:nvSpPr>
        <p:spPr>
          <a:xfrm>
            <a:off x="7920801" y="4563771"/>
            <a:ext cx="67967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b+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n-ea"/>
              <a:cs typeface="+mn-cs"/>
              <a:sym typeface="American Typewriter"/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7083223" y="4604085"/>
            <a:ext cx="94316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c+</a:t>
            </a: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+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2376283" y="6560435"/>
            <a:ext cx="68067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a+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n-ea"/>
              <a:cs typeface="+mn-cs"/>
              <a:sym typeface="American Typewriter"/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2407759" y="7392145"/>
            <a:ext cx="67967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rPr>
              <a:t>b+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n-ea"/>
              <a:cs typeface="+mn-cs"/>
              <a:sym typeface="American Typewriter"/>
            </a:endParaRPr>
          </a:p>
        </p:txBody>
      </p:sp>
      <p:grpSp>
        <p:nvGrpSpPr>
          <p:cNvPr id="100" name="Gruppo 99"/>
          <p:cNvGrpSpPr/>
          <p:nvPr/>
        </p:nvGrpSpPr>
        <p:grpSpPr>
          <a:xfrm>
            <a:off x="4405007" y="1536647"/>
            <a:ext cx="1594512" cy="1579046"/>
            <a:chOff x="9131908" y="2327380"/>
            <a:chExt cx="1594512" cy="1579046"/>
          </a:xfrm>
        </p:grpSpPr>
        <p:sp>
          <p:nvSpPr>
            <p:cNvPr id="77" name="Ovale 76"/>
            <p:cNvSpPr/>
            <p:nvPr/>
          </p:nvSpPr>
          <p:spPr>
            <a:xfrm>
              <a:off x="9131908" y="2327380"/>
              <a:ext cx="1594512" cy="1425120"/>
            </a:xfrm>
            <a:prstGeom prst="ellipse">
              <a:avLst/>
            </a:prstGeom>
            <a:noFill/>
            <a:ln w="57150" cap="flat" cmpd="sng">
              <a:solidFill>
                <a:srgbClr val="008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89" name="CasellaDiTesto 88"/>
            <p:cNvSpPr txBox="1"/>
            <p:nvPr/>
          </p:nvSpPr>
          <p:spPr>
            <a:xfrm>
              <a:off x="9325514" y="3188281"/>
              <a:ext cx="765835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c-</a:t>
              </a: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+</a:t>
              </a:r>
            </a:p>
          </p:txBody>
        </p:sp>
        <p:sp>
          <p:nvSpPr>
            <p:cNvPr id="90" name="CasellaDiTesto 89"/>
            <p:cNvSpPr txBox="1"/>
            <p:nvPr/>
          </p:nvSpPr>
          <p:spPr>
            <a:xfrm>
              <a:off x="10103273" y="2352122"/>
              <a:ext cx="51296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a-</a:t>
              </a: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10134248" y="3183832"/>
              <a:ext cx="51296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b-</a:t>
              </a: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endParaRPr>
            </a:p>
          </p:txBody>
        </p:sp>
      </p:grpSp>
      <p:grpSp>
        <p:nvGrpSpPr>
          <p:cNvPr id="101" name="Gruppo 100"/>
          <p:cNvGrpSpPr/>
          <p:nvPr/>
        </p:nvGrpSpPr>
        <p:grpSpPr>
          <a:xfrm>
            <a:off x="10367016" y="4513499"/>
            <a:ext cx="1594512" cy="1579046"/>
            <a:chOff x="9131908" y="2327380"/>
            <a:chExt cx="1594512" cy="1579046"/>
          </a:xfrm>
        </p:grpSpPr>
        <p:sp>
          <p:nvSpPr>
            <p:cNvPr id="102" name="Ovale 101"/>
            <p:cNvSpPr/>
            <p:nvPr/>
          </p:nvSpPr>
          <p:spPr>
            <a:xfrm>
              <a:off x="9131908" y="2327380"/>
              <a:ext cx="1594512" cy="1425120"/>
            </a:xfrm>
            <a:prstGeom prst="ellipse">
              <a:avLst/>
            </a:prstGeom>
            <a:noFill/>
            <a:ln w="57150" cap="flat" cmpd="sng">
              <a:solidFill>
                <a:srgbClr val="008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103" name="CasellaDiTesto 102"/>
            <p:cNvSpPr txBox="1"/>
            <p:nvPr/>
          </p:nvSpPr>
          <p:spPr>
            <a:xfrm>
              <a:off x="9325514" y="3188281"/>
              <a:ext cx="765835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c-</a:t>
              </a: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+</a:t>
              </a:r>
            </a:p>
          </p:txBody>
        </p:sp>
        <p:sp>
          <p:nvSpPr>
            <p:cNvPr id="104" name="CasellaDiTesto 103"/>
            <p:cNvSpPr txBox="1"/>
            <p:nvPr/>
          </p:nvSpPr>
          <p:spPr>
            <a:xfrm>
              <a:off x="10103273" y="2352122"/>
              <a:ext cx="51296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a-</a:t>
              </a: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105" name="CasellaDiTesto 104"/>
            <p:cNvSpPr txBox="1"/>
            <p:nvPr/>
          </p:nvSpPr>
          <p:spPr>
            <a:xfrm>
              <a:off x="10134248" y="3183832"/>
              <a:ext cx="51296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b-</a:t>
              </a: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endParaRPr>
            </a:p>
          </p:txBody>
        </p:sp>
      </p:grpSp>
      <p:grpSp>
        <p:nvGrpSpPr>
          <p:cNvPr id="106" name="Gruppo 105"/>
          <p:cNvGrpSpPr/>
          <p:nvPr/>
        </p:nvGrpSpPr>
        <p:grpSpPr>
          <a:xfrm>
            <a:off x="5355032" y="7868788"/>
            <a:ext cx="1594512" cy="1579046"/>
            <a:chOff x="9131908" y="2327380"/>
            <a:chExt cx="1594512" cy="1579046"/>
          </a:xfrm>
        </p:grpSpPr>
        <p:sp>
          <p:nvSpPr>
            <p:cNvPr id="107" name="Ovale 106"/>
            <p:cNvSpPr/>
            <p:nvPr/>
          </p:nvSpPr>
          <p:spPr>
            <a:xfrm>
              <a:off x="9131908" y="2327380"/>
              <a:ext cx="1594512" cy="1425120"/>
            </a:xfrm>
            <a:prstGeom prst="ellipse">
              <a:avLst/>
            </a:prstGeom>
            <a:noFill/>
            <a:ln w="57150" cap="flat" cmpd="sng">
              <a:solidFill>
                <a:srgbClr val="008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108" name="CasellaDiTesto 107"/>
            <p:cNvSpPr txBox="1"/>
            <p:nvPr/>
          </p:nvSpPr>
          <p:spPr>
            <a:xfrm>
              <a:off x="9325514" y="3188281"/>
              <a:ext cx="765835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c-</a:t>
              </a: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+</a:t>
              </a:r>
            </a:p>
          </p:txBody>
        </p:sp>
        <p:sp>
          <p:nvSpPr>
            <p:cNvPr id="109" name="CasellaDiTesto 108"/>
            <p:cNvSpPr txBox="1"/>
            <p:nvPr/>
          </p:nvSpPr>
          <p:spPr>
            <a:xfrm>
              <a:off x="10103273" y="2352122"/>
              <a:ext cx="51296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a-</a:t>
              </a: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110" name="CasellaDiTesto 109"/>
            <p:cNvSpPr txBox="1"/>
            <p:nvPr/>
          </p:nvSpPr>
          <p:spPr>
            <a:xfrm>
              <a:off x="10134248" y="3183832"/>
              <a:ext cx="51296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American Typewriter"/>
                </a:rPr>
                <a:t>b-</a:t>
              </a: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American Typewriter"/>
              </a:endParaRPr>
            </a:p>
          </p:txBody>
        </p:sp>
      </p:grpSp>
      <p:sp>
        <p:nvSpPr>
          <p:cNvPr id="113" name="Ovale 112"/>
          <p:cNvSpPr/>
          <p:nvPr/>
        </p:nvSpPr>
        <p:spPr>
          <a:xfrm>
            <a:off x="3529674" y="365259"/>
            <a:ext cx="3475386" cy="3182419"/>
          </a:xfrm>
          <a:prstGeom prst="ellipse">
            <a:avLst/>
          </a:prstGeom>
          <a:noFill/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116" name="Ovale 115"/>
          <p:cNvSpPr/>
          <p:nvPr/>
        </p:nvSpPr>
        <p:spPr>
          <a:xfrm>
            <a:off x="98532" y="88872"/>
            <a:ext cx="3475386" cy="3182419"/>
          </a:xfrm>
          <a:prstGeom prst="ellipse">
            <a:avLst/>
          </a:prstGeom>
          <a:noFill/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117" name="Ovale 116"/>
          <p:cNvSpPr/>
          <p:nvPr/>
        </p:nvSpPr>
        <p:spPr>
          <a:xfrm>
            <a:off x="9477474" y="3381530"/>
            <a:ext cx="3475386" cy="3182419"/>
          </a:xfrm>
          <a:prstGeom prst="ellipse">
            <a:avLst/>
          </a:prstGeom>
          <a:noFill/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118" name="Ovale 117"/>
          <p:cNvSpPr/>
          <p:nvPr/>
        </p:nvSpPr>
        <p:spPr>
          <a:xfrm>
            <a:off x="6046332" y="2893487"/>
            <a:ext cx="3475386" cy="3182419"/>
          </a:xfrm>
          <a:prstGeom prst="ellipse">
            <a:avLst/>
          </a:prstGeom>
          <a:noFill/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119" name="Ovale 118"/>
          <p:cNvSpPr/>
          <p:nvPr/>
        </p:nvSpPr>
        <p:spPr>
          <a:xfrm>
            <a:off x="4270296" y="6542001"/>
            <a:ext cx="3475386" cy="3182419"/>
          </a:xfrm>
          <a:prstGeom prst="ellipse">
            <a:avLst/>
          </a:prstGeom>
          <a:noFill/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120" name="Ovale 119"/>
          <p:cNvSpPr/>
          <p:nvPr/>
        </p:nvSpPr>
        <p:spPr>
          <a:xfrm>
            <a:off x="839154" y="5930492"/>
            <a:ext cx="3475386" cy="3182419"/>
          </a:xfrm>
          <a:prstGeom prst="ellipse">
            <a:avLst/>
          </a:prstGeom>
          <a:noFill/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124" name="Arco 123"/>
          <p:cNvSpPr/>
          <p:nvPr/>
        </p:nvSpPr>
        <p:spPr>
          <a:xfrm rot="3123483">
            <a:off x="5435048" y="7406082"/>
            <a:ext cx="1844646" cy="1696675"/>
          </a:xfrm>
          <a:prstGeom prst="arc">
            <a:avLst>
              <a:gd name="adj1" fmla="val 11012796"/>
              <a:gd name="adj2" fmla="val 19202420"/>
            </a:avLst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6" name="Arco 125"/>
          <p:cNvSpPr/>
          <p:nvPr/>
        </p:nvSpPr>
        <p:spPr>
          <a:xfrm rot="20649777">
            <a:off x="1166013" y="6353583"/>
            <a:ext cx="6251599" cy="1654606"/>
          </a:xfrm>
          <a:prstGeom prst="arc">
            <a:avLst>
              <a:gd name="adj1" fmla="val 1678460"/>
              <a:gd name="adj2" fmla="val 10897073"/>
            </a:avLst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1593715" y="3606788"/>
            <a:ext cx="4571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a</a:t>
            </a:r>
          </a:p>
        </p:txBody>
      </p:sp>
      <p:sp>
        <p:nvSpPr>
          <p:cNvPr id="128" name="CasellaDiTesto 127"/>
          <p:cNvSpPr txBox="1"/>
          <p:nvPr/>
        </p:nvSpPr>
        <p:spPr>
          <a:xfrm>
            <a:off x="1149508" y="3224856"/>
            <a:ext cx="138737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amp</a:t>
            </a:r>
            <a:r>
              <a:rPr kumimoji="0" 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S</a:t>
            </a:r>
          </a:p>
        </p:txBody>
      </p:sp>
      <p:sp>
        <p:nvSpPr>
          <p:cNvPr id="129" name="CasellaDiTesto 128"/>
          <p:cNvSpPr txBox="1"/>
          <p:nvPr/>
        </p:nvSpPr>
        <p:spPr>
          <a:xfrm>
            <a:off x="6748745" y="481275"/>
            <a:ext cx="142465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amp</a:t>
            </a:r>
            <a:r>
              <a:rPr kumimoji="0" lang="en-US" sz="40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7212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3" y="2261921"/>
            <a:ext cx="11826604" cy="62119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7023" y="68058"/>
            <a:ext cx="1079475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>
                <a:solidFill>
                  <a:srgbClr val="800000"/>
                </a:solidFill>
                <a:latin typeface="Arial"/>
                <a:cs typeface="Arial"/>
              </a:rPr>
              <a:t>Mappare i geni mediante l’analisi degli incroci </a:t>
            </a:r>
            <a:r>
              <a:rPr lang="en-US" sz="4400" i="1">
                <a:solidFill>
                  <a:srgbClr val="800000"/>
                </a:solidFill>
                <a:latin typeface="Arial"/>
                <a:cs typeface="Arial"/>
              </a:rPr>
              <a:t>Hfr  X F</a:t>
            </a:r>
            <a:r>
              <a:rPr lang="en-US" sz="4400" i="1" baseline="30000">
                <a:solidFill>
                  <a:srgbClr val="800000"/>
                </a:solidFill>
                <a:latin typeface="Arial"/>
                <a:cs typeface="Arial"/>
              </a:rPr>
              <a:t>-</a:t>
            </a:r>
            <a:endParaRPr kumimoji="0" lang="en-US" sz="4400" b="0" i="1" u="none" strike="noStrike" cap="none" spc="0" normalizeH="0" baseline="0">
              <a:ln>
                <a:noFill/>
              </a:ln>
              <a:solidFill>
                <a:srgbClr val="800000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549" y="1511300"/>
            <a:ext cx="12547601" cy="81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82157" y="133251"/>
            <a:ext cx="88564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800000"/>
                </a:solidFill>
                <a:latin typeface="Arial"/>
                <a:cs typeface="Arial"/>
              </a:rPr>
              <a:t>Esperimento di coniugazione interrotta</a:t>
            </a:r>
          </a:p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800000"/>
                </a:solidFill>
                <a:latin typeface="Arial"/>
                <a:cs typeface="Arial"/>
              </a:rPr>
              <a:t>(Wollman and Jacob)</a:t>
            </a:r>
          </a:p>
        </p:txBody>
      </p:sp>
      <p:sp>
        <p:nvSpPr>
          <p:cNvPr id="196" name="Shape 196"/>
          <p:cNvSpPr/>
          <p:nvPr/>
        </p:nvSpPr>
        <p:spPr>
          <a:xfrm>
            <a:off x="3771900" y="6835822"/>
            <a:ext cx="117263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gal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</a:p>
        </p:txBody>
      </p:sp>
      <p:sp>
        <p:nvSpPr>
          <p:cNvPr id="197" name="Shape 197"/>
          <p:cNvSpPr/>
          <p:nvPr/>
        </p:nvSpPr>
        <p:spPr>
          <a:xfrm>
            <a:off x="5461000" y="6261100"/>
            <a:ext cx="7072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lac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  <a:endParaRPr sz="2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727200" y="6261100"/>
            <a:ext cx="6621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ton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  <p:sp>
        <p:nvSpPr>
          <p:cNvPr id="199" name="Shape 199"/>
          <p:cNvSpPr/>
          <p:nvPr/>
        </p:nvSpPr>
        <p:spPr>
          <a:xfrm>
            <a:off x="3581400" y="5676900"/>
            <a:ext cx="6280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" y="2080678"/>
            <a:ext cx="7653866" cy="788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3891" y="1460500"/>
            <a:ext cx="5682510" cy="800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778000" y="163345"/>
            <a:ext cx="111887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Il confronto di studi di coniugazione interrotta in ceppi differenti Hfr, confermano che il cromosoma batterico </a:t>
            </a:r>
          </a:p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è </a:t>
            </a:r>
            <a:r>
              <a:rPr sz="3600">
                <a:solidFill>
                  <a:srgbClr val="00C7FC"/>
                </a:solidFill>
              </a:rPr>
              <a:t>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-321737" y="4893727"/>
            <a:ext cx="7975593" cy="516466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5" y="3641724"/>
            <a:ext cx="6367254" cy="5857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099" y="2476500"/>
            <a:ext cx="5461001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0800" y="543540"/>
            <a:ext cx="12547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L’analisi di ricombinazione negli incroci 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Hfr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migliora l’accuratezza della mappatura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201799"/>
            <a:ext cx="9994900" cy="850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-664468" y="-98038"/>
            <a:ext cx="14312901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genetica batterica può utilizzare uno speciale tipo di plasmide conosciuto come </a:t>
            </a:r>
            <a:r>
              <a:rPr sz="4800">
                <a:solidFill>
                  <a:srgbClr val="FFB43F"/>
                </a:solidFill>
                <a:latin typeface="Arial"/>
                <a:ea typeface="Arial"/>
                <a:cs typeface="Arial"/>
              </a:rPr>
              <a:t>F′</a:t>
            </a:r>
            <a:r>
              <a:rPr>
                <a:latin typeface="Arial"/>
                <a:ea typeface="Arial"/>
                <a:cs typeface="Arial"/>
              </a:rPr>
              <a:t> per gli studi di complementazione genetica</a:t>
            </a:r>
          </a:p>
        </p:txBody>
      </p:sp>
      <p:sp>
        <p:nvSpPr>
          <p:cNvPr id="211" name="Shape 211"/>
          <p:cNvSpPr/>
          <p:nvPr/>
        </p:nvSpPr>
        <p:spPr>
          <a:xfrm>
            <a:off x="7276866" y="4330700"/>
            <a:ext cx="399491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Diploidi parziali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806700"/>
            <a:ext cx="6080694" cy="416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7620000" y="213170"/>
            <a:ext cx="4914901" cy="9324531"/>
            <a:chOff x="0" y="0"/>
            <a:chExt cx="4914900" cy="9324529"/>
          </a:xfrm>
        </p:grpSpPr>
        <p:pic>
          <p:nvPicPr>
            <p:cNvPr id="13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22" y="0"/>
              <a:ext cx="4863227" cy="8252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298677"/>
              <a:ext cx="4914901" cy="102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/>
          <p:nvPr/>
        </p:nvSpPr>
        <p:spPr>
          <a:xfrm>
            <a:off x="901700" y="265172"/>
            <a:ext cx="568014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Arial"/>
                <a:cs typeface="Arial"/>
              </a:rPr>
              <a:t>Il genoma dei batteri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749300"/>
            <a:ext cx="12702717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634953"/>
            <a:ext cx="11264556" cy="84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25" y="1728486"/>
            <a:ext cx="8251944" cy="57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7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111"/>
            <a:ext cx="12258048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1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0" y="551979"/>
            <a:ext cx="8833827" cy="37322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30" y="4855557"/>
            <a:ext cx="8392135" cy="39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2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66" y="1027461"/>
            <a:ext cx="10128154" cy="63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5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5677" y="-3690149"/>
            <a:ext cx="9227411" cy="69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7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-121479"/>
            <a:ext cx="5930900" cy="97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676918" y="198577"/>
            <a:ext cx="5435601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Arial"/>
                <a:cs typeface="Arial"/>
              </a:rPr>
              <a:t>La Trasduzione Generalizzata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749300"/>
            <a:ext cx="10058400" cy="8250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1104900" y="4851400"/>
            <a:ext cx="11023600" cy="4267200"/>
            <a:chOff x="0" y="0"/>
            <a:chExt cx="11023600" cy="4267200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11023600" cy="4267200"/>
            </a:xfrm>
            <a:prstGeom prst="rect">
              <a:avLst/>
            </a:prstGeom>
            <a:solidFill>
              <a:srgbClr val="F6FEF2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026697" y="1574800"/>
              <a:ext cx="6722873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A3D7"/>
                  </a:solidFill>
                </a:defRPr>
              </a:lvl1pPr>
            </a:lstStyle>
            <a:p>
              <a:r>
                <a:t>Qual è la mappa genetica??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2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1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36600" y="2652414"/>
            <a:ext cx="10972800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colpiscono la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morfologia della colonia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,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conferiscono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resistenza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agli agenti battericidi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creano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auxotrof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i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incapaci di crescere e riprodursi su un terreno minimo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colpiscono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l’abilità della cellula di scindere e utilizzare composti chimici complessi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presenti nell’ambiente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nei geni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essenziali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i cui prodotti proteici sono richiesti in tutte le condizioni di crescita</a:t>
            </a:r>
          </a:p>
        </p:txBody>
      </p:sp>
      <p:sp>
        <p:nvSpPr>
          <p:cNvPr id="145" name="Shape 145"/>
          <p:cNvSpPr/>
          <p:nvPr/>
        </p:nvSpPr>
        <p:spPr>
          <a:xfrm>
            <a:off x="2451100" y="-226813"/>
            <a:ext cx="75438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Trovare mutazioni nei geni batterici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443270"/>
            <a:ext cx="8204200" cy="88658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295900" y="4381500"/>
            <a:ext cx="1295400" cy="444500"/>
          </a:xfrm>
          <a:prstGeom prst="rect">
            <a:avLst/>
          </a:prstGeom>
          <a:solidFill>
            <a:srgbClr val="38A833">
              <a:alpha val="56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76200"/>
            <a:ext cx="13271500" cy="960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28600" y="947519"/>
            <a:ext cx="12763500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Arial"/>
                <a:ea typeface="Arial"/>
                <a:cs typeface="Arial"/>
              </a:rPr>
              <a:t>Confronto fra la trasduzione generalizzata</a:t>
            </a:r>
          </a:p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Arial"/>
                <a:ea typeface="Arial"/>
                <a:cs typeface="Arial"/>
              </a:rPr>
              <a:t>e specializzata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Le particelle fagiche che agiscono come agenti della trasduzione generalizzata differiscono in modo significativo dalle particelle che portano a termine la trasduzione specializzata.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1. I fagi </a:t>
            </a:r>
            <a:r>
              <a:rPr sz="3200" b="1">
                <a:solidFill>
                  <a:srgbClr val="800000"/>
                </a:solidFill>
                <a:latin typeface="Arial"/>
                <a:ea typeface="Arial"/>
                <a:cs typeface="Arial"/>
              </a:rPr>
              <a:t>trasducenti generalizzati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prendono il DNA del donatore batterico durante il ciclo litico, nel momento in</a:t>
            </a:r>
            <a:r>
              <a:rPr lang="it-IT"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cui il DNA viene impacchettato nel capside proteico; </a:t>
            </a:r>
            <a:endParaRPr lang="it-IT" sz="32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i</a:t>
            </a:r>
            <a:r>
              <a:rPr lang="it-IT"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fagi </a:t>
            </a:r>
            <a:r>
              <a:rPr sz="3200" b="1">
                <a:solidFill>
                  <a:srgbClr val="800000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prendono il DNA del donatore batterico durante la transizione dal ciclo lisogenico al ciclo litico.</a:t>
            </a:r>
          </a:p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2. </a:t>
            </a:r>
            <a:r>
              <a:rPr sz="3200">
                <a:solidFill>
                  <a:srgbClr val="800000"/>
                </a:solidFill>
                <a:latin typeface="Arial"/>
                <a:ea typeface="Arial"/>
                <a:cs typeface="Arial"/>
              </a:rPr>
              <a:t>I fagi trasducenti generalizzati possono trasferire qualsiasi gene batterico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o gruppo di geni contenuti in un frammento di giuste dimensioni del DNA del cromosoma batterico; </a:t>
            </a:r>
            <a:r>
              <a:rPr sz="3200">
                <a:solidFill>
                  <a:srgbClr val="800000"/>
                </a:solidFill>
                <a:latin typeface="Arial"/>
                <a:ea typeface="Arial"/>
                <a:cs typeface="Arial"/>
              </a:rPr>
              <a:t>i fagi trasducenti specializzati possono trasferire solo quei geni vicini ai siti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, per ogni fago, dove esso si inserisce nel cromosoma batterico.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96900" y="2240182"/>
            <a:ext cx="115062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spontanee in geni batterici specifici avvengono raramente, in una cellula su 10</a:t>
            </a:r>
            <a:r>
              <a:rPr baseline="31999">
                <a:solidFill>
                  <a:schemeClr val="bg1"/>
                </a:solidFill>
                <a:latin typeface="Arial"/>
                <a:ea typeface="Arial"/>
                <a:cs typeface="Arial"/>
              </a:rPr>
              <a:t>6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, fino a una su 10</a:t>
            </a:r>
            <a:r>
              <a:rPr baseline="31999">
                <a:solidFill>
                  <a:schemeClr val="bg1"/>
                </a:solidFill>
                <a:latin typeface="Arial"/>
                <a:ea typeface="Arial"/>
                <a:cs typeface="Arial"/>
              </a:rPr>
              <a:t>8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, a seconda del gene. Sarebbe praticamente impossibile identificare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tali mutazioni rare, se si dovesse controllare il fenotipo di un milione, o cento milioni di colonie, attraverso il trasferimento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individuale di ciascuna con uno stecchino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9900" y="1757917"/>
            <a:ext cx="11734800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600">
                <a:solidFill>
                  <a:srgbClr val="000000"/>
                </a:solidFill>
                <a:latin typeface="Arial"/>
                <a:ea typeface="Arial"/>
                <a:cs typeface="Arial"/>
              </a:rPr>
              <a:t>1. </a:t>
            </a:r>
            <a:r>
              <a:rPr sz="3600">
                <a:solidFill>
                  <a:srgbClr val="800000"/>
                </a:solidFill>
                <a:latin typeface="Arial"/>
                <a:ea typeface="Arial"/>
                <a:cs typeface="Arial"/>
              </a:rPr>
              <a:t>La </a:t>
            </a:r>
            <a:r>
              <a:rPr sz="3600"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replica di piastra </a:t>
            </a:r>
            <a:r>
              <a:rPr sz="3600">
                <a:solidFill>
                  <a:srgbClr val="800000"/>
                </a:solidFill>
                <a:latin typeface="Arial"/>
                <a:ea typeface="Arial"/>
                <a:cs typeface="Arial"/>
              </a:rPr>
              <a:t>(</a:t>
            </a:r>
            <a:r>
              <a:rPr sz="3600"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replica plating</a:t>
            </a:r>
            <a:r>
              <a:rPr sz="3600">
                <a:solidFill>
                  <a:srgbClr val="800000"/>
                </a:solidFill>
                <a:latin typeface="Arial"/>
                <a:ea typeface="Arial"/>
                <a:cs typeface="Arial"/>
              </a:rPr>
              <a:t>)</a:t>
            </a:r>
            <a:r>
              <a:rPr sz="3600">
                <a:solidFill>
                  <a:srgbClr val="000000"/>
                </a:solidFill>
                <a:latin typeface="Arial"/>
                <a:ea typeface="Arial"/>
                <a:cs typeface="Arial"/>
              </a:rPr>
              <a:t> permette il simultaneo trasferimento di migliaia di colonie da una piastra all’altra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>
                <a:solidFill>
                  <a:srgbClr val="000000"/>
                </a:solidFill>
                <a:latin typeface="Arial"/>
                <a:ea typeface="Arial"/>
                <a:cs typeface="Arial"/>
                <a:sym typeface="Trebuchet MS"/>
              </a:rPr>
              <a:t>2. </a:t>
            </a:r>
            <a:r>
              <a:rPr sz="3600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I </a:t>
            </a:r>
            <a:r>
              <a:rPr sz="3600" i="1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trattamenti con i mutageni </a:t>
            </a:r>
            <a:r>
              <a:rPr sz="3600">
                <a:solidFill>
                  <a:srgbClr val="000000"/>
                </a:solidFill>
                <a:latin typeface="Arial"/>
                <a:ea typeface="Arial"/>
                <a:cs typeface="Arial"/>
                <a:sym typeface="Trebuchet MS"/>
              </a:rPr>
              <a:t>incrementano la frequenza con cui una mutazione appare in un gene nella popolazione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Trebuchet MS"/>
            </a:endParaRP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3. </a:t>
            </a:r>
            <a:r>
              <a:rPr>
                <a:solidFill>
                  <a:srgbClr val="800000"/>
                </a:solidFill>
              </a:rPr>
              <a:t>L’</a:t>
            </a:r>
            <a:r>
              <a:rPr i="1">
                <a:solidFill>
                  <a:srgbClr val="800000"/>
                </a:solidFill>
              </a:rPr>
              <a:t>arricchimento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incrementa la proporzione di cellule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mutanti in una popolazione, esponendola agli agenti che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uccidono le cellule selvatiche.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00000"/>
              </a:solidFill>
            </a:endParaRPr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</a:rPr>
              <a:t>4. Selezione di fenotipi mutanti visibili su piastre di Petri</a:t>
            </a:r>
          </a:p>
        </p:txBody>
      </p:sp>
      <p:sp>
        <p:nvSpPr>
          <p:cNvPr id="150" name="Shape 150"/>
          <p:cNvSpPr/>
          <p:nvPr/>
        </p:nvSpPr>
        <p:spPr>
          <a:xfrm>
            <a:off x="2235723" y="210196"/>
            <a:ext cx="768350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Trucchi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51" y="2818286"/>
            <a:ext cx="12020409" cy="461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Arricchimento mutanti auxotrofi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473200"/>
            <a:ext cx="6873435" cy="796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2750" y="4314132"/>
            <a:ext cx="5516151" cy="2523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03200" y="-158393"/>
            <a:ext cx="132588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plasmidi: piccole molecole circolari di DNA</a:t>
            </a:r>
          </a:p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che non portano geni essenziali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006600" y="-61713"/>
            <a:ext cx="89281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Trasferimento di geni nei batteri</a:t>
            </a:r>
          </a:p>
        </p:txBody>
      </p:sp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541" y="2224858"/>
            <a:ext cx="3836241" cy="576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7982" y="2197100"/>
            <a:ext cx="3388966" cy="671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2227217"/>
            <a:ext cx="5504918" cy="690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  <p:bldP spid="171" grpId="3" animBg="1" advAuto="0"/>
      <p:bldP spid="17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06400" y="164366"/>
            <a:ext cx="12446000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6400">
                <a:solidFill>
                  <a:srgbClr val="800000"/>
                </a:solidFill>
                <a:latin typeface="Arial"/>
                <a:ea typeface="Arial"/>
                <a:cs typeface="Arial"/>
              </a:rPr>
              <a:t>La coniugazione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: le cellule donatrici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portano plasmidi specializzati che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stabiliscono contatti con le cellule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riceventi e trasferiscono loro il DNA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7" y="3675323"/>
            <a:ext cx="10452100" cy="528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9918</TotalTime>
  <Words>541</Words>
  <Application>Microsoft Macintosh PowerPoint</Application>
  <PresentationFormat>Personalizzato</PresentationFormat>
  <Paragraphs>81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White</vt:lpstr>
      <vt:lpstr>Corso di Genetica -Lezione 24bis- Cenci</vt:lpstr>
      <vt:lpstr>Presentazione di PowerPoint</vt:lpstr>
      <vt:lpstr>Presentazione di PowerPoint</vt:lpstr>
      <vt:lpstr>Presentazione di PowerPoint</vt:lpstr>
      <vt:lpstr>Presentazione di PowerPoint</vt:lpstr>
      <vt:lpstr>Arricchimento mutanti auxotrofi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15- Cenci</dc:title>
  <cp:lastModifiedBy>Giovanni Cenci</cp:lastModifiedBy>
  <cp:revision>37</cp:revision>
  <dcterms:modified xsi:type="dcterms:W3CDTF">2021-05-18T08:27:25Z</dcterms:modified>
</cp:coreProperties>
</file>