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tif" ContentType="image/tif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56" r:id="rId13"/>
    <p:sldId id="257" r:id="rId14"/>
    <p:sldId id="258" r:id="rId15"/>
    <p:sldId id="259" r:id="rId1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45" d="100"/>
          <a:sy n="45" d="100"/>
        </p:scale>
        <p:origin x="-1792" y="-1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4BFF-4178-684C-9997-47063FC49864}" type="datetimeFigureOut">
              <a:t>20/04/21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32B7-231E-7A44-ADEB-7635ED42AACF}" type="slidenum"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44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4BFF-4178-684C-9997-47063FC49864}" type="datetimeFigureOut">
              <a:t>20/04/21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32B7-231E-7A44-ADEB-7635ED42AACF}" type="slidenum"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4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4BFF-4178-684C-9997-47063FC49864}" type="datetimeFigureOut">
              <a:t>20/04/21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32B7-231E-7A44-ADEB-7635ED42AACF}" type="slidenum"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71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0197304"/>
      </p:ext>
    </p:extLst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4BFF-4178-684C-9997-47063FC49864}" type="datetimeFigureOut">
              <a:t>20/04/21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32B7-231E-7A44-ADEB-7635ED42AACF}" type="slidenum"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79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4BFF-4178-684C-9997-47063FC49864}" type="datetimeFigureOut">
              <a:t>20/04/21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32B7-231E-7A44-ADEB-7635ED42AACF}" type="slidenum"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719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4BFF-4178-684C-9997-47063FC49864}" type="datetimeFigureOut">
              <a:t>20/04/21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32B7-231E-7A44-ADEB-7635ED42AACF}" type="slidenum"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156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4BFF-4178-684C-9997-47063FC49864}" type="datetimeFigureOut">
              <a:t>20/04/21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32B7-231E-7A44-ADEB-7635ED42AACF}" type="slidenum"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15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4BFF-4178-684C-9997-47063FC49864}" type="datetimeFigureOut">
              <a:t>20/04/21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32B7-231E-7A44-ADEB-7635ED42AACF}" type="slidenum"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92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4BFF-4178-684C-9997-47063FC49864}" type="datetimeFigureOut">
              <a:t>20/04/21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32B7-231E-7A44-ADEB-7635ED42AACF}" type="slidenum"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22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4BFF-4178-684C-9997-47063FC49864}" type="datetimeFigureOut">
              <a:t>20/04/21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32B7-231E-7A44-ADEB-7635ED42AACF}" type="slidenum"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59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4BFF-4178-684C-9997-47063FC49864}" type="datetimeFigureOut">
              <a:t>20/04/21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32B7-231E-7A44-ADEB-7635ED42AACF}" type="slidenum"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86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74BFF-4178-684C-9997-47063FC49864}" type="datetimeFigureOut">
              <a:t>20/04/21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032B7-231E-7A44-ADEB-7635ED42AACF}" type="slidenum"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63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t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i_Microsoft_Word1.docx"/><Relationship Id="rId4" Type="http://schemas.openxmlformats.org/officeDocument/2006/relationships/image" Target="../media/image7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/>
          </p:cNvSpPr>
          <p:nvPr>
            <p:ph type="title" idx="4294967295"/>
          </p:nvPr>
        </p:nvSpPr>
        <p:spPr>
          <a:xfrm>
            <a:off x="-850900" y="1524000"/>
            <a:ext cx="10845800" cy="3810000"/>
          </a:xfrm>
          <a:prstGeom prst="rect">
            <a:avLst/>
          </a:prstGeom>
        </p:spPr>
        <p:txBody>
          <a:bodyPr lIns="50800" tIns="50800" rIns="50800" bIns="50800"/>
          <a:lstStyle/>
          <a:p>
            <a:pPr defTabSz="584200">
              <a:defRPr sz="8000"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  <a:r>
              <a:rPr>
                <a:solidFill>
                  <a:srgbClr val="800000"/>
                </a:solidFill>
              </a:rPr>
              <a:t>Corso di Genetica</a:t>
            </a:r>
          </a:p>
          <a:p>
            <a:pPr defTabSz="584200">
              <a:defRPr sz="8000"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  <a:r>
              <a:rPr>
                <a:solidFill>
                  <a:srgbClr val="800000"/>
                </a:solidFill>
              </a:rPr>
              <a:t>-Lezione </a:t>
            </a:r>
            <a:r>
              <a:rPr lang="it-IT">
                <a:solidFill>
                  <a:srgbClr val="800000"/>
                </a:solidFill>
              </a:rPr>
              <a:t>21</a:t>
            </a:r>
            <a:r>
              <a:rPr>
                <a:solidFill>
                  <a:srgbClr val="800000"/>
                </a:solidFill>
              </a:rPr>
              <a:t>-</a:t>
            </a:r>
          </a:p>
          <a:p>
            <a:pPr defTabSz="584200">
              <a:defRPr sz="8000"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  <a:r>
              <a:rPr>
                <a:solidFill>
                  <a:srgbClr val="800000"/>
                </a:solidFill>
              </a:rPr>
              <a:t>Cenci</a:t>
            </a:r>
          </a:p>
        </p:txBody>
      </p:sp>
    </p:spTree>
    <p:extLst>
      <p:ext uri="{BB962C8B-B14F-4D97-AF65-F5344CB8AC3E}">
        <p14:creationId xmlns:p14="http://schemas.microsoft.com/office/powerpoint/2010/main" val="3258978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pasted-image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61840" y="-66973"/>
            <a:ext cx="5063133" cy="68580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83527628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47102" y="1230862"/>
            <a:ext cx="3262189" cy="314627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5" name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52739" y="1174964"/>
            <a:ext cx="3146273" cy="3146273"/>
          </a:xfrm>
          <a:prstGeom prst="rect">
            <a:avLst/>
          </a:prstGeom>
          <a:ln w="12700">
            <a:miter lim="400000"/>
          </a:ln>
        </p:spPr>
      </p:pic>
      <p:sp>
        <p:nvSpPr>
          <p:cNvPr id="186" name="Shape 186"/>
          <p:cNvSpPr/>
          <p:nvPr/>
        </p:nvSpPr>
        <p:spPr>
          <a:xfrm>
            <a:off x="1987812" y="24657"/>
            <a:ext cx="6884393" cy="995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6000">
                <a:solidFill>
                  <a:schemeClr val="accent2">
                    <a:hueOff val="-2473793"/>
                    <a:satOff val="-50209"/>
                    <a:lumOff val="23543"/>
                  </a:schemeClr>
                </a:solidFill>
                <a:latin typeface="+mj-lt"/>
                <a:ea typeface="+mj-ea"/>
                <a:cs typeface="+mj-cs"/>
                <a:sym typeface="Franklin Gothic Medium"/>
              </a:defRPr>
            </a:lvl1pPr>
          </a:lstStyle>
          <a:p>
            <a:r>
              <a:rPr>
                <a:solidFill>
                  <a:srgbClr val="800000"/>
                </a:solidFill>
                <a:latin typeface="Franklin Gothic Book"/>
                <a:ea typeface="Franklin Gothic Book"/>
                <a:cs typeface="Franklin Gothic Book"/>
              </a:rPr>
              <a:t>Mutazione Neomorfe</a:t>
            </a:r>
          </a:p>
        </p:txBody>
      </p:sp>
      <p:sp>
        <p:nvSpPr>
          <p:cNvPr id="187" name="Shape 187"/>
          <p:cNvSpPr/>
          <p:nvPr/>
        </p:nvSpPr>
        <p:spPr>
          <a:xfrm>
            <a:off x="402704" y="4428214"/>
            <a:ext cx="8469501" cy="25343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/>
          <a:p>
            <a:pPr algn="l">
              <a:defRPr>
                <a:latin typeface="+mj-lt"/>
                <a:ea typeface="+mj-ea"/>
                <a:cs typeface="+mj-cs"/>
                <a:sym typeface="Franklin Gothic Medium"/>
              </a:defRPr>
            </a:pPr>
            <a:r>
              <a:rPr sz="3200">
                <a:solidFill>
                  <a:schemeClr val="bg1"/>
                </a:solidFill>
                <a:latin typeface="Franklin Gothic Book"/>
                <a:cs typeface="Franklin Gothic Book"/>
              </a:rPr>
              <a:t>Generano un fenotipo nuovo. Alcune mutazioni neomorfe causano la produzione di proteine con una funzione nuova, mentre altre inducono i geni a esprimere la normale proteina in tempi e luoghi inappropriati (</a:t>
            </a:r>
            <a:r>
              <a:rPr sz="3200">
                <a:solidFill>
                  <a:srgbClr val="800000"/>
                </a:solidFill>
                <a:latin typeface="Franklin Gothic Book"/>
                <a:cs typeface="Franklin Gothic Book"/>
              </a:rPr>
              <a:t>Espressione Ectopica</a:t>
            </a:r>
            <a:r>
              <a:rPr sz="3200">
                <a:solidFill>
                  <a:schemeClr val="bg1"/>
                </a:solidFill>
                <a:latin typeface="Franklin Gothic Book"/>
                <a:cs typeface="Franklin Gothic Book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0311328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" grpId="0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298050" y="149127"/>
            <a:ext cx="8229600" cy="8747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/>
              <a:t>ESERCIZIO 1</a:t>
            </a:r>
            <a:r>
              <a:rPr lang="en-US" sz="1200"/>
              <a:t>. In topo tre geni autosomici distano nel modo seguente: </a:t>
            </a:r>
            <a:r>
              <a:rPr lang="en-US" sz="1200" i="1"/>
              <a:t>ab</a:t>
            </a:r>
            <a:r>
              <a:rPr lang="en-US" sz="1200"/>
              <a:t> = 20 um; </a:t>
            </a:r>
            <a:r>
              <a:rPr lang="en-US" sz="1200" i="1"/>
              <a:t>bc</a:t>
            </a:r>
            <a:r>
              <a:rPr lang="en-US" sz="1200"/>
              <a:t>=10 um con il gene b centrale. Indicare il numero di topi atteso (su un totale di 1000) quando femmine </a:t>
            </a:r>
            <a:r>
              <a:rPr lang="en-US" sz="1200" i="1"/>
              <a:t>a+ b c+/a b+ c</a:t>
            </a:r>
            <a:r>
              <a:rPr lang="en-US" sz="1200"/>
              <a:t> vengono incrociate con maschi abc/abc considerata un’interferenza pari a 0,5. Se da questa progenie i topi con fenotipo </a:t>
            </a:r>
            <a:r>
              <a:rPr lang="en-US" sz="1200" i="1"/>
              <a:t>c</a:t>
            </a:r>
            <a:r>
              <a:rPr lang="en-US" sz="1200"/>
              <a:t> vengono incrociati con topi </a:t>
            </a:r>
            <a:r>
              <a:rPr lang="en-US" sz="1200" i="1"/>
              <a:t>abc/abc</a:t>
            </a:r>
            <a:r>
              <a:rPr lang="en-US" sz="1200"/>
              <a:t>, con quale probabiltà si ottengono topi con fenotipo </a:t>
            </a:r>
            <a:r>
              <a:rPr lang="en-US" sz="1200" i="1"/>
              <a:t>bc </a:t>
            </a:r>
            <a:r>
              <a:rPr lang="en-US" sz="1200"/>
              <a:t>supponendo un coefficiente di coincidenza uguale a 0?</a:t>
            </a:r>
            <a:endParaRPr lang="it-IT" sz="1200"/>
          </a:p>
          <a:p>
            <a:pPr marL="0" indent="0">
              <a:buNone/>
            </a:pP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340079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8324" y="160733"/>
            <a:ext cx="4531909" cy="15367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400" b="1">
                <a:latin typeface="Franklin Gothic Book"/>
                <a:cs typeface="Franklin Gothic Book"/>
              </a:rPr>
              <a:t>ESERCIZIO 2</a:t>
            </a:r>
            <a:r>
              <a:rPr lang="en-US" sz="1400">
                <a:latin typeface="Franklin Gothic Book"/>
                <a:cs typeface="Franklin Gothic Book"/>
              </a:rPr>
              <a:t>. Nella famiglia indicata sotto un allele malattia segrega come carattere autosomico recessivo. Si calcoli la probabilità massima che il figlio della coppia III1 x IV1 sia portatore per l’allele malattia. Se il primo figlio di questa coppia nasce malato, calcolate la probabilità che il secondo figlio sia portatore. </a:t>
            </a:r>
            <a:endParaRPr lang="it-IT" sz="2800"/>
          </a:p>
        </p:txBody>
      </p:sp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913" y="160733"/>
            <a:ext cx="3076429" cy="20032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2903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3530" y="23961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>
                <a:latin typeface="Franklin Gothic Book"/>
                <a:cs typeface="Franklin Gothic Book"/>
              </a:rPr>
              <a:t>ESERCIZIO 3.</a:t>
            </a:r>
            <a:r>
              <a:rPr lang="en-US" sz="1600">
                <a:latin typeface="Franklin Gothic Book"/>
                <a:cs typeface="Franklin Gothic Book"/>
              </a:rPr>
              <a:t> Un incrocio tra 2 spore di </a:t>
            </a:r>
            <a:r>
              <a:rPr lang="en-US" sz="1600" i="1">
                <a:latin typeface="Franklin Gothic Book"/>
                <a:cs typeface="Franklin Gothic Book"/>
              </a:rPr>
              <a:t>N. crassa (</a:t>
            </a:r>
            <a:r>
              <a:rPr lang="en-US" sz="1600">
                <a:latin typeface="Franklin Gothic Book"/>
                <a:cs typeface="Franklin Gothic Book"/>
              </a:rPr>
              <a:t>tetradi ordinate) abc X +++ ha generato le seguenti tetradi. Si determinino quali geni sono associati e la loro distanza di mappa. Inoltre per ogni gene, si calcoli la distanza rispetto al centromero. Infine si schematizzi l’evento/gli eventi di scambio che hanno dato origine alla tetrade </a:t>
            </a:r>
            <a:endParaRPr lang="it-IT" sz="1600">
              <a:latin typeface="Franklin Gothic Book"/>
              <a:cs typeface="Franklin Gothic Book"/>
            </a:endParaRPr>
          </a:p>
          <a:p>
            <a:pPr marL="0" indent="0">
              <a:buNone/>
            </a:pPr>
            <a:r>
              <a:rPr lang="en-US" sz="2000">
                <a:latin typeface="Franklin Gothic Book"/>
                <a:cs typeface="Franklin Gothic Book"/>
              </a:rPr>
              <a:t> </a:t>
            </a:r>
            <a:endParaRPr lang="it-IT" sz="2000">
              <a:latin typeface="Franklin Gothic Book"/>
              <a:cs typeface="Franklin Gothic Book"/>
            </a:endParaRPr>
          </a:p>
          <a:p>
            <a:pPr marL="0" indent="0">
              <a:buNone/>
            </a:pPr>
            <a:r>
              <a:rPr lang="en-US" sz="2000">
                <a:latin typeface="Franklin Gothic Book"/>
                <a:cs typeface="Franklin Gothic Book"/>
              </a:rPr>
              <a:t> </a:t>
            </a:r>
            <a:endParaRPr lang="it-IT" sz="2000">
              <a:latin typeface="Franklin Gothic Book"/>
              <a:cs typeface="Franklin Gothic Book"/>
            </a:endParaRPr>
          </a:p>
          <a:p>
            <a:pPr marL="0" indent="0">
              <a:buNone/>
            </a:pPr>
            <a:endParaRPr lang="en-US" sz="2000">
              <a:latin typeface="Franklin Gothic Book"/>
              <a:cs typeface="Franklin Gothic Book"/>
            </a:endParaRPr>
          </a:p>
          <a:p>
            <a:pPr marL="0" indent="0">
              <a:buNone/>
            </a:pPr>
            <a:endParaRPr lang="en-US" sz="2000">
              <a:latin typeface="Franklin Gothic Book"/>
              <a:cs typeface="Franklin Gothic Book"/>
            </a:endParaRPr>
          </a:p>
          <a:p>
            <a:pPr marL="0" indent="0">
              <a:buNone/>
            </a:pPr>
            <a:endParaRPr lang="it-IT" sz="2000">
              <a:latin typeface="Franklin Gothic Book"/>
              <a:cs typeface="Franklin Gothic Book"/>
            </a:endParaRPr>
          </a:p>
          <a:p>
            <a:pPr marL="0" indent="0">
              <a:buNone/>
            </a:pPr>
            <a:endParaRPr lang="en-US" sz="2000">
              <a:latin typeface="Franklin Gothic Book"/>
              <a:cs typeface="Franklin Gothic Book"/>
            </a:endParaRPr>
          </a:p>
        </p:txBody>
      </p:sp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904" y="1443496"/>
            <a:ext cx="5560147" cy="12517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1468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3943" y="213699"/>
            <a:ext cx="8229600" cy="1561542"/>
          </a:xfrm>
        </p:spPr>
        <p:txBody>
          <a:bodyPr/>
          <a:lstStyle/>
          <a:p>
            <a:r>
              <a:rPr lang="en-US" sz="1800" b="1">
                <a:latin typeface="Franklin Gothic Book"/>
                <a:cs typeface="Franklin Gothic Book"/>
              </a:rPr>
              <a:t>ESERCIZIO 4.</a:t>
            </a:r>
            <a:r>
              <a:rPr lang="en-US" sz="1800">
                <a:latin typeface="Franklin Gothic Book"/>
                <a:cs typeface="Franklin Gothic Book"/>
              </a:rPr>
              <a:t> Le mutazioni puntiformi a, b, c, d, e nel gene RII di T4 sono stati fatti ricombinare con le delezioni 1, 2 e 3 nel ceppo B di E. coli. I riusultati dei crossing over sono indicati nella tabella dove + indica progenie vitale e – assenza di lisi in seguito ad infezione su K (l). Disegnare le delezioni e mappare le mutazioni. </a:t>
            </a:r>
            <a:endParaRPr lang="it-IT" sz="1800">
              <a:latin typeface="Franklin Gothic Book"/>
              <a:cs typeface="Franklin Gothic Book"/>
            </a:endParaRPr>
          </a:p>
          <a:p>
            <a:endParaRPr lang="en-US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0743199"/>
              </p:ext>
            </p:extLst>
          </p:nvPr>
        </p:nvGraphicFramePr>
        <p:xfrm>
          <a:off x="-110268" y="1617306"/>
          <a:ext cx="10849715" cy="1518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o" r:id="rId3" imgW="6261100" imgH="876300" progId="Word.Document.12">
                  <p:embed/>
                </p:oleObj>
              </mc:Choice>
              <mc:Fallback>
                <p:oleObj name="Documento" r:id="rId3" imgW="6261100" imgH="876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10268" y="1617306"/>
                        <a:ext cx="10849715" cy="1518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1636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>
            <a:off x="196453" y="-118656"/>
            <a:ext cx="8947547" cy="1734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>
              <a:defRPr sz="5000">
                <a:solidFill>
                  <a:schemeClr val="accent2">
                    <a:hueOff val="-2473793"/>
                    <a:satOff val="-50209"/>
                    <a:lumOff val="23543"/>
                  </a:schemeClr>
                </a:solidFill>
                <a:latin typeface="+mj-lt"/>
                <a:ea typeface="+mj-ea"/>
                <a:cs typeface="+mj-cs"/>
                <a:sym typeface="Franklin Gothic Medium"/>
              </a:defRPr>
            </a:lvl1pPr>
          </a:lstStyle>
          <a:p>
            <a:r>
              <a:rPr sz="3600">
                <a:solidFill>
                  <a:srgbClr val="800000"/>
                </a:solidFill>
                <a:latin typeface="Franklin Gothic Book"/>
                <a:ea typeface="Franklin Gothic Book"/>
                <a:cs typeface="Franklin Gothic Book"/>
              </a:rPr>
              <a:t>La decifrazione del codice: le manipolazioni biochimiche hanno rivelato a quali aminoacidi corrispondono i diversi codoni</a:t>
            </a:r>
          </a:p>
        </p:txBody>
      </p:sp>
      <p:sp>
        <p:nvSpPr>
          <p:cNvPr id="142" name="Shape 142"/>
          <p:cNvSpPr/>
          <p:nvPr/>
        </p:nvSpPr>
        <p:spPr>
          <a:xfrm>
            <a:off x="196453" y="1607395"/>
            <a:ext cx="8599289" cy="45041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/>
          <a:p>
            <a:pPr marL="401822" indent="-401822">
              <a:buFont typeface="Arial"/>
              <a:buChar char="•"/>
              <a:defRPr sz="36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3200">
                <a:solidFill>
                  <a:schemeClr val="bg1"/>
                </a:solidFill>
                <a:latin typeface="Franklin Gothic Book"/>
                <a:ea typeface="Franklin Gothic Book"/>
                <a:cs typeface="Franklin Gothic Book"/>
              </a:rPr>
              <a:t>La scoperta dell’RNA messaggero, la molecola per il trasporto dell’informazione genetica</a:t>
            </a:r>
          </a:p>
          <a:p>
            <a:pPr marL="401822" indent="-401822">
              <a:buFont typeface="Arial"/>
              <a:buChar char="•"/>
              <a:defRPr sz="3600">
                <a:latin typeface="Trebuchet MS"/>
                <a:ea typeface="Trebuchet MS"/>
                <a:cs typeface="Trebuchet MS"/>
                <a:sym typeface="Trebuchet MS"/>
              </a:defRPr>
            </a:pPr>
            <a:endParaRPr sz="3200">
              <a:solidFill>
                <a:schemeClr val="bg1"/>
              </a:solidFill>
              <a:latin typeface="Franklin Gothic Book"/>
              <a:ea typeface="Franklin Gothic Book"/>
              <a:cs typeface="Franklin Gothic Book"/>
            </a:endParaRPr>
          </a:p>
          <a:p>
            <a:pPr marL="401822" indent="-401822" defTabSz="321457">
              <a:buFont typeface="Arial"/>
              <a:buChar char="•"/>
              <a:defRPr sz="36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3200">
                <a:solidFill>
                  <a:schemeClr val="bg1"/>
                </a:solidFill>
                <a:latin typeface="Franklin Gothic Book"/>
                <a:ea typeface="Franklin Gothic Book"/>
                <a:cs typeface="Franklin Gothic Book"/>
              </a:rPr>
              <a:t>La direzione 5′-3′ nell’mRNA corrisponde alla direzione N-terminale-C-terminale di un polipeptide</a:t>
            </a:r>
          </a:p>
          <a:p>
            <a:pPr marL="401822" indent="-401822" defTabSz="321457">
              <a:buFont typeface="Arial"/>
              <a:buChar char="•"/>
              <a:defRPr sz="3600">
                <a:latin typeface="Trebuchet MS"/>
                <a:ea typeface="Trebuchet MS"/>
                <a:cs typeface="Trebuchet MS"/>
                <a:sym typeface="Trebuchet MS"/>
              </a:defRPr>
            </a:pPr>
            <a:endParaRPr sz="3200">
              <a:solidFill>
                <a:schemeClr val="bg1"/>
              </a:solidFill>
              <a:latin typeface="Franklin Gothic Book"/>
              <a:ea typeface="Franklin Gothic Book"/>
              <a:cs typeface="Franklin Gothic Book"/>
            </a:endParaRPr>
          </a:p>
          <a:p>
            <a:pPr marL="401822" indent="-401822" defTabSz="321457">
              <a:buFont typeface="Arial"/>
              <a:buChar char="•"/>
              <a:defRPr sz="36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3200">
                <a:solidFill>
                  <a:schemeClr val="bg1"/>
                </a:solidFill>
                <a:latin typeface="Franklin Gothic Book"/>
                <a:ea typeface="Franklin Gothic Book"/>
                <a:cs typeface="Franklin Gothic Book"/>
              </a:rPr>
              <a:t>I codoni non senso determinano la</a:t>
            </a:r>
            <a:r>
              <a:rPr lang="it-IT" sz="3200">
                <a:solidFill>
                  <a:schemeClr val="bg1"/>
                </a:solidFill>
                <a:latin typeface="Franklin Gothic Book"/>
                <a:ea typeface="Franklin Gothic Book"/>
                <a:cs typeface="Franklin Gothic Book"/>
              </a:rPr>
              <a:t> </a:t>
            </a:r>
            <a:r>
              <a:rPr sz="3200">
                <a:solidFill>
                  <a:schemeClr val="bg1"/>
                </a:solidFill>
                <a:latin typeface="Franklin Gothic Book"/>
                <a:ea typeface="Franklin Gothic Book"/>
                <a:cs typeface="Franklin Gothic Book"/>
              </a:rPr>
              <a:t>terminazione</a:t>
            </a:r>
            <a:r>
              <a:rPr lang="it-IT" sz="3200">
                <a:solidFill>
                  <a:schemeClr val="bg1"/>
                </a:solidFill>
                <a:latin typeface="Franklin Gothic Book"/>
                <a:ea typeface="Franklin Gothic Book"/>
                <a:cs typeface="Franklin Gothic Book"/>
              </a:rPr>
              <a:t> </a:t>
            </a:r>
            <a:r>
              <a:rPr sz="3200">
                <a:solidFill>
                  <a:schemeClr val="bg1"/>
                </a:solidFill>
                <a:latin typeface="Franklin Gothic Book"/>
                <a:ea typeface="Franklin Gothic Book"/>
                <a:cs typeface="Franklin Gothic Book"/>
              </a:rPr>
              <a:t>di una catena polipeptidica</a:t>
            </a:r>
          </a:p>
        </p:txBody>
      </p:sp>
    </p:spTree>
    <p:extLst>
      <p:ext uri="{BB962C8B-B14F-4D97-AF65-F5344CB8AC3E}">
        <p14:creationId xmlns:p14="http://schemas.microsoft.com/office/powerpoint/2010/main" val="127163641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/>
        </p:nvSpPr>
        <p:spPr>
          <a:xfrm>
            <a:off x="598289" y="76328"/>
            <a:ext cx="7304484" cy="74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>
            <a:lvl1pPr>
              <a:defRPr sz="6300">
                <a:solidFill>
                  <a:schemeClr val="accent2">
                    <a:hueOff val="-2473793"/>
                    <a:satOff val="-50209"/>
                    <a:lumOff val="23543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>
              <a:defRPr>
                <a:latin typeface="+mj-lt"/>
                <a:ea typeface="+mj-ea"/>
                <a:cs typeface="+mj-cs"/>
                <a:sym typeface="Franklin Gothic Medium"/>
              </a:defRPr>
            </a:pPr>
            <a:r>
              <a:rPr sz="4400">
                <a:solidFill>
                  <a:srgbClr val="800000"/>
                </a:solidFill>
                <a:latin typeface="Franklin Gothic Book"/>
                <a:ea typeface="Franklin Gothic Book"/>
                <a:cs typeface="Franklin Gothic Book"/>
                <a:sym typeface="Helvetica"/>
              </a:rPr>
              <a:t>Il codice genetico: sommario</a:t>
            </a:r>
          </a:p>
        </p:txBody>
      </p:sp>
      <p:sp>
        <p:nvSpPr>
          <p:cNvPr id="145" name="Shape 145"/>
          <p:cNvSpPr/>
          <p:nvPr/>
        </p:nvSpPr>
        <p:spPr>
          <a:xfrm>
            <a:off x="89297" y="836782"/>
            <a:ext cx="8974336" cy="9339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/>
          <a:p>
            <a:pPr algn="l">
              <a:defRPr sz="3800">
                <a:solidFill>
                  <a:srgbClr val="F5EC00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  <a:r>
              <a:rPr sz="2800">
                <a:solidFill>
                  <a:schemeClr val="bg1"/>
                </a:solidFill>
                <a:latin typeface="Franklin Gothic Book"/>
                <a:ea typeface="Franklin Gothic Book"/>
                <a:cs typeface="Franklin Gothic Book"/>
              </a:rPr>
              <a:t>Il codice consiste di </a:t>
            </a:r>
            <a:r>
              <a:rPr sz="2800" i="1">
                <a:solidFill>
                  <a:schemeClr val="bg1"/>
                </a:solidFill>
                <a:latin typeface="Franklin Gothic Book"/>
                <a:ea typeface="Franklin Gothic Book"/>
                <a:cs typeface="Franklin Gothic Book"/>
              </a:rPr>
              <a:t>codoni di triplette</a:t>
            </a:r>
            <a:r>
              <a:rPr sz="2800">
                <a:solidFill>
                  <a:schemeClr val="bg1"/>
                </a:solidFill>
                <a:latin typeface="Franklin Gothic Book"/>
                <a:ea typeface="Franklin Gothic Book"/>
                <a:cs typeface="Franklin Gothic Book"/>
              </a:rPr>
              <a:t>, ognuno dei quali specifica un aminoacido</a:t>
            </a:r>
          </a:p>
        </p:txBody>
      </p:sp>
      <p:sp>
        <p:nvSpPr>
          <p:cNvPr id="146" name="Shape 146"/>
          <p:cNvSpPr/>
          <p:nvPr/>
        </p:nvSpPr>
        <p:spPr>
          <a:xfrm>
            <a:off x="2848961" y="1898158"/>
            <a:ext cx="4657884" cy="503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algn="l">
              <a:defRPr sz="3800">
                <a:solidFill>
                  <a:srgbClr val="77BB4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  <a:r>
              <a:rPr sz="2800">
                <a:solidFill>
                  <a:srgbClr val="000090"/>
                </a:solidFill>
                <a:latin typeface="Franklin Gothic Book"/>
                <a:ea typeface="Franklin Gothic Book"/>
                <a:cs typeface="Franklin Gothic Book"/>
              </a:rPr>
              <a:t>I codoni sono </a:t>
            </a:r>
            <a:r>
              <a:rPr sz="2800" i="1">
                <a:solidFill>
                  <a:srgbClr val="000090"/>
                </a:solidFill>
                <a:latin typeface="Franklin Gothic Book"/>
                <a:ea typeface="Franklin Gothic Book"/>
                <a:cs typeface="Franklin Gothic Book"/>
              </a:rPr>
              <a:t>non sovrapposti</a:t>
            </a:r>
          </a:p>
        </p:txBody>
      </p:sp>
      <p:sp>
        <p:nvSpPr>
          <p:cNvPr id="147" name="Shape 147"/>
          <p:cNvSpPr/>
          <p:nvPr/>
        </p:nvSpPr>
        <p:spPr>
          <a:xfrm>
            <a:off x="342299" y="3511222"/>
            <a:ext cx="7902773" cy="9339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/>
          <a:p>
            <a:pPr algn="l">
              <a:defRPr sz="3800">
                <a:solidFill>
                  <a:schemeClr val="accent2">
                    <a:hueOff val="-2473793"/>
                    <a:satOff val="-50209"/>
                    <a:lumOff val="23543"/>
                  </a:schemeClr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  <a:r>
              <a:rPr sz="2800">
                <a:latin typeface="Franklin Gothic Book"/>
                <a:ea typeface="Franklin Gothic Book"/>
                <a:cs typeface="Franklin Gothic Book"/>
              </a:rPr>
              <a:t>Il codice include tre </a:t>
            </a:r>
            <a:r>
              <a:rPr sz="2800" i="1">
                <a:latin typeface="Franklin Gothic Book"/>
                <a:ea typeface="Franklin Gothic Book"/>
                <a:cs typeface="Franklin Gothic Book"/>
              </a:rPr>
              <a:t>codoni di stop</a:t>
            </a:r>
            <a:r>
              <a:rPr sz="2800">
                <a:latin typeface="Franklin Gothic Book"/>
                <a:ea typeface="Franklin Gothic Book"/>
                <a:cs typeface="Franklin Gothic Book"/>
              </a:rPr>
              <a:t>, o </a:t>
            </a:r>
            <a:r>
              <a:rPr sz="2800" i="1">
                <a:latin typeface="Franklin Gothic Book"/>
                <a:ea typeface="Franklin Gothic Book"/>
                <a:cs typeface="Franklin Gothic Book"/>
              </a:rPr>
              <a:t>non senso</a:t>
            </a:r>
            <a:r>
              <a:rPr sz="2800">
                <a:latin typeface="Franklin Gothic Book"/>
                <a:ea typeface="Franklin Gothic Book"/>
                <a:cs typeface="Franklin Gothic Book"/>
              </a:rPr>
              <a:t>: UAA,</a:t>
            </a:r>
            <a:r>
              <a:rPr lang="it-IT" sz="2800">
                <a:latin typeface="Franklin Gothic Book"/>
                <a:ea typeface="Franklin Gothic Book"/>
                <a:cs typeface="Franklin Gothic Book"/>
              </a:rPr>
              <a:t> </a:t>
            </a:r>
            <a:r>
              <a:rPr sz="2800">
                <a:latin typeface="Franklin Gothic Book"/>
                <a:ea typeface="Franklin Gothic Book"/>
                <a:cs typeface="Franklin Gothic Book"/>
              </a:rPr>
              <a:t>UAG e UGA.</a:t>
            </a:r>
          </a:p>
        </p:txBody>
      </p:sp>
      <p:sp>
        <p:nvSpPr>
          <p:cNvPr id="148" name="Shape 148"/>
          <p:cNvSpPr/>
          <p:nvPr/>
        </p:nvSpPr>
        <p:spPr>
          <a:xfrm>
            <a:off x="342299" y="2368048"/>
            <a:ext cx="8286750" cy="9339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/>
          <a:p>
            <a:pPr algn="l">
              <a:defRPr sz="3800">
                <a:solidFill>
                  <a:srgbClr val="F1C9F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  <a:r>
              <a:rPr sz="2800">
                <a:solidFill>
                  <a:srgbClr val="660066"/>
                </a:solidFill>
                <a:latin typeface="Franklin Gothic Book"/>
                <a:ea typeface="Franklin Gothic Book"/>
                <a:cs typeface="Franklin Gothic Book"/>
              </a:rPr>
              <a:t>Il codice è </a:t>
            </a:r>
            <a:r>
              <a:rPr sz="2800" i="1">
                <a:solidFill>
                  <a:srgbClr val="660066"/>
                </a:solidFill>
                <a:latin typeface="Franklin Gothic Book"/>
                <a:ea typeface="Franklin Gothic Book"/>
                <a:cs typeface="Franklin Gothic Book"/>
              </a:rPr>
              <a:t>degenerato</a:t>
            </a:r>
            <a:r>
              <a:rPr sz="2800">
                <a:solidFill>
                  <a:srgbClr val="660066"/>
                </a:solidFill>
                <a:latin typeface="Franklin Gothic Book"/>
                <a:ea typeface="Franklin Gothic Book"/>
                <a:cs typeface="Franklin Gothic Book"/>
              </a:rPr>
              <a:t>, cioè, in molti casi lo stesso aminoacido è specificato da più di un codone</a:t>
            </a:r>
          </a:p>
        </p:txBody>
      </p:sp>
      <p:sp>
        <p:nvSpPr>
          <p:cNvPr id="149" name="Shape 149"/>
          <p:cNvSpPr/>
          <p:nvPr/>
        </p:nvSpPr>
        <p:spPr>
          <a:xfrm>
            <a:off x="1850865" y="4600077"/>
            <a:ext cx="6533862" cy="503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>
              <a:defRPr sz="3800">
                <a:solidFill>
                  <a:srgbClr val="53D5FD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r>
              <a:rPr sz="2800">
                <a:solidFill>
                  <a:schemeClr val="accent5">
                    <a:lumMod val="75000"/>
                  </a:schemeClr>
                </a:solidFill>
              </a:rPr>
              <a:t>Prevede l’esistenza di un registro di lettura</a:t>
            </a:r>
          </a:p>
        </p:txBody>
      </p:sp>
      <p:sp>
        <p:nvSpPr>
          <p:cNvPr id="150" name="Shape 150"/>
          <p:cNvSpPr/>
          <p:nvPr/>
        </p:nvSpPr>
        <p:spPr>
          <a:xfrm>
            <a:off x="196453" y="5419219"/>
            <a:ext cx="8652867" cy="9339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>
            <a:lvl1pPr algn="l">
              <a:defRPr sz="3800"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r>
              <a:rPr sz="2800">
                <a:solidFill>
                  <a:schemeClr val="bg1"/>
                </a:solidFill>
              </a:rPr>
              <a:t>ogni codone viene interpretato in maniera sequenziale in un aminoacido</a:t>
            </a:r>
          </a:p>
        </p:txBody>
      </p:sp>
    </p:spTree>
    <p:extLst>
      <p:ext uri="{BB962C8B-B14F-4D97-AF65-F5344CB8AC3E}">
        <p14:creationId xmlns:p14="http://schemas.microsoft.com/office/powerpoint/2010/main" val="197930915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981" y="1795559"/>
            <a:ext cx="9170789" cy="470749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151"/>
          <p:cNvSpPr/>
          <p:nvPr/>
        </p:nvSpPr>
        <p:spPr>
          <a:xfrm>
            <a:off x="0" y="22443"/>
            <a:ext cx="8777883" cy="1826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>
            <a:lvl1pPr algn="l">
              <a:defRPr sz="38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 algn="ctr"/>
            <a:r>
              <a:rPr>
                <a:solidFill>
                  <a:srgbClr val="800000"/>
                </a:solidFill>
              </a:rPr>
              <a:t>Ci sono tre modi in cui le mutazioni possono modificare il messaggio codificato in una sequenza di nucleotidi</a:t>
            </a:r>
          </a:p>
        </p:txBody>
      </p:sp>
    </p:spTree>
    <p:extLst>
      <p:ext uri="{BB962C8B-B14F-4D97-AF65-F5344CB8AC3E}">
        <p14:creationId xmlns:p14="http://schemas.microsoft.com/office/powerpoint/2010/main" val="416815509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/>
        </p:nvSpPr>
        <p:spPr>
          <a:xfrm>
            <a:off x="187523" y="-227163"/>
            <a:ext cx="8929688" cy="1918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/>
          <a:p>
            <a:pPr algn="l">
              <a:defRPr sz="4800" b="1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4000">
                <a:solidFill>
                  <a:srgbClr val="800000"/>
                </a:solidFill>
                <a:latin typeface="Franklin Gothic Book"/>
                <a:ea typeface="Franklin Gothic Book"/>
                <a:cs typeface="Franklin Gothic Book"/>
              </a:rPr>
              <a:t>Le mutazioni nella sequenza codificante di</a:t>
            </a:r>
            <a:r>
              <a:rPr lang="it-IT" sz="4000">
                <a:solidFill>
                  <a:srgbClr val="800000"/>
                </a:solidFill>
                <a:latin typeface="Franklin Gothic Book"/>
                <a:ea typeface="Franklin Gothic Book"/>
                <a:cs typeface="Franklin Gothic Book"/>
              </a:rPr>
              <a:t> </a:t>
            </a:r>
            <a:r>
              <a:rPr sz="4000">
                <a:solidFill>
                  <a:srgbClr val="800000"/>
                </a:solidFill>
                <a:latin typeface="Franklin Gothic Book"/>
                <a:ea typeface="Franklin Gothic Book"/>
                <a:cs typeface="Franklin Gothic Book"/>
              </a:rPr>
              <a:t>un gene possono alterare il prodotto genico</a:t>
            </a:r>
          </a:p>
        </p:txBody>
      </p:sp>
      <p:sp>
        <p:nvSpPr>
          <p:cNvPr id="156" name="Shape 156"/>
          <p:cNvSpPr/>
          <p:nvPr/>
        </p:nvSpPr>
        <p:spPr>
          <a:xfrm>
            <a:off x="223242" y="1734520"/>
            <a:ext cx="8304609" cy="9339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/>
          <a:p>
            <a:pPr algn="l"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rPr sz="2800">
                <a:solidFill>
                  <a:schemeClr val="bg1"/>
                </a:solidFill>
                <a:latin typeface="Franklin Gothic Book"/>
                <a:ea typeface="Franklin Gothic Book"/>
                <a:cs typeface="Franklin Gothic Book"/>
              </a:rPr>
              <a:t>Le mutazioni </a:t>
            </a:r>
            <a:r>
              <a:rPr sz="2800" b="1">
                <a:solidFill>
                  <a:srgbClr val="FF0000"/>
                </a:solidFill>
                <a:latin typeface="Franklin Gothic Book"/>
                <a:ea typeface="Franklin Gothic Book"/>
                <a:cs typeface="Franklin Gothic Book"/>
              </a:rPr>
              <a:t>silenti</a:t>
            </a:r>
            <a:r>
              <a:rPr sz="2800">
                <a:solidFill>
                  <a:schemeClr val="bg1"/>
                </a:solidFill>
                <a:latin typeface="Franklin Gothic Book"/>
                <a:ea typeface="Franklin Gothic Book"/>
                <a:cs typeface="Franklin Gothic Book"/>
              </a:rPr>
              <a:t>: non alterano la codificazione</a:t>
            </a:r>
          </a:p>
          <a:p>
            <a:pPr algn="l"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rPr sz="2800">
                <a:solidFill>
                  <a:schemeClr val="bg1"/>
                </a:solidFill>
                <a:latin typeface="Franklin Gothic Book"/>
                <a:ea typeface="Franklin Gothic Book"/>
                <a:cs typeface="Franklin Gothic Book"/>
              </a:rPr>
              <a:t>degli aminoacidi</a:t>
            </a:r>
          </a:p>
        </p:txBody>
      </p:sp>
      <p:sp>
        <p:nvSpPr>
          <p:cNvPr id="157" name="Shape 157"/>
          <p:cNvSpPr/>
          <p:nvPr/>
        </p:nvSpPr>
        <p:spPr>
          <a:xfrm>
            <a:off x="285750" y="2694155"/>
            <a:ext cx="7456289" cy="9339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/>
          <a:p>
            <a:pPr algn="l">
              <a:defRPr sz="3600">
                <a:solidFill>
                  <a:srgbClr val="FFFC41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2800">
                <a:solidFill>
                  <a:srgbClr val="000000"/>
                </a:solidFill>
                <a:latin typeface="Franklin Gothic Book"/>
                <a:ea typeface="Franklin Gothic Book"/>
                <a:cs typeface="Franklin Gothic Book"/>
              </a:rPr>
              <a:t>Le mutazioni </a:t>
            </a:r>
            <a:r>
              <a:rPr sz="2800" b="1">
                <a:solidFill>
                  <a:srgbClr val="FF0000"/>
                </a:solidFill>
                <a:latin typeface="Franklin Gothic Book"/>
                <a:ea typeface="Franklin Gothic Book"/>
                <a:cs typeface="Franklin Gothic Book"/>
              </a:rPr>
              <a:t>di senso </a:t>
            </a:r>
            <a:r>
              <a:rPr sz="2800">
                <a:solidFill>
                  <a:srgbClr val="000000"/>
                </a:solidFill>
                <a:latin typeface="Franklin Gothic Book"/>
                <a:ea typeface="Franklin Gothic Book"/>
                <a:cs typeface="Franklin Gothic Book"/>
              </a:rPr>
              <a:t>sostituiscono un aminoacido</a:t>
            </a:r>
            <a:r>
              <a:rPr lang="it-IT" sz="2800">
                <a:solidFill>
                  <a:srgbClr val="000000"/>
                </a:solidFill>
                <a:latin typeface="Franklin Gothic Book"/>
                <a:ea typeface="Franklin Gothic Book"/>
                <a:cs typeface="Franklin Gothic Book"/>
              </a:rPr>
              <a:t> </a:t>
            </a:r>
            <a:r>
              <a:rPr sz="2800">
                <a:solidFill>
                  <a:srgbClr val="000000"/>
                </a:solidFill>
                <a:latin typeface="Franklin Gothic Book"/>
                <a:ea typeface="Franklin Gothic Book"/>
                <a:cs typeface="Franklin Gothic Book"/>
              </a:rPr>
              <a:t>con un altro</a:t>
            </a:r>
          </a:p>
        </p:txBody>
      </p:sp>
      <p:sp>
        <p:nvSpPr>
          <p:cNvPr id="158" name="Shape 158"/>
          <p:cNvSpPr/>
          <p:nvPr/>
        </p:nvSpPr>
        <p:spPr>
          <a:xfrm>
            <a:off x="223242" y="3747858"/>
            <a:ext cx="7752920" cy="9339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algn="l">
              <a:defRPr sz="3600">
                <a:solidFill>
                  <a:srgbClr val="96D35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2800">
                <a:solidFill>
                  <a:srgbClr val="000000"/>
                </a:solidFill>
                <a:latin typeface="Franklin Gothic Book"/>
                <a:ea typeface="Franklin Gothic Book"/>
                <a:cs typeface="Franklin Gothic Book"/>
              </a:rPr>
              <a:t>Le mutazioni </a:t>
            </a:r>
            <a:r>
              <a:rPr sz="2800" b="1">
                <a:solidFill>
                  <a:srgbClr val="FF0000"/>
                </a:solidFill>
                <a:latin typeface="Franklin Gothic Book"/>
                <a:ea typeface="Franklin Gothic Book"/>
                <a:cs typeface="Franklin Gothic Book"/>
              </a:rPr>
              <a:t>non senso</a:t>
            </a:r>
            <a:r>
              <a:rPr sz="2800">
                <a:solidFill>
                  <a:srgbClr val="000000"/>
                </a:solidFill>
                <a:latin typeface="Franklin Gothic Book"/>
                <a:ea typeface="Franklin Gothic Book"/>
                <a:cs typeface="Franklin Gothic Book"/>
              </a:rPr>
              <a:t>:  cambiano un codone che </a:t>
            </a:r>
            <a:endParaRPr lang="it-IT" sz="2800">
              <a:solidFill>
                <a:srgbClr val="000000"/>
              </a:solidFill>
              <a:latin typeface="Franklin Gothic Book"/>
              <a:ea typeface="Franklin Gothic Book"/>
              <a:cs typeface="Franklin Gothic Book"/>
            </a:endParaRPr>
          </a:p>
          <a:p>
            <a:pPr algn="l">
              <a:defRPr sz="3600">
                <a:solidFill>
                  <a:srgbClr val="96D35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2800">
                <a:solidFill>
                  <a:srgbClr val="000000"/>
                </a:solidFill>
                <a:latin typeface="Franklin Gothic Book"/>
                <a:ea typeface="Franklin Gothic Book"/>
                <a:cs typeface="Franklin Gothic Book"/>
              </a:rPr>
              <a:t>specifica</a:t>
            </a:r>
            <a:r>
              <a:rPr lang="it-IT" sz="2800">
                <a:solidFill>
                  <a:srgbClr val="000000"/>
                </a:solidFill>
                <a:latin typeface="Franklin Gothic Book"/>
                <a:ea typeface="Franklin Gothic Book"/>
                <a:cs typeface="Franklin Gothic Book"/>
              </a:rPr>
              <a:t> </a:t>
            </a:r>
            <a:r>
              <a:rPr sz="2800">
                <a:solidFill>
                  <a:srgbClr val="000000"/>
                </a:solidFill>
                <a:latin typeface="Franklin Gothic Book"/>
                <a:ea typeface="Franklin Gothic Book"/>
                <a:cs typeface="Franklin Gothic Book"/>
              </a:rPr>
              <a:t>un aminoacido in codone di stop</a:t>
            </a:r>
          </a:p>
        </p:txBody>
      </p:sp>
      <p:sp>
        <p:nvSpPr>
          <p:cNvPr id="159" name="Shape 159"/>
          <p:cNvSpPr/>
          <p:nvPr/>
        </p:nvSpPr>
        <p:spPr>
          <a:xfrm>
            <a:off x="223242" y="4925446"/>
            <a:ext cx="8393906" cy="13647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/>
          <a:p>
            <a:pPr algn="l">
              <a:defRPr sz="3600">
                <a:solidFill>
                  <a:srgbClr val="FF6A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2800">
                <a:solidFill>
                  <a:srgbClr val="000000"/>
                </a:solidFill>
                <a:latin typeface="Franklin Gothic Book"/>
                <a:ea typeface="Franklin Gothic Book"/>
                <a:cs typeface="Franklin Gothic Book"/>
              </a:rPr>
              <a:t>Le mutazioni </a:t>
            </a:r>
            <a:r>
              <a:rPr sz="2800" b="1">
                <a:solidFill>
                  <a:srgbClr val="FF0000"/>
                </a:solidFill>
                <a:latin typeface="Franklin Gothic Book"/>
                <a:ea typeface="Franklin Gothic Book"/>
                <a:cs typeface="Franklin Gothic Book"/>
              </a:rPr>
              <a:t>frameshift</a:t>
            </a:r>
            <a:r>
              <a:rPr sz="2800">
                <a:solidFill>
                  <a:srgbClr val="000000"/>
                </a:solidFill>
                <a:latin typeface="Franklin Gothic Book"/>
                <a:ea typeface="Franklin Gothic Book"/>
                <a:cs typeface="Franklin Gothic Book"/>
              </a:rPr>
              <a:t>: derivano dall’inserzione</a:t>
            </a:r>
          </a:p>
          <a:p>
            <a:pPr algn="l">
              <a:defRPr sz="3600">
                <a:solidFill>
                  <a:srgbClr val="FF6A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2800">
                <a:solidFill>
                  <a:srgbClr val="000000"/>
                </a:solidFill>
                <a:latin typeface="Franklin Gothic Book"/>
                <a:ea typeface="Franklin Gothic Book"/>
                <a:cs typeface="Franklin Gothic Book"/>
              </a:rPr>
              <a:t>o dalla delezione di nucleotidi all’interno della sequenza codificante</a:t>
            </a:r>
          </a:p>
        </p:txBody>
      </p:sp>
    </p:spTree>
    <p:extLst>
      <p:ext uri="{BB962C8B-B14F-4D97-AF65-F5344CB8AC3E}">
        <p14:creationId xmlns:p14="http://schemas.microsoft.com/office/powerpoint/2010/main" val="87054095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/>
        </p:nvSpPr>
        <p:spPr>
          <a:xfrm>
            <a:off x="98226" y="2825"/>
            <a:ext cx="7643813" cy="12623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>
            <a:lvl1pPr>
              <a:defRPr sz="5500">
                <a:solidFill>
                  <a:schemeClr val="accent2">
                    <a:hueOff val="-2473793"/>
                    <a:satOff val="-50209"/>
                    <a:lumOff val="23543"/>
                  </a:schemeClr>
                </a:solidFill>
                <a:latin typeface="+mj-lt"/>
                <a:ea typeface="+mj-ea"/>
                <a:cs typeface="+mj-cs"/>
                <a:sym typeface="Franklin Gothic Medium"/>
              </a:defRPr>
            </a:lvl1pPr>
          </a:lstStyle>
          <a:p>
            <a:pPr>
              <a:defRPr sz="5000"/>
            </a:pPr>
            <a:r>
              <a:rPr sz="3900">
                <a:solidFill>
                  <a:srgbClr val="800000"/>
                </a:solidFill>
                <a:latin typeface="Franklin Gothic Book"/>
                <a:ea typeface="Franklin Gothic Book"/>
                <a:cs typeface="Franklin Gothic Book"/>
              </a:rPr>
              <a:t>Il codice genetico è quasi, ma non del tutto, universale</a:t>
            </a:r>
          </a:p>
        </p:txBody>
      </p:sp>
      <p:sp>
        <p:nvSpPr>
          <p:cNvPr id="162" name="Shape 162"/>
          <p:cNvSpPr/>
          <p:nvPr/>
        </p:nvSpPr>
        <p:spPr>
          <a:xfrm>
            <a:off x="479639" y="1192302"/>
            <a:ext cx="8239771" cy="30267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l">
              <a:defRPr sz="4200"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r>
              <a:rPr sz="3200">
                <a:solidFill>
                  <a:schemeClr val="bg1"/>
                </a:solidFill>
              </a:rPr>
              <a:t>Nei protozoi ciliati, i codoni UAA e UGA, che nella maggior parte degli organismi sono codoni non senso, specificano l’aminoacido glutamina; in altri ciliati, UGA, che rappresenta il terzo codone di stop in molti organismi, specifica la cisteina.</a:t>
            </a:r>
          </a:p>
        </p:txBody>
      </p:sp>
      <p:sp>
        <p:nvSpPr>
          <p:cNvPr id="163" name="Shape 163"/>
          <p:cNvSpPr/>
          <p:nvPr/>
        </p:nvSpPr>
        <p:spPr>
          <a:xfrm>
            <a:off x="482203" y="4597132"/>
            <a:ext cx="7295555" cy="1057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>
            <a:lvl1pPr algn="l">
              <a:defRPr sz="4200">
                <a:solidFill>
                  <a:srgbClr val="53D5FD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sz="3200">
                <a:solidFill>
                  <a:srgbClr val="000000"/>
                </a:solidFill>
                <a:latin typeface="Franklin Gothic Book"/>
                <a:ea typeface="Franklin Gothic Book"/>
                <a:cs typeface="Franklin Gothic Book"/>
              </a:rPr>
              <a:t>Nei mitocondri di lievito, CUA specifica la treonina invece della leucina</a:t>
            </a:r>
          </a:p>
        </p:txBody>
      </p:sp>
    </p:spTree>
    <p:extLst>
      <p:ext uri="{BB962C8B-B14F-4D97-AF65-F5344CB8AC3E}">
        <p14:creationId xmlns:p14="http://schemas.microsoft.com/office/powerpoint/2010/main" val="286930184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/>
        </p:nvSpPr>
        <p:spPr>
          <a:xfrm>
            <a:off x="321469" y="818952"/>
            <a:ext cx="8027789" cy="23804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/>
          <a:p>
            <a:pPr>
              <a:defRPr sz="5000">
                <a:solidFill>
                  <a:schemeClr val="accent2">
                    <a:hueOff val="-2473793"/>
                    <a:satOff val="-50209"/>
                    <a:lumOff val="23543"/>
                  </a:schemeClr>
                </a:solidFill>
                <a:latin typeface="+mj-lt"/>
                <a:ea typeface="+mj-ea"/>
                <a:cs typeface="+mj-cs"/>
                <a:sym typeface="Franklin Gothic Medium"/>
              </a:defRPr>
            </a:pPr>
            <a:r>
              <a:rPr>
                <a:solidFill>
                  <a:srgbClr val="800000"/>
                </a:solidFill>
              </a:rPr>
              <a:t>Come le mutazioni influenzano</a:t>
            </a:r>
            <a:r>
              <a:rPr lang="it-IT">
                <a:solidFill>
                  <a:srgbClr val="800000"/>
                </a:solidFill>
              </a:rPr>
              <a:t> </a:t>
            </a:r>
            <a:r>
              <a:rPr>
                <a:solidFill>
                  <a:srgbClr val="800000"/>
                </a:solidFill>
              </a:rPr>
              <a:t>l’espressione genica</a:t>
            </a:r>
          </a:p>
        </p:txBody>
      </p:sp>
      <p:sp>
        <p:nvSpPr>
          <p:cNvPr id="166" name="Shape 166"/>
          <p:cNvSpPr/>
          <p:nvPr/>
        </p:nvSpPr>
        <p:spPr>
          <a:xfrm>
            <a:off x="152400" y="3590844"/>
            <a:ext cx="9144000" cy="1549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l">
              <a:defRPr sz="4300">
                <a:solidFill>
                  <a:srgbClr val="00C7FC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r>
              <a:rPr sz="3200">
                <a:solidFill>
                  <a:schemeClr val="bg1"/>
                </a:solidFill>
              </a:rPr>
              <a:t>Le mutazioni che alterano le coppie</a:t>
            </a:r>
            <a:r>
              <a:rPr lang="it-IT" sz="3200">
                <a:solidFill>
                  <a:schemeClr val="bg1"/>
                </a:solidFill>
              </a:rPr>
              <a:t> </a:t>
            </a:r>
            <a:r>
              <a:rPr sz="3200">
                <a:solidFill>
                  <a:schemeClr val="bg1"/>
                </a:solidFill>
              </a:rPr>
              <a:t>nucleotidiche del DNA possono modificare uno qualsiasi dei passaggi, o dei prodotti, dell’espressione genica.</a:t>
            </a:r>
          </a:p>
        </p:txBody>
      </p:sp>
    </p:spTree>
    <p:extLst>
      <p:ext uri="{BB962C8B-B14F-4D97-AF65-F5344CB8AC3E}">
        <p14:creationId xmlns:p14="http://schemas.microsoft.com/office/powerpoint/2010/main" val="215566638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66700" indent="0" algn="just">
              <a:buNone/>
            </a:pPr>
            <a:r>
              <a:rPr lang="it-IT" sz="4000">
                <a:solidFill>
                  <a:srgbClr val="000000"/>
                </a:solidFill>
              </a:rPr>
              <a:t>Anche se situate all’esterno della sequenza codificante di un gene le mutazioni possono alterare l’espressione genica</a:t>
            </a:r>
          </a:p>
          <a:p>
            <a:pPr marL="266700" indent="0" algn="just">
              <a:buNone/>
            </a:pP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189651808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/>
        </p:nvSpPr>
        <p:spPr>
          <a:xfrm>
            <a:off x="89297" y="1040259"/>
            <a:ext cx="8956477" cy="6876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/>
          <a:p>
            <a:pPr>
              <a:defRPr sz="5000">
                <a:solidFill>
                  <a:schemeClr val="accent2">
                    <a:hueOff val="-2473793"/>
                    <a:satOff val="-50209"/>
                    <a:lumOff val="23543"/>
                  </a:schemeClr>
                </a:solidFill>
                <a:latin typeface="+mj-lt"/>
                <a:ea typeface="+mj-ea"/>
                <a:cs typeface="+mj-cs"/>
                <a:sym typeface="Franklin Gothic Medium"/>
              </a:defRPr>
            </a:pPr>
            <a:endParaRPr sz="4000">
              <a:solidFill>
                <a:srgbClr val="800000"/>
              </a:solidFill>
            </a:endParaRPr>
          </a:p>
        </p:txBody>
      </p:sp>
      <p:sp>
        <p:nvSpPr>
          <p:cNvPr id="171" name="Shape 171"/>
          <p:cNvSpPr/>
          <p:nvPr/>
        </p:nvSpPr>
        <p:spPr>
          <a:xfrm>
            <a:off x="151805" y="5561050"/>
            <a:ext cx="8599289" cy="13647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/>
          <a:p>
            <a:pPr algn="l">
              <a:defRPr sz="4200"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  <a:endParaRPr>
              <a:solidFill>
                <a:srgbClr val="000000"/>
              </a:solidFill>
              <a:latin typeface="Franklin Gothic Book"/>
              <a:ea typeface="Franklin Gothic Book"/>
              <a:cs typeface="Franklin Gothic Book"/>
            </a:endParaRPr>
          </a:p>
          <a:p>
            <a:pPr defTabSz="321457">
              <a:defRPr sz="4200">
                <a:solidFill>
                  <a:srgbClr val="96D35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  <a:endParaRPr>
              <a:solidFill>
                <a:srgbClr val="000000"/>
              </a:solidFill>
              <a:latin typeface="Franklin Gothic Book"/>
              <a:ea typeface="Franklin Gothic Book"/>
              <a:cs typeface="Franklin Gothic Book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0326" y="280068"/>
            <a:ext cx="8753674" cy="2489200"/>
          </a:xfrm>
        </p:spPr>
        <p:txBody>
          <a:bodyPr>
            <a:normAutofit fontScale="90000"/>
          </a:bodyPr>
          <a:lstStyle/>
          <a:p>
            <a:pPr algn="l">
              <a:defRPr sz="5000">
                <a:solidFill>
                  <a:schemeClr val="accent2">
                    <a:hueOff val="-2473793"/>
                    <a:satOff val="-50209"/>
                    <a:lumOff val="23543"/>
                  </a:schemeClr>
                </a:solidFill>
                <a:latin typeface="+mj-lt"/>
                <a:ea typeface="+mj-ea"/>
                <a:cs typeface="+mj-cs"/>
                <a:sym typeface="Franklin Gothic Medium"/>
              </a:defRPr>
            </a:pPr>
            <a:r>
              <a:rPr lang="it-IT" sz="3200">
                <a:solidFill>
                  <a:srgbClr val="800000"/>
                </a:solidFill>
                <a:latin typeface="Franklin Gothic Book"/>
                <a:cs typeface="Franklin Gothic Book"/>
                <a:sym typeface="Franklin Gothic Medium"/>
              </a:rPr>
              <a:t>Mutazioni nei geni che codificano le</a:t>
            </a:r>
            <a:br>
              <a:rPr lang="it-IT" sz="3200">
                <a:solidFill>
                  <a:srgbClr val="800000"/>
                </a:solidFill>
                <a:latin typeface="Franklin Gothic Book"/>
                <a:cs typeface="Franklin Gothic Book"/>
                <a:sym typeface="Franklin Gothic Medium"/>
              </a:rPr>
            </a:br>
            <a:r>
              <a:rPr lang="it-IT" sz="3200">
                <a:solidFill>
                  <a:srgbClr val="800000"/>
                </a:solidFill>
                <a:latin typeface="Franklin Gothic Book"/>
                <a:cs typeface="Franklin Gothic Book"/>
                <a:sym typeface="Franklin Gothic Medium"/>
              </a:rPr>
              <a:t>molecole necessarie all’espressione possono influenzare la trascrizione, lo splicing dell’mRNA oppure la traduzione</a:t>
            </a:r>
            <a:br>
              <a:rPr lang="it-IT" sz="3200">
                <a:solidFill>
                  <a:srgbClr val="800000"/>
                </a:solidFill>
                <a:latin typeface="Franklin Gothic Book"/>
                <a:cs typeface="Franklin Gothic Book"/>
                <a:sym typeface="Franklin Gothic Medium"/>
              </a:rPr>
            </a:br>
            <a:endParaRPr lang="en-US" sz="3200">
              <a:latin typeface="Franklin Gothic Book"/>
              <a:cs typeface="Franklin Gothic Book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151805" y="2769268"/>
            <a:ext cx="8163353" cy="2755380"/>
          </a:xfrm>
        </p:spPr>
        <p:txBody>
          <a:bodyPr>
            <a:normAutofit/>
          </a:bodyPr>
          <a:lstStyle/>
          <a:p>
            <a:r>
              <a:rPr lang="it-IT" sz="2800">
                <a:solidFill>
                  <a:srgbClr val="000000"/>
                </a:solidFill>
                <a:latin typeface="Franklin Gothic Book"/>
                <a:cs typeface="Franklin Gothic Book"/>
              </a:rPr>
              <a:t>Mutazioni in geni che codificano proteine o RNA coinvolti nell’espressione genica sono generalmente letali</a:t>
            </a:r>
          </a:p>
          <a:p>
            <a:pPr defTabSz="321457">
              <a:defRPr sz="4200">
                <a:solidFill>
                  <a:srgbClr val="96D35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  <a:r>
              <a:rPr lang="it-IT" sz="2800">
                <a:solidFill>
                  <a:srgbClr val="000000"/>
                </a:solidFill>
                <a:latin typeface="Franklin Gothic Book"/>
                <a:cs typeface="Franklin Gothic Book"/>
              </a:rPr>
              <a:t>Mutazioni in geni dei tRNA possono sopprimere mutazioni in geni che codificano proteine</a:t>
            </a:r>
          </a:p>
          <a:p>
            <a:pPr marL="0" indent="0">
              <a:buNone/>
            </a:pPr>
            <a:endParaRPr lang="en-US" sz="2800">
              <a:latin typeface="Franklin Gothic Book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427914008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718</Words>
  <Application>Microsoft Macintosh PowerPoint</Application>
  <PresentationFormat>Presentazione su schermo (4:3)</PresentationFormat>
  <Paragraphs>44</Paragraphs>
  <Slides>15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7" baseType="lpstr">
      <vt:lpstr>Tema di Office</vt:lpstr>
      <vt:lpstr>Documento</vt:lpstr>
      <vt:lpstr>Corso di Genetica -Lezione 21- Cenci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Mutazioni nei geni che codificano le molecole necessarie all’espressione possono influenzare la trascrizione, lo splicing dell’mRNA oppure la traduzione 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>SAPIENZA Università di Roma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Giovanni Cenci</dc:creator>
  <cp:lastModifiedBy>Giovanni Cenci</cp:lastModifiedBy>
  <cp:revision>4</cp:revision>
  <dcterms:created xsi:type="dcterms:W3CDTF">2021-04-19T19:04:10Z</dcterms:created>
  <dcterms:modified xsi:type="dcterms:W3CDTF">2021-04-20T08:43:59Z</dcterms:modified>
</cp:coreProperties>
</file>