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1808" y="-28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9368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tif"/><Relationship Id="rId3" Type="http://schemas.openxmlformats.org/officeDocument/2006/relationships/image" Target="../media/image20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-Lezione 1</a:t>
            </a:r>
            <a:r>
              <a:rPr lang="it-IT">
                <a:solidFill>
                  <a:schemeClr val="bg1"/>
                </a:solidFill>
              </a:rPr>
              <a:t>7</a:t>
            </a:r>
            <a:r>
              <a:rPr>
                <a:solidFill>
                  <a:schemeClr val="bg1"/>
                </a:solidFill>
              </a:rPr>
              <a:t>-</a:t>
            </a:r>
            <a:r>
              <a:rPr lang="it-IT">
                <a:solidFill>
                  <a:schemeClr val="bg1"/>
                </a:solidFill>
              </a:rPr>
              <a:t/>
            </a:r>
            <a:br>
              <a:rPr lang="it-IT">
                <a:solidFill>
                  <a:schemeClr val="bg1"/>
                </a:solidFill>
              </a:rPr>
            </a:br>
            <a:r>
              <a:rPr lang="it-IT">
                <a:solidFill>
                  <a:schemeClr val="bg1"/>
                </a:solidFill>
              </a:rPr>
              <a:t>Token</a:t>
            </a:r>
            <a:endParaRPr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7.17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850900"/>
            <a:ext cx="11243072" cy="721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0"/>
            <a:ext cx="9460992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43521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7.17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324" y="1140630"/>
            <a:ext cx="10614536" cy="328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7.17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134" y="1857828"/>
            <a:ext cx="11548479" cy="505053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ttangolo 3"/>
          <p:cNvSpPr/>
          <p:nvPr/>
        </p:nvSpPr>
        <p:spPr>
          <a:xfrm>
            <a:off x="7008012" y="423303"/>
            <a:ext cx="5519246" cy="738428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7.17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2070100"/>
            <a:ext cx="12057358" cy="4762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/>
          <p:cNvSpPr/>
          <p:nvPr/>
        </p:nvSpPr>
        <p:spPr>
          <a:xfrm>
            <a:off x="7008012" y="423303"/>
            <a:ext cx="5519246" cy="738428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36652" y="6246096"/>
            <a:ext cx="12293600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accent6"/>
                </a:solidFill>
              </a:rPr>
              <a:t> </a:t>
            </a:r>
          </a:p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accent6"/>
                </a:solidFill>
              </a:rPr>
              <a:t>(3) un gene svolge la sua normale funzione</a:t>
            </a:r>
          </a:p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accent6"/>
                </a:solidFill>
              </a:rPr>
              <a:t>solo se tutte le sue componenti sono selvatiche.</a:t>
            </a:r>
          </a:p>
        </p:txBody>
      </p:sp>
      <p:sp>
        <p:nvSpPr>
          <p:cNvPr id="159" name="Shape 159"/>
          <p:cNvSpPr/>
          <p:nvPr/>
        </p:nvSpPr>
        <p:spPr>
          <a:xfrm>
            <a:off x="-3049" y="330200"/>
            <a:ext cx="12433301" cy="19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Conclusioni di Benzer sulla struttura del gene</a:t>
            </a:r>
          </a:p>
        </p:txBody>
      </p:sp>
      <p:sp>
        <p:nvSpPr>
          <p:cNvPr id="160" name="Shape 160"/>
          <p:cNvSpPr/>
          <p:nvPr/>
        </p:nvSpPr>
        <p:spPr>
          <a:xfrm>
            <a:off x="136652" y="1943904"/>
            <a:ext cx="10597754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D95000"/>
                </a:solidFill>
              </a:rPr>
              <a:t>(1) un gene consiste di differenti parti</a:t>
            </a:r>
          </a:p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D95000"/>
                </a:solidFill>
              </a:rPr>
              <a:t>ognuna delle quali può mutare;</a:t>
            </a:r>
            <a:r>
              <a:t> </a:t>
            </a:r>
          </a:p>
        </p:txBody>
      </p:sp>
      <p:sp>
        <p:nvSpPr>
          <p:cNvPr id="161" name="Shape 161"/>
          <p:cNvSpPr/>
          <p:nvPr/>
        </p:nvSpPr>
        <p:spPr>
          <a:xfrm>
            <a:off x="1506569" y="4394200"/>
            <a:ext cx="1092368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(2) la ricombinazione tra i diversi siti mutabili di uno stesso gene può generare un allele</a:t>
            </a:r>
            <a:r>
              <a:rPr lang="it-IT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normale selvatico;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7.18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0" y="2082800"/>
            <a:ext cx="7454900" cy="443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-160071" y="312995"/>
            <a:ext cx="13211906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400">
                <a:solidFill>
                  <a:srgbClr val="773F9B"/>
                </a:solidFill>
              </a:rPr>
              <a:t>Impiego delle delezioni per mappare le </a:t>
            </a:r>
            <a:endParaRPr lang="it-IT" sz="4400">
              <a:solidFill>
                <a:srgbClr val="773F9B"/>
              </a:solidFill>
            </a:endParaRPr>
          </a:p>
          <a:p>
            <a:r>
              <a:rPr sz="4400">
                <a:solidFill>
                  <a:srgbClr val="773F9B"/>
                </a:solidFill>
              </a:rPr>
              <a:t>mutazioni e definire un gene</a:t>
            </a:r>
          </a:p>
        </p:txBody>
      </p:sp>
      <p:sp>
        <p:nvSpPr>
          <p:cNvPr id="165" name="Shape 165"/>
          <p:cNvSpPr/>
          <p:nvPr/>
        </p:nvSpPr>
        <p:spPr>
          <a:xfrm>
            <a:off x="1905000" y="6756400"/>
            <a:ext cx="8191500" cy="276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Benzer, attraverso l’analisi della ricombinazione, mappò,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nel locus </a:t>
            </a:r>
            <a:r>
              <a:rPr i="1"/>
              <a:t>rII </a:t>
            </a:r>
            <a:r>
              <a:t>del batteriofago T4, 1612 mutazioni puntiformi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spontanee e diverse delezioni.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7.18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144" y="192742"/>
            <a:ext cx="5702957" cy="937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7.18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7200" y="152400"/>
            <a:ext cx="5945216" cy="565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58662" y="-88900"/>
            <a:ext cx="11990835" cy="8171855"/>
          </a:xfrm>
          <a:prstGeom prst="rect">
            <a:avLst/>
          </a:prstGeom>
        </p:spPr>
        <p:txBody>
          <a:bodyPr/>
          <a:lstStyle/>
          <a:p>
            <a:pPr marL="703858" indent="-360958">
              <a:spcBef>
                <a:spcPts val="0"/>
              </a:spcBef>
              <a:defRPr sz="3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Il numero dei siti mutabili nella regione </a:t>
            </a:r>
            <a:r>
              <a:rPr i="1">
                <a:solidFill>
                  <a:srgbClr val="000000"/>
                </a:solidFill>
              </a:rPr>
              <a:t>RII </a:t>
            </a:r>
            <a:r>
              <a:rPr>
                <a:solidFill>
                  <a:srgbClr val="000000"/>
                </a:solidFill>
              </a:rPr>
              <a:t>è molto vicino al numero dei nucleotidi stimati in questa regione,          una mutazione può originarsi dal cambiamento di un singolo nucleotide, e che la ricombinazione può avvenire tra coppie di nucleotidi adiacenti.</a:t>
            </a:r>
          </a:p>
          <a:p>
            <a:pPr marL="703858" indent="-360958">
              <a:spcBef>
                <a:spcPts val="0"/>
              </a:spcBef>
              <a:defRPr sz="33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Le mutazioni all’interno della regione RII formano una mappa di ricombinazione riproducibile e lineare          un gene è composto da una sequenza lineare continua di coppie di nucleotidi all’interno del DNA</a:t>
            </a:r>
          </a:p>
          <a:p>
            <a:pPr marL="703858" indent="-360958">
              <a:spcBef>
                <a:spcPts val="0"/>
              </a:spcBef>
              <a:defRPr sz="33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i="1">
                <a:solidFill>
                  <a:srgbClr val="000000"/>
                </a:solidFill>
              </a:rPr>
              <a:t>RIIA</a:t>
            </a:r>
            <a:r>
              <a:rPr>
                <a:solidFill>
                  <a:srgbClr val="000000"/>
                </a:solidFill>
              </a:rPr>
              <a:t> non si sovrappone con </a:t>
            </a:r>
            <a:r>
              <a:rPr i="1">
                <a:solidFill>
                  <a:srgbClr val="000000"/>
                </a:solidFill>
              </a:rPr>
              <a:t>RIIB          </a:t>
            </a:r>
            <a:r>
              <a:rPr>
                <a:solidFill>
                  <a:srgbClr val="000000"/>
                </a:solidFill>
              </a:rPr>
              <a:t>le sequenze nucleotidiche dei due geni sono separate e distinte</a:t>
            </a:r>
          </a:p>
          <a:p>
            <a:pPr marL="0" indent="0">
              <a:spcBef>
                <a:spcPts val="0"/>
              </a:spcBef>
              <a:buSzTx/>
              <a:buNone/>
              <a:defRPr sz="3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9365357" y="1222181"/>
            <a:ext cx="743447" cy="189906"/>
          </a:xfrm>
          <a:prstGeom prst="rightArrow">
            <a:avLst>
              <a:gd name="adj1" fmla="val 32000"/>
              <a:gd name="adj2" fmla="val 3234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067623" y="6716068"/>
            <a:ext cx="11078658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Gene: </a:t>
            </a:r>
            <a:r>
              <a:rPr>
                <a:solidFill>
                  <a:srgbClr val="800000"/>
                </a:solidFill>
              </a:rPr>
              <a:t>insieme lineare di coppie di nucleotidi, posto all’interno di una regione distinta di un cromosoma, che funge da unità funzionale</a:t>
            </a:r>
          </a:p>
        </p:txBody>
      </p:sp>
      <p:sp>
        <p:nvSpPr>
          <p:cNvPr id="174" name="Shape 174"/>
          <p:cNvSpPr/>
          <p:nvPr/>
        </p:nvSpPr>
        <p:spPr>
          <a:xfrm>
            <a:off x="8064028" y="4253027"/>
            <a:ext cx="743447" cy="189905"/>
          </a:xfrm>
          <a:prstGeom prst="rightArrow">
            <a:avLst>
              <a:gd name="adj1" fmla="val 32000"/>
              <a:gd name="adj2" fmla="val 3234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672957" y="5719053"/>
            <a:ext cx="743447" cy="189905"/>
          </a:xfrm>
          <a:prstGeom prst="rightArrow">
            <a:avLst>
              <a:gd name="adj1" fmla="val 32000"/>
              <a:gd name="adj2" fmla="val 323420"/>
            </a:avLst>
          </a:prstGeom>
          <a:solidFill>
            <a:schemeClr val="bg1"/>
          </a:solidFill>
          <a:ln w="12700">
            <a:solidFill>
              <a:srgbClr val="0365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863600"/>
            <a:ext cx="9131300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7450" y="3510356"/>
            <a:ext cx="9271000" cy="349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7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9899" y="50800"/>
            <a:ext cx="4500267" cy="935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535073" y="1286470"/>
            <a:ext cx="5232335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Sfrutta la reversione a istidina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000">
                <a:solidFill>
                  <a:srgbClr val="000000"/>
                </a:solidFill>
              </a:rPr>
              <a:t>+</a:t>
            </a:r>
            <a:r>
              <a:rPr sz="3200">
                <a:solidFill>
                  <a:srgbClr val="000000"/>
                </a:solidFill>
              </a:rPr>
              <a:t> di un particolare ceppo mutante istidina-del batterio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 i="1">
                <a:solidFill>
                  <a:srgbClr val="000000"/>
                </a:solidFill>
              </a:rPr>
              <a:t>Salmonella typhimurium</a:t>
            </a:r>
            <a:r>
              <a:rPr sz="3200">
                <a:solidFill>
                  <a:srgbClr val="000000"/>
                </a:solidFill>
              </a:rPr>
              <a:t>.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200">
              <a:solidFill>
                <a:srgbClr val="000000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Per simulare l’azione del metabolismo dei mammiferi,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i tossicologi spesso aggiungono una soluzione di enzimi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di fegato di ratto alla sostanza che stanno analizzando con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il test di Ames</a:t>
            </a:r>
          </a:p>
        </p:txBody>
      </p:sp>
      <p:sp>
        <p:nvSpPr>
          <p:cNvPr id="201" name="Shape 201"/>
          <p:cNvSpPr/>
          <p:nvPr/>
        </p:nvSpPr>
        <p:spPr>
          <a:xfrm>
            <a:off x="-3049" y="50800"/>
            <a:ext cx="6489701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Test di Ames</a:t>
            </a:r>
          </a:p>
        </p:txBody>
      </p:sp>
    </p:spTree>
    <p:extLst>
      <p:ext uri="{BB962C8B-B14F-4D97-AF65-F5344CB8AC3E}">
        <p14:creationId xmlns:p14="http://schemas.microsoft.com/office/powerpoint/2010/main" val="2224885381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899" y="3206531"/>
            <a:ext cx="3736921" cy="33781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69" y="2265858"/>
            <a:ext cx="6921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49198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66700" y="2997200"/>
            <a:ext cx="12458700" cy="20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Cosa ci dicono le mutazioni</a:t>
            </a:r>
          </a:p>
          <a:p>
            <a:pPr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sulla struttura genica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7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" y="3756267"/>
            <a:ext cx="12661901" cy="439713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-637927" y="327209"/>
            <a:ext cx="13947527" cy="245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Il test di complementazione distingue</a:t>
            </a:r>
          </a:p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se due mutazioni sono nello stesso gene</a:t>
            </a:r>
          </a:p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oppure in geni differenti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7.15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" y="2768600"/>
            <a:ext cx="12947454" cy="368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7.15b-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749300"/>
            <a:ext cx="12509500" cy="7760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1291" y="137407"/>
            <a:ext cx="5856426" cy="3571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7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7370" y="3390900"/>
            <a:ext cx="7102690" cy="593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1" y="0"/>
            <a:ext cx="12769632" cy="29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Un gene è una sequenza lineare di coppie</a:t>
            </a:r>
          </a:p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di nucleotidi che possono mutare indipendentemente e ricombinare </a:t>
            </a:r>
            <a:endParaRPr lang="it-IT">
              <a:solidFill>
                <a:srgbClr val="800000"/>
              </a:solidFill>
            </a:endParaRPr>
          </a:p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l’uno con l’altro</a:t>
            </a:r>
          </a:p>
        </p:txBody>
      </p:sp>
      <p:pic>
        <p:nvPicPr>
          <p:cNvPr id="147" name="451139a-i1.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578859"/>
            <a:ext cx="3771900" cy="477774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685800" y="8645140"/>
            <a:ext cx="4171189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Seymour Benzer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315</Words>
  <Application>Microsoft Macintosh PowerPoint</Application>
  <PresentationFormat>Personalizzato</PresentationFormat>
  <Paragraphs>37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White</vt:lpstr>
      <vt:lpstr>Corso di Genetica -Lezione 17- Token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11- Cenci</dc:title>
  <cp:lastModifiedBy>Giovanni Cenci</cp:lastModifiedBy>
  <cp:revision>20</cp:revision>
  <dcterms:modified xsi:type="dcterms:W3CDTF">2022-04-01T10:03:12Z</dcterms:modified>
</cp:coreProperties>
</file>