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vml" ContentType="application/vnd.openxmlformats-officedocument.vmlDrawing"/>
  <Default Extension="tif" ContentType="image/t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sldIdLst>
    <p:sldId id="30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95" r:id="rId16"/>
    <p:sldId id="298" r:id="rId17"/>
    <p:sldId id="299" r:id="rId18"/>
    <p:sldId id="271" r:id="rId19"/>
    <p:sldId id="272" r:id="rId20"/>
    <p:sldId id="273" r:id="rId21"/>
    <p:sldId id="274" r:id="rId22"/>
    <p:sldId id="277" r:id="rId23"/>
    <p:sldId id="278" r:id="rId24"/>
    <p:sldId id="279" r:id="rId25"/>
    <p:sldId id="280" r:id="rId26"/>
    <p:sldId id="275" r:id="rId27"/>
    <p:sldId id="276" r:id="rId28"/>
    <p:sldId id="281" r:id="rId29"/>
    <p:sldId id="282" r:id="rId30"/>
    <p:sldId id="283" r:id="rId31"/>
    <p:sldId id="297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D51ADE6A-740E-44AE-83CC-AE7238B6C88D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072" y="-6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4" name="Shape 25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562835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Franklin Gothic Book"/>
        <a:ea typeface="Franklin Gothic Book"/>
        <a:cs typeface="Franklin Gothic Book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3335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78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2225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667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333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78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222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667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99" name="Shape 199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9" name="Shape 219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pic" sz="quarter" idx="13"/>
          </p:nvPr>
        </p:nvSpPr>
        <p:spPr>
          <a:xfrm>
            <a:off x="7175500" y="2882900"/>
            <a:ext cx="4102100" cy="5473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9" name="Shape 229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7" name="Shape 247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l">
              <a:defRPr sz="18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"/><Relationship Id="rId4" Type="http://schemas.openxmlformats.org/officeDocument/2006/relationships/image" Target="../media/image16.tif"/><Relationship Id="rId5" Type="http://schemas.openxmlformats.org/officeDocument/2006/relationships/image" Target="../media/image17.ti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t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1.docx"/><Relationship Id="rId4" Type="http://schemas.openxmlformats.org/officeDocument/2006/relationships/image" Target="../media/image2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2.docx"/><Relationship Id="rId4" Type="http://schemas.openxmlformats.org/officeDocument/2006/relationships/image" Target="../media/image2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3.docx"/><Relationship Id="rId4" Type="http://schemas.openxmlformats.org/officeDocument/2006/relationships/image" Target="../media/image22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t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ti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t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4" Type="http://schemas.openxmlformats.org/officeDocument/2006/relationships/image" Target="../media/image10.ti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t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800000"/>
                </a:solidFill>
              </a:rPr>
              <a:t>Lezione 14</a:t>
            </a:r>
            <a:br>
              <a:rPr lang="en-US">
                <a:solidFill>
                  <a:srgbClr val="800000"/>
                </a:solidFill>
              </a:rPr>
            </a:br>
            <a:r>
              <a:rPr lang="en-US">
                <a:solidFill>
                  <a:srgbClr val="800000"/>
                </a:solidFill>
              </a:rPr>
              <a:t>Scienze Biologiche</a:t>
            </a:r>
          </a:p>
        </p:txBody>
      </p:sp>
    </p:spTree>
    <p:extLst>
      <p:ext uri="{BB962C8B-B14F-4D97-AF65-F5344CB8AC3E}">
        <p14:creationId xmlns:p14="http://schemas.microsoft.com/office/powerpoint/2010/main" val="507766411"/>
      </p:ext>
    </p:extLst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roup 297"/>
          <p:cNvGrpSpPr/>
          <p:nvPr/>
        </p:nvGrpSpPr>
        <p:grpSpPr>
          <a:xfrm>
            <a:off x="-26239" y="555721"/>
            <a:ext cx="13004801" cy="3850024"/>
            <a:chOff x="0" y="0"/>
            <a:chExt cx="13004800" cy="3850022"/>
          </a:xfrm>
        </p:grpSpPr>
        <p:pic>
          <p:nvPicPr>
            <p:cNvPr id="295" name="pasted-image.tif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3004800" cy="38500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6" name="pasted-image.tif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002431" y="900544"/>
              <a:ext cx="3464042" cy="29311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98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9361" y="5154083"/>
            <a:ext cx="12293601" cy="3136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pasted-image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32409" y="5272616"/>
            <a:ext cx="3701684" cy="29958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4" name="Group 304"/>
          <p:cNvGrpSpPr/>
          <p:nvPr/>
        </p:nvGrpSpPr>
        <p:grpSpPr>
          <a:xfrm>
            <a:off x="3084695" y="8351123"/>
            <a:ext cx="6036424" cy="1395254"/>
            <a:chOff x="-69049" y="-24526"/>
            <a:chExt cx="6036423" cy="1395253"/>
          </a:xfrm>
        </p:grpSpPr>
        <p:grpSp>
          <p:nvGrpSpPr>
            <p:cNvPr id="302" name="Group 302"/>
            <p:cNvGrpSpPr/>
            <p:nvPr/>
          </p:nvGrpSpPr>
          <p:grpSpPr>
            <a:xfrm>
              <a:off x="3229858" y="-24526"/>
              <a:ext cx="2737516" cy="1395253"/>
              <a:chOff x="-87626" y="-24526"/>
              <a:chExt cx="2737515" cy="1395253"/>
            </a:xfrm>
          </p:grpSpPr>
          <p:sp>
            <p:nvSpPr>
              <p:cNvPr id="300" name="Shape 300"/>
              <p:cNvSpPr/>
              <p:nvPr/>
            </p:nvSpPr>
            <p:spPr>
              <a:xfrm>
                <a:off x="-87626" y="-24526"/>
                <a:ext cx="2737515" cy="13952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r>
                  <a:rPr>
                    <a:latin typeface="Franklin Gothic Book"/>
                    <a:ea typeface="Franklin Gothic Book"/>
                    <a:cs typeface="Franklin Gothic Book"/>
                  </a:rPr>
                  <a:t>1/2 SDS</a:t>
                </a:r>
              </a:p>
              <a:p>
                <a:r>
                  <a:rPr>
                    <a:latin typeface="Franklin Gothic Book"/>
                    <a:ea typeface="Franklin Gothic Book"/>
                    <a:cs typeface="Franklin Gothic Book"/>
                  </a:rPr>
                  <a:t>totale aschi</a:t>
                </a:r>
              </a:p>
            </p:txBody>
          </p:sp>
          <p:sp>
            <p:nvSpPr>
              <p:cNvPr id="301" name="Shape 301"/>
              <p:cNvSpPr/>
              <p:nvPr/>
            </p:nvSpPr>
            <p:spPr>
              <a:xfrm>
                <a:off x="77737" y="666750"/>
                <a:ext cx="2387601" cy="127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Franklin Gothic Book"/>
                  <a:ea typeface="Franklin Gothic Book"/>
                  <a:cs typeface="Franklin Gothic Book"/>
                </a:endParaRPr>
              </a:p>
            </p:txBody>
          </p:sp>
        </p:grpSp>
        <p:sp>
          <p:nvSpPr>
            <p:cNvPr id="303" name="Shape 303"/>
            <p:cNvSpPr/>
            <p:nvPr/>
          </p:nvSpPr>
          <p:spPr>
            <a:xfrm>
              <a:off x="-69049" y="298639"/>
              <a:ext cx="3366330" cy="748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>
                  <a:latin typeface="Franklin Gothic Book"/>
                  <a:ea typeface="Franklin Gothic Book"/>
                  <a:cs typeface="Franklin Gothic Book"/>
                </a:rPr>
                <a:t>FR cen-gene =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/>
        </p:nvSpPr>
        <p:spPr>
          <a:xfrm>
            <a:off x="4584700" y="1106805"/>
            <a:ext cx="371515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 b="1" i="1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Franklin Gothic Book"/>
                <a:ea typeface="Franklin Gothic Book"/>
                <a:cs typeface="Franklin Gothic Book"/>
              </a:rPr>
              <a:t>thr arg X thr</a:t>
            </a:r>
            <a:r>
              <a:rPr baseline="31999">
                <a:latin typeface="Franklin Gothic Book"/>
                <a:ea typeface="Franklin Gothic Book"/>
                <a:cs typeface="Franklin Gothic Book"/>
              </a:rPr>
              <a:t>+</a:t>
            </a:r>
            <a:r>
              <a:rPr>
                <a:latin typeface="Franklin Gothic Book"/>
                <a:ea typeface="Franklin Gothic Book"/>
                <a:cs typeface="Franklin Gothic Book"/>
              </a:rPr>
              <a:t> arg</a:t>
            </a:r>
            <a:r>
              <a:rPr baseline="31999">
                <a:latin typeface="Franklin Gothic Book"/>
                <a:ea typeface="Franklin Gothic Book"/>
                <a:cs typeface="Franklin Gothic Book"/>
              </a:rPr>
              <a:t>+</a:t>
            </a:r>
          </a:p>
        </p:txBody>
      </p:sp>
      <p:pic>
        <p:nvPicPr>
          <p:cNvPr id="307" name="5.23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7200" y="1739900"/>
            <a:ext cx="9423400" cy="3860800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Shape 308"/>
          <p:cNvSpPr/>
          <p:nvPr/>
        </p:nvSpPr>
        <p:spPr>
          <a:xfrm>
            <a:off x="2265170" y="6017755"/>
            <a:ext cx="9472946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00A3D7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</a:rPr>
              <a:t>Mappare thr e arg rispetto al centromero</a:t>
            </a:r>
          </a:p>
          <a:p>
            <a: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tx1"/>
                </a:solidFill>
              </a:rPr>
              <a:t>Considero un gene alla volta selezionando </a:t>
            </a:r>
            <a:r>
              <a:t>i </a:t>
            </a:r>
            <a:r>
              <a:rPr>
                <a:solidFill>
                  <a:srgbClr val="77BB41"/>
                </a:solidFill>
              </a:rPr>
              <a:t>SDS</a:t>
            </a:r>
          </a:p>
        </p:txBody>
      </p:sp>
      <p:sp>
        <p:nvSpPr>
          <p:cNvPr id="309" name="Shape 309"/>
          <p:cNvSpPr/>
          <p:nvPr/>
        </p:nvSpPr>
        <p:spPr>
          <a:xfrm>
            <a:off x="3683000" y="3238500"/>
            <a:ext cx="355600" cy="1511300"/>
          </a:xfrm>
          <a:prstGeom prst="rect">
            <a:avLst/>
          </a:prstGeom>
          <a:solidFill>
            <a:srgbClr val="FF4013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10" name="Shape 310"/>
          <p:cNvSpPr/>
          <p:nvPr/>
        </p:nvSpPr>
        <p:spPr>
          <a:xfrm>
            <a:off x="5651500" y="3238500"/>
            <a:ext cx="355600" cy="1511300"/>
          </a:xfrm>
          <a:prstGeom prst="rect">
            <a:avLst/>
          </a:prstGeom>
          <a:solidFill>
            <a:srgbClr val="FF4013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11" name="Shape 311"/>
          <p:cNvSpPr/>
          <p:nvPr/>
        </p:nvSpPr>
        <p:spPr>
          <a:xfrm>
            <a:off x="8585200" y="3238500"/>
            <a:ext cx="355600" cy="1511300"/>
          </a:xfrm>
          <a:prstGeom prst="rect">
            <a:avLst/>
          </a:prstGeom>
          <a:solidFill>
            <a:srgbClr val="FF4013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12" name="Shape 312"/>
          <p:cNvSpPr/>
          <p:nvPr/>
        </p:nvSpPr>
        <p:spPr>
          <a:xfrm>
            <a:off x="9613900" y="3238500"/>
            <a:ext cx="355600" cy="1511300"/>
          </a:xfrm>
          <a:prstGeom prst="rect">
            <a:avLst/>
          </a:prstGeom>
          <a:solidFill>
            <a:srgbClr val="669C35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13" name="Shape 313"/>
          <p:cNvSpPr/>
          <p:nvPr/>
        </p:nvSpPr>
        <p:spPr>
          <a:xfrm>
            <a:off x="7607300" y="3238500"/>
            <a:ext cx="355600" cy="1511300"/>
          </a:xfrm>
          <a:prstGeom prst="rect">
            <a:avLst/>
          </a:prstGeom>
          <a:solidFill>
            <a:srgbClr val="669C35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14" name="Shape 314"/>
          <p:cNvSpPr/>
          <p:nvPr/>
        </p:nvSpPr>
        <p:spPr>
          <a:xfrm>
            <a:off x="4622800" y="3238500"/>
            <a:ext cx="355600" cy="1511300"/>
          </a:xfrm>
          <a:prstGeom prst="rect">
            <a:avLst/>
          </a:prstGeom>
          <a:solidFill>
            <a:srgbClr val="669C35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15" name="Shape 315"/>
          <p:cNvSpPr/>
          <p:nvPr/>
        </p:nvSpPr>
        <p:spPr>
          <a:xfrm>
            <a:off x="6591300" y="3238500"/>
            <a:ext cx="355600" cy="1511300"/>
          </a:xfrm>
          <a:prstGeom prst="rect">
            <a:avLst/>
          </a:prstGeom>
          <a:solidFill>
            <a:srgbClr val="669C35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16" name="Shape 316"/>
          <p:cNvSpPr/>
          <p:nvPr/>
        </p:nvSpPr>
        <p:spPr>
          <a:xfrm>
            <a:off x="9464802" y="5080000"/>
            <a:ext cx="2094463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Tot=105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2291849" y="8083782"/>
            <a:ext cx="5015866" cy="1210588"/>
            <a:chOff x="1905634" y="7827235"/>
            <a:chExt cx="5015866" cy="1210588"/>
          </a:xfrm>
        </p:grpSpPr>
        <p:sp>
          <p:nvSpPr>
            <p:cNvPr id="317" name="Shape 317"/>
            <p:cNvSpPr/>
            <p:nvPr/>
          </p:nvSpPr>
          <p:spPr>
            <a:xfrm>
              <a:off x="3035300" y="8407129"/>
              <a:ext cx="3886200" cy="25400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Franklin Gothic Book"/>
                <a:ea typeface="Franklin Gothic Book"/>
                <a:cs typeface="Franklin Gothic Book"/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1905634" y="7827235"/>
              <a:ext cx="4790925" cy="1210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600">
                  <a:solidFill>
                    <a:srgbClr val="00C7FC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r>
                <a:rPr>
                  <a:solidFill>
                    <a:srgbClr val="77BB41"/>
                  </a:solidFill>
                </a:rPr>
                <a:t>            </a:t>
              </a:r>
              <a:r>
                <a:rPr u="sng">
                  <a:solidFill>
                    <a:srgbClr val="77BB41"/>
                  </a:solidFill>
                </a:rPr>
                <a:t>1/2 (16+2+2+1)</a:t>
              </a:r>
            </a:p>
            <a:p>
              <a:pPr>
                <a:defRPr sz="3600">
                  <a:solidFill>
                    <a:srgbClr val="00C7FC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r>
                <a:rPr>
                  <a:solidFill>
                    <a:srgbClr val="77BB41"/>
                  </a:solidFill>
                </a:rPr>
                <a:t>           105</a:t>
              </a:r>
            </a:p>
          </p:txBody>
        </p:sp>
      </p:grpSp>
      <p:sp>
        <p:nvSpPr>
          <p:cNvPr id="319" name="Shape 319"/>
          <p:cNvSpPr/>
          <p:nvPr/>
        </p:nvSpPr>
        <p:spPr>
          <a:xfrm>
            <a:off x="7788401" y="8278283"/>
            <a:ext cx="3236790" cy="6223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X 100 = 10 um  </a:t>
            </a:r>
          </a:p>
        </p:txBody>
      </p:sp>
      <p:sp>
        <p:nvSpPr>
          <p:cNvPr id="320" name="Shape 320"/>
          <p:cNvSpPr/>
          <p:nvPr/>
        </p:nvSpPr>
        <p:spPr>
          <a:xfrm>
            <a:off x="1765300" y="8261350"/>
            <a:ext cx="1299717" cy="6223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 algn="l">
              <a:defRPr sz="3600">
                <a:solidFill>
                  <a:srgbClr val="77BB41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>
              <a:defRPr>
                <a:solidFill>
                  <a:srgbClr val="00C7FC"/>
                </a:solidFill>
              </a:defRPr>
            </a:pPr>
            <a:r>
              <a:rPr>
                <a:solidFill>
                  <a:srgbClr val="77BB41"/>
                </a:solidFill>
              </a:rPr>
              <a:t>C-thr=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/>
        </p:nvSpPr>
        <p:spPr>
          <a:xfrm>
            <a:off x="4584700" y="1106805"/>
            <a:ext cx="371515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 b="1" i="1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thr arg X thr</a:t>
            </a:r>
            <a:r>
              <a:rPr baseline="31999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+</a:t>
            </a: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 arg</a:t>
            </a:r>
            <a:r>
              <a:rPr baseline="31999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+</a:t>
            </a:r>
          </a:p>
        </p:txBody>
      </p:sp>
      <p:pic>
        <p:nvPicPr>
          <p:cNvPr id="324" name="5.23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7200" y="1739900"/>
            <a:ext cx="9423400" cy="3860800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Shape 325"/>
          <p:cNvSpPr/>
          <p:nvPr/>
        </p:nvSpPr>
        <p:spPr>
          <a:xfrm>
            <a:off x="487170" y="6038850"/>
            <a:ext cx="11630532" cy="1308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00A3D7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Mappare </a:t>
            </a:r>
            <a:r>
              <a:rPr>
                <a:solidFill>
                  <a:srgbClr val="FFFFFF"/>
                </a:solidFill>
              </a:rPr>
              <a:t>thr</a:t>
            </a:r>
            <a:r>
              <a:t> e </a:t>
            </a:r>
            <a:r>
              <a:rPr>
                <a:solidFill>
                  <a:srgbClr val="FFFFFF"/>
                </a:solidFill>
              </a:rPr>
              <a:t>arg</a:t>
            </a:r>
            <a:r>
              <a:t> rispetto al centromero</a:t>
            </a:r>
          </a:p>
          <a:p>
            <a: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Considero un gene alla volta selezionando i </a:t>
            </a:r>
            <a:r>
              <a:rPr>
                <a:solidFill>
                  <a:srgbClr val="77BB41"/>
                </a:solidFill>
              </a:rPr>
              <a:t>SDS</a:t>
            </a:r>
          </a:p>
        </p:txBody>
      </p:sp>
      <p:sp>
        <p:nvSpPr>
          <p:cNvPr id="326" name="Shape 326"/>
          <p:cNvSpPr/>
          <p:nvPr/>
        </p:nvSpPr>
        <p:spPr>
          <a:xfrm>
            <a:off x="4140200" y="3238500"/>
            <a:ext cx="355600" cy="1511300"/>
          </a:xfrm>
          <a:prstGeom prst="rect">
            <a:avLst/>
          </a:prstGeom>
          <a:solidFill>
            <a:srgbClr val="FF4013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27" name="Shape 327"/>
          <p:cNvSpPr/>
          <p:nvPr/>
        </p:nvSpPr>
        <p:spPr>
          <a:xfrm>
            <a:off x="5168900" y="3238500"/>
            <a:ext cx="355600" cy="1511300"/>
          </a:xfrm>
          <a:prstGeom prst="rect">
            <a:avLst/>
          </a:prstGeom>
          <a:solidFill>
            <a:srgbClr val="FF4013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28" name="Shape 328"/>
          <p:cNvSpPr/>
          <p:nvPr/>
        </p:nvSpPr>
        <p:spPr>
          <a:xfrm>
            <a:off x="10083800" y="3238500"/>
            <a:ext cx="355600" cy="1511300"/>
          </a:xfrm>
          <a:prstGeom prst="rect">
            <a:avLst/>
          </a:prstGeom>
          <a:solidFill>
            <a:srgbClr val="669C35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29" name="Shape 329"/>
          <p:cNvSpPr/>
          <p:nvPr/>
        </p:nvSpPr>
        <p:spPr>
          <a:xfrm>
            <a:off x="8089900" y="3238500"/>
            <a:ext cx="355600" cy="1511300"/>
          </a:xfrm>
          <a:prstGeom prst="rect">
            <a:avLst/>
          </a:prstGeom>
          <a:solidFill>
            <a:srgbClr val="669C35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30" name="Shape 330"/>
          <p:cNvSpPr/>
          <p:nvPr/>
        </p:nvSpPr>
        <p:spPr>
          <a:xfrm>
            <a:off x="6121400" y="3238500"/>
            <a:ext cx="355600" cy="1511300"/>
          </a:xfrm>
          <a:prstGeom prst="rect">
            <a:avLst/>
          </a:prstGeom>
          <a:solidFill>
            <a:srgbClr val="669C35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31" name="Shape 331"/>
          <p:cNvSpPr/>
          <p:nvPr/>
        </p:nvSpPr>
        <p:spPr>
          <a:xfrm>
            <a:off x="7073900" y="3238500"/>
            <a:ext cx="355600" cy="1511300"/>
          </a:xfrm>
          <a:prstGeom prst="rect">
            <a:avLst/>
          </a:prstGeom>
          <a:solidFill>
            <a:srgbClr val="669C35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32" name="Shape 332"/>
          <p:cNvSpPr/>
          <p:nvPr/>
        </p:nvSpPr>
        <p:spPr>
          <a:xfrm>
            <a:off x="2425700" y="8559800"/>
            <a:ext cx="3568700" cy="2540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33" name="Shape 333"/>
          <p:cNvSpPr/>
          <p:nvPr/>
        </p:nvSpPr>
        <p:spPr>
          <a:xfrm>
            <a:off x="9464802" y="5080000"/>
            <a:ext cx="2094463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Tot=105</a:t>
            </a:r>
          </a:p>
        </p:txBody>
      </p:sp>
      <p:sp>
        <p:nvSpPr>
          <p:cNvPr id="334" name="Shape 334"/>
          <p:cNvSpPr/>
          <p:nvPr/>
        </p:nvSpPr>
        <p:spPr>
          <a:xfrm>
            <a:off x="2773437" y="7996164"/>
            <a:ext cx="4790925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77BB41"/>
                </a:solidFill>
              </a:rPr>
              <a:t>            </a:t>
            </a:r>
            <a:r>
              <a:rPr u="sng">
                <a:solidFill>
                  <a:srgbClr val="77BB41"/>
                </a:solidFill>
              </a:rPr>
              <a:t>1/2 (11+2+2+1)</a:t>
            </a:r>
          </a:p>
          <a:p>
            <a: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77BB41"/>
                </a:solidFill>
              </a:rPr>
              <a:t>                       105</a:t>
            </a:r>
          </a:p>
        </p:txBody>
      </p:sp>
      <p:sp>
        <p:nvSpPr>
          <p:cNvPr id="335" name="Shape 335"/>
          <p:cNvSpPr/>
          <p:nvPr/>
        </p:nvSpPr>
        <p:spPr>
          <a:xfrm>
            <a:off x="7928100" y="8244205"/>
            <a:ext cx="316991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X 100 = 7,6 um  </a:t>
            </a:r>
          </a:p>
        </p:txBody>
      </p:sp>
      <p:sp>
        <p:nvSpPr>
          <p:cNvPr id="336" name="Shape 336"/>
          <p:cNvSpPr/>
          <p:nvPr/>
        </p:nvSpPr>
        <p:spPr>
          <a:xfrm>
            <a:off x="2167401" y="8231505"/>
            <a:ext cx="1379159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77BB41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>
              <a:defRPr>
                <a:solidFill>
                  <a:srgbClr val="00C7FC"/>
                </a:solidFill>
              </a:defRPr>
            </a:pPr>
            <a:r>
              <a:rPr>
                <a:solidFill>
                  <a:srgbClr val="000000"/>
                </a:solidFill>
              </a:rPr>
              <a:t>C-arg=</a:t>
            </a:r>
          </a:p>
        </p:txBody>
      </p:sp>
      <p:sp>
        <p:nvSpPr>
          <p:cNvPr id="337" name="Shape 337"/>
          <p:cNvSpPr/>
          <p:nvPr/>
        </p:nvSpPr>
        <p:spPr>
          <a:xfrm>
            <a:off x="9055100" y="3238500"/>
            <a:ext cx="355600" cy="1511300"/>
          </a:xfrm>
          <a:prstGeom prst="rect">
            <a:avLst/>
          </a:prstGeom>
          <a:solidFill>
            <a:srgbClr val="FF4013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/>
        </p:nvSpPr>
        <p:spPr>
          <a:xfrm>
            <a:off x="4584700" y="1106805"/>
            <a:ext cx="371515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 b="1" i="1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Franklin Gothic Book"/>
                <a:ea typeface="Franklin Gothic Book"/>
                <a:cs typeface="Franklin Gothic Book"/>
              </a:rPr>
              <a:t>thr arg X thr</a:t>
            </a:r>
            <a:r>
              <a:rPr baseline="31999">
                <a:latin typeface="Franklin Gothic Book"/>
                <a:ea typeface="Franklin Gothic Book"/>
                <a:cs typeface="Franklin Gothic Book"/>
              </a:rPr>
              <a:t>+</a:t>
            </a:r>
            <a:r>
              <a:rPr>
                <a:latin typeface="Franklin Gothic Book"/>
                <a:ea typeface="Franklin Gothic Book"/>
                <a:cs typeface="Franklin Gothic Book"/>
              </a:rPr>
              <a:t> arg</a:t>
            </a:r>
            <a:r>
              <a:rPr baseline="31999">
                <a:latin typeface="Franklin Gothic Book"/>
                <a:ea typeface="Franklin Gothic Book"/>
                <a:cs typeface="Franklin Gothic Book"/>
              </a:rPr>
              <a:t>+</a:t>
            </a:r>
          </a:p>
        </p:txBody>
      </p:sp>
      <p:pic>
        <p:nvPicPr>
          <p:cNvPr id="340" name="5.23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7200" y="1739900"/>
            <a:ext cx="9423400" cy="3860800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Shape 341"/>
          <p:cNvSpPr/>
          <p:nvPr/>
        </p:nvSpPr>
        <p:spPr>
          <a:xfrm>
            <a:off x="487170" y="6087606"/>
            <a:ext cx="5408808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00A3D7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</a:rPr>
              <a:t>Distanza thr arg</a:t>
            </a:r>
          </a:p>
          <a:p>
            <a: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tx1"/>
                </a:solidFill>
              </a:rPr>
              <a:t>Considero le classi </a:t>
            </a:r>
            <a:r>
              <a:rPr>
                <a:solidFill>
                  <a:srgbClr val="F5EC00"/>
                </a:solidFill>
              </a:rPr>
              <a:t>NPD</a:t>
            </a:r>
            <a:r>
              <a:t> e </a:t>
            </a:r>
            <a:r>
              <a:rPr>
                <a:solidFill>
                  <a:srgbClr val="3EFDF3"/>
                </a:solidFill>
              </a:rPr>
              <a:t>T</a:t>
            </a:r>
          </a:p>
        </p:txBody>
      </p:sp>
      <p:sp>
        <p:nvSpPr>
          <p:cNvPr id="342" name="Shape 342"/>
          <p:cNvSpPr/>
          <p:nvPr/>
        </p:nvSpPr>
        <p:spPr>
          <a:xfrm>
            <a:off x="4597400" y="3225800"/>
            <a:ext cx="1016000" cy="1562100"/>
          </a:xfrm>
          <a:prstGeom prst="rect">
            <a:avLst/>
          </a:prstGeom>
          <a:solidFill>
            <a:srgbClr val="00C7FC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43" name="Shape 343"/>
          <p:cNvSpPr/>
          <p:nvPr/>
        </p:nvSpPr>
        <p:spPr>
          <a:xfrm>
            <a:off x="2425700" y="8559800"/>
            <a:ext cx="5473700" cy="2540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44" name="Shape 344"/>
          <p:cNvSpPr/>
          <p:nvPr/>
        </p:nvSpPr>
        <p:spPr>
          <a:xfrm>
            <a:off x="9464802" y="5080000"/>
            <a:ext cx="2094463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Tot=105</a:t>
            </a:r>
          </a:p>
        </p:txBody>
      </p:sp>
      <p:sp>
        <p:nvSpPr>
          <p:cNvPr id="345" name="Shape 345"/>
          <p:cNvSpPr/>
          <p:nvPr/>
        </p:nvSpPr>
        <p:spPr>
          <a:xfrm>
            <a:off x="1130300" y="7852907"/>
            <a:ext cx="5989495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            </a:t>
            </a:r>
            <a:r>
              <a:rPr u="sng"/>
              <a:t>(2+1) +1/2 (16+11+2)</a:t>
            </a:r>
          </a:p>
          <a:p>
            <a: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                           105</a:t>
            </a:r>
          </a:p>
        </p:txBody>
      </p:sp>
      <p:sp>
        <p:nvSpPr>
          <p:cNvPr id="346" name="Shape 346"/>
          <p:cNvSpPr/>
          <p:nvPr/>
        </p:nvSpPr>
        <p:spPr>
          <a:xfrm>
            <a:off x="7041033" y="8027845"/>
            <a:ext cx="4310344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X 100 = 16,7 um  </a:t>
            </a:r>
          </a:p>
        </p:txBody>
      </p:sp>
      <p:sp>
        <p:nvSpPr>
          <p:cNvPr id="347" name="Shape 347"/>
          <p:cNvSpPr/>
          <p:nvPr/>
        </p:nvSpPr>
        <p:spPr>
          <a:xfrm>
            <a:off x="336773" y="7953146"/>
            <a:ext cx="184676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lang="it-IT">
                <a:solidFill>
                  <a:srgbClr val="000000"/>
                </a:solidFill>
              </a:rPr>
              <a:t>Dis</a:t>
            </a:r>
            <a:r>
              <a:rPr baseline="-25000">
                <a:solidFill>
                  <a:srgbClr val="000000"/>
                </a:solidFill>
              </a:rPr>
              <a:t>thr-arg</a:t>
            </a:r>
            <a:r>
              <a:rPr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348" name="Shape 348"/>
          <p:cNvSpPr/>
          <p:nvPr/>
        </p:nvSpPr>
        <p:spPr>
          <a:xfrm>
            <a:off x="5626100" y="3225800"/>
            <a:ext cx="1016000" cy="1562100"/>
          </a:xfrm>
          <a:prstGeom prst="rect">
            <a:avLst/>
          </a:prstGeom>
          <a:solidFill>
            <a:srgbClr val="00C7FC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49" name="Shape 349"/>
          <p:cNvSpPr/>
          <p:nvPr/>
        </p:nvSpPr>
        <p:spPr>
          <a:xfrm>
            <a:off x="6604000" y="3213100"/>
            <a:ext cx="1016000" cy="1562100"/>
          </a:xfrm>
          <a:prstGeom prst="rect">
            <a:avLst/>
          </a:prstGeom>
          <a:solidFill>
            <a:srgbClr val="00C7FC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50" name="Shape 350"/>
          <p:cNvSpPr/>
          <p:nvPr/>
        </p:nvSpPr>
        <p:spPr>
          <a:xfrm>
            <a:off x="7581900" y="3213100"/>
            <a:ext cx="1016000" cy="1562100"/>
          </a:xfrm>
          <a:prstGeom prst="rect">
            <a:avLst/>
          </a:prstGeom>
          <a:solidFill>
            <a:srgbClr val="F5EC00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51" name="Shape 351"/>
          <p:cNvSpPr/>
          <p:nvPr/>
        </p:nvSpPr>
        <p:spPr>
          <a:xfrm>
            <a:off x="8610600" y="3213100"/>
            <a:ext cx="1016000" cy="1562100"/>
          </a:xfrm>
          <a:prstGeom prst="rect">
            <a:avLst/>
          </a:prstGeom>
          <a:solidFill>
            <a:srgbClr val="F5EC00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pic>
        <p:nvPicPr>
          <p:cNvPr id="352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62900" y="6538674"/>
            <a:ext cx="4800601" cy="11067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5.23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54200" y="2908300"/>
            <a:ext cx="9410700" cy="4597400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Shape 355"/>
          <p:cNvSpPr/>
          <p:nvPr/>
        </p:nvSpPr>
        <p:spPr>
          <a:xfrm>
            <a:off x="1705809" y="715450"/>
            <a:ext cx="9593183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Costituzione della mappa genetica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046510"/>
              </p:ext>
            </p:extLst>
          </p:nvPr>
        </p:nvGraphicFramePr>
        <p:xfrm>
          <a:off x="2120886" y="0"/>
          <a:ext cx="8345757" cy="4360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Documento" r:id="rId3" imgW="6223000" imgH="3251200" progId="Word.Document.12">
                  <p:embed/>
                </p:oleObj>
              </mc:Choice>
              <mc:Fallback>
                <p:oleObj name="Documento" r:id="rId3" imgW="6223000" imgH="3251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0886" y="0"/>
                        <a:ext cx="8345757" cy="4360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20500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367429"/>
              </p:ext>
            </p:extLst>
          </p:nvPr>
        </p:nvGraphicFramePr>
        <p:xfrm>
          <a:off x="982389" y="1051977"/>
          <a:ext cx="10561079" cy="3898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Documento" r:id="rId3" imgW="6261100" imgH="2311400" progId="Word.Document.12">
                  <p:embed/>
                </p:oleObj>
              </mc:Choice>
              <mc:Fallback>
                <p:oleObj name="Documento" r:id="rId3" imgW="6261100" imgH="2311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2389" y="1051977"/>
                        <a:ext cx="10561079" cy="3898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39413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604538"/>
              </p:ext>
            </p:extLst>
          </p:nvPr>
        </p:nvGraphicFramePr>
        <p:xfrm>
          <a:off x="1356180" y="184315"/>
          <a:ext cx="9589897" cy="41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Documento" r:id="rId3" imgW="6261100" imgH="2692400" progId="Word.Document.12">
                  <p:embed/>
                </p:oleObj>
              </mc:Choice>
              <mc:Fallback>
                <p:oleObj name="Documento" r:id="rId3" imgW="6261100" imgH="2692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56180" y="184315"/>
                        <a:ext cx="9589897" cy="41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39862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08846" y="1384300"/>
            <a:ext cx="7756053" cy="3715690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Shape 358"/>
          <p:cNvSpPr/>
          <p:nvPr/>
        </p:nvSpPr>
        <p:spPr>
          <a:xfrm>
            <a:off x="396651" y="-83139"/>
            <a:ext cx="12023533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 sz="4000"/>
              <a:t>La presenza di macchie gemelle suggerisce che il crossing over può avvenire anche durante la mitosi</a:t>
            </a:r>
          </a:p>
        </p:txBody>
      </p:sp>
      <p:sp>
        <p:nvSpPr>
          <p:cNvPr id="2" name="Rettangolo 1"/>
          <p:cNvSpPr/>
          <p:nvPr/>
        </p:nvSpPr>
        <p:spPr>
          <a:xfrm>
            <a:off x="6264261" y="3425527"/>
            <a:ext cx="2303354" cy="71814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anklin Gothic Book"/>
              <a:ea typeface="Franklin Gothic Book"/>
              <a:cs typeface="Franklin Gothic Book"/>
              <a:sym typeface="Gill Sans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5.25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1550" y="1271487"/>
            <a:ext cx="11093553" cy="3603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5.25b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24866" y="4862613"/>
            <a:ext cx="10196833" cy="4793621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Shape 362"/>
          <p:cNvSpPr/>
          <p:nvPr/>
        </p:nvSpPr>
        <p:spPr>
          <a:xfrm>
            <a:off x="3236453" y="162983"/>
            <a:ext cx="6531894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Il crossing over mitotico</a:t>
            </a:r>
          </a:p>
        </p:txBody>
      </p:sp>
    </p:spTree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55800" y="1382517"/>
            <a:ext cx="8636000" cy="7253483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Shape 264"/>
          <p:cNvSpPr/>
          <p:nvPr/>
        </p:nvSpPr>
        <p:spPr>
          <a:xfrm>
            <a:off x="2147219" y="110084"/>
            <a:ext cx="7882779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Analisi delle tetradi in lievito</a:t>
            </a:r>
          </a:p>
        </p:txBody>
      </p:sp>
      <p:sp>
        <p:nvSpPr>
          <p:cNvPr id="265" name="Shape 265"/>
          <p:cNvSpPr/>
          <p:nvPr/>
        </p:nvSpPr>
        <p:spPr>
          <a:xfrm>
            <a:off x="4524501" y="8661400"/>
            <a:ext cx="5149040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Tetradi non ordinate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D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3700" y="381000"/>
            <a:ext cx="11023600" cy="367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5" name="D1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1900" y="4112525"/>
            <a:ext cx="9807742" cy="5562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enetica e società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6600" y="-317500"/>
            <a:ext cx="11518900" cy="112039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6.2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84500" y="469900"/>
            <a:ext cx="7378700" cy="8813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7285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fase1-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6000" y="139700"/>
            <a:ext cx="7747000" cy="94001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7403302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fase 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-457200"/>
            <a:ext cx="11950700" cy="1066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69089795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fase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19300" y="190500"/>
            <a:ext cx="8957644" cy="9372600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hape 202"/>
          <p:cNvSpPr/>
          <p:nvPr/>
        </p:nvSpPr>
        <p:spPr>
          <a:xfrm>
            <a:off x="4991335" y="6851839"/>
            <a:ext cx="423193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E32400"/>
                </a:solidFill>
              </a:defRPr>
            </a:lvl1pPr>
          </a:lstStyle>
          <a:p>
            <a:r>
              <a:rPr>
                <a:latin typeface="Franklin Gothic Book"/>
                <a:ea typeface="Franklin Gothic Book"/>
                <a:cs typeface="Franklin Gothic Book"/>
              </a:rPr>
              <a:t>A</a:t>
            </a:r>
          </a:p>
        </p:txBody>
      </p:sp>
      <p:sp>
        <p:nvSpPr>
          <p:cNvPr id="203" name="Shape 203"/>
          <p:cNvSpPr/>
          <p:nvPr/>
        </p:nvSpPr>
        <p:spPr>
          <a:xfrm>
            <a:off x="4979708" y="7474139"/>
            <a:ext cx="936154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B51A00"/>
                </a:solidFill>
              </a:defRPr>
            </a:lvl1pPr>
          </a:lstStyle>
          <a:p>
            <a:r>
              <a:rPr>
                <a:latin typeface="Franklin Gothic Book"/>
                <a:ea typeface="Franklin Gothic Book"/>
                <a:cs typeface="Franklin Gothic Book"/>
              </a:rPr>
              <a:t>a/A</a:t>
            </a:r>
          </a:p>
        </p:txBody>
      </p:sp>
      <p:sp>
        <p:nvSpPr>
          <p:cNvPr id="204" name="Shape 204"/>
          <p:cNvSpPr/>
          <p:nvPr/>
        </p:nvSpPr>
        <p:spPr>
          <a:xfrm>
            <a:off x="6550340" y="4502339"/>
            <a:ext cx="1339710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>
                <a:latin typeface="Franklin Gothic Book"/>
                <a:ea typeface="Franklin Gothic Book"/>
                <a:cs typeface="Franklin Gothic Book"/>
              </a:rPr>
              <a:t>Testo</a:t>
            </a:r>
          </a:p>
        </p:txBody>
      </p:sp>
      <p:sp>
        <p:nvSpPr>
          <p:cNvPr id="205" name="Shape 205"/>
          <p:cNvSpPr/>
          <p:nvPr/>
        </p:nvSpPr>
        <p:spPr>
          <a:xfrm>
            <a:off x="4991335" y="8337739"/>
            <a:ext cx="423193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E32400"/>
                </a:solidFill>
              </a:defRPr>
            </a:lvl1pPr>
          </a:lstStyle>
          <a:p>
            <a:r>
              <a:rPr>
                <a:latin typeface="Franklin Gothic Book"/>
                <a:ea typeface="Franklin Gothic Book"/>
                <a:cs typeface="Franklin Gothic Book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4771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6.20a-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30500" y="1549400"/>
            <a:ext cx="7239000" cy="6019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0940682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roup 193"/>
          <p:cNvGrpSpPr/>
          <p:nvPr/>
        </p:nvGrpSpPr>
        <p:grpSpPr>
          <a:xfrm>
            <a:off x="38084" y="1574200"/>
            <a:ext cx="12763516" cy="6438901"/>
            <a:chOff x="0" y="0"/>
            <a:chExt cx="12763514" cy="6438900"/>
          </a:xfrm>
        </p:grpSpPr>
        <p:pic>
          <p:nvPicPr>
            <p:cNvPr id="191" name="6.20 3-4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716546" y="969370"/>
              <a:ext cx="6046969" cy="45133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2" name="6.20c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002175" cy="6438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61670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/>
        </p:nvSpPr>
        <p:spPr>
          <a:xfrm>
            <a:off x="812800" y="3579837"/>
            <a:ext cx="11366500" cy="2949525"/>
          </a:xfrm>
          <a:prstGeom prst="rect">
            <a:avLst/>
          </a:prstGeom>
          <a:ln w="50800">
            <a:solidFill>
              <a:srgbClr val="71EF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700"/>
            </a:lvl1pPr>
          </a:lstStyle>
          <a:p>
            <a:r>
              <a: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</a:rPr>
              <a:t>Il modello di ricombinazione di tipo riparativo ha cominciato a essere accreditato perché spiegava molti dei dati ottenuti fino allora in studi genetici e molecolari, e poiché spiegava le cinque proprietà della ricombinazione, dedotte dagli esperimenti d’incrocio: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493677" y="8450067"/>
            <a:ext cx="102592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639587640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>
            <a:off x="88900" y="393521"/>
            <a:ext cx="12915900" cy="8966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96D35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Franklin Gothic Book"/>
                <a:ea typeface="Franklin Gothic Book"/>
                <a:cs typeface="Franklin Gothic Book"/>
              </a:rPr>
              <a:t>1. Gli omologhi si rompono, si scambiano materiale e si ricongiungono.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53D5FD"/>
                </a:solidFill>
                <a:latin typeface="Franklin Gothic Book"/>
                <a:ea typeface="Franklin Gothic Book"/>
                <a:cs typeface="Franklin Gothic Book"/>
              </a:rPr>
              <a:t>2. Rottura e riparazione creano prodotti reciproci di ricombinazione.</a:t>
            </a:r>
          </a:p>
          <a:p>
            <a:pPr algn="l">
              <a:defRPr sz="3600">
                <a:solidFill>
                  <a:srgbClr val="FF6A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Franklin Gothic Book"/>
                <a:ea typeface="Franklin Gothic Book"/>
                <a:cs typeface="Franklin Gothic Book"/>
              </a:rPr>
              <a:t>3. Gli eventi di ricombinazione possono avvenire ovunque lungo la molecola di DNA.</a:t>
            </a:r>
          </a:p>
          <a:p>
            <a:pPr algn="l">
              <a:defRPr sz="36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Franklin Gothic Book"/>
                <a:ea typeface="Franklin Gothic Book"/>
                <a:cs typeface="Franklin Gothic Book"/>
              </a:rPr>
              <a:t>4. La precisione nello scambio, senza guadagno, né perdita di coppie di nucleotidi, previene l’introduzione di mutazioni durante il processo.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5.</a:t>
            </a:r>
            <a:r>
              <a:rPr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>
                <a:solidFill>
                  <a:srgbClr val="FF0000"/>
                </a:solidFill>
                <a:latin typeface="Franklin Gothic Book"/>
                <a:ea typeface="Franklin Gothic Book"/>
                <a:cs typeface="Franklin Gothic Book"/>
              </a:rPr>
              <a:t>La </a:t>
            </a:r>
            <a:r>
              <a:rPr b="1">
                <a:solidFill>
                  <a:srgbClr val="FF0000"/>
                </a:solidFill>
                <a:latin typeface="Franklin Gothic Book"/>
                <a:ea typeface="Franklin Gothic Book"/>
                <a:cs typeface="Franklin Gothic Book"/>
              </a:rPr>
              <a:t>conversione genica</a:t>
            </a:r>
            <a:r>
              <a:rPr b="1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</a:rPr>
              <a:t>,</a:t>
            </a:r>
            <a:r>
              <a: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</a:rPr>
              <a:t> in cui piccoli segmenti d’informazioni si trasferiscono da un cromosoma omologo all’altro, può dare origine, nella progenie, ad un rapporto diverso dall’atteso 1:1 nella frequenza di due alleli differenti. Il 50% degli eventi di conversione genica è associato al crossing-over tra marcatori fiancheggianti, mentre il rimanente 50% non è associato ad eventi di scambio.</a:t>
            </a:r>
          </a:p>
        </p:txBody>
      </p:sp>
    </p:spTree>
    <p:extLst>
      <p:ext uri="{BB962C8B-B14F-4D97-AF65-F5344CB8AC3E}">
        <p14:creationId xmlns:p14="http://schemas.microsoft.com/office/powerpoint/2010/main" val="4121795584"/>
      </p:ext>
    </p:extLst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0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8776" y="1231900"/>
            <a:ext cx="10801124" cy="6235700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Shape 268"/>
          <p:cNvSpPr/>
          <p:nvPr/>
        </p:nvSpPr>
        <p:spPr>
          <a:xfrm>
            <a:off x="3572001" y="8301990"/>
            <a:ext cx="319854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b="1">
                <a:solidFill>
                  <a:srgbClr val="800000"/>
                </a:solidFill>
              </a:rPr>
              <a:t>Tetradi ordinate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6.2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38030" y="1122597"/>
            <a:ext cx="6633146" cy="8620737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/>
          <p:nvPr/>
        </p:nvSpPr>
        <p:spPr>
          <a:xfrm>
            <a:off x="1683353" y="107950"/>
            <a:ext cx="8950128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56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La ricombinazione illegittima</a:t>
            </a:r>
          </a:p>
        </p:txBody>
      </p:sp>
    </p:spTree>
    <p:extLst>
      <p:ext uri="{BB962C8B-B14F-4D97-AF65-F5344CB8AC3E}">
        <p14:creationId xmlns:p14="http://schemas.microsoft.com/office/powerpoint/2010/main" val="1053929745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9443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FF0000"/>
                </a:solidFill>
              </a:rPr>
              <a:t>Mappatura Genetica di Caratteri Mendeliani</a:t>
            </a:r>
            <a:r>
              <a:rPr lang="it-IT">
                <a:solidFill>
                  <a:srgbClr val="FF0000"/>
                </a:solidFill>
              </a:rPr>
              <a:t> Umani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66" name="Shape 166"/>
          <p:cNvSpPr>
            <a:spLocks noGrp="1"/>
          </p:cNvSpPr>
          <p:nvPr>
            <p:ph type="body" idx="1"/>
          </p:nvPr>
        </p:nvSpPr>
        <p:spPr>
          <a:xfrm>
            <a:off x="334433" y="1934632"/>
            <a:ext cx="12335934" cy="7431686"/>
          </a:xfrm>
          <a:prstGeom prst="rect">
            <a:avLst/>
          </a:prstGeom>
        </p:spPr>
        <p:txBody>
          <a:bodyPr/>
          <a:lstStyle/>
          <a:p>
            <a:pPr marL="652638" indent="-652638" defTabSz="457200">
              <a:spcBef>
                <a:spcPts val="0"/>
              </a:spcBef>
              <a:buSzPct val="100000"/>
              <a:buAutoNum type="arabicPeriod"/>
              <a:defRPr sz="43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Per localizzare i geni responsabili di una particolare malattia o di qualsiasi carattere fenotipico, abbiamo ancora bisogno di una mappa genetica</a:t>
            </a:r>
          </a:p>
          <a:p>
            <a:pPr marL="652638" indent="-652638" defTabSz="457200">
              <a:spcBef>
                <a:spcPts val="0"/>
              </a:spcBef>
              <a:buSzPct val="100000"/>
              <a:buAutoNum type="arabicPeriod"/>
              <a:defRPr sz="43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é importante scoprire la posizione cromosomica del gene</a:t>
            </a:r>
          </a:p>
          <a:p>
            <a:pPr marL="652638" indent="-652638" defTabSz="457200">
              <a:spcBef>
                <a:spcPts val="0"/>
              </a:spcBef>
              <a:buSzPct val="100000"/>
              <a:buAutoNum type="arabicPeriod"/>
              <a:defRPr sz="43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Identificare una serie di casi clinici con fenotipi chiari, che poi vengono genotipizzati in laboratorio per una serie di marcatori genetici</a:t>
            </a:r>
          </a:p>
          <a:p>
            <a:pPr marL="652638" indent="-652638" defTabSz="457200">
              <a:spcBef>
                <a:spcPts val="0"/>
              </a:spcBef>
              <a:buSzPct val="100000"/>
              <a:buAutoNum type="arabicPeriod"/>
              <a:defRPr sz="43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Questi genotipi sono poi analizzati per mappare il determinante</a:t>
            </a:r>
          </a:p>
        </p:txBody>
      </p:sp>
    </p:spTree>
    <p:extLst>
      <p:ext uri="{BB962C8B-B14F-4D97-AF65-F5344CB8AC3E}">
        <p14:creationId xmlns:p14="http://schemas.microsoft.com/office/powerpoint/2010/main" val="314826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FF0000"/>
                </a:solidFill>
              </a:rPr>
              <a:t>Il ruolo della ricombinazione nella mappatura genetica</a:t>
            </a:r>
          </a:p>
        </p:txBody>
      </p:sp>
      <p:sp>
        <p:nvSpPr>
          <p:cNvPr id="169" name="Shape 169"/>
          <p:cNvSpPr>
            <a:spLocks noGrp="1"/>
          </p:cNvSpPr>
          <p:nvPr>
            <p:ph type="body" idx="1"/>
          </p:nvPr>
        </p:nvSpPr>
        <p:spPr>
          <a:xfrm>
            <a:off x="1079500" y="2527299"/>
            <a:ext cx="10845800" cy="6930498"/>
          </a:xfrm>
          <a:prstGeom prst="rect">
            <a:avLst/>
          </a:prstGeom>
        </p:spPr>
        <p:txBody>
          <a:bodyPr/>
          <a:lstStyle/>
          <a:p>
            <a:pPr marL="228600" indent="-228600" defTabSz="457200">
              <a:spcBef>
                <a:spcPts val="0"/>
              </a:spcBef>
              <a:buSzPct val="100000"/>
              <a:defRPr sz="41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In teoria la mappatura in uomo è esattamente la stessa degli altri organismi diploidi. Lo scopo è scoprire quanto frequentemente i due loci sono separati dalla ricombinazione meiotica.</a:t>
            </a:r>
          </a:p>
          <a:p>
            <a:pPr marL="228600" indent="-228600" defTabSz="457200">
              <a:spcBef>
                <a:spcPts val="0"/>
              </a:spcBef>
              <a:buSzPct val="100000"/>
              <a:defRPr sz="41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marL="228600" indent="-228600" defTabSz="457200">
              <a:spcBef>
                <a:spcPts val="0"/>
              </a:spcBef>
              <a:buSzPct val="100000"/>
              <a:defRPr sz="41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I ricombinanti sono identificati genotipizzando i genitori e la proteina per coppie di loci</a:t>
            </a:r>
          </a:p>
          <a:p>
            <a:pPr marL="228600" indent="-228600" defTabSz="457200">
              <a:spcBef>
                <a:spcPts val="0"/>
              </a:spcBef>
              <a:buSzPct val="100000"/>
              <a:defRPr sz="41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marL="228600" indent="-228600" defTabSz="457200">
              <a:spcBef>
                <a:spcPts val="0"/>
              </a:spcBef>
              <a:buSzPct val="100000"/>
              <a:defRPr sz="41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La frazione ricombinante è una misura della distanza genetica tra i due loci</a:t>
            </a:r>
          </a:p>
        </p:txBody>
      </p:sp>
    </p:spTree>
    <p:extLst>
      <p:ext uri="{BB962C8B-B14F-4D97-AF65-F5344CB8AC3E}">
        <p14:creationId xmlns:p14="http://schemas.microsoft.com/office/powerpoint/2010/main" val="3567142857"/>
      </p:ext>
    </p:extLst>
  </p:cSld>
  <p:clrMapOvr>
    <a:masterClrMapping/>
  </p:clrMapOvr>
  <p:transition xmlns:p14="http://schemas.microsoft.com/office/powerpoint/2010/main" spd="slow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age3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2400" y="699669"/>
            <a:ext cx="10160000" cy="83542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0830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400" y="1488015"/>
            <a:ext cx="11430000" cy="727652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5234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FF6600"/>
                </a:solidFill>
              </a:rPr>
              <a:t>Mappare un locus malattia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xfrm>
            <a:off x="1079500" y="1951565"/>
            <a:ext cx="10845800" cy="6978255"/>
          </a:xfrm>
          <a:prstGeom prst="rect">
            <a:avLst/>
          </a:prstGeom>
        </p:spPr>
        <p:txBody>
          <a:bodyPr/>
          <a:lstStyle/>
          <a:p>
            <a:pPr marL="228600" indent="-228600" defTabSz="457200">
              <a:spcBef>
                <a:spcPts val="0"/>
              </a:spcBef>
              <a:buSzPct val="100000"/>
              <a:defRPr sz="37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La mappatura di geni malattia dipende da marcatori genetici</a:t>
            </a:r>
          </a:p>
          <a:p>
            <a:pPr marL="228600" indent="-228600" defTabSz="457200">
              <a:spcBef>
                <a:spcPts val="0"/>
              </a:spcBef>
              <a:buSzPct val="100000"/>
              <a:defRPr sz="37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marL="228600" indent="-228600" defTabSz="457200">
              <a:spcBef>
                <a:spcPts val="0"/>
              </a:spcBef>
              <a:buSzPct val="100000"/>
              <a:defRPr sz="37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Per analisi di associazione abbiamo bisogno di meiosi informative</a:t>
            </a:r>
          </a:p>
          <a:p>
            <a:pPr marL="228600" indent="-228600" defTabSz="457200">
              <a:spcBef>
                <a:spcPts val="0"/>
              </a:spcBef>
              <a:buSzPct val="100000"/>
              <a:defRPr sz="37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marL="228600" indent="-228600" defTabSz="457200">
              <a:spcBef>
                <a:spcPts val="0"/>
              </a:spcBef>
              <a:buSzPct val="100000"/>
              <a:defRPr sz="37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Marcatori utili sono quelli distribuiti su tutto il genoma</a:t>
            </a:r>
          </a:p>
          <a:p>
            <a:pPr marL="228600" indent="-228600" defTabSz="457200">
              <a:spcBef>
                <a:spcPts val="0"/>
              </a:spcBef>
              <a:buSzPct val="100000"/>
              <a:defRPr sz="37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marL="228600" indent="-228600" defTabSz="457200">
              <a:spcBef>
                <a:spcPts val="0"/>
              </a:spcBef>
              <a:buSzPct val="100000"/>
              <a:defRPr sz="37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L’analisi di associazione normalmente usa microsatelliti o SNPs come marcatori</a:t>
            </a:r>
          </a:p>
        </p:txBody>
      </p:sp>
    </p:spTree>
    <p:extLst>
      <p:ext uri="{BB962C8B-B14F-4D97-AF65-F5344CB8AC3E}">
        <p14:creationId xmlns:p14="http://schemas.microsoft.com/office/powerpoint/2010/main" val="194369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FF6600"/>
                </a:solidFill>
              </a:rPr>
              <a:t>Quale marcatore genetico scegliere?</a:t>
            </a:r>
          </a:p>
        </p:txBody>
      </p:sp>
      <p:sp>
        <p:nvSpPr>
          <p:cNvPr id="179" name="Shape 179"/>
          <p:cNvSpPr>
            <a:spLocks noGrp="1"/>
          </p:cNvSpPr>
          <p:nvPr>
            <p:ph type="body" idx="1"/>
          </p:nvPr>
        </p:nvSpPr>
        <p:spPr>
          <a:xfrm>
            <a:off x="554566" y="1985433"/>
            <a:ext cx="11895667" cy="6890016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3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Deve avere un pattern chiaro di eredità Mendeliana, preferibilmente codominante così il genotipo si può dedurre dal fenotipo</a:t>
            </a:r>
          </a:p>
          <a:p>
            <a:pPr marL="0" indent="0">
              <a:spcBef>
                <a:spcPts val="0"/>
              </a:spcBef>
              <a:buSzTx/>
              <a:buNone/>
              <a:defRPr sz="3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marL="0" indent="0">
              <a:spcBef>
                <a:spcPts val="0"/>
              </a:spcBef>
              <a:buSzTx/>
              <a:buNone/>
              <a:defRPr sz="3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Facilmente analizzabile usando materiale facilmente disponibile (saliva vs biopsia cerebrale)</a:t>
            </a:r>
          </a:p>
          <a:p>
            <a:pPr marL="0" indent="0">
              <a:spcBef>
                <a:spcPts val="0"/>
              </a:spcBef>
              <a:buSzTx/>
              <a:buNone/>
              <a:defRPr sz="3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marL="0" indent="0">
              <a:spcBef>
                <a:spcPts val="0"/>
              </a:spcBef>
              <a:buSzTx/>
              <a:buNone/>
              <a:defRPr sz="3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Il locus deve essere altamente polimorfico, in modo tale che la persona selezionata ha una buona possibilità di essere eterozigote</a:t>
            </a:r>
          </a:p>
          <a:p>
            <a:pPr marL="0" indent="0">
              <a:spcBef>
                <a:spcPts val="0"/>
              </a:spcBef>
              <a:buSzTx/>
              <a:buNone/>
              <a:defRPr sz="3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marL="0" indent="0">
              <a:spcBef>
                <a:spcPts val="0"/>
              </a:spcBef>
              <a:buSzTx/>
              <a:buNone/>
              <a:defRPr sz="3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Qualsiasi carattere che soddisfi questi criteri può essere utilizzato come </a:t>
            </a:r>
            <a:r>
              <a:rPr>
                <a:solidFill>
                  <a:schemeClr val="accent4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marcatore genetico</a:t>
            </a:r>
          </a:p>
        </p:txBody>
      </p:sp>
    </p:spTree>
    <p:extLst>
      <p:ext uri="{BB962C8B-B14F-4D97-AF65-F5344CB8AC3E}">
        <p14:creationId xmlns:p14="http://schemas.microsoft.com/office/powerpoint/2010/main" val="276921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2001809"/>
            <a:ext cx="13004803" cy="63759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3789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15" y="2184400"/>
            <a:ext cx="12924369" cy="4368800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hape 184"/>
          <p:cNvSpPr/>
          <p:nvPr/>
        </p:nvSpPr>
        <p:spPr>
          <a:xfrm>
            <a:off x="2743414" y="463550"/>
            <a:ext cx="7812138" cy="901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5600">
                <a:solidFill>
                  <a:srgbClr val="70BF4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t>Meiosi informative e non </a:t>
            </a:r>
          </a:p>
        </p:txBody>
      </p:sp>
    </p:spTree>
    <p:extLst>
      <p:ext uri="{BB962C8B-B14F-4D97-AF65-F5344CB8AC3E}">
        <p14:creationId xmlns:p14="http://schemas.microsoft.com/office/powerpoint/2010/main" val="160224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5.17 A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100" y="1041400"/>
            <a:ext cx="11430000" cy="546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5.17C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800" y="3289300"/>
            <a:ext cx="114046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5.17D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5800" y="2781300"/>
            <a:ext cx="11531600" cy="5702300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Shape 273"/>
          <p:cNvSpPr/>
          <p:nvPr/>
        </p:nvSpPr>
        <p:spPr>
          <a:xfrm>
            <a:off x="1095501" y="8629650"/>
            <a:ext cx="10199391" cy="698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Quando i geni non sono associati </a:t>
            </a:r>
            <a:r>
              <a:rPr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</a:rPr>
              <a:t>PD = NPD</a:t>
            </a:r>
          </a:p>
        </p:txBody>
      </p:sp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" grpId="1" animBg="1" advAuto="0"/>
      <p:bldP spid="272" grpId="2" animBg="1" advAuto="0"/>
      <p:bldP spid="273" grpId="3" animBg="1" advAuto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455" y="547489"/>
            <a:ext cx="12097889" cy="831729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1472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age4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000" y="184150"/>
            <a:ext cx="6319240" cy="85781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47360" y="279400"/>
            <a:ext cx="6011400" cy="46400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5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02450" y="5130800"/>
            <a:ext cx="5372100" cy="2171700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Shape 191"/>
          <p:cNvSpPr/>
          <p:nvPr/>
        </p:nvSpPr>
        <p:spPr>
          <a:xfrm>
            <a:off x="7699350" y="7550150"/>
            <a:ext cx="4104569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+3 = Linkage</a:t>
            </a:r>
          </a:p>
          <a:p>
            <a:pPr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-2= esclusione di linkage</a:t>
            </a:r>
          </a:p>
        </p:txBody>
      </p:sp>
    </p:spTree>
    <p:extLst>
      <p:ext uri="{BB962C8B-B14F-4D97-AF65-F5344CB8AC3E}">
        <p14:creationId xmlns:p14="http://schemas.microsoft.com/office/powerpoint/2010/main" val="41380091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5.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28333" y="1293528"/>
            <a:ext cx="7846445" cy="5771906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Shape 276"/>
          <p:cNvSpPr/>
          <p:nvPr/>
        </p:nvSpPr>
        <p:spPr>
          <a:xfrm>
            <a:off x="2359151" y="7463366"/>
            <a:ext cx="8163654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Se PD &gt;&gt; NPD allora i geni sono associati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5.19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09002" y="2295975"/>
            <a:ext cx="4997266" cy="5161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0133" y="470772"/>
            <a:ext cx="5457540" cy="4504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3010" y="5179808"/>
            <a:ext cx="5391786" cy="42520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7070" y="5562600"/>
            <a:ext cx="7360415" cy="16968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800000"/>
            </a:solidFill>
            <a:miter lim="400000"/>
          </a:ln>
        </p:spPr>
      </p:pic>
      <p:sp>
        <p:nvSpPr>
          <p:cNvPr id="283" name="Shape 283"/>
          <p:cNvSpPr/>
          <p:nvPr/>
        </p:nvSpPr>
        <p:spPr>
          <a:xfrm>
            <a:off x="0" y="131266"/>
            <a:ext cx="12801600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Calcolo della frequenza di ricombinazione</a:t>
            </a:r>
          </a:p>
        </p:txBody>
      </p:sp>
      <p:pic>
        <p:nvPicPr>
          <p:cNvPr id="284" name="5.1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70200" y="1003300"/>
            <a:ext cx="5956300" cy="4381500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Shape 285"/>
          <p:cNvSpPr/>
          <p:nvPr/>
        </p:nvSpPr>
        <p:spPr>
          <a:xfrm>
            <a:off x="3698860" y="7736780"/>
            <a:ext cx="2438418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 b="1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3+ 1/2 (70)</a:t>
            </a:r>
          </a:p>
          <a:p>
            <a:pPr>
              <a:defRPr sz="3600" b="1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200</a:t>
            </a:r>
          </a:p>
        </p:txBody>
      </p:sp>
      <p:sp>
        <p:nvSpPr>
          <p:cNvPr id="286" name="Shape 286"/>
          <p:cNvSpPr/>
          <p:nvPr/>
        </p:nvSpPr>
        <p:spPr>
          <a:xfrm flipV="1">
            <a:off x="3505200" y="8369300"/>
            <a:ext cx="3098800" cy="25400"/>
          </a:xfrm>
          <a:prstGeom prst="line">
            <a:avLst/>
          </a:prstGeom>
          <a:ln w="25400">
            <a:solidFill>
              <a:srgbClr val="8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6751233" y="8053705"/>
            <a:ext cx="4345265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 b="1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>
                <a:solidFill>
                  <a:srgbClr val="008000"/>
                </a:solidFill>
                <a:latin typeface="Franklin Gothic Book"/>
                <a:ea typeface="Franklin Gothic Book"/>
                <a:cs typeface="Franklin Gothic Book"/>
              </a:rPr>
              <a:t>= 0,19= 19%= 19 um</a:t>
            </a:r>
          </a:p>
        </p:txBody>
      </p:sp>
      <p:sp>
        <p:nvSpPr>
          <p:cNvPr id="8" name="Shape 287"/>
          <p:cNvSpPr/>
          <p:nvPr/>
        </p:nvSpPr>
        <p:spPr>
          <a:xfrm>
            <a:off x="415287" y="8041005"/>
            <a:ext cx="3106645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 b="1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it-IT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/>
                <a:ea typeface="Franklin Gothic Book"/>
                <a:cs typeface="Franklin Gothic Book"/>
              </a:rPr>
              <a:t>Distanza </a:t>
            </a:r>
            <a:r>
              <a:rPr lang="it-IT" baseline="-2500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/>
                <a:ea typeface="Franklin Gothic Book"/>
                <a:cs typeface="Franklin Gothic Book"/>
              </a:rPr>
              <a:t>arg-ura</a:t>
            </a:r>
            <a:r>
              <a:rPr lang="it-IT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/>
                <a:ea typeface="Franklin Gothic Book"/>
                <a:cs typeface="Franklin Gothic Book"/>
              </a:rPr>
              <a:t>=</a:t>
            </a:r>
            <a:endParaRPr baseline="-25000">
              <a:solidFill>
                <a:schemeClr val="tx1">
                  <a:lumMod val="95000"/>
                  <a:lumOff val="5000"/>
                </a:schemeClr>
              </a:solidFill>
              <a:latin typeface="Franklin Gothic Book"/>
              <a:ea typeface="Franklin Gothic Book"/>
              <a:cs typeface="Franklin Gothic Book"/>
            </a:endParaRPr>
          </a:p>
        </p:txBody>
      </p:sp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/>
        </p:nvSpPr>
        <p:spPr>
          <a:xfrm>
            <a:off x="-330200" y="369342"/>
            <a:ext cx="13030200" cy="2410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L’analisi delle tetradi conferma che la ricombinazione</a:t>
            </a:r>
          </a:p>
          <a:p>
            <a: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avviene allo stadio di quattro filamenti</a:t>
            </a:r>
          </a:p>
        </p:txBody>
      </p:sp>
      <p:pic>
        <p:nvPicPr>
          <p:cNvPr id="290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1133" y="3376083"/>
            <a:ext cx="8890001" cy="45976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4800" y="3044990"/>
            <a:ext cx="9855200" cy="5781510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Shape 293"/>
          <p:cNvSpPr/>
          <p:nvPr/>
        </p:nvSpPr>
        <p:spPr>
          <a:xfrm>
            <a:off x="660400" y="158749"/>
            <a:ext cx="11379200" cy="227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Le tetradi ordinate permettono di mappare i geni</a:t>
            </a:r>
          </a:p>
          <a:p>
            <a: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rispetto al centromero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7437</TotalTime>
  <Words>703</Words>
  <Application>Microsoft Macintosh PowerPoint</Application>
  <PresentationFormat>Personalizzato</PresentationFormat>
  <Paragraphs>86</Paragraphs>
  <Slides>41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3" baseType="lpstr">
      <vt:lpstr>White</vt:lpstr>
      <vt:lpstr>Documento</vt:lpstr>
      <vt:lpstr>Lezione 14 Scienze Biologiche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Mappatura Genetica di Caratteri Mendeliani Umani</vt:lpstr>
      <vt:lpstr>Il ruolo della ricombinazione nella mappatura genetica</vt:lpstr>
      <vt:lpstr>Presentazione di PowerPoint</vt:lpstr>
      <vt:lpstr>Presentazione di PowerPoint</vt:lpstr>
      <vt:lpstr>Mappare un locus malattia</vt:lpstr>
      <vt:lpstr>Quale marcatore genetico scegliere?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cp:lastModifiedBy>Giovanni Cenci</cp:lastModifiedBy>
  <cp:revision>27</cp:revision>
  <dcterms:modified xsi:type="dcterms:W3CDTF">2021-03-30T08:37:07Z</dcterms:modified>
</cp:coreProperties>
</file>