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73" r:id="rId3"/>
    <p:sldId id="258" r:id="rId4"/>
    <p:sldId id="259" r:id="rId5"/>
    <p:sldId id="260" r:id="rId6"/>
    <p:sldId id="261" r:id="rId7"/>
    <p:sldId id="262" r:id="rId8"/>
    <p:sldId id="263" r:id="rId9"/>
    <p:sldId id="264" r:id="rId10"/>
    <p:sldId id="274" r:id="rId11"/>
    <p:sldId id="265" r:id="rId12"/>
    <p:sldId id="272" r:id="rId13"/>
    <p:sldId id="266" r:id="rId14"/>
    <p:sldId id="267" r:id="rId15"/>
    <p:sldId id="268" r:id="rId16"/>
    <p:sldId id="269" r:id="rId17"/>
    <p:sldId id="275" r:id="rId18"/>
    <p:sldId id="270" r:id="rId19"/>
    <p:sldId id="271"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68" y="6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92631695"/>
      </p:ext>
    </p:extLst>
  </p:cSld>
  <p:clrMap bg1="lt1" tx1="dk1" bg2="lt2" tx2="dk2" accent1="accent1" accent2="accent2" accent3="accent3" accent4="accent4" accent5="accent5" accent6="accent6" hlink="hlink" folHlink="folHlink"/>
  <p:notesStyle>
    <a:lvl1pPr defTabSz="584200" latinLnBrk="0">
      <a:defRPr sz="2200">
        <a:latin typeface="Franklin Gothic Book"/>
        <a:ea typeface="Franklin Gothic Book"/>
        <a:cs typeface="Franklin Gothic Book"/>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079500" y="2921000"/>
            <a:ext cx="10845800" cy="2413000"/>
          </a:xfrm>
          <a:prstGeom prst="rect">
            <a:avLst/>
          </a:prstGeom>
        </p:spPr>
        <p:txBody>
          <a:bodyPr anchor="b"/>
          <a:lstStyle>
            <a:lvl1pPr>
              <a:defRPr sz="8000"/>
            </a:lvl1pPr>
          </a:lstStyle>
          <a:p>
            <a:r>
              <a:t>Titolo Testo</a:t>
            </a:r>
          </a:p>
        </p:txBody>
      </p:sp>
      <p:sp>
        <p:nvSpPr>
          <p:cNvPr id="12" name="Shape 12"/>
          <p:cNvSpPr>
            <a:spLocks noGrp="1"/>
          </p:cNvSpPr>
          <p:nvPr>
            <p:ph type="body" sz="quarter" idx="1"/>
          </p:nvPr>
        </p:nvSpPr>
        <p:spPr>
          <a:xfrm>
            <a:off x="1079500" y="5359400"/>
            <a:ext cx="10845800" cy="1380067"/>
          </a:xfrm>
          <a:prstGeom prst="rect">
            <a:avLst/>
          </a:prstGeom>
        </p:spPr>
        <p:txBody>
          <a:bodyPr anchor="t"/>
          <a:lstStyle>
            <a:lvl1pPr marL="0" indent="0" algn="ctr">
              <a:spcBef>
                <a:spcPts val="0"/>
              </a:spcBef>
              <a:buSzTx/>
              <a:buNone/>
              <a:defRPr>
                <a:solidFill>
                  <a:srgbClr val="909696"/>
                </a:solidFill>
              </a:defRPr>
            </a:lvl1pPr>
            <a:lvl2pPr marL="0" indent="0" algn="ctr">
              <a:spcBef>
                <a:spcPts val="0"/>
              </a:spcBef>
              <a:buSzTx/>
              <a:buNone/>
              <a:defRPr>
                <a:solidFill>
                  <a:srgbClr val="909696"/>
                </a:solidFill>
              </a:defRPr>
            </a:lvl2pPr>
            <a:lvl3pPr marL="0" indent="0" algn="ctr">
              <a:spcBef>
                <a:spcPts val="0"/>
              </a:spcBef>
              <a:buSzTx/>
              <a:buNone/>
              <a:defRPr>
                <a:solidFill>
                  <a:srgbClr val="909696"/>
                </a:solidFill>
              </a:defRPr>
            </a:lvl3pPr>
            <a:lvl4pPr marL="0" indent="0" algn="ctr">
              <a:spcBef>
                <a:spcPts val="0"/>
              </a:spcBef>
              <a:buSzTx/>
              <a:buNone/>
              <a:defRPr>
                <a:solidFill>
                  <a:srgbClr val="909696"/>
                </a:solidFill>
              </a:defRPr>
            </a:lvl4pPr>
            <a:lvl5pPr marL="0" indent="0" algn="ctr">
              <a:spcBef>
                <a:spcPts val="0"/>
              </a:spcBef>
              <a:buSzTx/>
              <a:buNone/>
              <a:defRPr>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Shape 92"/>
          <p:cNvSpPr>
            <a:spLocks noGrp="1"/>
          </p:cNvSpPr>
          <p:nvPr>
            <p:ph type="pic" sz="half" idx="13"/>
          </p:nvPr>
        </p:nvSpPr>
        <p:spPr>
          <a:xfrm>
            <a:off x="6400800" y="25908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93" name="Shape 93"/>
          <p:cNvSpPr>
            <a:spLocks noGrp="1"/>
          </p:cNvSpPr>
          <p:nvPr>
            <p:ph type="title"/>
          </p:nvPr>
        </p:nvSpPr>
        <p:spPr>
          <a:xfrm>
            <a:off x="495300" y="1663700"/>
            <a:ext cx="5651500" cy="3302000"/>
          </a:xfrm>
          <a:prstGeom prst="rect">
            <a:avLst/>
          </a:prstGeom>
        </p:spPr>
        <p:txBody>
          <a:bodyPr anchor="b"/>
          <a:lstStyle/>
          <a:p>
            <a:r>
              <a:t>Titolo Testo</a:t>
            </a:r>
          </a:p>
        </p:txBody>
      </p:sp>
      <p:sp>
        <p:nvSpPr>
          <p:cNvPr id="94" name="Shape 94"/>
          <p:cNvSpPr>
            <a:spLocks noGrp="1"/>
          </p:cNvSpPr>
          <p:nvPr>
            <p:ph type="body" sz="quarter" idx="1"/>
          </p:nvPr>
        </p:nvSpPr>
        <p:spPr>
          <a:xfrm>
            <a:off x="495300" y="4991100"/>
            <a:ext cx="5651500" cy="3073400"/>
          </a:xfrm>
          <a:prstGeom prst="rect">
            <a:avLst/>
          </a:prstGeom>
        </p:spPr>
        <p:txBody>
          <a:bodyPr anchor="t"/>
          <a:lstStyle>
            <a:lvl1pPr marL="0" indent="0" algn="ctr">
              <a:spcBef>
                <a:spcPts val="0"/>
              </a:spcBef>
              <a:buSzTx/>
              <a:buNone/>
              <a:defRPr sz="5000">
                <a:solidFill>
                  <a:srgbClr val="909696"/>
                </a:solidFill>
              </a:defRPr>
            </a:lvl1pPr>
            <a:lvl2pPr marL="0" indent="0" algn="ctr">
              <a:spcBef>
                <a:spcPts val="0"/>
              </a:spcBef>
              <a:buSzTx/>
              <a:buNone/>
              <a:defRPr sz="5000">
                <a:solidFill>
                  <a:srgbClr val="909696"/>
                </a:solidFill>
              </a:defRPr>
            </a:lvl2pPr>
            <a:lvl3pPr marL="0" indent="0" algn="ctr">
              <a:spcBef>
                <a:spcPts val="0"/>
              </a:spcBef>
              <a:buSzTx/>
              <a:buNone/>
              <a:defRPr sz="5000">
                <a:solidFill>
                  <a:srgbClr val="909696"/>
                </a:solidFill>
              </a:defRPr>
            </a:lvl3pPr>
            <a:lvl4pPr marL="0" indent="0" algn="ctr">
              <a:spcBef>
                <a:spcPts val="0"/>
              </a:spcBef>
              <a:buSzTx/>
              <a:buNone/>
              <a:defRPr sz="5000">
                <a:solidFill>
                  <a:srgbClr val="909696"/>
                </a:solidFill>
              </a:defRPr>
            </a:lvl4pPr>
            <a:lvl5pPr marL="0" indent="0" algn="ctr">
              <a:spcBef>
                <a:spcPts val="0"/>
              </a:spcBef>
              <a:buSzTx/>
              <a:buNone/>
              <a:defRPr sz="5000">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2" name="Shape 102"/>
          <p:cNvSpPr>
            <a:spLocks noGrp="1"/>
          </p:cNvSpPr>
          <p:nvPr>
            <p:ph type="pic" sz="half" idx="13"/>
          </p:nvPr>
        </p:nvSpPr>
        <p:spPr>
          <a:xfrm>
            <a:off x="6400800" y="33020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103" name="Shape 103"/>
          <p:cNvSpPr>
            <a:spLocks noGrp="1"/>
          </p:cNvSpPr>
          <p:nvPr>
            <p:ph type="title"/>
          </p:nvPr>
        </p:nvSpPr>
        <p:spPr>
          <a:prstGeom prst="rect">
            <a:avLst/>
          </a:prstGeom>
        </p:spPr>
        <p:txBody>
          <a:bodyPr/>
          <a:lstStyle/>
          <a:p>
            <a:r>
              <a:t>Titolo Testo</a:t>
            </a:r>
          </a:p>
        </p:txBody>
      </p:sp>
      <p:sp>
        <p:nvSpPr>
          <p:cNvPr id="104" name="Shape 104"/>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Titolo Testo</a:t>
            </a:r>
          </a:p>
        </p:txBody>
      </p:sp>
      <p:sp>
        <p:nvSpPr>
          <p:cNvPr id="122" name="Shape 122"/>
          <p:cNvSpPr>
            <a:spLocks noGrp="1"/>
          </p:cNvSpPr>
          <p:nvPr>
            <p:ph type="body" sz="half" idx="1"/>
          </p:nvPr>
        </p:nvSpPr>
        <p:spPr>
          <a:xfrm>
            <a:off x="7772400" y="2527300"/>
            <a:ext cx="41529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23" name="Shape 1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30" name="Shape 130"/>
          <p:cNvSpPr>
            <a:spLocks noGrp="1"/>
          </p:cNvSpPr>
          <p:nvPr>
            <p:ph type="title"/>
          </p:nvPr>
        </p:nvSpPr>
        <p:spPr>
          <a:xfrm>
            <a:off x="1270000" y="1638300"/>
            <a:ext cx="10464800" cy="3302000"/>
          </a:xfrm>
          <a:prstGeom prst="rect">
            <a:avLst/>
          </a:prstGeom>
        </p:spPr>
        <p:txBody>
          <a:bodyPr anchor="b"/>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31" name="Shape 131"/>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000000"/>
                </a:solidFill>
                <a:latin typeface="Franklin Gothic Book"/>
                <a:ea typeface="Franklin Gothic Book"/>
                <a:cs typeface="Franklin Gothic Book"/>
                <a:sym typeface="Gill Sans"/>
              </a:defRPr>
            </a:lvl1pPr>
            <a:lvl2pPr marL="0" indent="0" algn="ctr">
              <a:spcBef>
                <a:spcPts val="0"/>
              </a:spcBef>
              <a:buSzTx/>
              <a:buNone/>
              <a:defRPr sz="3600">
                <a:solidFill>
                  <a:srgbClr val="000000"/>
                </a:solidFill>
                <a:latin typeface="Franklin Gothic Book"/>
                <a:ea typeface="Franklin Gothic Book"/>
                <a:cs typeface="Franklin Gothic Book"/>
                <a:sym typeface="Gill Sans"/>
              </a:defRPr>
            </a:lvl2pPr>
            <a:lvl3pPr marL="0" indent="0" algn="ctr">
              <a:spcBef>
                <a:spcPts val="0"/>
              </a:spcBef>
              <a:buSzTx/>
              <a:buNone/>
              <a:defRPr sz="3600">
                <a:solidFill>
                  <a:srgbClr val="000000"/>
                </a:solidFill>
                <a:latin typeface="Franklin Gothic Book"/>
                <a:ea typeface="Franklin Gothic Book"/>
                <a:cs typeface="Franklin Gothic Book"/>
                <a:sym typeface="Gill Sans"/>
              </a:defRPr>
            </a:lvl3pPr>
            <a:lvl4pPr marL="0" indent="0" algn="ctr">
              <a:spcBef>
                <a:spcPts val="0"/>
              </a:spcBef>
              <a:buSzTx/>
              <a:buNone/>
              <a:defRPr sz="3600">
                <a:solidFill>
                  <a:srgbClr val="000000"/>
                </a:solidFill>
                <a:latin typeface="Franklin Gothic Book"/>
                <a:ea typeface="Franklin Gothic Book"/>
                <a:cs typeface="Franklin Gothic Book"/>
                <a:sym typeface="Gill Sans"/>
              </a:defRPr>
            </a:lvl4pPr>
            <a:lvl5pPr marL="0" indent="0" algn="ctr">
              <a:spcBef>
                <a:spcPts val="0"/>
              </a:spcBef>
              <a:buSzTx/>
              <a:buNone/>
              <a:defRPr sz="36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2" name="Shape 132"/>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39" name="Shape 139"/>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40" name="Shape 140"/>
          <p:cNvSpPr>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a:solidFill>
                  <a:srgbClr val="000000"/>
                </a:solidFill>
                <a:latin typeface="Franklin Gothic Book"/>
                <a:ea typeface="Franklin Gothic Book"/>
                <a:cs typeface="Franklin Gothic Book"/>
                <a:sym typeface="Gill Sans"/>
              </a:defRPr>
            </a:lvl1pPr>
            <a:lvl2pPr marL="1333500" indent="-571500">
              <a:spcBef>
                <a:spcPts val="2400"/>
              </a:spcBef>
              <a:buSzPct val="171000"/>
              <a:defRPr>
                <a:solidFill>
                  <a:srgbClr val="000000"/>
                </a:solidFill>
                <a:latin typeface="Franklin Gothic Book"/>
                <a:ea typeface="Franklin Gothic Book"/>
                <a:cs typeface="Franklin Gothic Book"/>
                <a:sym typeface="Gill Sans"/>
              </a:defRPr>
            </a:lvl2pPr>
            <a:lvl3pPr marL="1778000" indent="-571500">
              <a:spcBef>
                <a:spcPts val="2400"/>
              </a:spcBef>
              <a:buSzPct val="171000"/>
              <a:defRPr>
                <a:solidFill>
                  <a:srgbClr val="000000"/>
                </a:solidFill>
                <a:latin typeface="Franklin Gothic Book"/>
                <a:ea typeface="Franklin Gothic Book"/>
                <a:cs typeface="Franklin Gothic Book"/>
                <a:sym typeface="Gill Sans"/>
              </a:defRPr>
            </a:lvl3pPr>
            <a:lvl4pPr marL="2222500" indent="-571500">
              <a:spcBef>
                <a:spcPts val="2400"/>
              </a:spcBef>
              <a:buSzPct val="171000"/>
              <a:defRPr>
                <a:solidFill>
                  <a:srgbClr val="000000"/>
                </a:solidFill>
                <a:latin typeface="Franklin Gothic Book"/>
                <a:ea typeface="Franklin Gothic Book"/>
                <a:cs typeface="Franklin Gothic Book"/>
                <a:sym typeface="Gill Sans"/>
              </a:defRPr>
            </a:lvl4pPr>
            <a:lvl5pPr marL="2667000" indent="-571500">
              <a:spcBef>
                <a:spcPts val="24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1" name="Shape 141"/>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148" name="Shape 148"/>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49" name="Shape 149"/>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0" name="Shape 150"/>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157" name="Shape 157"/>
          <p:cNvSpPr>
            <a:spLocks noGrp="1"/>
          </p:cNvSpPr>
          <p:nvPr>
            <p:ph type="body" idx="1"/>
          </p:nvPr>
        </p:nvSpPr>
        <p:spPr>
          <a:xfrm>
            <a:off x="1270000" y="1270000"/>
            <a:ext cx="10464800" cy="7213600"/>
          </a:xfrm>
          <a:prstGeom prst="rect">
            <a:avLst/>
          </a:prstGeom>
        </p:spPr>
        <p:txBody>
          <a:bodyPr/>
          <a:lstStyle>
            <a:lvl1pPr marL="889000" indent="-571500">
              <a:spcBef>
                <a:spcPts val="4800"/>
              </a:spcBef>
              <a:buSzPct val="171000"/>
              <a:defRPr>
                <a:solidFill>
                  <a:srgbClr val="000000"/>
                </a:solidFill>
                <a:latin typeface="Franklin Gothic Book"/>
                <a:ea typeface="Franklin Gothic Book"/>
                <a:cs typeface="Franklin Gothic Book"/>
                <a:sym typeface="Gill Sans"/>
              </a:defRPr>
            </a:lvl1pPr>
            <a:lvl2pPr marL="1333500" indent="-571500">
              <a:spcBef>
                <a:spcPts val="4800"/>
              </a:spcBef>
              <a:buSzPct val="171000"/>
              <a:defRPr>
                <a:solidFill>
                  <a:srgbClr val="000000"/>
                </a:solidFill>
                <a:latin typeface="Franklin Gothic Book"/>
                <a:ea typeface="Franklin Gothic Book"/>
                <a:cs typeface="Franklin Gothic Book"/>
                <a:sym typeface="Gill Sans"/>
              </a:defRPr>
            </a:lvl2pPr>
            <a:lvl3pPr marL="1778000" indent="-571500">
              <a:spcBef>
                <a:spcPts val="4800"/>
              </a:spcBef>
              <a:buSzPct val="171000"/>
              <a:defRPr>
                <a:solidFill>
                  <a:srgbClr val="000000"/>
                </a:solidFill>
                <a:latin typeface="Franklin Gothic Book"/>
                <a:ea typeface="Franklin Gothic Book"/>
                <a:cs typeface="Franklin Gothic Book"/>
                <a:sym typeface="Gill Sans"/>
              </a:defRPr>
            </a:lvl3pPr>
            <a:lvl4pPr marL="2222500" indent="-571500">
              <a:spcBef>
                <a:spcPts val="4800"/>
              </a:spcBef>
              <a:buSzPct val="171000"/>
              <a:defRPr>
                <a:solidFill>
                  <a:srgbClr val="000000"/>
                </a:solidFill>
                <a:latin typeface="Franklin Gothic Book"/>
                <a:ea typeface="Franklin Gothic Book"/>
                <a:cs typeface="Franklin Gothic Book"/>
                <a:sym typeface="Gill Sans"/>
              </a:defRPr>
            </a:lvl4pPr>
            <a:lvl5pPr marL="2667000" indent="-571500">
              <a:spcBef>
                <a:spcPts val="48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8" name="Shape 158"/>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65" name="Shape 165"/>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72" name="Shape 172"/>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73" name="Shape 173"/>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80" name="Shape 180"/>
          <p:cNvSpPr>
            <a:spLocks noGrp="1"/>
          </p:cNvSpPr>
          <p:nvPr>
            <p:ph type="title"/>
          </p:nvPr>
        </p:nvSpPr>
        <p:spPr>
          <a:xfrm>
            <a:off x="1270000" y="2971800"/>
            <a:ext cx="10464800" cy="38100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81" name="Shape 181"/>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188" name="Shape 188"/>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189" name="Shape 189"/>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90" name="Shape 190"/>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Riflesso orizzontale">
    <p:spTree>
      <p:nvGrpSpPr>
        <p:cNvPr id="1" name=""/>
        <p:cNvGrpSpPr/>
        <p:nvPr/>
      </p:nvGrpSpPr>
      <p:grpSpPr>
        <a:xfrm>
          <a:off x="0" y="0"/>
          <a:ext cx="0" cy="0"/>
          <a:chOff x="0" y="0"/>
          <a:chExt cx="0" cy="0"/>
        </a:xfrm>
      </p:grpSpPr>
      <p:sp>
        <p:nvSpPr>
          <p:cNvPr id="197" name="Shape 197"/>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198" name="Shape 198"/>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99" name="Shape 19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206" name="Shape 206"/>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207" name="Shape 20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Franklin Gothic Book"/>
                <a:ea typeface="Franklin Gothic Book"/>
                <a:cs typeface="Franklin Gothic Book"/>
                <a:sym typeface="Gill Sans"/>
              </a:defRPr>
            </a:lvl1pPr>
          </a:lstStyle>
          <a:p>
            <a:r>
              <a:t>Titolo Testo</a:t>
            </a:r>
          </a:p>
        </p:txBody>
      </p:sp>
      <p:sp>
        <p:nvSpPr>
          <p:cNvPr id="208" name="Shape 20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9" name="Shape 20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oto - Riflesso verticale">
    <p:spTree>
      <p:nvGrpSpPr>
        <p:cNvPr id="1" name=""/>
        <p:cNvGrpSpPr/>
        <p:nvPr/>
      </p:nvGrpSpPr>
      <p:grpSpPr>
        <a:xfrm>
          <a:off x="0" y="0"/>
          <a:ext cx="0" cy="0"/>
          <a:chOff x="0" y="0"/>
          <a:chExt cx="0" cy="0"/>
        </a:xfrm>
      </p:grpSpPr>
      <p:sp>
        <p:nvSpPr>
          <p:cNvPr id="216" name="Shape 216"/>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217" name="Shape 21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Franklin Gothic Book"/>
                <a:ea typeface="Franklin Gothic Book"/>
                <a:cs typeface="Franklin Gothic Book"/>
                <a:sym typeface="Gill Sans"/>
              </a:defRPr>
            </a:lvl1pPr>
          </a:lstStyle>
          <a:p>
            <a:r>
              <a:t>Titolo Testo</a:t>
            </a:r>
          </a:p>
        </p:txBody>
      </p:sp>
      <p:sp>
        <p:nvSpPr>
          <p:cNvPr id="218" name="Shape 21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9" name="Shape 21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26" name="Shape 226"/>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227" name="Shape 227"/>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228" name="Shape 22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9" name="Shape 22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236" name="Shape 236"/>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237" name="Shape 237"/>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8" name="Shape 238"/>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245" name="Shape 245"/>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246" name="Shape 246"/>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7" name="Shape 247"/>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idx="1"/>
          </p:nvPr>
        </p:nvSpPr>
        <p:spPr>
          <a:prstGeom prst="rect">
            <a:avLst/>
          </a:prstGeom>
        </p:spPr>
        <p:txBody>
          <a:bodyPr numCol="2" spcCol="542290" anchor="t"/>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8" name="Shape 38"/>
          <p:cNvSpPr>
            <a:spLocks noGrp="1"/>
          </p:cNvSpPr>
          <p:nvPr>
            <p:ph type="body" idx="1"/>
          </p:nvPr>
        </p:nvSpPr>
        <p:spPr>
          <a:xfrm>
            <a:off x="1079500" y="876300"/>
            <a:ext cx="10845800" cy="8001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9" name="Shape 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61" name="Shape 61"/>
          <p:cNvSpPr>
            <a:spLocks noGrp="1"/>
          </p:cNvSpPr>
          <p:nvPr>
            <p:ph type="title"/>
          </p:nvPr>
        </p:nvSpPr>
        <p:spPr>
          <a:xfrm>
            <a:off x="1079500" y="2971800"/>
            <a:ext cx="10845800" cy="3810000"/>
          </a:xfrm>
          <a:prstGeom prst="rect">
            <a:avLst/>
          </a:prstGeom>
        </p:spPr>
        <p:txBody>
          <a:bodyPr/>
          <a:lstStyle>
            <a:lvl1pPr>
              <a:defRPr sz="8000"/>
            </a:lvl1pPr>
          </a:lstStyle>
          <a:p>
            <a:r>
              <a:t>Titolo Testo</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51100" y="952500"/>
            <a:ext cx="8102600" cy="609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0" name="Shape 70"/>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71" name="Shape 7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6 su">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49784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9" name="Shape 79"/>
          <p:cNvSpPr>
            <a:spLocks noGrp="1"/>
          </p:cNvSpPr>
          <p:nvPr>
            <p:ph type="pic" sz="quarter" idx="14"/>
          </p:nvPr>
        </p:nvSpPr>
        <p:spPr>
          <a:xfrm>
            <a:off x="13335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0" name="Shape 80"/>
          <p:cNvSpPr>
            <a:spLocks noGrp="1"/>
          </p:cNvSpPr>
          <p:nvPr>
            <p:ph type="pic" sz="quarter" idx="15"/>
          </p:nvPr>
        </p:nvSpPr>
        <p:spPr>
          <a:xfrm>
            <a:off x="86233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1" name="Shape 81"/>
          <p:cNvSpPr>
            <a:spLocks noGrp="1"/>
          </p:cNvSpPr>
          <p:nvPr>
            <p:ph type="pic" sz="quarter" idx="16"/>
          </p:nvPr>
        </p:nvSpPr>
        <p:spPr>
          <a:xfrm>
            <a:off x="49784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2" name="Shape 82"/>
          <p:cNvSpPr>
            <a:spLocks noGrp="1"/>
          </p:cNvSpPr>
          <p:nvPr>
            <p:ph type="pic" sz="quarter" idx="17"/>
          </p:nvPr>
        </p:nvSpPr>
        <p:spPr>
          <a:xfrm>
            <a:off x="13335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3" name="Shape 83"/>
          <p:cNvSpPr>
            <a:spLocks noGrp="1"/>
          </p:cNvSpPr>
          <p:nvPr>
            <p:ph type="pic" sz="quarter" idx="18"/>
          </p:nvPr>
        </p:nvSpPr>
        <p:spPr>
          <a:xfrm>
            <a:off x="86233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4" name="Shape 84"/>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9500" y="152400"/>
            <a:ext cx="108458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Titolo Testo</a:t>
            </a:r>
          </a:p>
        </p:txBody>
      </p:sp>
      <p:sp>
        <p:nvSpPr>
          <p:cNvPr id="3" name="Shape 3"/>
          <p:cNvSpPr>
            <a:spLocks noGrp="1"/>
          </p:cNvSpPr>
          <p:nvPr>
            <p:ph type="body" idx="1"/>
          </p:nvPr>
        </p:nvSpPr>
        <p:spPr>
          <a:xfrm>
            <a:off x="1079500" y="2527300"/>
            <a:ext cx="108458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311968" y="9080500"/>
            <a:ext cx="384370" cy="379591"/>
          </a:xfrm>
          <a:prstGeom prst="rect">
            <a:avLst/>
          </a:prstGeom>
          <a:ln w="12700">
            <a:miter lim="400000"/>
          </a:ln>
        </p:spPr>
        <p:txBody>
          <a:bodyPr wrap="none" lIns="50800" tIns="50800" rIns="50800" bIns="50800">
            <a:spAutoFit/>
          </a:bodyPr>
          <a:lstStyle>
            <a:lvl1pPr>
              <a:defRPr sz="1800">
                <a:solidFill>
                  <a:srgbClr val="FFFFFF"/>
                </a:solidFill>
                <a:latin typeface="Franklin Gothic Book"/>
                <a:ea typeface="Franklin Gothic Book"/>
                <a:cs typeface="Franklin Gothic Book"/>
                <a:sym typeface="American Typewriter"/>
              </a:defRPr>
            </a:lvl1pPr>
          </a:lstStyle>
          <a:p>
            <a:fld id="{86CB4B4D-7CA3-9044-876B-883B54F8677D}" type="slidenum">
              <a:rPr lang="nb-NO"/>
              <a:pPr/>
              <a:t>‹n.›</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Franklin Gothic Book"/>
          <a:ea typeface="Franklin Gothic Book"/>
          <a:cs typeface="Franklin Gothic Book"/>
          <a:sym typeface="American Typewriter"/>
        </a:defRPr>
      </a:lvl1pPr>
      <a:lvl2pPr marL="0" marR="0" indent="228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9pPr>
    </p:titleStyle>
    <p:bodyStyle>
      <a:lvl1pPr marL="904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1pPr>
      <a:lvl2pPr marL="1429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2pPr>
      <a:lvl3pPr marL="1937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3pPr>
      <a:lvl4pPr marL="2462257"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4pPr>
      <a:lvl5pPr marL="29871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5pPr>
      <a:lvl6pPr marL="33427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6pPr>
      <a:lvl7pPr marL="3698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7pPr>
      <a:lvl8pPr marL="40539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8pPr>
      <a:lvl9pPr marL="44095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tif"/><Relationship Id="rId3" Type="http://schemas.openxmlformats.org/officeDocument/2006/relationships/image" Target="../media/image16.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18.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tif"/><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ng"/>
          <p:cNvPicPr>
            <a:picLocks noChangeAspect="1"/>
          </p:cNvPicPr>
          <p:nvPr/>
        </p:nvPicPr>
        <p:blipFill>
          <a:blip r:embed="rId2">
            <a:extLst/>
          </a:blip>
          <a:stretch>
            <a:fillRect/>
          </a:stretch>
        </p:blipFill>
        <p:spPr>
          <a:xfrm>
            <a:off x="3207264" y="0"/>
            <a:ext cx="6590272" cy="97536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9540" y="1783815"/>
            <a:ext cx="11387609" cy="9643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n-US" sz="4400" b="0" i="0" u="none" strike="noStrike" cap="none" spc="0" normalizeH="0" baseline="0">
                <a:ln>
                  <a:noFill/>
                </a:ln>
                <a:solidFill>
                  <a:schemeClr val="tx1"/>
                </a:solidFill>
                <a:effectLst/>
                <a:uFillTx/>
                <a:latin typeface="Franklin Gothic Book"/>
                <a:ea typeface="Franklin Gothic Book"/>
                <a:cs typeface="Franklin Gothic Book"/>
                <a:sym typeface="American Typewriter"/>
              </a:rPr>
              <a:t>f</a:t>
            </a:r>
            <a:r>
              <a:rPr kumimoji="0" lang="en-US" sz="4400" b="0" i="0" u="none" strike="noStrike" cap="none" spc="0" normalizeH="0" baseline="-25000">
                <a:ln>
                  <a:noFill/>
                </a:ln>
                <a:solidFill>
                  <a:schemeClr val="tx1"/>
                </a:solidFill>
                <a:effectLst/>
                <a:uFillTx/>
                <a:latin typeface="Franklin Gothic Book"/>
                <a:ea typeface="Franklin Gothic Book"/>
                <a:cs typeface="Franklin Gothic Book"/>
                <a:sym typeface="American Typewriter"/>
              </a:rPr>
              <a:t>R(a/b)</a:t>
            </a:r>
            <a:r>
              <a:rPr kumimoji="0" lang="en-US" sz="4400" b="0" i="0" u="none" strike="noStrike" cap="none" spc="0" normalizeH="0">
                <a:ln>
                  <a:noFill/>
                </a:ln>
                <a:solidFill>
                  <a:schemeClr val="tx1"/>
                </a:solidFill>
                <a:effectLst/>
                <a:uFillTx/>
                <a:latin typeface="Franklin Gothic Book"/>
                <a:ea typeface="Franklin Gothic Book"/>
                <a:cs typeface="Franklin Gothic Book"/>
                <a:sym typeface="American Typewriter"/>
              </a:rPr>
              <a:t>= </a:t>
            </a:r>
            <a:r>
              <a:rPr lang="en-US" sz="4400">
                <a:solidFill>
                  <a:schemeClr val="tx1"/>
                </a:solidFill>
                <a:latin typeface="Franklin Gothic Book"/>
                <a:ea typeface="Franklin Gothic Book"/>
                <a:cs typeface="Franklin Gothic Book"/>
              </a:rPr>
              <a:t>f</a:t>
            </a:r>
            <a:r>
              <a:rPr lang="en-US" sz="4400" baseline="-25000">
                <a:solidFill>
                  <a:schemeClr val="tx1"/>
                </a:solidFill>
                <a:latin typeface="Franklin Gothic Book"/>
                <a:ea typeface="Franklin Gothic Book"/>
                <a:cs typeface="Franklin Gothic Book"/>
              </a:rPr>
              <a:t>RI</a:t>
            </a:r>
            <a:r>
              <a:rPr lang="en-US" sz="4400">
                <a:solidFill>
                  <a:schemeClr val="tx1"/>
                </a:solidFill>
                <a:latin typeface="Franklin Gothic Book"/>
                <a:ea typeface="Franklin Gothic Book"/>
                <a:cs typeface="Franklin Gothic Book"/>
              </a:rPr>
              <a:t> + [f</a:t>
            </a:r>
            <a:r>
              <a:rPr lang="en-US" sz="4400" baseline="-25000">
                <a:solidFill>
                  <a:schemeClr val="tx1"/>
                </a:solidFill>
                <a:latin typeface="Franklin Gothic Book"/>
                <a:ea typeface="Franklin Gothic Book"/>
                <a:cs typeface="Franklin Gothic Book"/>
              </a:rPr>
              <a:t>DCO</a:t>
            </a:r>
            <a:r>
              <a:rPr lang="en-US" sz="4400">
                <a:solidFill>
                  <a:schemeClr val="tx1"/>
                </a:solidFill>
                <a:latin typeface="Franklin Gothic Book"/>
                <a:ea typeface="Franklin Gothic Book"/>
                <a:cs typeface="Franklin Gothic Book"/>
              </a:rPr>
              <a:t>x CC]</a:t>
            </a:r>
          </a:p>
          <a:p>
            <a:pPr algn="ctr"/>
            <a:r>
              <a:rPr lang="en-US" sz="3600">
                <a:solidFill>
                  <a:schemeClr val="tx1"/>
                </a:solidFill>
                <a:latin typeface="Franklin Gothic Book"/>
                <a:ea typeface="Franklin Gothic Book"/>
                <a:cs typeface="Franklin Gothic Book"/>
              </a:rPr>
              <a:t>Da cui</a:t>
            </a:r>
          </a:p>
          <a:p>
            <a:r>
              <a:rPr lang="en-US" sz="4400" b="1">
                <a:solidFill>
                  <a:schemeClr val="tx1"/>
                </a:solidFill>
                <a:latin typeface="Franklin Gothic Book"/>
                <a:ea typeface="Franklin Gothic Book"/>
                <a:cs typeface="Franklin Gothic Book"/>
              </a:rPr>
              <a:t>f</a:t>
            </a:r>
            <a:r>
              <a:rPr lang="en-US" sz="4400" b="1" baseline="-25000">
                <a:solidFill>
                  <a:schemeClr val="tx1"/>
                </a:solidFill>
                <a:latin typeface="Franklin Gothic Book"/>
                <a:ea typeface="Franklin Gothic Book"/>
                <a:cs typeface="Franklin Gothic Book"/>
              </a:rPr>
              <a:t>RI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R(a/b)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DCO</a:t>
            </a:r>
            <a:r>
              <a:rPr lang="en-US" sz="4400" b="1">
                <a:solidFill>
                  <a:schemeClr val="tx1"/>
                </a:solidFill>
                <a:latin typeface="Franklin Gothic Book"/>
                <a:ea typeface="Franklin Gothic Book"/>
                <a:cs typeface="Franklin Gothic Book"/>
              </a:rPr>
              <a:t>x CC]</a:t>
            </a:r>
            <a:endParaRPr lang="en-US" sz="3200">
              <a:solidFill>
                <a:schemeClr val="tx1"/>
              </a:solidFill>
              <a:latin typeface="Franklin Gothic Book"/>
              <a:ea typeface="Franklin Gothic Book"/>
              <a:cs typeface="Franklin Gothic Book"/>
            </a:endParaRPr>
          </a:p>
          <a:p>
            <a:r>
              <a:rPr lang="en-US" sz="3200">
                <a:solidFill>
                  <a:schemeClr val="tx1"/>
                </a:solidFill>
                <a:latin typeface="Franklin Gothic Book"/>
                <a:ea typeface="Franklin Gothic Book"/>
                <a:cs typeface="Franklin Gothic Book"/>
              </a:rPr>
              <a:t>Oppure, considerando che f</a:t>
            </a:r>
            <a:r>
              <a:rPr lang="en-US" sz="3200" baseline="-25000">
                <a:solidFill>
                  <a:schemeClr val="tx1"/>
                </a:solidFill>
                <a:latin typeface="Franklin Gothic Book"/>
                <a:ea typeface="Franklin Gothic Book"/>
                <a:cs typeface="Franklin Gothic Book"/>
              </a:rPr>
              <a:t>DCO</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endParaRPr kumimoji="0" lang="en-US" sz="32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RI</a:t>
            </a:r>
            <a:r>
              <a:rPr lang="en-US" sz="3200">
                <a:solidFill>
                  <a:schemeClr val="tx1"/>
                </a:solidFill>
                <a:latin typeface="Franklin Gothic Book"/>
                <a:ea typeface="Franklin Gothic Book"/>
                <a:cs typeface="Franklin Gothic Book"/>
              </a:rPr>
              <a:t> +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RI </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R(a/b)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R(b/c])</a:t>
            </a:r>
            <a:r>
              <a:rPr lang="en-US" sz="4000" b="1">
                <a:solidFill>
                  <a:schemeClr val="tx1"/>
                </a:solidFill>
                <a:latin typeface="Franklin Gothic Book"/>
                <a:ea typeface="Franklin Gothic Book"/>
                <a:cs typeface="Franklin Gothic Book"/>
              </a:rPr>
              <a:t> x CC]</a:t>
            </a:r>
            <a:endParaRPr lang="en-US" sz="3200">
              <a:solidFill>
                <a:schemeClr val="tx1"/>
              </a:solidFill>
              <a:latin typeface="Franklin Gothic Book"/>
              <a:ea typeface="Franklin Gothic Book"/>
              <a:cs typeface="Franklin Gothic Book"/>
            </a:endParaRPr>
          </a:p>
          <a:p>
            <a:pPr algn="ctr"/>
            <a:r>
              <a:rPr lang="en-US" sz="3200">
                <a:solidFill>
                  <a:schemeClr val="tx1"/>
                </a:solidFill>
                <a:latin typeface="Franklin Gothic Book"/>
                <a:ea typeface="Franklin Gothic Book"/>
                <a:cs typeface="Franklin Gothic Book"/>
              </a:rPr>
              <a:t>Analogamente</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R(b/c)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R(a/b])</a:t>
            </a:r>
            <a:r>
              <a:rPr lang="en-US" sz="4000" b="1">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In altre parole:</a:t>
            </a:r>
            <a:endParaRPr lang="en-US" sz="4000">
              <a:solidFill>
                <a:schemeClr val="tx1"/>
              </a:solidFill>
              <a:latin typeface="Franklin Gothic Book"/>
              <a:ea typeface="Franklin Gothic Book"/>
              <a:cs typeface="Franklin Gothic Book"/>
            </a:endParaRPr>
          </a:p>
          <a:p>
            <a:pPr algn="ctr"/>
            <a:r>
              <a:rPr lang="en-US" sz="3200">
                <a:solidFill>
                  <a:srgbClr val="800000"/>
                </a:solidFill>
                <a:latin typeface="Franklin Gothic Book"/>
                <a:ea typeface="Franklin Gothic Book"/>
                <a:cs typeface="Franklin Gothic Book"/>
              </a:rPr>
              <a:t>La frequenza dei ricombinanti nella regione è uguale al prodotto tra la probabilità che avvenga un CO in quella regione X la probabilità che non avvenga nella regione adiacente</a:t>
            </a:r>
          </a:p>
          <a:p>
            <a:pPr algn="ctr"/>
            <a:endParaRPr lang="en-US" sz="4000">
              <a:solidFill>
                <a:schemeClr val="tx1"/>
              </a:solidFill>
              <a:latin typeface="Franklin Gothic Book"/>
              <a:ea typeface="Franklin Gothic Book"/>
              <a:cs typeface="Franklin Gothic Book"/>
            </a:endParaRPr>
          </a:p>
          <a:p>
            <a:pPr algn="ctr"/>
            <a:endParaRPr lang="en-US" sz="4000">
              <a:solidFill>
                <a:schemeClr val="tx1"/>
              </a:solidFill>
              <a:latin typeface="Franklin Gothic Book"/>
              <a:ea typeface="Franklin Gothic Book"/>
              <a:cs typeface="Franklin Gothic Book"/>
            </a:endParaRPr>
          </a:p>
          <a:p>
            <a:pPr algn="ctr"/>
            <a:endParaRPr kumimoji="0" lang="en-US" sz="40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p:txBody>
      </p:sp>
      <p:sp>
        <p:nvSpPr>
          <p:cNvPr id="3" name="CasellaDiTesto 2"/>
          <p:cNvSpPr txBox="1"/>
          <p:nvPr/>
        </p:nvSpPr>
        <p:spPr>
          <a:xfrm>
            <a:off x="362614" y="37398"/>
            <a:ext cx="1186453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rPr>
              <a:t>Calcolare il numero dei ricombinanti </a:t>
            </a:r>
            <a:r>
              <a:rPr kumimoji="0" lang="en-US" sz="4400" b="0" i="0" u="none" strike="noStrike" cap="none" spc="0" normalizeH="0" baseline="0">
                <a:ln>
                  <a:noFill/>
                </a:ln>
                <a:solidFill>
                  <a:srgbClr val="800000"/>
                </a:solidFill>
                <a:effectLst/>
                <a:uFillTx/>
                <a:latin typeface="Franklin Gothic Book"/>
                <a:ea typeface="Franklin Gothic Book"/>
                <a:cs typeface="Franklin Gothic Book"/>
                <a:sym typeface="Gill Sans"/>
              </a:rPr>
              <a:t>conoscendo</a:t>
            </a:r>
            <a:r>
              <a:rPr kumimoji="0" lang="en-US" sz="4400" b="0" i="0" u="none" strike="noStrike" cap="none" spc="0" normalizeH="0">
                <a:ln>
                  <a:noFill/>
                </a:ln>
                <a:solidFill>
                  <a:srgbClr val="800000"/>
                </a:solidFill>
                <a:effectLst/>
                <a:uFillTx/>
                <a:latin typeface="Franklin Gothic Book"/>
                <a:ea typeface="Franklin Gothic Book"/>
                <a:cs typeface="Franklin Gothic Book"/>
                <a:sym typeface="Gill Sans"/>
              </a:rPr>
              <a:t> le distanze tra I </a:t>
            </a:r>
            <a:r>
              <a:rPr kumimoji="0" lang="en-US" sz="4800" b="0" i="0" u="none" strike="noStrike" cap="none" spc="0" normalizeH="0">
                <a:ln>
                  <a:noFill/>
                </a:ln>
                <a:solidFill>
                  <a:srgbClr val="800000"/>
                </a:solidFill>
                <a:effectLst/>
                <a:uFillTx/>
                <a:latin typeface="Franklin Gothic Book"/>
                <a:ea typeface="Franklin Gothic Book"/>
                <a:cs typeface="Franklin Gothic Book"/>
                <a:sym typeface="Gill Sans"/>
              </a:rPr>
              <a:t>geni</a:t>
            </a:r>
            <a:endPar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8810172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0" y="184028"/>
            <a:ext cx="12848133" cy="182614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5600">
                <a:solidFill>
                  <a:schemeClr val="accent2">
                    <a:hueOff val="-2473793"/>
                    <a:satOff val="-50209"/>
                    <a:lumOff val="23543"/>
                  </a:schemeClr>
                </a:solidFill>
              </a:defRPr>
            </a:lvl1pPr>
          </a:lstStyle>
          <a:p>
            <a:r>
              <a:rPr>
                <a:solidFill>
                  <a:srgbClr val="800000"/>
                </a:solidFill>
                <a:latin typeface="Franklin Gothic Book"/>
                <a:ea typeface="Franklin Gothic Book"/>
                <a:cs typeface="Franklin Gothic Book"/>
              </a:rPr>
              <a:t>Correlazione tra mappa genetica e posizione fisica dei geni</a:t>
            </a:r>
          </a:p>
        </p:txBody>
      </p:sp>
      <p:sp>
        <p:nvSpPr>
          <p:cNvPr id="294" name="Shape 294"/>
          <p:cNvSpPr/>
          <p:nvPr/>
        </p:nvSpPr>
        <p:spPr>
          <a:xfrm>
            <a:off x="558800" y="1971349"/>
            <a:ext cx="12289334" cy="46269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rPr>
                <a:solidFill>
                  <a:schemeClr val="tx1">
                    <a:lumMod val="85000"/>
                    <a:lumOff val="15000"/>
                  </a:schemeClr>
                </a:solidFill>
                <a:latin typeface="Franklin Gothic Book"/>
                <a:ea typeface="Franklin Gothic Book"/>
                <a:cs typeface="Franklin Gothic Book"/>
              </a:rPr>
              <a:t>Le distanze fisiche reali tra i geni (cioè la quantità di DNA che separa i geni) non sono sempre corrispondenti con le distanze genetiche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La correlazione tra FR e distanza fisica non è lineare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Esistenza di doppi, tripli o multipli CO</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hot spot di ricombinazione</a:t>
            </a:r>
          </a:p>
        </p:txBody>
      </p:sp>
      <p:sp>
        <p:nvSpPr>
          <p:cNvPr id="295" name="Shape 295"/>
          <p:cNvSpPr/>
          <p:nvPr/>
        </p:nvSpPr>
        <p:spPr>
          <a:xfrm>
            <a:off x="1032043" y="6640537"/>
            <a:ext cx="10377411" cy="2949525"/>
          </a:xfrm>
          <a:prstGeom prst="rect">
            <a:avLst/>
          </a:prstGeom>
          <a:ln w="12700">
            <a:solidFill>
              <a:srgbClr val="800000"/>
            </a:solidFill>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5900">
                <a:solidFill>
                  <a:srgbClr val="FAF200"/>
                </a:solidFill>
              </a:defRPr>
            </a:pPr>
            <a:r>
              <a:rPr>
                <a:solidFill>
                  <a:srgbClr val="800000"/>
                </a:solidFill>
                <a:latin typeface="Franklin Gothic Book"/>
                <a:ea typeface="Franklin Gothic Book"/>
                <a:cs typeface="Franklin Gothic Book"/>
              </a:rPr>
              <a:t>Utilizzo di Funzioni di mappa</a:t>
            </a:r>
          </a:p>
          <a:p>
            <a:pPr>
              <a:defRPr>
                <a:solidFill>
                  <a:srgbClr val="FFFFFF"/>
                </a:solidFill>
              </a:defRPr>
            </a:pPr>
            <a:r>
              <a:rPr>
                <a:solidFill>
                  <a:srgbClr val="262626"/>
                </a:solidFill>
                <a:latin typeface="Franklin Gothic Book"/>
                <a:ea typeface="Franklin Gothic Book"/>
                <a:cs typeface="Franklin Gothic Book"/>
              </a:rPr>
              <a:t>Equazioni matematiche che compensano le discrepanze insiste nella correlazione tra FR e distanze fisiche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66806" y="2461790"/>
            <a:ext cx="36190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a:t>
            </a:r>
            <a:r>
              <a:rPr kumimoji="0" lang="en-US" sz="6000" b="0" i="0" u="none" strike="noStrike" cap="none" spc="0" normalizeH="0" baseline="-25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 (e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)i!</a:t>
            </a:r>
          </a:p>
        </p:txBody>
      </p:sp>
      <p:sp>
        <p:nvSpPr>
          <p:cNvPr id="3" name="CasellaDiTesto 2"/>
          <p:cNvSpPr txBox="1"/>
          <p:nvPr/>
        </p:nvSpPr>
        <p:spPr>
          <a:xfrm>
            <a:off x="3306257" y="3924412"/>
            <a:ext cx="49401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FR= 1/2(1-e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a:ln>
                  <a:noFill/>
                </a:ln>
                <a:solidFill>
                  <a:srgbClr val="800000"/>
                </a:solidFill>
                <a:effectLst/>
                <a:uFillTx/>
                <a:latin typeface="Franklin Gothic Book"/>
                <a:ea typeface="Franklin Gothic Book"/>
                <a:cs typeface="Franklin Gothic Book"/>
                <a:sym typeface="Gill Sans"/>
              </a:rPr>
              <a:t>)</a:t>
            </a:r>
          </a:p>
        </p:txBody>
      </p:sp>
    </p:spTree>
    <p:extLst>
      <p:ext uri="{BB962C8B-B14F-4D97-AF65-F5344CB8AC3E}">
        <p14:creationId xmlns:p14="http://schemas.microsoft.com/office/powerpoint/2010/main" val="14606698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267365" y="-75218"/>
            <a:ext cx="12415761" cy="3628083"/>
          </a:xfrm>
          <a:prstGeom prst="rect">
            <a:avLst/>
          </a:prstGeom>
        </p:spPr>
        <p:txBody>
          <a:bodyPr/>
          <a:lstStyle>
            <a:lvl1pPr>
              <a:defRPr>
                <a:solidFill>
                  <a:schemeClr val="accent2">
                    <a:hueOff val="-2473793"/>
                    <a:satOff val="-50209"/>
                    <a:lumOff val="23543"/>
                  </a:schemeClr>
                </a:solidFill>
                <a:latin typeface="+mj-lt"/>
                <a:ea typeface="+mj-ea"/>
                <a:cs typeface="+mj-cs"/>
                <a:sym typeface="Gill Sans"/>
              </a:defRPr>
            </a:lvl1pPr>
          </a:lstStyle>
          <a:p>
            <a:pPr>
              <a:lnSpc>
                <a:spcPct val="70000"/>
              </a:lnSpc>
            </a:pPr>
            <a:r>
              <a:rPr>
                <a:solidFill>
                  <a:srgbClr val="800000"/>
                </a:solidFill>
                <a:latin typeface="Franklin Gothic Book"/>
                <a:ea typeface="Franklin Gothic Book"/>
                <a:cs typeface="Franklin Gothic Book"/>
              </a:rPr>
              <a:t>Le Frequenze di ricombinazione possono variare da specie a specie</a:t>
            </a:r>
          </a:p>
        </p:txBody>
      </p:sp>
      <p:sp>
        <p:nvSpPr>
          <p:cNvPr id="298" name="Shape 298"/>
          <p:cNvSpPr>
            <a:spLocks noGrp="1"/>
          </p:cNvSpPr>
          <p:nvPr>
            <p:ph type="body" idx="1"/>
          </p:nvPr>
        </p:nvSpPr>
        <p:spPr>
          <a:xfrm>
            <a:off x="1295400" y="3552864"/>
            <a:ext cx="10845800" cy="4719625"/>
          </a:xfrm>
          <a:prstGeom prst="rect">
            <a:avLst/>
          </a:prstGeom>
        </p:spPr>
        <p:txBody>
          <a:bodyPr/>
          <a:lstStyle/>
          <a:p>
            <a:pPr>
              <a:defRPr>
                <a:latin typeface="+mj-lt"/>
                <a:ea typeface="+mj-ea"/>
                <a:cs typeface="+mj-cs"/>
                <a:sym typeface="Gill Sans"/>
              </a:defRPr>
            </a:pPr>
            <a:r>
              <a:rPr>
                <a:solidFill>
                  <a:schemeClr val="tx1"/>
                </a:solidFill>
              </a:rPr>
              <a:t>in uomo 1um = 10</a:t>
            </a:r>
            <a:r>
              <a:rPr baseline="31999">
                <a:solidFill>
                  <a:schemeClr val="tx1"/>
                </a:solidFill>
              </a:rPr>
              <a:t>6 </a:t>
            </a:r>
            <a:r>
              <a:rPr>
                <a:solidFill>
                  <a:schemeClr val="tx1"/>
                </a:solidFill>
              </a:rPr>
              <a:t>bp</a:t>
            </a:r>
          </a:p>
          <a:p>
            <a:pPr>
              <a:defRPr>
                <a:latin typeface="+mj-lt"/>
                <a:ea typeface="+mj-ea"/>
                <a:cs typeface="+mj-cs"/>
                <a:sym typeface="Gill Sans"/>
              </a:defRPr>
            </a:pPr>
            <a:r>
              <a:rPr>
                <a:solidFill>
                  <a:schemeClr val="tx1"/>
                </a:solidFill>
              </a:rPr>
              <a:t>in lievito 1 um= 2500 bp</a:t>
            </a:r>
          </a:p>
          <a:p>
            <a:pPr>
              <a:defRPr>
                <a:latin typeface="+mj-lt"/>
                <a:ea typeface="+mj-ea"/>
                <a:cs typeface="+mj-cs"/>
                <a:sym typeface="Gill Sans"/>
              </a:defRPr>
            </a:pPr>
            <a:r>
              <a:rPr>
                <a:solidFill>
                  <a:schemeClr val="tx1"/>
                </a:solidFill>
              </a:rPr>
              <a:t>Nei maschi di Drosophila non avviene ricombinazione!!!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droppedImage.pdf"/>
          <p:cNvPicPr>
            <a:picLocks noChangeAspect="1"/>
          </p:cNvPicPr>
          <p:nvPr/>
        </p:nvPicPr>
        <p:blipFill>
          <a:blip r:embed="rId2">
            <a:extLst/>
          </a:blip>
          <a:stretch>
            <a:fillRect/>
          </a:stretch>
        </p:blipFill>
        <p:spPr>
          <a:xfrm>
            <a:off x="2729232" y="876300"/>
            <a:ext cx="6921501" cy="8514685"/>
          </a:xfrm>
          <a:prstGeom prst="rect">
            <a:avLst/>
          </a:prstGeom>
          <a:ln w="12700">
            <a:miter lim="400000"/>
          </a:ln>
        </p:spPr>
      </p:pic>
      <p:sp>
        <p:nvSpPr>
          <p:cNvPr id="301" name="Shape 301"/>
          <p:cNvSpPr/>
          <p:nvPr/>
        </p:nvSpPr>
        <p:spPr>
          <a:xfrm>
            <a:off x="1707089" y="-128672"/>
            <a:ext cx="8536523" cy="11336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700">
                <a:solidFill>
                  <a:schemeClr val="accent1">
                    <a:satOff val="-3355"/>
                    <a:lumOff val="26614"/>
                  </a:schemeClr>
                </a:solidFill>
              </a:defRPr>
            </a:lvl1pPr>
          </a:lstStyle>
          <a:p>
            <a:r>
              <a:rPr>
                <a:solidFill>
                  <a:srgbClr val="800000"/>
                </a:solidFill>
                <a:latin typeface="Franklin Gothic Book"/>
                <a:ea typeface="Franklin Gothic Book"/>
                <a:cs typeface="Franklin Gothic Book"/>
              </a:rPr>
              <a:t>Gruppo di Associazione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tiff"/>
          <p:cNvPicPr>
            <a:picLocks noChangeAspect="1"/>
          </p:cNvPicPr>
          <p:nvPr/>
        </p:nvPicPr>
        <p:blipFill>
          <a:blip r:embed="rId2">
            <a:extLst/>
          </a:blip>
          <a:stretch>
            <a:fillRect/>
          </a:stretch>
        </p:blipFill>
        <p:spPr>
          <a:xfrm>
            <a:off x="1722938" y="2690491"/>
            <a:ext cx="3695701" cy="3340101"/>
          </a:xfrm>
          <a:prstGeom prst="rect">
            <a:avLst/>
          </a:prstGeom>
          <a:ln w="12700">
            <a:miter lim="400000"/>
          </a:ln>
        </p:spPr>
      </p:pic>
      <p:pic>
        <p:nvPicPr>
          <p:cNvPr id="304" name="pasted-image.tiff"/>
          <p:cNvPicPr>
            <a:picLocks noChangeAspect="1"/>
          </p:cNvPicPr>
          <p:nvPr/>
        </p:nvPicPr>
        <p:blipFill>
          <a:blip r:embed="rId3">
            <a:extLst/>
          </a:blip>
          <a:stretch>
            <a:fillRect/>
          </a:stretch>
        </p:blipFill>
        <p:spPr>
          <a:xfrm>
            <a:off x="7041825" y="2607941"/>
            <a:ext cx="3530601" cy="3505201"/>
          </a:xfrm>
          <a:prstGeom prst="rect">
            <a:avLst/>
          </a:prstGeom>
          <a:ln w="12700">
            <a:miter lim="400000"/>
          </a:ln>
        </p:spPr>
      </p:pic>
      <p:sp>
        <p:nvSpPr>
          <p:cNvPr id="305" name="Shape 305"/>
          <p:cNvSpPr/>
          <p:nvPr/>
        </p:nvSpPr>
        <p:spPr>
          <a:xfrm>
            <a:off x="6078905" y="6604248"/>
            <a:ext cx="5898951"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3">
                    <a:satOff val="18648"/>
                    <a:lumOff val="5971"/>
                  </a:schemeClr>
                </a:solidFill>
              </a:defRPr>
            </a:lvl1pPr>
          </a:lstStyle>
          <a:p>
            <a:r>
              <a:rPr>
                <a:solidFill>
                  <a:srgbClr val="000000"/>
                </a:solidFill>
                <a:latin typeface="Franklin Gothic Book"/>
                <a:ea typeface="Franklin Gothic Book"/>
                <a:cs typeface="Franklin Gothic Book"/>
              </a:rPr>
              <a:t>MLH1= mismatch protein</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asted-image.tiff"/>
          <p:cNvPicPr>
            <a:picLocks noChangeAspect="1"/>
          </p:cNvPicPr>
          <p:nvPr/>
        </p:nvPicPr>
        <p:blipFill>
          <a:blip r:embed="rId2">
            <a:extLst/>
          </a:blip>
          <a:stretch>
            <a:fillRect/>
          </a:stretch>
        </p:blipFill>
        <p:spPr>
          <a:xfrm>
            <a:off x="844550" y="488950"/>
            <a:ext cx="11315700" cy="87757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7365" y="149330"/>
            <a:ext cx="12415762" cy="5365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1800">
                <a:latin typeface="Franklin Gothic Book"/>
                <a:ea typeface="Franklin Gothic Book"/>
                <a:cs typeface="Franklin Gothic Book"/>
              </a:rPr>
              <a:t>I fiori tubulari della digitale di tipo selvatico sono rossi, mentre la mutazione white produce fiori bianchi. Un’altra mutazione, peloria, determina la formazione di fiori enormi all’apice dello stelo. Un’altra mutazione ancora, dwarf, influenza la lunghezza degli steli rendendoli più corti del normale. Incrociando una pianta a fiori bianchi con una pianta dwarf e peloria tutte le piante della F1 sono alte con fiori bianchi e di grandezza normale. Incrociando una pianta della F1 con la pianta parentale dwarf e peloria si ottenie la progenia indicata sotto. (Come al solito sono indicati solo i caratteri mutanti.)</a:t>
            </a:r>
          </a:p>
          <a:p>
            <a:pPr algn="just"/>
            <a:endParaRPr lang="en-US" sz="1800">
              <a:latin typeface="Franklin Gothic Book"/>
              <a:ea typeface="Franklin Gothic Book"/>
              <a:cs typeface="Franklin Gothic Book"/>
            </a:endParaRPr>
          </a:p>
          <a:p>
            <a:pPr indent="2957513" algn="just"/>
            <a:r>
              <a:rPr lang="en-US" sz="1800">
                <a:latin typeface="Franklin Gothic Book"/>
                <a:ea typeface="Franklin Gothic Book"/>
                <a:cs typeface="Franklin Gothic Book"/>
              </a:rPr>
              <a:t>darf, peloria	 		172</a:t>
            </a:r>
          </a:p>
          <a:p>
            <a:pPr indent="2957513" algn="just"/>
            <a:r>
              <a:rPr lang="en-US" sz="1800">
                <a:latin typeface="Franklin Gothic Book"/>
                <a:ea typeface="Franklin Gothic Book"/>
                <a:cs typeface="Franklin Gothic Book"/>
              </a:rPr>
              <a:t>white 			162</a:t>
            </a:r>
          </a:p>
          <a:p>
            <a:pPr indent="2957513" algn="just"/>
            <a:r>
              <a:rPr lang="en-US" sz="1800">
                <a:latin typeface="Franklin Gothic Book"/>
                <a:ea typeface="Franklin Gothic Book"/>
                <a:cs typeface="Franklin Gothic Book"/>
              </a:rPr>
              <a:t>darf, peloria, white 	56</a:t>
            </a:r>
          </a:p>
          <a:p>
            <a:pPr indent="2957513" algn="just"/>
            <a:r>
              <a:rPr lang="en-US" sz="1800">
                <a:latin typeface="Franklin Gothic Book"/>
                <a:ea typeface="Franklin Gothic Book"/>
                <a:cs typeface="Franklin Gothic Book"/>
              </a:rPr>
              <a:t>tipo selvatico 		48</a:t>
            </a:r>
          </a:p>
          <a:p>
            <a:pPr indent="2957513" algn="just"/>
            <a:r>
              <a:rPr lang="en-US" sz="1800">
                <a:latin typeface="Franklin Gothic Book"/>
                <a:ea typeface="Franklin Gothic Book"/>
                <a:cs typeface="Franklin Gothic Book"/>
              </a:rPr>
              <a:t>darf, white 			51</a:t>
            </a:r>
          </a:p>
          <a:p>
            <a:pPr indent="2957513" algn="just"/>
            <a:r>
              <a:rPr lang="en-US" sz="1800">
                <a:latin typeface="Franklin Gothic Book"/>
                <a:ea typeface="Franklin Gothic Book"/>
                <a:cs typeface="Franklin Gothic Book"/>
              </a:rPr>
              <a:t>peloria 			43</a:t>
            </a:r>
          </a:p>
          <a:p>
            <a:pPr indent="2957513" algn="just"/>
            <a:r>
              <a:rPr lang="en-US" sz="1800">
                <a:latin typeface="Franklin Gothic Book"/>
                <a:ea typeface="Franklin Gothic Book"/>
                <a:cs typeface="Franklin Gothic Book"/>
              </a:rPr>
              <a:t>darf 				6</a:t>
            </a:r>
          </a:p>
          <a:p>
            <a:pPr indent="2957513" algn="just"/>
            <a:r>
              <a:rPr lang="en-US" sz="1800">
                <a:latin typeface="Franklin Gothic Book"/>
                <a:ea typeface="Franklin Gothic Book"/>
                <a:cs typeface="Franklin Gothic Book"/>
              </a:rPr>
              <a:t>peloria, white 		5</a:t>
            </a:r>
          </a:p>
          <a:p>
            <a:pPr indent="2957513" algn="just"/>
            <a:endParaRPr lang="en-US" sz="1800">
              <a:latin typeface="Franklin Gothic Book"/>
              <a:ea typeface="Franklin Gothic Book"/>
              <a:cs typeface="Franklin Gothic Book"/>
            </a:endParaRPr>
          </a:p>
          <a:p>
            <a:pPr algn="just"/>
            <a:r>
              <a:rPr lang="en-US" sz="1800">
                <a:latin typeface="Franklin Gothic Book"/>
                <a:ea typeface="Franklin Gothic Book"/>
                <a:cs typeface="Franklin Gothic Book"/>
              </a:rPr>
              <a:t>a. Quali alleli sono dominanti? b. Quali erano i genotipi parentali nell’incrocio iniziale? c. Disegnare una mappa mostrando le relazioni di associazione di questi tre loci. d. C’è interferenza? Se sì, calcolare il coefficiente di coincidenza e il valore dell’interferenza. e) Quale proporzione di piante white peloria vi aspettereste da un incrocio di individui della F2 peloria white con i parentali dwarf e peloria considerando che non avvenga nessun evento di ricombinazione?</a:t>
            </a:r>
            <a:endParaRPr kumimoji="0" lang="en-US" sz="1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9179233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asted-image.tiff"/>
          <p:cNvPicPr>
            <a:picLocks noChangeAspect="1"/>
          </p:cNvPicPr>
          <p:nvPr/>
        </p:nvPicPr>
        <p:blipFill>
          <a:blip r:embed="rId2">
            <a:extLst/>
          </a:blip>
          <a:stretch>
            <a:fillRect/>
          </a:stretch>
        </p:blipFill>
        <p:spPr>
          <a:xfrm>
            <a:off x="161138" y="118693"/>
            <a:ext cx="12037177" cy="1761539"/>
          </a:xfrm>
          <a:prstGeom prst="rect">
            <a:avLst/>
          </a:prstGeom>
          <a:ln w="12700">
            <a:miter lim="400000"/>
          </a:ln>
        </p:spPr>
      </p:pic>
      <p:pic>
        <p:nvPicPr>
          <p:cNvPr id="310" name="pasted-image.png"/>
          <p:cNvPicPr>
            <a:picLocks noChangeAspect="1"/>
          </p:cNvPicPr>
          <p:nvPr/>
        </p:nvPicPr>
        <p:blipFill>
          <a:blip r:embed="rId3">
            <a:extLst/>
          </a:blip>
          <a:stretch>
            <a:fillRect/>
          </a:stretch>
        </p:blipFill>
        <p:spPr>
          <a:xfrm>
            <a:off x="2418726" y="2022295"/>
            <a:ext cx="8641092" cy="3834847"/>
          </a:xfrm>
          <a:prstGeom prst="rect">
            <a:avLst/>
          </a:prstGeom>
          <a:ln w="12700">
            <a:miter lim="400000"/>
          </a:ln>
        </p:spPr>
      </p:pic>
      <p:pic>
        <p:nvPicPr>
          <p:cNvPr id="311" name="pasted-image.png"/>
          <p:cNvPicPr>
            <a:picLocks noChangeAspect="1"/>
          </p:cNvPicPr>
          <p:nvPr/>
        </p:nvPicPr>
        <p:blipFill>
          <a:blip r:embed="rId4">
            <a:extLst/>
          </a:blip>
          <a:stretch>
            <a:fillRect/>
          </a:stretch>
        </p:blipFill>
        <p:spPr>
          <a:xfrm>
            <a:off x="0" y="5999205"/>
            <a:ext cx="13004801" cy="1516160"/>
          </a:xfrm>
          <a:prstGeom prst="rect">
            <a:avLst/>
          </a:prstGeom>
          <a:ln w="12700">
            <a:miter lim="400000"/>
          </a:ln>
        </p:spPr>
      </p:pic>
      <p:sp>
        <p:nvSpPr>
          <p:cNvPr id="312" name="Shape 312"/>
          <p:cNvSpPr/>
          <p:nvPr/>
        </p:nvSpPr>
        <p:spPr>
          <a:xfrm>
            <a:off x="914108" y="1937842"/>
            <a:ext cx="129391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femmine</a:t>
            </a:r>
          </a:p>
        </p:txBody>
      </p:sp>
      <p:sp>
        <p:nvSpPr>
          <p:cNvPr id="313" name="Shape 313"/>
          <p:cNvSpPr/>
          <p:nvPr/>
        </p:nvSpPr>
        <p:spPr>
          <a:xfrm>
            <a:off x="797683" y="2322971"/>
            <a:ext cx="108013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maschi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97064" y="164574"/>
            <a:ext cx="9843140"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r>
              <a:rPr lang="en-US" sz="2800">
                <a:latin typeface="Franklin Gothic Book"/>
                <a:ea typeface="Franklin Gothic Book"/>
                <a:cs typeface="Franklin Gothic Book"/>
              </a:rPr>
              <a:t>Una linea pura di tabacco Virginia presenta degli alleli dominanti</a:t>
            </a:r>
          </a:p>
          <a:p>
            <a:pPr algn="just"/>
            <a:r>
              <a:rPr lang="en-US" sz="2800">
                <a:latin typeface="Franklin Gothic Book"/>
                <a:ea typeface="Franklin Gothic Book"/>
                <a:cs typeface="Franklin Gothic Book"/>
              </a:rPr>
              <a:t>che determinano la morforlogia della foglia (M), il colore</a:t>
            </a:r>
          </a:p>
          <a:p>
            <a:pPr algn="just"/>
            <a:r>
              <a:rPr lang="en-US" sz="2800">
                <a:latin typeface="Franklin Gothic Book"/>
                <a:ea typeface="Franklin Gothic Book"/>
                <a:cs typeface="Franklin Gothic Book"/>
              </a:rPr>
              <a:t>della foglia (C), e la grandezza della foglia (S). Una linea</a:t>
            </a:r>
          </a:p>
          <a:p>
            <a:pPr algn="just"/>
            <a:r>
              <a:rPr lang="en-US" sz="2800">
                <a:latin typeface="Franklin Gothic Book"/>
                <a:ea typeface="Franklin Gothic Book"/>
                <a:cs typeface="Franklin Gothic Book"/>
              </a:rPr>
              <a:t>Carolina è omozigote per gli alleli recessivi di questi tre geni.</a:t>
            </a:r>
          </a:p>
          <a:p>
            <a:pPr algn="just"/>
            <a:r>
              <a:rPr lang="en-US" sz="2800">
                <a:latin typeface="Franklin Gothic Book"/>
                <a:ea typeface="Franklin Gothic Book"/>
                <a:cs typeface="Franklin Gothic Book"/>
              </a:rPr>
              <a:t>La distribuzione di questi geni sul cromosoma è la seguente:</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
        <p:nvSpPr>
          <p:cNvPr id="3" name="CasellaDiTesto 2"/>
          <p:cNvSpPr txBox="1"/>
          <p:nvPr/>
        </p:nvSpPr>
        <p:spPr>
          <a:xfrm>
            <a:off x="1034740" y="4371604"/>
            <a:ext cx="10018164" cy="5273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2800">
                <a:latin typeface="Franklin Gothic Book"/>
                <a:ea typeface="Franklin Gothic Book"/>
                <a:cs typeface="Franklin Gothic Book"/>
              </a:rPr>
              <a:t>Un ibrido della F1 tra le due linee viene incrociato con la linea</a:t>
            </a:r>
          </a:p>
          <a:p>
            <a:pPr algn="just"/>
            <a:r>
              <a:rPr lang="en-US" sz="2800">
                <a:latin typeface="Franklin Gothic Book"/>
                <a:ea typeface="Franklin Gothic Book"/>
                <a:cs typeface="Franklin Gothic Book"/>
              </a:rPr>
              <a:t>parentale Carolina. Assumendo assenza di interferenza:</a:t>
            </a:r>
          </a:p>
          <a:p>
            <a:pPr algn="just"/>
            <a:r>
              <a:rPr lang="en-US" sz="2800">
                <a:latin typeface="Franklin Gothic Book"/>
                <a:ea typeface="Franklin Gothic Book"/>
                <a:cs typeface="Franklin Gothic Book"/>
              </a:rPr>
              <a:t>a. Quale proporzione della progenie di quest’ultimo incrocio</a:t>
            </a:r>
          </a:p>
          <a:p>
            <a:pPr algn="just"/>
            <a:r>
              <a:rPr lang="en-US" sz="2800">
                <a:latin typeface="Franklin Gothic Book"/>
                <a:ea typeface="Franklin Gothic Book"/>
                <a:cs typeface="Franklin Gothic Book"/>
              </a:rPr>
              <a:t>somiglierà alla linea Virginia per tutti e tre i caratteri?</a:t>
            </a:r>
          </a:p>
          <a:p>
            <a:pPr algn="just"/>
            <a:r>
              <a:rPr lang="en-US" sz="2800">
                <a:latin typeface="Franklin Gothic Book"/>
                <a:ea typeface="Franklin Gothic Book"/>
                <a:cs typeface="Franklin Gothic Book"/>
              </a:rPr>
              <a:t>b. Quale proporzione della progenie di quest’ultimo incrocio</a:t>
            </a:r>
          </a:p>
          <a:p>
            <a:pPr algn="just"/>
            <a:r>
              <a:rPr lang="en-US" sz="2800">
                <a:latin typeface="Franklin Gothic Book"/>
                <a:ea typeface="Franklin Gothic Book"/>
                <a:cs typeface="Franklin Gothic Book"/>
              </a:rPr>
              <a:t>presenterà la morfologia delle foglie e la grandezza delle</a:t>
            </a:r>
          </a:p>
          <a:p>
            <a:pPr algn="just"/>
            <a:r>
              <a:rPr lang="en-US" sz="2800">
                <a:latin typeface="Franklin Gothic Book"/>
                <a:ea typeface="Franklin Gothic Book"/>
                <a:cs typeface="Franklin Gothic Book"/>
              </a:rPr>
              <a:t>foglie della linea Virginia ma il colore delle foglie della linea</a:t>
            </a:r>
          </a:p>
          <a:p>
            <a:pPr algn="just"/>
            <a:r>
              <a:rPr lang="en-US" sz="2800">
                <a:latin typeface="Franklin Gothic Book"/>
                <a:ea typeface="Franklin Gothic Book"/>
                <a:cs typeface="Franklin Gothic Book"/>
              </a:rPr>
              <a:t>Carolina?</a:t>
            </a:r>
          </a:p>
          <a:p>
            <a:pPr algn="just"/>
            <a:r>
              <a:rPr lang="en-US" sz="2800">
                <a:latin typeface="Franklin Gothic Book"/>
                <a:ea typeface="Franklin Gothic Book"/>
                <a:cs typeface="Franklin Gothic Book"/>
              </a:rPr>
              <a:t>c. Quale proporzione della progenie di quest’ultimo incrocio</a:t>
            </a:r>
          </a:p>
          <a:p>
            <a:pPr algn="just"/>
            <a:r>
              <a:rPr lang="en-US" sz="2800">
                <a:latin typeface="Franklin Gothic Book"/>
                <a:ea typeface="Franklin Gothic Book"/>
                <a:cs typeface="Franklin Gothic Book"/>
              </a:rPr>
              <a:t>presenterà la morfologia delle foglie e il colore delle foglie</a:t>
            </a:r>
          </a:p>
          <a:p>
            <a:pPr algn="just"/>
            <a:r>
              <a:rPr lang="en-US" sz="2800">
                <a:latin typeface="Franklin Gothic Book"/>
                <a:ea typeface="Franklin Gothic Book"/>
                <a:cs typeface="Franklin Gothic Book"/>
              </a:rPr>
              <a:t>della linea Virginia ma la grandezza delle foglie della linea</a:t>
            </a:r>
          </a:p>
          <a:p>
            <a:pPr algn="just"/>
            <a:r>
              <a:rPr lang="en-US" sz="2800">
                <a:latin typeface="Franklin Gothic Book"/>
                <a:ea typeface="Franklin Gothic Book"/>
                <a:cs typeface="Franklin Gothic Book"/>
              </a:rPr>
              <a:t>Carolina?</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pic>
        <p:nvPicPr>
          <p:cNvPr id="4" name="Immagine 3"/>
          <p:cNvPicPr>
            <a:picLocks noChangeAspect="1"/>
          </p:cNvPicPr>
          <p:nvPr/>
        </p:nvPicPr>
        <p:blipFill>
          <a:blip r:embed="rId2"/>
          <a:stretch>
            <a:fillRect/>
          </a:stretch>
        </p:blipFill>
        <p:spPr>
          <a:xfrm>
            <a:off x="2203278" y="2514600"/>
            <a:ext cx="6845300" cy="1574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droppedImage.pdf"/>
          <p:cNvPicPr>
            <a:picLocks noChangeAspect="1"/>
          </p:cNvPicPr>
          <p:nvPr/>
        </p:nvPicPr>
        <p:blipFill>
          <a:blip r:embed="rId2">
            <a:extLst/>
          </a:blip>
          <a:stretch>
            <a:fillRect/>
          </a:stretch>
        </p:blipFill>
        <p:spPr>
          <a:xfrm>
            <a:off x="241300" y="237027"/>
            <a:ext cx="2860657" cy="4508501"/>
          </a:xfrm>
          <a:prstGeom prst="rect">
            <a:avLst/>
          </a:prstGeom>
          <a:ln w="12700">
            <a:miter lim="400000"/>
          </a:ln>
        </p:spPr>
      </p:pic>
      <p:pic>
        <p:nvPicPr>
          <p:cNvPr id="321" name="droppedImage.pdf"/>
          <p:cNvPicPr>
            <a:picLocks noChangeAspect="1"/>
          </p:cNvPicPr>
          <p:nvPr/>
        </p:nvPicPr>
        <p:blipFill>
          <a:blip r:embed="rId3">
            <a:extLst/>
          </a:blip>
          <a:stretch>
            <a:fillRect/>
          </a:stretch>
        </p:blipFill>
        <p:spPr>
          <a:xfrm>
            <a:off x="3314700" y="228600"/>
            <a:ext cx="4927600" cy="4549493"/>
          </a:xfrm>
          <a:prstGeom prst="rect">
            <a:avLst/>
          </a:prstGeom>
          <a:ln w="12700">
            <a:miter lim="400000"/>
          </a:ln>
        </p:spPr>
      </p:pic>
      <p:sp>
        <p:nvSpPr>
          <p:cNvPr id="322" name="Shape 322"/>
          <p:cNvSpPr/>
          <p:nvPr/>
        </p:nvSpPr>
        <p:spPr>
          <a:xfrm>
            <a:off x="342900" y="5103449"/>
            <a:ext cx="11785600" cy="1764586"/>
          </a:xfrm>
          <a:prstGeom prst="rect">
            <a:avLst/>
          </a:prstGeom>
          <a:ln w="12700">
            <a:solidFill>
              <a:schemeClr val="tx1"/>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b="1">
                <a:solidFill>
                  <a:srgbClr val="00C7FC"/>
                </a:solidFill>
                <a:latin typeface="Trebuchet MS"/>
                <a:ea typeface="Trebuchet MS"/>
                <a:cs typeface="Trebuchet MS"/>
                <a:sym typeface="Trebuchet MS"/>
              </a:defRPr>
            </a:lvl1pPr>
          </a:lstStyle>
          <a:p>
            <a:pPr algn="ctr"/>
            <a:r>
              <a:rPr>
                <a:solidFill>
                  <a:schemeClr val="tx1"/>
                </a:solidFill>
                <a:latin typeface="Franklin Gothic Book"/>
                <a:ea typeface="Franklin Gothic Book"/>
                <a:cs typeface="Franklin Gothic Book"/>
              </a:rPr>
              <a:t>negli incroci che coinvolgono solamente due geni alla volta, potrebbe essere difficile determinare l’ordine dei geni se i due geni sono molto vicino tra loro.</a:t>
            </a:r>
          </a:p>
        </p:txBody>
      </p:sp>
      <p:sp>
        <p:nvSpPr>
          <p:cNvPr id="324" name="Shape 324"/>
          <p:cNvSpPr/>
          <p:nvPr/>
        </p:nvSpPr>
        <p:spPr>
          <a:xfrm>
            <a:off x="2159000" y="7236689"/>
            <a:ext cx="789198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b="1">
                <a:solidFill>
                  <a:srgbClr val="89FA22"/>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Limiti dell’incrocio a due punti</a:t>
            </a:r>
          </a:p>
        </p:txBody>
      </p:sp>
      <p:sp>
        <p:nvSpPr>
          <p:cNvPr id="2" name="Rettangolo 1"/>
          <p:cNvSpPr/>
          <p:nvPr/>
        </p:nvSpPr>
        <p:spPr>
          <a:xfrm>
            <a:off x="3314700" y="603402"/>
            <a:ext cx="4927600" cy="71814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2598494810"/>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0" nodeType="clickEffect">
                                  <p:stCondLst>
                                    <p:cond delay="0"/>
                                  </p:stCondLst>
                                  <p:iterate type="lt">
                                    <p:tmAbs val="0"/>
                                  </p:iterate>
                                  <p:childTnLst>
                                    <p:set>
                                      <p:cBhvr>
                                        <p:cTn id="10" fill="hold"/>
                                        <p:tgtEl>
                                          <p:spTgt spid="324"/>
                                        </p:tgtEl>
                                        <p:attrNameLst>
                                          <p:attrName>style.visibility</p:attrName>
                                        </p:attrNameLst>
                                      </p:cBhvr>
                                      <p:to>
                                        <p:strVal val="visible"/>
                                      </p:to>
                                    </p:set>
                                    <p:animEffect transition="in" filter="dissolve">
                                      <p:cBhvr>
                                        <p:cTn id="11" dur="2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advAuto="0"/>
      <p:bldP spid="32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pic>
        <p:nvPicPr>
          <p:cNvPr id="261" name="5.12.png"/>
          <p:cNvPicPr>
            <a:picLocks noChangeAspect="1"/>
          </p:cNvPicPr>
          <p:nvPr/>
        </p:nvPicPr>
        <p:blipFill>
          <a:blip r:embed="rId2">
            <a:extLst/>
          </a:blip>
          <a:stretch>
            <a:fillRect/>
          </a:stretch>
        </p:blipFill>
        <p:spPr>
          <a:xfrm>
            <a:off x="2667000" y="2032000"/>
            <a:ext cx="9596936" cy="1259997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grpSp>
        <p:nvGrpSpPr>
          <p:cNvPr id="268" name="Group 268"/>
          <p:cNvGrpSpPr/>
          <p:nvPr/>
        </p:nvGrpSpPr>
        <p:grpSpPr>
          <a:xfrm>
            <a:off x="7658100" y="1308100"/>
            <a:ext cx="5041900" cy="5638800"/>
            <a:chOff x="0" y="0"/>
            <a:chExt cx="5041900" cy="5638800"/>
          </a:xfrm>
        </p:grpSpPr>
        <p:sp>
          <p:nvSpPr>
            <p:cNvPr id="264" name="Shape 264"/>
            <p:cNvSpPr/>
            <p:nvPr/>
          </p:nvSpPr>
          <p:spPr>
            <a:xfrm>
              <a:off x="0" y="0"/>
              <a:ext cx="5041900" cy="5638800"/>
            </a:xfrm>
            <a:prstGeom prst="rect">
              <a:avLst/>
            </a:prstGeom>
            <a:solidFill>
              <a:srgbClr val="FFFFFF"/>
            </a:solidFill>
            <a:ln w="12700" cap="flat">
              <a:noFill/>
              <a:miter lim="400000"/>
            </a:ln>
            <a:effectLst>
              <a:outerShdw blurRad="177800" dist="406400" dir="5400000" rotWithShape="0">
                <a:srgbClr val="000000">
                  <a:alpha val="68000"/>
                </a:srgbClr>
              </a:outerShdw>
            </a:effectLst>
          </p:spPr>
          <p:txBody>
            <a:bodyPr wrap="square" lIns="50800" tIns="50800" rIns="50800" bIns="50800" numCol="1" anchor="ctr">
              <a:noAutofit/>
            </a:bodyP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pic>
          <p:nvPicPr>
            <p:cNvPr id="265" name="b pr.png"/>
            <p:cNvPicPr>
              <a:picLocks noChangeAspect="1"/>
            </p:cNvPicPr>
            <p:nvPr/>
          </p:nvPicPr>
          <p:blipFill>
            <a:blip r:embed="rId2">
              <a:extLst/>
            </a:blip>
            <a:stretch>
              <a:fillRect/>
            </a:stretch>
          </p:blipFill>
          <p:spPr>
            <a:xfrm>
              <a:off x="584200" y="4038600"/>
              <a:ext cx="3416300" cy="1181100"/>
            </a:xfrm>
            <a:prstGeom prst="rect">
              <a:avLst/>
            </a:prstGeom>
            <a:ln w="12700" cap="flat">
              <a:noFill/>
              <a:miter lim="400000"/>
            </a:ln>
            <a:effectLst/>
          </p:spPr>
        </p:pic>
        <p:pic>
          <p:nvPicPr>
            <p:cNvPr id="266" name="vg b.png"/>
            <p:cNvPicPr>
              <a:picLocks noChangeAspect="1"/>
            </p:cNvPicPr>
            <p:nvPr/>
          </p:nvPicPr>
          <p:blipFill>
            <a:blip r:embed="rId3">
              <a:extLst/>
            </a:blip>
            <a:stretch>
              <a:fillRect/>
            </a:stretch>
          </p:blipFill>
          <p:spPr>
            <a:xfrm>
              <a:off x="38100" y="88900"/>
              <a:ext cx="4305300" cy="1435100"/>
            </a:xfrm>
            <a:prstGeom prst="rect">
              <a:avLst/>
            </a:prstGeom>
            <a:ln w="12700" cap="flat">
              <a:noFill/>
              <a:miter lim="400000"/>
            </a:ln>
            <a:effectLst/>
          </p:spPr>
        </p:pic>
        <p:pic>
          <p:nvPicPr>
            <p:cNvPr id="267" name="vg pr.png"/>
            <p:cNvPicPr>
              <a:picLocks noChangeAspect="1"/>
            </p:cNvPicPr>
            <p:nvPr/>
          </p:nvPicPr>
          <p:blipFill>
            <a:blip r:embed="rId4">
              <a:extLst/>
            </a:blip>
            <a:stretch>
              <a:fillRect/>
            </a:stretch>
          </p:blipFill>
          <p:spPr>
            <a:xfrm>
              <a:off x="520700" y="1981200"/>
              <a:ext cx="3556000" cy="1143000"/>
            </a:xfrm>
            <a:prstGeom prst="rect">
              <a:avLst/>
            </a:prstGeom>
            <a:ln w="12700" cap="flat">
              <a:noFill/>
              <a:miter lim="400000"/>
            </a:ln>
            <a:effectLst/>
          </p:spPr>
        </p:pic>
      </p:grpSp>
      <p:pic>
        <p:nvPicPr>
          <p:cNvPr id="269" name="5.12.png"/>
          <p:cNvPicPr>
            <a:picLocks noChangeAspect="1"/>
          </p:cNvPicPr>
          <p:nvPr/>
        </p:nvPicPr>
        <p:blipFill>
          <a:blip r:embed="rId5">
            <a:extLst/>
          </a:blip>
          <a:stretch>
            <a:fillRect/>
          </a:stretch>
        </p:blipFill>
        <p:spPr>
          <a:xfrm>
            <a:off x="-38100" y="1270000"/>
            <a:ext cx="7404100" cy="9720963"/>
          </a:xfrm>
          <a:prstGeom prst="rect">
            <a:avLst/>
          </a:prstGeom>
          <a:ln w="12700">
            <a:miter lim="400000"/>
          </a:ln>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droppedImage.pdf"/>
          <p:cNvPicPr>
            <a:picLocks noChangeAspect="1"/>
          </p:cNvPicPr>
          <p:nvPr/>
        </p:nvPicPr>
        <p:blipFill>
          <a:blip r:embed="rId2">
            <a:extLst/>
          </a:blip>
          <a:stretch>
            <a:fillRect/>
          </a:stretch>
        </p:blipFill>
        <p:spPr>
          <a:xfrm>
            <a:off x="152400" y="49744"/>
            <a:ext cx="12700001" cy="3430056"/>
          </a:xfrm>
          <a:prstGeom prst="rect">
            <a:avLst/>
          </a:prstGeom>
          <a:ln w="12700">
            <a:miter lim="400000"/>
          </a:ln>
        </p:spPr>
      </p:pic>
      <p:pic>
        <p:nvPicPr>
          <p:cNvPr id="272" name="droppedImage.pdf"/>
          <p:cNvPicPr>
            <a:picLocks noChangeAspect="1"/>
          </p:cNvPicPr>
          <p:nvPr/>
        </p:nvPicPr>
        <p:blipFill>
          <a:blip r:embed="rId3">
            <a:extLst/>
          </a:blip>
          <a:stretch>
            <a:fillRect/>
          </a:stretch>
        </p:blipFill>
        <p:spPr>
          <a:xfrm>
            <a:off x="114300" y="3759621"/>
            <a:ext cx="12759306" cy="3746501"/>
          </a:xfrm>
          <a:prstGeom prst="rect">
            <a:avLst/>
          </a:prstGeom>
          <a:ln w="12700">
            <a:miter lim="400000"/>
          </a:ln>
        </p:spPr>
      </p:pic>
      <p:pic>
        <p:nvPicPr>
          <p:cNvPr id="273" name="doppio.png"/>
          <p:cNvPicPr>
            <a:picLocks noChangeAspect="1"/>
          </p:cNvPicPr>
          <p:nvPr/>
        </p:nvPicPr>
        <p:blipFill>
          <a:blip r:embed="rId4">
            <a:extLst/>
          </a:blip>
          <a:stretch>
            <a:fillRect/>
          </a:stretch>
        </p:blipFill>
        <p:spPr>
          <a:xfrm>
            <a:off x="4038600" y="7861300"/>
            <a:ext cx="8699500" cy="1702077"/>
          </a:xfrm>
          <a:prstGeom prst="rect">
            <a:avLst/>
          </a:prstGeom>
          <a:ln w="38100">
            <a:solidFill>
              <a:srgbClr val="EEEB2F"/>
            </a:solidFill>
            <a:miter lim="400000"/>
          </a:ln>
        </p:spPr>
      </p:pic>
      <p:sp>
        <p:nvSpPr>
          <p:cNvPr id="274" name="Shape 274"/>
          <p:cNvSpPr/>
          <p:nvPr/>
        </p:nvSpPr>
        <p:spPr>
          <a:xfrm>
            <a:off x="297430" y="7737574"/>
            <a:ext cx="3606801" cy="1949252"/>
          </a:xfrm>
          <a:prstGeom prst="rect">
            <a:avLst/>
          </a:prstGeom>
          <a:ln w="50800">
            <a:solidFill>
              <a:srgbClr val="83941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mn-lt"/>
                <a:ea typeface="+mn-ea"/>
                <a:cs typeface="+mn-cs"/>
                <a:sym typeface="American Typewriter"/>
              </a:defRPr>
            </a:lvl1pPr>
          </a:lstStyle>
          <a:p>
            <a:r>
              <a:rPr>
                <a:latin typeface="Franklin Gothic Book"/>
                <a:ea typeface="Franklin Gothic Book"/>
                <a:cs typeface="Franklin Gothic Book"/>
              </a:rPr>
              <a:t>Correzione per i doppi crossing over</a:t>
            </a:r>
          </a:p>
        </p:txBody>
      </p:sp>
      <p:sp>
        <p:nvSpPr>
          <p:cNvPr id="275" name="Shape 275"/>
          <p:cNvSpPr/>
          <p:nvPr/>
        </p:nvSpPr>
        <p:spPr>
          <a:xfrm>
            <a:off x="8610600" y="7899400"/>
            <a:ext cx="2578100" cy="469900"/>
          </a:xfrm>
          <a:prstGeom prst="rect">
            <a:avLst/>
          </a:prstGeom>
          <a:blipFill>
            <a:blip r:embed="rId5">
              <a:alphaModFix amt="50000"/>
            </a:blip>
          </a:blipFill>
          <a:ln w="12700">
            <a:miter lim="400000"/>
          </a:ln>
          <a:effectLst>
            <a:outerShdw blurRad="177800" dist="406400" dir="5400000" rotWithShape="0">
              <a:srgbClr val="000000">
                <a:alpha val="68000"/>
              </a:srgbClr>
            </a:outerShdw>
          </a:effectLst>
        </p:spPr>
        <p:txBody>
          <a:bodyPr lIns="50800" tIns="50800" rIns="50800" bIns="50800" anchor="ct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5.12.png"/>
          <p:cNvPicPr>
            <a:picLocks noChangeAspect="1"/>
          </p:cNvPicPr>
          <p:nvPr/>
        </p:nvPicPr>
        <p:blipFill>
          <a:blip r:embed="rId2">
            <a:extLst/>
          </a:blip>
          <a:stretch>
            <a:fillRect/>
          </a:stretch>
        </p:blipFill>
        <p:spPr>
          <a:xfrm>
            <a:off x="-88900" y="158419"/>
            <a:ext cx="6515100" cy="8553781"/>
          </a:xfrm>
          <a:prstGeom prst="rect">
            <a:avLst/>
          </a:prstGeom>
          <a:ln w="12700">
            <a:miter lim="400000"/>
          </a:ln>
        </p:spPr>
      </p:pic>
      <p:sp>
        <p:nvSpPr>
          <p:cNvPr id="278" name="Shape 278"/>
          <p:cNvSpPr/>
          <p:nvPr/>
        </p:nvSpPr>
        <p:spPr>
          <a:xfrm>
            <a:off x="6473950" y="165100"/>
            <a:ext cx="6921501" cy="383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b="1">
                <a:solidFill>
                  <a:srgbClr val="FFFFFF"/>
                </a:solidFill>
                <a:latin typeface="Trebuchet MS"/>
                <a:ea typeface="Trebuchet MS"/>
                <a:cs typeface="Trebuchet MS"/>
                <a:sym typeface="Trebuchet MS"/>
              </a:defRPr>
            </a:pPr>
            <a:r>
              <a:rPr>
                <a:solidFill>
                  <a:srgbClr val="FF0000"/>
                </a:solidFill>
                <a:latin typeface="Franklin Gothic Book"/>
                <a:ea typeface="Franklin Gothic Book"/>
                <a:cs typeface="Franklin Gothic Book"/>
              </a:rPr>
              <a:t>probabilità doppio C.O. attesa </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0,123 (</a:t>
            </a:r>
            <a:r>
              <a:rPr i="1">
                <a:solidFill>
                  <a:schemeClr val="tx1"/>
                </a:solidFill>
                <a:latin typeface="Franklin Gothic Book"/>
                <a:ea typeface="Franklin Gothic Book"/>
                <a:cs typeface="Franklin Gothic Book"/>
              </a:rPr>
              <a:t>vg pr</a:t>
            </a:r>
            <a:r>
              <a:rPr>
                <a:solidFill>
                  <a:schemeClr val="tx1"/>
                </a:solidFill>
                <a:latin typeface="Franklin Gothic Book"/>
                <a:ea typeface="Franklin Gothic Book"/>
                <a:cs typeface="Franklin Gothic Book"/>
              </a:rPr>
              <a:t>) x 0,064 (</a:t>
            </a:r>
            <a:r>
              <a:rPr i="1">
                <a:solidFill>
                  <a:schemeClr val="tx1"/>
                </a:solidFill>
                <a:latin typeface="Franklin Gothic Book"/>
                <a:ea typeface="Franklin Gothic Book"/>
                <a:cs typeface="Franklin Gothic Book"/>
              </a:rPr>
              <a:t>pr b</a:t>
            </a:r>
            <a:r>
              <a:rPr>
                <a:solidFill>
                  <a:schemeClr val="tx1"/>
                </a:solidFill>
                <a:latin typeface="Franklin Gothic Book"/>
                <a:ea typeface="Franklin Gothic Book"/>
                <a:cs typeface="Franklin Gothic Book"/>
              </a:rPr>
              <a:t>)=</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 0,0079= </a:t>
            </a:r>
            <a:r>
              <a:rPr sz="3600" b="1">
                <a:solidFill>
                  <a:schemeClr val="tx1"/>
                </a:solidFill>
                <a:latin typeface="Franklin Gothic Book"/>
                <a:ea typeface="Franklin Gothic Book"/>
                <a:cs typeface="Franklin Gothic Book"/>
              </a:rPr>
              <a:t>0,79%</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a:p>
            <a:pPr algn="l">
              <a:defRPr sz="3000" b="1">
                <a:solidFill>
                  <a:srgbClr val="FFFFFF"/>
                </a:solidFill>
                <a:latin typeface="Trebuchet MS"/>
                <a:ea typeface="Trebuchet MS"/>
                <a:cs typeface="Trebuchet MS"/>
                <a:sym typeface="Trebuchet MS"/>
              </a:defRPr>
            </a:pPr>
            <a:r>
              <a:rPr>
                <a:solidFill>
                  <a:srgbClr val="0000FF"/>
                </a:solidFill>
                <a:latin typeface="Franklin Gothic Book"/>
                <a:ea typeface="Franklin Gothic Book"/>
                <a:cs typeface="Franklin Gothic Book"/>
              </a:rPr>
              <a:t>probabilità doppio C.O.osservata</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13+9/4197 x 100= </a:t>
            </a:r>
            <a:r>
              <a:rPr sz="3600" b="1">
                <a:solidFill>
                  <a:schemeClr val="tx1"/>
                </a:solidFill>
                <a:latin typeface="Franklin Gothic Book"/>
                <a:ea typeface="Franklin Gothic Book"/>
                <a:cs typeface="Franklin Gothic Book"/>
              </a:rPr>
              <a:t>0,52%</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p:txBody>
      </p:sp>
      <p:sp>
        <p:nvSpPr>
          <p:cNvPr id="279" name="Shape 279"/>
          <p:cNvSpPr/>
          <p:nvPr/>
        </p:nvSpPr>
        <p:spPr>
          <a:xfrm>
            <a:off x="6781800" y="3717509"/>
            <a:ext cx="5930900"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il numero dei doppi crossing-over può essere inferiore a quello atteso</a:t>
            </a:r>
          </a:p>
        </p:txBody>
      </p:sp>
      <p:grpSp>
        <p:nvGrpSpPr>
          <p:cNvPr id="282" name="Group 282"/>
          <p:cNvGrpSpPr/>
          <p:nvPr/>
        </p:nvGrpSpPr>
        <p:grpSpPr>
          <a:xfrm>
            <a:off x="6553200" y="5689600"/>
            <a:ext cx="6388100" cy="3620691"/>
            <a:chOff x="0" y="0"/>
            <a:chExt cx="6388100" cy="3620691"/>
          </a:xfrm>
        </p:grpSpPr>
        <p:sp>
          <p:nvSpPr>
            <p:cNvPr id="280" name="Shape 280"/>
            <p:cNvSpPr/>
            <p:nvPr/>
          </p:nvSpPr>
          <p:spPr>
            <a:xfrm>
              <a:off x="0" y="748110"/>
              <a:ext cx="6388100" cy="2872581"/>
            </a:xfrm>
            <a:prstGeom prst="rect">
              <a:avLst/>
            </a:prstGeom>
            <a:noFill/>
            <a:ln w="12700" cap="flat">
              <a:solidFill>
                <a:srgbClr val="000000"/>
              </a:solid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solidFill>
                    <a:srgbClr val="FFFFFF"/>
                  </a:solidFill>
                  <a:latin typeface="Trebuchet MS"/>
                  <a:ea typeface="Trebuchet MS"/>
                  <a:cs typeface="Trebuchet MS"/>
                  <a:sym typeface="Trebuchet MS"/>
                </a:defRPr>
              </a:lvl1pPr>
            </a:lstStyle>
            <a:p>
              <a:r>
                <a:rPr>
                  <a:solidFill>
                    <a:schemeClr val="tx1"/>
                  </a:solidFill>
                  <a:latin typeface="Franklin Gothic Book"/>
                  <a:ea typeface="Franklin Gothic Book"/>
                  <a:cs typeface="Franklin Gothic Book"/>
                </a:rPr>
                <a:t>la formazione di un crossing-over riduce la probabilità che un altro crossing-over possa avvenire in una regione cromosomica adiacente</a:t>
              </a:r>
            </a:p>
          </p:txBody>
        </p:sp>
        <p:sp>
          <p:nvSpPr>
            <p:cNvPr id="281" name="Shape 281"/>
            <p:cNvSpPr/>
            <p:nvPr/>
          </p:nvSpPr>
          <p:spPr>
            <a:xfrm flipV="1">
              <a:off x="3200400" y="0"/>
              <a:ext cx="0" cy="850900"/>
            </a:xfrm>
            <a:prstGeom prst="line">
              <a:avLst/>
            </a:prstGeom>
            <a:noFill/>
            <a:ln w="101600" cap="flat">
              <a:solidFill>
                <a:srgbClr val="8CFA3B"/>
              </a:solidFill>
              <a:prstDash val="solid"/>
              <a:miter lim="400000"/>
              <a:head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gr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79" grpId="2" animBg="1" advAuto="0"/>
      <p:bldP spid="28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977900" y="701259"/>
            <a:ext cx="11036300"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C7FC"/>
                </a:solidFill>
                <a:latin typeface="Trebuchet MS"/>
                <a:ea typeface="Trebuchet MS"/>
                <a:cs typeface="Trebuchet MS"/>
                <a:sym typeface="Trebuchet MS"/>
              </a:defRPr>
            </a:pPr>
            <a:r>
              <a:rPr b="1">
                <a:solidFill>
                  <a:srgbClr val="FF4013"/>
                </a:solidFill>
                <a:latin typeface="Franklin Gothic Book"/>
                <a:ea typeface="Franklin Gothic Book"/>
                <a:cs typeface="Franklin Gothic Book"/>
              </a:rPr>
              <a:t>coefficiente di coincidenza=</a:t>
            </a:r>
            <a:r>
              <a:rPr b="1">
                <a:latin typeface="Franklin Gothic Book"/>
                <a:ea typeface="Franklin Gothic Book"/>
                <a:cs typeface="Franklin Gothic Book"/>
              </a:rPr>
              <a:t> </a:t>
            </a:r>
            <a:r>
              <a:rPr>
                <a:solidFill>
                  <a:srgbClr val="800000"/>
                </a:solidFill>
                <a:latin typeface="Franklin Gothic Book"/>
                <a:ea typeface="Franklin Gothic Book"/>
                <a:cs typeface="Franklin Gothic Book"/>
              </a:rPr>
              <a:t>rapporto tra la frequenza effettiva di doppi crossing-over osservati e il numero dei doppi crossing-over attesi in base al prodotto delle probabilità.</a:t>
            </a:r>
          </a:p>
        </p:txBody>
      </p:sp>
      <p:sp>
        <p:nvSpPr>
          <p:cNvPr id="285" name="Shape 285"/>
          <p:cNvSpPr/>
          <p:nvPr/>
        </p:nvSpPr>
        <p:spPr>
          <a:xfrm>
            <a:off x="1081608" y="3670046"/>
            <a:ext cx="10632320" cy="2380139"/>
          </a:xfrm>
          <a:prstGeom prst="rect">
            <a:avLst/>
          </a:prstGeom>
          <a:ln w="12700">
            <a:solidFill>
              <a:schemeClr val="accent2"/>
            </a:solidFill>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3600" b="1">
                <a:solidFill>
                  <a:srgbClr val="FF3814"/>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Coeff di coincidenza = freq. osservata/freq attesa</a:t>
            </a:r>
          </a:p>
          <a:p>
            <a:pPr>
              <a:defRPr sz="4000">
                <a:solidFill>
                  <a:srgbClr val="FF2E00"/>
                </a:solidFill>
                <a:latin typeface="Arial"/>
                <a:ea typeface="Arial"/>
                <a:cs typeface="Arial"/>
                <a:sym typeface="Arial"/>
              </a:defRPr>
            </a:pPr>
            <a:r>
              <a:rPr>
                <a:solidFill>
                  <a:srgbClr val="FF0000"/>
                </a:solidFill>
                <a:latin typeface="Franklin Gothic Book"/>
                <a:ea typeface="Franklin Gothic Book"/>
                <a:cs typeface="Franklin Gothic Book"/>
              </a:rPr>
              <a:t>0,52/0,79=0,66</a:t>
            </a:r>
          </a:p>
          <a:p>
            <a:pPr>
              <a:defRPr sz="3600" b="1">
                <a:solidFill>
                  <a:srgbClr val="FF3814"/>
                </a:solidFill>
                <a:latin typeface="Trebuchet MS"/>
                <a:ea typeface="Trebuchet MS"/>
                <a:cs typeface="Trebuchet MS"/>
                <a:sym typeface="Trebuchet MS"/>
              </a:defRPr>
            </a:pPr>
            <a:endParaRPr>
              <a:solidFill>
                <a:schemeClr val="tx1"/>
              </a:solidFill>
              <a:latin typeface="Franklin Gothic Book"/>
              <a:ea typeface="Franklin Gothic Book"/>
              <a:cs typeface="Franklin Gothic Book"/>
            </a:endParaRPr>
          </a:p>
          <a:p>
            <a:pPr>
              <a:defRPr sz="3600" b="1">
                <a:solidFill>
                  <a:srgbClr val="FF3814"/>
                </a:solidFill>
                <a:latin typeface="Trebuchet MS"/>
                <a:ea typeface="Trebuchet MS"/>
                <a:cs typeface="Trebuchet MS"/>
                <a:sym typeface="Trebuchet MS"/>
              </a:defRPr>
            </a:pPr>
            <a:r>
              <a:rPr>
                <a:solidFill>
                  <a:schemeClr val="accent1">
                    <a:lumMod val="60000"/>
                    <a:lumOff val="40000"/>
                  </a:schemeClr>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1 - coeff coincidenza</a:t>
            </a:r>
          </a:p>
        </p:txBody>
      </p:sp>
      <p:sp>
        <p:nvSpPr>
          <p:cNvPr id="286" name="Shape 286"/>
          <p:cNvSpPr/>
          <p:nvPr/>
        </p:nvSpPr>
        <p:spPr>
          <a:xfrm>
            <a:off x="1883596" y="7680028"/>
            <a:ext cx="970151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FFFF"/>
                </a:solidFill>
                <a:latin typeface="+mn-lt"/>
                <a:ea typeface="+mn-ea"/>
                <a:cs typeface="+mn-cs"/>
                <a:sym typeface="American Typewriter"/>
              </a:defRPr>
            </a:pPr>
            <a:r>
              <a:rPr>
                <a:solidFill>
                  <a:srgbClr val="97FA40"/>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1 -</a:t>
            </a:r>
            <a:r>
              <a:rPr>
                <a:solidFill>
                  <a:srgbClr val="FF4703"/>
                </a:solidFill>
                <a:latin typeface="Franklin Gothic Book"/>
                <a:ea typeface="Franklin Gothic Book"/>
                <a:cs typeface="Franklin Gothic Book"/>
              </a:rPr>
              <a:t>(0,52/0,79)</a:t>
            </a:r>
            <a:r>
              <a:rPr>
                <a:solidFill>
                  <a:schemeClr val="tx1"/>
                </a:solidFill>
                <a:latin typeface="Franklin Gothic Book"/>
                <a:ea typeface="Franklin Gothic Book"/>
                <a:cs typeface="Franklin Gothic Book"/>
              </a:rPr>
              <a:t>= 1-</a:t>
            </a:r>
            <a:r>
              <a:rPr>
                <a:solidFill>
                  <a:srgbClr val="FF380E"/>
                </a:solidFill>
                <a:latin typeface="Franklin Gothic Book"/>
                <a:ea typeface="Franklin Gothic Book"/>
                <a:cs typeface="Franklin Gothic Book"/>
              </a:rPr>
              <a:t>0,66</a:t>
            </a:r>
            <a:r>
              <a:rPr>
                <a:solidFill>
                  <a:schemeClr val="tx1"/>
                </a:solidFill>
                <a:latin typeface="Franklin Gothic Book"/>
                <a:ea typeface="Franklin Gothic Book"/>
                <a:cs typeface="Franklin Gothic Book"/>
              </a:rPr>
              <a:t>=</a:t>
            </a:r>
            <a:r>
              <a:rPr>
                <a:latin typeface="Franklin Gothic Book"/>
                <a:ea typeface="Franklin Gothic Book"/>
                <a:cs typeface="Franklin Gothic Book"/>
              </a:rPr>
              <a:t> </a:t>
            </a:r>
            <a:r>
              <a:rPr>
                <a:solidFill>
                  <a:srgbClr val="9CFA35"/>
                </a:solidFill>
                <a:latin typeface="Franklin Gothic Book"/>
                <a:ea typeface="Franklin Gothic Book"/>
                <a:cs typeface="Franklin Gothic Book"/>
              </a:rPr>
              <a:t>0,34</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133682" y="567909"/>
            <a:ext cx="12415762" cy="231858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La disposizione degli alleli nei doppi ricombinanti</a:t>
            </a:r>
          </a:p>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svela l’ordine relativo dei tre geni</a:t>
            </a:r>
          </a:p>
        </p:txBody>
      </p:sp>
      <p:sp>
        <p:nvSpPr>
          <p:cNvPr id="289" name="Shape 289"/>
          <p:cNvSpPr/>
          <p:nvPr/>
        </p:nvSpPr>
        <p:spPr>
          <a:xfrm>
            <a:off x="1336825" y="3910410"/>
            <a:ext cx="10126449" cy="2872581"/>
          </a:xfrm>
          <a:prstGeom prst="rect">
            <a:avLst/>
          </a:prstGeom>
          <a:ln/>
          <a:extLst>
            <a:ext uri="{C572A759-6A51-4108-AA02-DFA0A04FC94B}">
              <ma14:wrappingTextBoxFlag xmlns:ma14="http://schemas.microsoft.com/office/mac/drawingml/2011/main" val="1"/>
            </a:ext>
          </a:extLst>
        </p:spPr>
        <p:style>
          <a:lnRef idx="2">
            <a:schemeClr val="accent5"/>
          </a:lnRef>
          <a:fillRef idx="1">
            <a:schemeClr val="lt1"/>
          </a:fillRef>
          <a:effectRef idx="0">
            <a:schemeClr val="accent5"/>
          </a:effectRef>
          <a:fontRef idx="minor">
            <a:schemeClr val="dk1"/>
          </a:fontRef>
        </p:style>
        <p:txBody>
          <a:bodyPr wrap="square" lIns="50800" tIns="50800" rIns="50800" bIns="50800" anchor="ctr">
            <a:spAutoFit/>
          </a:bodyPr>
          <a:lstStyle/>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Nei gameti originati da doppio crossing-over, il gene</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i cui alleli hanno ricombinato rispetto alle configurazioni parentali</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degli altri due geni è sempre quello situato al centro.</a:t>
            </a:r>
          </a:p>
        </p:txBody>
      </p:sp>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5.14.png"/>
          <p:cNvPicPr>
            <a:picLocks noChangeAspect="1"/>
          </p:cNvPicPr>
          <p:nvPr/>
        </p:nvPicPr>
        <p:blipFill>
          <a:blip r:embed="rId2">
            <a:extLst/>
          </a:blip>
          <a:stretch>
            <a:fillRect/>
          </a:stretch>
        </p:blipFill>
        <p:spPr>
          <a:xfrm>
            <a:off x="1638300" y="342900"/>
            <a:ext cx="9740900" cy="906780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532</TotalTime>
  <Words>869</Words>
  <Application>Microsoft Macintosh PowerPoint</Application>
  <PresentationFormat>Personalizzato</PresentationFormat>
  <Paragraphs>84</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White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 Frequenze di ricombinazione possono variare da specie a specie</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Genetica -Lezione 7- Cenci</dc:title>
  <cp:lastModifiedBy>Giovanni Cenci</cp:lastModifiedBy>
  <cp:revision>19</cp:revision>
  <dcterms:modified xsi:type="dcterms:W3CDTF">2022-03-22T05:46:11Z</dcterms:modified>
</cp:coreProperties>
</file>