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3C40-A749-42CC-B303-DF6DCF19B8E9}" type="datetimeFigureOut">
              <a:rPr lang="it-IT" smtClean="0"/>
              <a:pPr/>
              <a:t>10/12/2013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3D57-B741-43EC-9A22-1C8FA9BCBAD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8042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3C40-A749-42CC-B303-DF6DCF19B8E9}" type="datetimeFigureOut">
              <a:rPr lang="it-IT" smtClean="0"/>
              <a:pPr/>
              <a:t>10/12/2013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3D57-B741-43EC-9A22-1C8FA9BCBAD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27351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3C40-A749-42CC-B303-DF6DCF19B8E9}" type="datetimeFigureOut">
              <a:rPr lang="it-IT" smtClean="0"/>
              <a:pPr/>
              <a:t>10/12/2013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3D57-B741-43EC-9A22-1C8FA9BCBAD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2449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3C40-A749-42CC-B303-DF6DCF19B8E9}" type="datetimeFigureOut">
              <a:rPr lang="it-IT" smtClean="0"/>
              <a:pPr/>
              <a:t>10/12/2013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3D57-B741-43EC-9A22-1C8FA9BCBAD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7748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3C40-A749-42CC-B303-DF6DCF19B8E9}" type="datetimeFigureOut">
              <a:rPr lang="it-IT" smtClean="0"/>
              <a:pPr/>
              <a:t>10/12/2013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3D57-B741-43EC-9A22-1C8FA9BCBAD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8844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3C40-A749-42CC-B303-DF6DCF19B8E9}" type="datetimeFigureOut">
              <a:rPr lang="it-IT" smtClean="0"/>
              <a:pPr/>
              <a:t>10/12/2013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3D57-B741-43EC-9A22-1C8FA9BCBAD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1358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3C40-A749-42CC-B303-DF6DCF19B8E9}" type="datetimeFigureOut">
              <a:rPr lang="it-IT" smtClean="0"/>
              <a:pPr/>
              <a:t>10/12/2013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3D57-B741-43EC-9A22-1C8FA9BCBAD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99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3C40-A749-42CC-B303-DF6DCF19B8E9}" type="datetimeFigureOut">
              <a:rPr lang="it-IT" smtClean="0"/>
              <a:pPr/>
              <a:t>10/12/2013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3D57-B741-43EC-9A22-1C8FA9BCBAD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7385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3C40-A749-42CC-B303-DF6DCF19B8E9}" type="datetimeFigureOut">
              <a:rPr lang="it-IT" smtClean="0"/>
              <a:pPr/>
              <a:t>10/12/2013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3D57-B741-43EC-9A22-1C8FA9BCBAD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4574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3C40-A749-42CC-B303-DF6DCF19B8E9}" type="datetimeFigureOut">
              <a:rPr lang="it-IT" smtClean="0"/>
              <a:pPr/>
              <a:t>10/12/2013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3D57-B741-43EC-9A22-1C8FA9BCBAD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40905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3C40-A749-42CC-B303-DF6DCF19B8E9}" type="datetimeFigureOut">
              <a:rPr lang="it-IT" smtClean="0"/>
              <a:pPr/>
              <a:t>10/12/2013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3D57-B741-43EC-9A22-1C8FA9BCBAD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343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B3C40-A749-42CC-B303-DF6DCF19B8E9}" type="datetimeFigureOut">
              <a:rPr lang="it-IT" smtClean="0"/>
              <a:pPr/>
              <a:t>10/12/2013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B3D57-B741-43EC-9A22-1C8FA9BCBAD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7475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>
                <a:latin typeface="+mn-lt"/>
              </a:rPr>
              <a:t>GADGET: ASSO NELLA MANICA?</a:t>
            </a:r>
            <a:br>
              <a:rPr lang="it-IT" sz="3200" dirty="0" smtClean="0">
                <a:latin typeface="+mn-lt"/>
              </a:rPr>
            </a:br>
            <a:r>
              <a:rPr lang="it-IT" sz="3200" dirty="0" smtClean="0">
                <a:latin typeface="+mn-lt"/>
              </a:rPr>
              <a:t>COME LA PRESENZA DI UN REGALO INFLUENZA LA SCELTA DI UN PRODOTTO.</a:t>
            </a:r>
            <a:endParaRPr lang="it-IT" sz="3200" dirty="0">
              <a:latin typeface="+mn-lt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pPr algn="r"/>
            <a:r>
              <a:rPr lang="it-IT" dirty="0" err="1" smtClean="0"/>
              <a:t>S.Affuso,L.Antolini,L.Longo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96922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0388" y="1852947"/>
            <a:ext cx="5991225" cy="48006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170083" y="244699"/>
            <a:ext cx="6487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VALUTAZIONE COMPLESSIVA DELL’IMMAGINE PRESENTATA:</a:t>
            </a:r>
            <a:endParaRPr lang="it-IT" sz="20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062500" y="652618"/>
            <a:ext cx="7326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LOGO : F= .153 (p= .698)  </a:t>
            </a:r>
            <a:r>
              <a:rPr lang="it-IT" sz="2400" b="1" dirty="0" err="1" smtClean="0"/>
              <a:t>gdl</a:t>
            </a:r>
            <a:r>
              <a:rPr lang="it-IT" sz="2400" b="1" dirty="0" smtClean="0"/>
              <a:t>=1</a:t>
            </a:r>
          </a:p>
          <a:p>
            <a:r>
              <a:rPr lang="it-IT" sz="2400" b="1" dirty="0" smtClean="0"/>
              <a:t>GADGET: F= 1.373 (p= .246) </a:t>
            </a:r>
            <a:r>
              <a:rPr lang="it-IT" sz="2400" b="1" dirty="0" err="1" smtClean="0"/>
              <a:t>gdl</a:t>
            </a:r>
            <a:r>
              <a:rPr lang="it-IT" sz="2400" b="1" dirty="0" smtClean="0"/>
              <a:t>=1</a:t>
            </a:r>
          </a:p>
          <a:p>
            <a:r>
              <a:rPr lang="it-IT" sz="2400" b="1" dirty="0" err="1" smtClean="0"/>
              <a:t>LOGOxGADGET</a:t>
            </a:r>
            <a:r>
              <a:rPr lang="it-IT" sz="2400" b="1" dirty="0" smtClean="0"/>
              <a:t>: F= .494 (p= .485) </a:t>
            </a:r>
            <a:r>
              <a:rPr lang="it-IT" sz="2400" b="1" dirty="0" err="1" smtClean="0"/>
              <a:t>gdl</a:t>
            </a:r>
            <a:r>
              <a:rPr lang="it-IT" sz="2400" b="1" smtClean="0"/>
              <a:t>=1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091613" y="2550017"/>
            <a:ext cx="2293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NON CI SONO EFFETTI SIGNIFICATIVI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25072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80731" y="2327901"/>
            <a:ext cx="5430538" cy="435133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005011" y="540913"/>
            <a:ext cx="418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VALUTAZIONE IMMAGINE PRODOTTO</a:t>
            </a:r>
            <a:endParaRPr lang="it-IT" sz="2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052293" y="1184857"/>
            <a:ext cx="5758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LOGO : F = 7.055 (p&lt;.05) </a:t>
            </a:r>
            <a:r>
              <a:rPr lang="it-IT" sz="2400" b="1" dirty="0" err="1" smtClean="0"/>
              <a:t>gdl</a:t>
            </a:r>
            <a:r>
              <a:rPr lang="it-IT" sz="2400" b="1" dirty="0" smtClean="0"/>
              <a:t>=1</a:t>
            </a:r>
          </a:p>
          <a:p>
            <a:r>
              <a:rPr lang="it-IT" sz="2400" b="1" dirty="0" smtClean="0"/>
              <a:t>GADGET: F = 1.71 (p= .195) </a:t>
            </a:r>
            <a:r>
              <a:rPr lang="it-IT" sz="2400" b="1" dirty="0" err="1" smtClean="0"/>
              <a:t>gdl</a:t>
            </a:r>
            <a:r>
              <a:rPr lang="it-IT" sz="2400" b="1" dirty="0" smtClean="0"/>
              <a:t>=1</a:t>
            </a:r>
          </a:p>
          <a:p>
            <a:r>
              <a:rPr lang="it-IT" sz="2400" b="1" dirty="0" err="1" smtClean="0"/>
              <a:t>LOGOxGADGET</a:t>
            </a:r>
            <a:r>
              <a:rPr lang="it-IT" sz="2400" b="1" dirty="0" smtClean="0"/>
              <a:t>: F = .043 (p= .837) </a:t>
            </a:r>
            <a:r>
              <a:rPr lang="it-IT" sz="2400" b="1" dirty="0" err="1" smtClean="0"/>
              <a:t>gdl</a:t>
            </a:r>
            <a:r>
              <a:rPr lang="it-IT" sz="2400" b="1" dirty="0" smtClean="0"/>
              <a:t>=1</a:t>
            </a:r>
            <a:r>
              <a:rPr lang="it-IT" b="1" dirty="0" smtClean="0"/>
              <a:t> 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9118242" y="3232597"/>
            <a:ext cx="2163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EFFETTO SIGNIFICATIVO DEL LOGO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29883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80731" y="1825625"/>
            <a:ext cx="5430538" cy="435133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447053" y="476518"/>
            <a:ext cx="7297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VALUTAZIONE DELL’INTENZIONE DI ACQUISTO NEI PROSSIMI 6 MESI</a:t>
            </a:r>
            <a:endParaRPr lang="it-IT" sz="2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380731" y="994628"/>
            <a:ext cx="5430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LOGO: F = 6.42 (p&lt;.05) </a:t>
            </a:r>
            <a:r>
              <a:rPr lang="it-IT" sz="2400" b="1" dirty="0" err="1" smtClean="0"/>
              <a:t>gdl</a:t>
            </a:r>
            <a:r>
              <a:rPr lang="it-IT" sz="2400" b="1" dirty="0" smtClean="0"/>
              <a:t>=1</a:t>
            </a:r>
          </a:p>
          <a:p>
            <a:r>
              <a:rPr lang="it-IT" sz="2400" b="1" dirty="0" smtClean="0"/>
              <a:t>GADGET: F = .374 ( p= .543) </a:t>
            </a:r>
            <a:r>
              <a:rPr lang="it-IT" sz="2400" b="1" dirty="0" err="1" smtClean="0"/>
              <a:t>gdl</a:t>
            </a:r>
            <a:r>
              <a:rPr lang="it-IT" sz="2400" b="1" dirty="0" smtClean="0"/>
              <a:t>=1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811269" y="3077964"/>
            <a:ext cx="2163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EFFETTO SIGNIFICATIVO DEL LOGO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258166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80731" y="2379417"/>
            <a:ext cx="5430538" cy="435133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433444" y="605307"/>
            <a:ext cx="5325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PROBABILITA’ D’ACQUISTO NEI PROSSIMI 6 MESI</a:t>
            </a:r>
            <a:endParaRPr lang="it-IT" sz="2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606085" y="1005417"/>
            <a:ext cx="5383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LOGO: F = .950 (p= .334) </a:t>
            </a:r>
            <a:r>
              <a:rPr lang="it-IT" sz="2400" b="1" dirty="0" err="1" smtClean="0"/>
              <a:t>gdl</a:t>
            </a:r>
            <a:r>
              <a:rPr lang="it-IT" sz="2400" b="1" dirty="0" smtClean="0"/>
              <a:t>=1</a:t>
            </a:r>
          </a:p>
          <a:p>
            <a:r>
              <a:rPr lang="it-IT" sz="2400" b="1" dirty="0" smtClean="0"/>
              <a:t>GADGET: F = 4.099 (p= .048) </a:t>
            </a:r>
            <a:r>
              <a:rPr lang="it-IT" sz="2400" b="1" dirty="0" err="1" smtClean="0"/>
              <a:t>gdl</a:t>
            </a:r>
            <a:r>
              <a:rPr lang="it-IT" sz="2400" b="1" dirty="0" smtClean="0"/>
              <a:t>=1</a:t>
            </a:r>
          </a:p>
          <a:p>
            <a:r>
              <a:rPr lang="it-IT" sz="2400" b="1" dirty="0" err="1" smtClean="0"/>
              <a:t>LOGOxGADGET</a:t>
            </a:r>
            <a:r>
              <a:rPr lang="it-IT" sz="2400" b="1" dirty="0" smtClean="0"/>
              <a:t>: F= 2.030 (p= .160) </a:t>
            </a:r>
            <a:r>
              <a:rPr lang="it-IT" sz="2400" b="1" dirty="0" err="1" smtClean="0"/>
              <a:t>gdl</a:t>
            </a:r>
            <a:r>
              <a:rPr lang="it-IT" sz="2400" b="1" dirty="0" smtClean="0"/>
              <a:t>=1</a:t>
            </a:r>
            <a:endParaRPr lang="it-IT" sz="24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989455" y="3812146"/>
            <a:ext cx="2473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IL GADGET SCORAGGIA L’ ACQUISTO SOPRATTUTTO COL PRODOTTO DI MARCA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302224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39358" y="1877139"/>
            <a:ext cx="5839482" cy="487138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430332" y="682580"/>
            <a:ext cx="30748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VALUTAZIONE DEL GADGET</a:t>
            </a:r>
          </a:p>
          <a:p>
            <a:r>
              <a:rPr lang="it-IT" sz="2000" b="1" dirty="0" smtClean="0"/>
              <a:t>F = .014 (</a:t>
            </a:r>
            <a:r>
              <a:rPr lang="it-IT" sz="2000" b="1" dirty="0" err="1" smtClean="0"/>
              <a:t>gdl</a:t>
            </a:r>
            <a:r>
              <a:rPr lang="it-IT" sz="2000" b="1" dirty="0" smtClean="0"/>
              <a:t>=1)</a:t>
            </a:r>
          </a:p>
          <a:p>
            <a:r>
              <a:rPr lang="it-IT" sz="2000" b="1" dirty="0" smtClean="0"/>
              <a:t>p= .908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xmlns="" val="2386631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it-IT" dirty="0" smtClean="0"/>
              <a:t>CONCLUSIONI E PROBLEMI: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Le persone preferiscono il prodotto di marca e lo valutano anche più positivamente rispetto a quello non di marca.</a:t>
            </a:r>
          </a:p>
          <a:p>
            <a:endParaRPr lang="it-IT" dirty="0"/>
          </a:p>
          <a:p>
            <a:r>
              <a:rPr lang="it-IT" dirty="0" smtClean="0"/>
              <a:t>Il gadget in omaggio non influenza significativamente le intenzioni d’acquisto per i prodotti non di marca, anzi, addirittura scoraggia l’acquisto del prodotto di marca.</a:t>
            </a:r>
          </a:p>
          <a:p>
            <a:endParaRPr lang="it-IT" dirty="0"/>
          </a:p>
          <a:p>
            <a:r>
              <a:rPr lang="it-IT" dirty="0" smtClean="0"/>
              <a:t>PROBLEMA: bisogna ripensare ad un gadget più attraente, magari facendo prima un’indagine per valutare il gadget migliore da associare al prodotto.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94240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Valutare se un </a:t>
            </a:r>
            <a:r>
              <a:rPr lang="it-IT" dirty="0"/>
              <a:t>gadget </a:t>
            </a:r>
            <a:r>
              <a:rPr lang="it-IT" dirty="0" smtClean="0"/>
              <a:t>in regalo è </a:t>
            </a:r>
            <a:r>
              <a:rPr lang="it-IT" dirty="0"/>
              <a:t>uno strumento di marketing efficace, in grado di portare l'attenzione su quei prodotti che non sono pubblicizzati dai media, aumentandone le potenzialità di </a:t>
            </a:r>
            <a:r>
              <a:rPr lang="it-IT" dirty="0" smtClean="0"/>
              <a:t>vendita.</a:t>
            </a: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Valutare se il prodotto di marca è comunque preferito rispetto al prodotto non di marca indipendentemente dall’oggetto in regalo.</a:t>
            </a:r>
          </a:p>
          <a:p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05823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PRODOTTI SCELTI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11156"/>
            <a:ext cx="6173523" cy="4351338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2775" y="2011156"/>
            <a:ext cx="63636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431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GADGET SCELTO: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41895" b="52078"/>
          <a:stretch/>
        </p:blipFill>
        <p:spPr>
          <a:xfrm>
            <a:off x="3518028" y="1361799"/>
            <a:ext cx="5155945" cy="4143695"/>
          </a:xfrm>
        </p:spPr>
      </p:pic>
    </p:spTree>
    <p:extLst>
      <p:ext uri="{BB962C8B-B14F-4D97-AF65-F5344CB8AC3E}">
        <p14:creationId xmlns:p14="http://schemas.microsoft.com/office/powerpoint/2010/main" xmlns="" val="224089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Abbiamo sviluppato un disegno di ricerca </a:t>
            </a:r>
            <a:r>
              <a:rPr lang="it-IT" dirty="0" smtClean="0"/>
              <a:t>2x2 </a:t>
            </a:r>
            <a:r>
              <a:rPr lang="it-IT" dirty="0"/>
              <a:t>in cui abbiamo manipolato le due variabili </a:t>
            </a:r>
            <a:r>
              <a:rPr lang="it-IT" dirty="0" smtClean="0"/>
              <a:t>indipendenti</a:t>
            </a:r>
            <a:r>
              <a:rPr lang="it-IT" dirty="0"/>
              <a:t> </a:t>
            </a:r>
            <a:r>
              <a:rPr lang="it-IT" dirty="0" smtClean="0"/>
              <a:t>( </a:t>
            </a:r>
            <a:r>
              <a:rPr lang="it-IT" dirty="0"/>
              <a:t>logo e gadget), considerando i rispettivi due livelli (presenza e assenza) e combinandoli </a:t>
            </a:r>
            <a:r>
              <a:rPr lang="it-IT" dirty="0" smtClean="0"/>
              <a:t>insieme.</a:t>
            </a:r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2664732"/>
              </p:ext>
            </p:extLst>
          </p:nvPr>
        </p:nvGraphicFramePr>
        <p:xfrm>
          <a:off x="1928970" y="4244899"/>
          <a:ext cx="8168068" cy="1602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104068"/>
              </a:tblGrid>
              <a:tr h="795530">
                <a:tc>
                  <a:txBody>
                    <a:bodyPr/>
                    <a:lstStyle/>
                    <a:p>
                      <a:r>
                        <a:rPr lang="it-IT" dirty="0" smtClean="0"/>
                        <a:t>SI LOGO</a:t>
                      </a:r>
                      <a:r>
                        <a:rPr lang="it-IT" baseline="0" dirty="0" smtClean="0"/>
                        <a:t> – SI GADGET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NO LOGO</a:t>
                      </a:r>
                      <a:r>
                        <a:rPr lang="it-IT" baseline="0" dirty="0" smtClean="0"/>
                        <a:t> - SI GADGET</a:t>
                      </a:r>
                      <a:endParaRPr lang="it-IT" dirty="0"/>
                    </a:p>
                  </a:txBody>
                  <a:tcPr/>
                </a:tc>
              </a:tr>
              <a:tr h="806579">
                <a:tc>
                  <a:txBody>
                    <a:bodyPr/>
                    <a:lstStyle/>
                    <a:p>
                      <a:r>
                        <a:rPr lang="it-IT" smtClean="0"/>
                        <a:t>SI LOGO</a:t>
                      </a:r>
                      <a:r>
                        <a:rPr lang="it-IT" baseline="0" smtClean="0"/>
                        <a:t> </a:t>
                      </a:r>
                      <a:r>
                        <a:rPr lang="it-IT" baseline="0" dirty="0" smtClean="0"/>
                        <a:t>– NO GADGET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NO LOGO –</a:t>
                      </a:r>
                      <a:r>
                        <a:rPr lang="it-IT" baseline="0" dirty="0" smtClean="0"/>
                        <a:t> NO GADGET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2588654" y="3816628"/>
            <a:ext cx="678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LOGO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1133342" y="4842456"/>
            <a:ext cx="108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GADGET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71534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Abbiamo </a:t>
            </a:r>
            <a:r>
              <a:rPr lang="it-IT" dirty="0" smtClean="0"/>
              <a:t>selezionato </a:t>
            </a:r>
            <a:r>
              <a:rPr lang="it-IT" dirty="0"/>
              <a:t>in modo casuale </a:t>
            </a:r>
            <a:r>
              <a:rPr lang="it-IT" dirty="0" smtClean="0"/>
              <a:t>un </a:t>
            </a:r>
            <a:r>
              <a:rPr lang="it-IT" dirty="0"/>
              <a:t>campione di 60 soggetti  </a:t>
            </a:r>
            <a:r>
              <a:rPr lang="it-IT" dirty="0" smtClean="0"/>
              <a:t>con un età compresa tra i 20 e i 30 anni (età media 25,6 anni)</a:t>
            </a:r>
          </a:p>
          <a:p>
            <a:pPr marL="0" indent="0">
              <a:buNone/>
            </a:pPr>
            <a:r>
              <a:rPr lang="it-IT" dirty="0" smtClean="0"/>
              <a:t>Abbiamo intervistato </a:t>
            </a:r>
            <a:r>
              <a:rPr lang="it-IT" dirty="0"/>
              <a:t>i soggetti singolarmente presentando a ciascuno l’immagine del prodotto ( logo – no gadget, logo- si gadget, no logo-no gadget, no logo-si gadget) e in seguito un questionario che approfondisce l’intenzione d’acquisto e la valutazione complessiva dell’immagine.</a:t>
            </a:r>
          </a:p>
        </p:txBody>
      </p:sp>
    </p:spTree>
    <p:extLst>
      <p:ext uri="{BB962C8B-B14F-4D97-AF65-F5344CB8AC3E}">
        <p14:creationId xmlns:p14="http://schemas.microsoft.com/office/powerpoint/2010/main" xmlns="" val="342376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it-IT" dirty="0" smtClean="0"/>
              <a:t>ESEMPI DI QUESTIONARIO: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217" y="1516531"/>
            <a:ext cx="4288665" cy="5000179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7064" y="1516531"/>
            <a:ext cx="4919218" cy="4871389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721217" y="3129566"/>
            <a:ext cx="4468969" cy="914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721217" y="2459865"/>
            <a:ext cx="4288665" cy="579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VALUTAZIONE COMPLESSIVA DELL’IMMAGINE PRESENTATA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721217" y="4520485"/>
            <a:ext cx="4468969" cy="8886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1030309" y="4091925"/>
            <a:ext cx="3850783" cy="4028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VALUTAZIONE DEL PRODOTTO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31065" y="6001555"/>
            <a:ext cx="4559121" cy="6053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700523" y="5492839"/>
            <a:ext cx="2884867" cy="463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VALUTAZIONE DEL GADGET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5551051" y="1940048"/>
            <a:ext cx="5022760" cy="9401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5577064" y="1417799"/>
            <a:ext cx="4919218" cy="423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VALUTAZIONE INTENZIONE DI ACQUISTO NEI PROSSIMI 6 MESI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5551051" y="3039414"/>
            <a:ext cx="5267203" cy="4893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10612831" y="2683802"/>
            <a:ext cx="1545209" cy="1197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PROBABILITA’ DI ACQUISTO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5551051" y="3997446"/>
            <a:ext cx="3052036" cy="9673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8834907" y="4228932"/>
            <a:ext cx="2048253" cy="804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FREQUENZA D’USO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7889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uiExpand="1" build="allAtOnce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463639"/>
            <a:ext cx="4558048" cy="6166576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0849" y="463638"/>
            <a:ext cx="4826087" cy="616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81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25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In via preliminare abbiamo fatto un test di affidabilità delle scale che abbiamo usato nel questionario e abbiamo successivamente trasformato il gruppo di variabili che misurava la stessa cosa in un’unica variabile.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285740" y="4172755"/>
            <a:ext cx="96205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Valpos_im</a:t>
            </a:r>
            <a:r>
              <a:rPr lang="it-IT" dirty="0" smtClean="0">
                <a:solidFill>
                  <a:srgbClr val="FF0000"/>
                </a:solidFill>
              </a:rPr>
              <a:t> = VALUTAZIONE COMPLESSIVA DELL’IMMAGINE</a:t>
            </a:r>
          </a:p>
          <a:p>
            <a:r>
              <a:rPr lang="it-IT" dirty="0" err="1" smtClean="0">
                <a:solidFill>
                  <a:srgbClr val="FF0000"/>
                </a:solidFill>
              </a:rPr>
              <a:t>Val_im_prod</a:t>
            </a:r>
            <a:r>
              <a:rPr lang="it-IT" dirty="0" smtClean="0">
                <a:solidFill>
                  <a:srgbClr val="FF0000"/>
                </a:solidFill>
              </a:rPr>
              <a:t> = VALUTAZIONE DEL PRODOTTO PRESENTATO</a:t>
            </a:r>
          </a:p>
          <a:p>
            <a:r>
              <a:rPr lang="it-IT" dirty="0" err="1" smtClean="0">
                <a:solidFill>
                  <a:srgbClr val="FF0000"/>
                </a:solidFill>
              </a:rPr>
              <a:t>Val_im_gadget</a:t>
            </a:r>
            <a:r>
              <a:rPr lang="it-IT" dirty="0" smtClean="0">
                <a:solidFill>
                  <a:srgbClr val="FF0000"/>
                </a:solidFill>
              </a:rPr>
              <a:t> = VALUTAZIONE DEL GADGET ( DOVE PRESENTE)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Val_acq_6mesi = VALUTAZIONE INTENZIONE DI ACQUISTO NEI PROSSIMI SEI MESI</a:t>
            </a:r>
          </a:p>
          <a:p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90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555</Words>
  <Application>Microsoft Office PowerPoint</Application>
  <PresentationFormat>Personalizzato</PresentationFormat>
  <Paragraphs>61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GADGET: ASSO NELLA MANICA? COME LA PRESENZA DI UN REGALO INFLUENZA LA SCELTA DI UN PRODOTTO.</vt:lpstr>
      <vt:lpstr>Diapositiva 2</vt:lpstr>
      <vt:lpstr>PRODOTTI SCELTI</vt:lpstr>
      <vt:lpstr>GADGET SCELTO:</vt:lpstr>
      <vt:lpstr>Diapositiva 5</vt:lpstr>
      <vt:lpstr>Diapositiva 6</vt:lpstr>
      <vt:lpstr>ESEMPI DI QUESTIONARIO: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CONCLUSIONI E PROBLEMI: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GADGET: ASSO NELLA MANICA? COME LA PRESENZA DI UN REGALO INFLUENZA LA SCELTA DI UN PRODOTTO.</dc:title>
  <dc:creator>Luigi Longo</dc:creator>
  <cp:lastModifiedBy> </cp:lastModifiedBy>
  <cp:revision>25</cp:revision>
  <dcterms:created xsi:type="dcterms:W3CDTF">2013-12-04T09:32:16Z</dcterms:created>
  <dcterms:modified xsi:type="dcterms:W3CDTF">2013-12-10T13:09:59Z</dcterms:modified>
</cp:coreProperties>
</file>