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10080625" cy="7559675"/>
  <p:notesSz cx="7559675" cy="10691813"/>
  <p:defaultTextStyle>
    <a:defPPr>
      <a:defRPr lang="it-IT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82" y="-13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5E8ADA5-6E85-4224-8BC9-4A385369439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5875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7BD54D8-A7D6-433E-ACC6-684145F547C7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1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78" marR="0" indent="-215978" rtl="0" hangingPunct="0">
      <a:tabLst/>
      <a:defRPr lang="it-IT" sz="2000" b="0" i="0" u="none" strike="noStrike" kern="1200">
        <a:ln>
          <a:noFill/>
        </a:ln>
        <a:latin typeface="Arial" pitchFamily="18"/>
        <a:ea typeface="SimSun" pitchFamily="2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961A3C-80D1-4D92-A4A5-D6A5D967C5F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C7E468-2C4F-4DB8-A556-CFA288CA3835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909219-DB74-414D-8BA9-41A0C1FB4912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3992E3-DA35-4B3F-AA98-FAA6A9178939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8EAEE2-46F7-4C5F-B665-4B5953DF212F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75F595-EC6E-48C9-ADAA-A739F44AA683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AF4E2-FD5C-463E-BCF6-F175DFCD9C81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A6C357-9E0E-4644-8BFF-16498D3927C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596FCA-E773-42A3-86F2-06D4A2CA90F7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9940FA-5ABE-45FB-8D1E-F8BEB3942070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 lvl="0"/>
            <a:fld id="{02A236C5-19A7-4A7A-BEF6-54E5ADEE36F1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72909219-DB74-414D-8BA9-41A0C1FB4912}" type="slidenum">
              <a:rPr lang="it-IT" smtClean="0"/>
              <a:pPr lvl="0"/>
              <a:t>‹#›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253966" y="1779573"/>
            <a:ext cx="9072563" cy="29892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dirty="0">
                <a:latin typeface="Lucida Calligraphy" pitchFamily="66"/>
              </a:rPr>
              <a:t>L'Influenza di indizi figurativi nella scelta al ristorante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403350"/>
            <a:ext cx="9072563" cy="333851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Picture 2" descr="http://www.energia.uniroma1.it/media/logostam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22" y="922317"/>
            <a:ext cx="5400600" cy="100811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43768" y="5292005"/>
            <a:ext cx="4392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Erica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Vurro</a:t>
            </a:r>
            <a:endParaRPr lang="it-IT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Amate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Gueye</a:t>
            </a:r>
            <a:endParaRPr lang="it-IT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Flavio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Lunardon</a:t>
            </a:r>
            <a:endParaRPr lang="it-IT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Elvi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Gjoka</a:t>
            </a:r>
            <a:endParaRPr lang="it-IT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539750"/>
            <a:ext cx="9072563" cy="652462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 algn="r">
              <a:buNone/>
            </a:pPr>
            <a:endParaRPr lang="it-IT" sz="2200" b="1" i="1" dirty="0">
              <a:cs typeface="Arial" pitchFamily="18"/>
            </a:endParaRPr>
          </a:p>
          <a:p>
            <a:pPr lvl="0" algn="r">
              <a:buNone/>
            </a:pPr>
            <a:r>
              <a:rPr lang="it-IT" sz="1800" b="1" i="1" dirty="0">
                <a:cs typeface="Arial" pitchFamily="18"/>
              </a:rPr>
              <a:t>Legenda</a:t>
            </a:r>
          </a:p>
          <a:p>
            <a:pPr lvl="0" algn="r">
              <a:buNone/>
            </a:pPr>
            <a:r>
              <a:rPr lang="it-IT" sz="1800" dirty="0">
                <a:cs typeface="Arial" pitchFamily="18"/>
              </a:rPr>
              <a:t>1= carne</a:t>
            </a:r>
          </a:p>
          <a:p>
            <a:pPr lvl="0" algn="r">
              <a:buNone/>
            </a:pPr>
            <a:r>
              <a:rPr lang="it-IT" sz="1800" dirty="0">
                <a:cs typeface="Arial" pitchFamily="18"/>
              </a:rPr>
              <a:t>2= pesce</a:t>
            </a:r>
          </a:p>
          <a:p>
            <a:pPr lvl="0" algn="r">
              <a:buNone/>
            </a:pPr>
            <a:r>
              <a:rPr lang="it-IT" sz="1800" dirty="0">
                <a:cs typeface="Arial" pitchFamily="18"/>
              </a:rPr>
              <a:t>3= neutro</a:t>
            </a:r>
          </a:p>
          <a:p>
            <a:pPr lvl="0" algn="r">
              <a:buNone/>
            </a:pPr>
            <a:endParaRPr lang="it-IT" sz="1800" b="1" i="1" dirty="0">
              <a:cs typeface="Arial" pitchFamily="18"/>
            </a:endParaRPr>
          </a:p>
          <a:p>
            <a:pPr lvl="0" algn="r">
              <a:buNone/>
            </a:pPr>
            <a:endParaRPr lang="it-IT" sz="1800" b="1" i="1" dirty="0">
              <a:cs typeface="Arial" pitchFamily="18"/>
            </a:endParaRPr>
          </a:p>
          <a:p>
            <a:pPr lvl="0" algn="r">
              <a:buNone/>
            </a:pPr>
            <a:r>
              <a:rPr lang="it-IT" sz="1800" b="1" i="1" dirty="0">
                <a:cs typeface="Arial" pitchFamily="18"/>
              </a:rPr>
              <a:t>Grafico</a:t>
            </a:r>
          </a:p>
          <a:p>
            <a:pPr lvl="0" algn="r">
              <a:buNone/>
            </a:pPr>
            <a:r>
              <a:rPr lang="it-IT" sz="1800" dirty="0" smtClean="0">
                <a:cs typeface="Arial" pitchFamily="18"/>
              </a:rPr>
              <a:t>  </a:t>
            </a:r>
            <a:r>
              <a:rPr lang="it-IT" sz="1800" dirty="0" err="1">
                <a:cs typeface="Arial" pitchFamily="18"/>
              </a:rPr>
              <a:t>sfondoXindice</a:t>
            </a:r>
            <a:r>
              <a:rPr lang="it-IT" sz="1800" dirty="0">
                <a:cs typeface="Arial" pitchFamily="18"/>
              </a:rPr>
              <a:t> di preferenze</a:t>
            </a:r>
          </a:p>
          <a:p>
            <a:pPr lvl="0" algn="r">
              <a:buNone/>
            </a:pPr>
            <a:endParaRPr lang="it-IT" sz="2200" b="1" i="1" dirty="0">
              <a:cs typeface="Arial" pitchFamily="18"/>
            </a:endParaRPr>
          </a:p>
          <a:p>
            <a:pPr lvl="0" algn="r">
              <a:buNone/>
            </a:pPr>
            <a:endParaRPr lang="it-IT" sz="2200" b="1" i="1" dirty="0">
              <a:cs typeface="Arial" pitchFamily="18"/>
            </a:endParaRPr>
          </a:p>
          <a:p>
            <a:pPr lvl="0" algn="r">
              <a:buNone/>
            </a:pPr>
            <a:r>
              <a:rPr lang="it-IT" sz="1800" b="1" i="1" dirty="0">
                <a:cs typeface="Arial" pitchFamily="18"/>
              </a:rPr>
              <a:t>Chi quadro</a:t>
            </a:r>
          </a:p>
          <a:p>
            <a:pPr lvl="0" algn="r">
              <a:buNone/>
            </a:pPr>
            <a:r>
              <a:rPr lang="it-IT" sz="1800" dirty="0">
                <a:cs typeface="Arial" pitchFamily="18"/>
              </a:rPr>
              <a:t> non significativo</a:t>
            </a:r>
          </a:p>
          <a:p>
            <a:pPr lvl="0" algn="r">
              <a:buNone/>
            </a:pPr>
            <a:endParaRPr lang="it-IT" sz="1800" dirty="0">
              <a:cs typeface="Arial" pitchFamily="18"/>
            </a:endParaRPr>
          </a:p>
          <a:p>
            <a:pPr lvl="0" algn="r">
              <a:buNone/>
            </a:pPr>
            <a:r>
              <a:rPr lang="it-IT" sz="1800" dirty="0">
                <a:cs typeface="Arial" pitchFamily="18"/>
              </a:rPr>
              <a:t>Accettiamo l'ipotesi nulla, ovvero che lo sfondo influenzi la scelta in maniera casuale.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3768" y="179437"/>
            <a:ext cx="5832648" cy="4673549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539750"/>
            <a:ext cx="9072563" cy="621823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 algn="ctr">
              <a:buNone/>
            </a:pPr>
            <a:r>
              <a:rPr lang="it-IT" sz="2200" dirty="0"/>
              <a:t>Abbiamo accorpato le Frequenze da 5 a 3</a:t>
            </a:r>
          </a:p>
          <a:p>
            <a:pPr lvl="0">
              <a:buNone/>
            </a:pPr>
            <a:r>
              <a:rPr lang="it-IT" sz="2200" dirty="0"/>
              <a:t>               </a:t>
            </a:r>
          </a:p>
          <a:p>
            <a:pPr lvl="0">
              <a:buNone/>
            </a:pPr>
            <a:endParaRPr lang="it-IT" sz="2200" dirty="0"/>
          </a:p>
          <a:p>
            <a:pPr lvl="0">
              <a:buNone/>
            </a:pPr>
            <a:endParaRPr lang="it-IT" sz="2200" dirty="0"/>
          </a:p>
          <a:p>
            <a:pPr lvl="0" algn="r">
              <a:buNone/>
            </a:pPr>
            <a:r>
              <a:rPr lang="it-IT" sz="2200" dirty="0"/>
              <a:t>                             </a:t>
            </a:r>
            <a:r>
              <a:rPr lang="it-IT" sz="1800" dirty="0"/>
              <a:t>                      </a:t>
            </a:r>
            <a:r>
              <a:rPr lang="it-IT" sz="1800" b="1" i="1" dirty="0"/>
              <a:t>Legenda</a:t>
            </a:r>
          </a:p>
          <a:p>
            <a:pPr lvl="0" algn="r">
              <a:buNone/>
            </a:pPr>
            <a:r>
              <a:rPr lang="it-IT" sz="1800" dirty="0"/>
              <a:t>                                  1= più di 1 volta alla sett.</a:t>
            </a:r>
          </a:p>
          <a:p>
            <a:pPr lvl="0" algn="r">
              <a:buNone/>
            </a:pPr>
            <a:r>
              <a:rPr lang="it-IT" sz="1800" dirty="0"/>
              <a:t>2= 1 volta al mese</a:t>
            </a:r>
          </a:p>
          <a:p>
            <a:pPr lvl="0" algn="r">
              <a:buNone/>
            </a:pPr>
            <a:r>
              <a:rPr lang="it-IT" sz="1800" dirty="0"/>
              <a:t>3= meno di 1 volta la mese</a:t>
            </a:r>
          </a:p>
          <a:p>
            <a:pPr lvl="0" algn="r">
              <a:buNone/>
            </a:pPr>
            <a:endParaRPr lang="it-IT" sz="1800" dirty="0"/>
          </a:p>
          <a:p>
            <a:pPr lvl="0" algn="r">
              <a:buNone/>
            </a:pPr>
            <a:r>
              <a:rPr lang="it-IT" sz="1800" b="1" i="1" dirty="0"/>
              <a:t>Grafico</a:t>
            </a:r>
          </a:p>
          <a:p>
            <a:pPr lvl="0" algn="r">
              <a:buNone/>
            </a:pPr>
            <a:r>
              <a:rPr lang="it-IT" sz="1800" dirty="0" err="1">
                <a:cs typeface="Arial" pitchFamily="18"/>
              </a:rPr>
              <a:t>FreqrecodeXsfondo</a:t>
            </a:r>
            <a:endParaRPr lang="it-IT" sz="1800" dirty="0">
              <a:cs typeface="Arial" pitchFamily="18"/>
            </a:endParaRPr>
          </a:p>
          <a:p>
            <a:pPr lvl="0" algn="r">
              <a:buNone/>
            </a:pPr>
            <a:r>
              <a:rPr lang="it-IT" sz="1800" dirty="0" err="1">
                <a:cs typeface="Arial" pitchFamily="18"/>
              </a:rPr>
              <a:t>Xindice</a:t>
            </a:r>
            <a:endParaRPr lang="it-IT" sz="1800" dirty="0">
              <a:cs typeface="Arial" pitchFamily="1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1440001"/>
            <a:ext cx="5688424" cy="48002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 algn="r">
              <a:buNone/>
            </a:pPr>
            <a:endParaRPr lang="it-IT" sz="2200" b="1" i="1" dirty="0"/>
          </a:p>
          <a:p>
            <a:pPr lvl="0" algn="r">
              <a:buNone/>
            </a:pPr>
            <a:endParaRPr lang="it-IT" sz="2200" b="1" i="1" dirty="0"/>
          </a:p>
          <a:p>
            <a:pPr lvl="0" algn="r">
              <a:buNone/>
            </a:pPr>
            <a:r>
              <a:rPr lang="it-IT" sz="1800" b="1" i="1" dirty="0"/>
              <a:t>Legenda</a:t>
            </a:r>
          </a:p>
          <a:p>
            <a:pPr lvl="0" algn="r">
              <a:buNone/>
            </a:pPr>
            <a:r>
              <a:rPr lang="it-IT" sz="1800" dirty="0"/>
              <a:t>1= maschi</a:t>
            </a:r>
          </a:p>
          <a:p>
            <a:pPr lvl="0" algn="r">
              <a:buNone/>
            </a:pPr>
            <a:r>
              <a:rPr lang="it-IT" sz="1800" dirty="0"/>
              <a:t>2= femmine</a:t>
            </a:r>
          </a:p>
          <a:p>
            <a:pPr lvl="0" algn="r">
              <a:buNone/>
            </a:pPr>
            <a:endParaRPr lang="it-IT" sz="1800" dirty="0"/>
          </a:p>
          <a:p>
            <a:pPr lvl="0" algn="r">
              <a:buNone/>
            </a:pPr>
            <a:r>
              <a:rPr lang="it-IT" sz="1800" b="1" i="1" dirty="0"/>
              <a:t>Grafico</a:t>
            </a:r>
          </a:p>
          <a:p>
            <a:pPr lvl="0" algn="r">
              <a:buNone/>
            </a:pPr>
            <a:r>
              <a:rPr lang="it-IT" sz="1800" dirty="0" err="1"/>
              <a:t>sessoXsfondo</a:t>
            </a:r>
            <a:endParaRPr lang="it-IT" sz="1800" dirty="0"/>
          </a:p>
          <a:p>
            <a:pPr lvl="0" algn="r">
              <a:buNone/>
            </a:pPr>
            <a:r>
              <a:rPr lang="it-IT" sz="1800" dirty="0" err="1"/>
              <a:t>Xindice</a:t>
            </a:r>
            <a:r>
              <a:rPr lang="it-IT" sz="1800" dirty="0"/>
              <a:t> di preferenza</a:t>
            </a:r>
          </a:p>
          <a:p>
            <a:pPr lvl="0" algn="r">
              <a:buNone/>
            </a:pP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1800" y="971525"/>
            <a:ext cx="5990760" cy="48002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800" b="1" i="1" dirty="0">
                <a:latin typeface="Myriad Pro" pitchFamily="18"/>
              </a:rPr>
              <a:t>CONCLUSIONI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/>
            <a:r>
              <a:rPr lang="it-IT" sz="2000" dirty="0"/>
              <a:t>Lo </a:t>
            </a:r>
            <a:r>
              <a:rPr lang="it-IT" sz="2000" b="1" dirty="0"/>
              <a:t>SFONDO</a:t>
            </a:r>
            <a:r>
              <a:rPr lang="it-IT" sz="2000" dirty="0"/>
              <a:t> non è risultato significativo, ovvero non sembra influenzare la scelta dei soggetti.</a:t>
            </a:r>
          </a:p>
          <a:p>
            <a:pPr lvl="0"/>
            <a:r>
              <a:rPr lang="it-IT" sz="2000" dirty="0"/>
              <a:t>L'</a:t>
            </a:r>
            <a:r>
              <a:rPr lang="it-IT" sz="2000" b="1" dirty="0"/>
              <a:t>ORDINE</a:t>
            </a:r>
            <a:r>
              <a:rPr lang="it-IT" sz="2000" dirty="0"/>
              <a:t> di presentazione dei piatti è risultato significativo, ovvero sembra influenzare la scelta dei soggetti, probabilmente questo è dovuto all'effetto </a:t>
            </a:r>
            <a:r>
              <a:rPr lang="it-IT" sz="2000" dirty="0" err="1" smtClean="0"/>
              <a:t>primacy</a:t>
            </a:r>
            <a:r>
              <a:rPr lang="it-IT" sz="2000" dirty="0" smtClean="0"/>
              <a:t>/</a:t>
            </a:r>
            <a:r>
              <a:rPr lang="it-IT" sz="2000" dirty="0" err="1" smtClean="0"/>
              <a:t>recency</a:t>
            </a:r>
            <a:endParaRPr lang="it-IT" sz="2000" dirty="0"/>
          </a:p>
          <a:p>
            <a:pPr lvl="0"/>
            <a:r>
              <a:rPr lang="it-IT" sz="2000" dirty="0"/>
              <a:t>Il </a:t>
            </a:r>
            <a:r>
              <a:rPr lang="it-IT" sz="2000" b="1" dirty="0"/>
              <a:t>SESSO</a:t>
            </a:r>
            <a:r>
              <a:rPr lang="it-IT" sz="2000" dirty="0"/>
              <a:t> sembra essere un </a:t>
            </a:r>
            <a:r>
              <a:rPr lang="it-IT" sz="2000" dirty="0" smtClean="0"/>
              <a:t>moderatore </a:t>
            </a:r>
            <a:r>
              <a:rPr lang="it-IT" sz="2000" dirty="0"/>
              <a:t>statisticamente significativo: le donne tendenzialmente mangiano più pesce degli uomini (probabilmente perché visto come cibo più dietetico, probabilmente perché giustifica maggiormente un'uscita al ristorante). Inoltre le donne sembrano prestare più attenzione allo sfondo e si lascerebbero guidare da esso nella scelta: ad uno sfondo di pesce la maggior parte delle donne ordina tutti piatti di pesce, e lo stesso avviene per lo sfondo di carne.                                                        Gli uomini sembrano invece comportarsi in modo anomalo: ad uno sfondo di pesce corrisponderebbe una leggera tendenza ad ordinare carne, mentre ad uno sfondo di carne corrisponde una scelta di carne, cosi come in uno sfondo neutro.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/>
            <a:r>
              <a:rPr lang="it-IT" sz="2000" dirty="0"/>
              <a:t>Le categorie </a:t>
            </a:r>
            <a:r>
              <a:rPr lang="it-IT" sz="2000" b="1" dirty="0"/>
              <a:t>LAVORATORE e NON LAVORATORE</a:t>
            </a:r>
            <a:r>
              <a:rPr lang="it-IT" sz="2000" dirty="0"/>
              <a:t> non sono risultate influenti sull'indice di preferenza. Possiamo quindi ipotizzare che non sia il reddito ad influire sulla scelta dei piatti.</a:t>
            </a:r>
          </a:p>
          <a:p>
            <a:pPr lvl="0"/>
            <a:r>
              <a:rPr lang="it-IT" sz="2000" dirty="0"/>
              <a:t>La categoria </a:t>
            </a:r>
            <a:r>
              <a:rPr lang="it-IT" sz="2000" b="1" dirty="0"/>
              <a:t>FREQUENZA</a:t>
            </a:r>
            <a:r>
              <a:rPr lang="it-IT" sz="2000" dirty="0"/>
              <a:t> del ristorante non è risultata statisticamente significativa; abbiamo riscontrato, per coloro che vanno più di una volta al ristorante, che la scelta è.....(mi manca il grafico). Possiamo ipotizzare che in loro intervenga il processo psicologico dell'abitudine.</a:t>
            </a:r>
          </a:p>
          <a:p>
            <a:pPr lvl="0"/>
            <a:r>
              <a:rPr lang="it-IT" sz="2000" dirty="0"/>
              <a:t>La categoria </a:t>
            </a:r>
            <a:r>
              <a:rPr lang="it-IT" sz="2000" b="1" dirty="0"/>
              <a:t>MODALITA'</a:t>
            </a:r>
            <a:r>
              <a:rPr lang="it-IT" sz="2000" dirty="0"/>
              <a:t> di scelta del ristorante non è risultata statisticamente significativa; abbiamo riscontrato, per coloro che scelgono il ristorante in base al menù o perché già lo conoscono, che lo sfondo abbia effetto. Per coloro che scelgono il ristorante perché consigliato da amici, conoscenti o internet (ad es. Trip </a:t>
            </a:r>
            <a:r>
              <a:rPr lang="it-IT" sz="2000" dirty="0" err="1"/>
              <a:t>Advisor</a:t>
            </a:r>
            <a:r>
              <a:rPr lang="it-IT" sz="2000" dirty="0"/>
              <a:t>) che lo sfondo abbia un effetto completamente opposto, ovvero ininfluente. Ed infine coloro che scelgono il ristorante in maniera casuale effettuano a loro volta una scelta delle portate casuale.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2594" y="1851011"/>
            <a:ext cx="74295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Articolo di partenza</a:t>
            </a:r>
          </a:p>
          <a:p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Presence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Various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Figurative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Cues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on a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Restaurant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Table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and Consumer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Choice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Evidence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Associative Link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68346" y="4637093"/>
            <a:ext cx="62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itchFamily="34" charset="0"/>
                <a:cs typeface="Arial" pitchFamily="34" charset="0"/>
              </a:rPr>
              <a:t>Di: CELINE JACOB, NICOLAS GUEGUEN e GAELLE BOULBRY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839788"/>
            <a:ext cx="9070975" cy="6270625"/>
          </a:xfrm>
        </p:spPr>
        <p:txBody>
          <a:bodyPr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 algn="ctr">
              <a:buNone/>
            </a:pPr>
            <a:r>
              <a:rPr lang="en-US" b="1" i="1" dirty="0">
                <a:latin typeface="Myriad Pro" pitchFamily="2"/>
              </a:rPr>
              <a:t>OBIETTIVI</a:t>
            </a:r>
          </a:p>
          <a:p>
            <a:pPr lvl="0" algn="l">
              <a:buNone/>
            </a:pPr>
            <a:r>
              <a:rPr lang="en-US" sz="2400" b="1" i="1" dirty="0">
                <a:latin typeface="Myriad Pro" pitchFamily="2"/>
              </a:rPr>
              <a:t>1)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Indagare</a:t>
            </a:r>
            <a:r>
              <a:rPr lang="en-US" sz="2400" dirty="0">
                <a:latin typeface="Myriad Pro" pitchFamily="2"/>
              </a:rPr>
              <a:t> se </a:t>
            </a:r>
            <a:r>
              <a:rPr lang="en-US" sz="2400" dirty="0" err="1">
                <a:latin typeface="Myriad Pro" pitchFamily="2"/>
              </a:rPr>
              <a:t>un'immagine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evocativa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posta</a:t>
            </a:r>
            <a:r>
              <a:rPr lang="en-US" sz="2400" dirty="0">
                <a:latin typeface="Myriad Pro" pitchFamily="2"/>
              </a:rPr>
              <a:t> come </a:t>
            </a:r>
            <a:r>
              <a:rPr lang="en-US" sz="2400" dirty="0" err="1">
                <a:latin typeface="Myriad Pro" pitchFamily="2"/>
              </a:rPr>
              <a:t>sfondo</a:t>
            </a:r>
            <a:r>
              <a:rPr lang="en-US" sz="2400" dirty="0">
                <a:latin typeface="Myriad Pro" pitchFamily="2"/>
              </a:rPr>
              <a:t> ad un </a:t>
            </a:r>
            <a:r>
              <a:rPr lang="en-US" sz="2400" dirty="0" err="1">
                <a:latin typeface="Myriad Pro" pitchFamily="2"/>
              </a:rPr>
              <a:t>menù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possa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influenzare</a:t>
            </a:r>
            <a:r>
              <a:rPr lang="en-US" sz="2400" dirty="0">
                <a:latin typeface="Myriad Pro" pitchFamily="2"/>
              </a:rPr>
              <a:t> la </a:t>
            </a:r>
            <a:r>
              <a:rPr lang="en-US" sz="2400" dirty="0" err="1">
                <a:latin typeface="Myriad Pro" pitchFamily="2"/>
              </a:rPr>
              <a:t>scelta</a:t>
            </a:r>
            <a:r>
              <a:rPr lang="en-US" sz="2400" dirty="0">
                <a:latin typeface="Myriad Pro" pitchFamily="2"/>
              </a:rPr>
              <a:t> del </a:t>
            </a:r>
            <a:r>
              <a:rPr lang="en-US" sz="2400" dirty="0" err="1">
                <a:latin typeface="Myriad Pro" pitchFamily="2"/>
              </a:rPr>
              <a:t>cliente</a:t>
            </a:r>
            <a:r>
              <a:rPr lang="en-US" sz="2400" dirty="0">
                <a:latin typeface="Myriad Pro" pitchFamily="2"/>
              </a:rPr>
              <a:t>.</a:t>
            </a:r>
          </a:p>
          <a:p>
            <a:pPr lvl="0" algn="l">
              <a:buNone/>
            </a:pPr>
            <a:r>
              <a:rPr lang="en-US" sz="2400" b="1" i="1" dirty="0">
                <a:latin typeface="Myriad Pro" pitchFamily="2"/>
              </a:rPr>
              <a:t>2)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Indagare</a:t>
            </a:r>
            <a:r>
              <a:rPr lang="en-US" sz="2400" dirty="0">
                <a:latin typeface="Myriad Pro" pitchFamily="2"/>
              </a:rPr>
              <a:t> se </a:t>
            </a:r>
            <a:r>
              <a:rPr lang="en-US" sz="2400" dirty="0" err="1">
                <a:latin typeface="Myriad Pro" pitchFamily="2"/>
              </a:rPr>
              <a:t>l'ordine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presentazione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possa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avere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importanza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nella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scelta</a:t>
            </a:r>
            <a:r>
              <a:rPr lang="en-US" sz="2400" dirty="0">
                <a:latin typeface="Myriad Pro" pitchFamily="2"/>
              </a:rPr>
              <a:t> del </a:t>
            </a:r>
            <a:r>
              <a:rPr lang="en-US" sz="2400" dirty="0" err="1">
                <a:latin typeface="Myriad Pro" pitchFamily="2"/>
              </a:rPr>
              <a:t>cliente</a:t>
            </a:r>
            <a:r>
              <a:rPr lang="en-US" sz="2400" dirty="0">
                <a:latin typeface="Myriad Pro" pitchFamily="2"/>
              </a:rPr>
              <a:t>.</a:t>
            </a:r>
          </a:p>
          <a:p>
            <a:pPr lvl="0" algn="l">
              <a:buNone/>
            </a:pPr>
            <a:endParaRPr lang="en-US" sz="2400" dirty="0">
              <a:latin typeface="Myriad Pro" pitchFamily="2"/>
            </a:endParaRPr>
          </a:p>
          <a:p>
            <a:pPr lvl="0" algn="ctr">
              <a:buNone/>
            </a:pPr>
            <a:endParaRPr lang="en-US" sz="2400" b="1" i="1" dirty="0">
              <a:latin typeface="Myriad Pro" pitchFamily="2"/>
            </a:endParaRPr>
          </a:p>
          <a:p>
            <a:pPr lvl="0" algn="ctr">
              <a:buNone/>
            </a:pPr>
            <a:endParaRPr lang="en-US" sz="2400" b="1" i="1" dirty="0">
              <a:latin typeface="Myriad Pro" pitchFamily="2"/>
            </a:endParaRPr>
          </a:p>
          <a:p>
            <a:pPr lvl="0" algn="ctr">
              <a:buNone/>
            </a:pPr>
            <a:r>
              <a:rPr lang="en-US" b="1" i="1" dirty="0">
                <a:latin typeface="Myriad Pro" pitchFamily="2"/>
              </a:rPr>
              <a:t>VARIABILI</a:t>
            </a:r>
          </a:p>
          <a:p>
            <a:pPr lvl="0" algn="l">
              <a:buNone/>
            </a:pPr>
            <a:r>
              <a:rPr lang="en-US" sz="2400" b="1" i="1" dirty="0">
                <a:latin typeface="Myriad Pro" pitchFamily="2"/>
              </a:rPr>
              <a:t>1) </a:t>
            </a:r>
            <a:r>
              <a:rPr lang="en-US" sz="2400" dirty="0" err="1">
                <a:latin typeface="Myriad Pro" pitchFamily="2"/>
              </a:rPr>
              <a:t>Variabile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dipendente</a:t>
            </a:r>
            <a:r>
              <a:rPr lang="en-US" sz="2400" dirty="0">
                <a:latin typeface="Myriad Pro" pitchFamily="2"/>
              </a:rPr>
              <a:t>: la </a:t>
            </a:r>
            <a:r>
              <a:rPr lang="en-US" sz="2400" dirty="0" err="1">
                <a:latin typeface="Myriad Pro" pitchFamily="2"/>
              </a:rPr>
              <a:t>scelta</a:t>
            </a:r>
            <a:r>
              <a:rPr lang="en-US" sz="2400" dirty="0">
                <a:latin typeface="Myriad Pro" pitchFamily="2"/>
              </a:rPr>
              <a:t> del </a:t>
            </a:r>
            <a:r>
              <a:rPr lang="en-US" sz="2400" dirty="0" err="1">
                <a:latin typeface="Myriad Pro" pitchFamily="2"/>
              </a:rPr>
              <a:t>cliente</a:t>
            </a:r>
            <a:r>
              <a:rPr lang="en-US" sz="2400" dirty="0">
                <a:latin typeface="Myriad Pro" pitchFamily="2"/>
              </a:rPr>
              <a:t>, </a:t>
            </a:r>
            <a:r>
              <a:rPr lang="en-US" sz="2400" dirty="0" err="1">
                <a:latin typeface="Myriad Pro" pitchFamily="2"/>
              </a:rPr>
              <a:t>nelle</a:t>
            </a:r>
            <a:r>
              <a:rPr lang="en-US" sz="2400" dirty="0">
                <a:latin typeface="Myriad Pro" pitchFamily="2"/>
              </a:rPr>
              <a:t> due </a:t>
            </a:r>
            <a:r>
              <a:rPr lang="en-US" sz="2400" dirty="0" err="1">
                <a:latin typeface="Myriad Pro" pitchFamily="2"/>
              </a:rPr>
              <a:t>categorie</a:t>
            </a:r>
            <a:r>
              <a:rPr lang="en-US" sz="2400" dirty="0">
                <a:latin typeface="Myriad Pro" pitchFamily="2"/>
              </a:rPr>
              <a:t> carne o </a:t>
            </a:r>
            <a:r>
              <a:rPr lang="en-US" sz="2400" dirty="0" err="1">
                <a:latin typeface="Myriad Pro" pitchFamily="2"/>
              </a:rPr>
              <a:t>pesce</a:t>
            </a:r>
            <a:r>
              <a:rPr lang="en-US" sz="2400" dirty="0">
                <a:latin typeface="Myriad Pro" pitchFamily="2"/>
              </a:rPr>
              <a:t>.</a:t>
            </a:r>
          </a:p>
          <a:p>
            <a:pPr lvl="0" algn="l">
              <a:buNone/>
            </a:pPr>
            <a:r>
              <a:rPr lang="en-US" sz="2400" b="1" i="1" dirty="0">
                <a:latin typeface="Myriad Pro" pitchFamily="2"/>
              </a:rPr>
              <a:t>2) </a:t>
            </a:r>
            <a:r>
              <a:rPr lang="en-US" sz="2400" dirty="0" err="1">
                <a:latin typeface="Myriad Pro" pitchFamily="2"/>
              </a:rPr>
              <a:t>Variabili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indipendenti</a:t>
            </a:r>
            <a:r>
              <a:rPr lang="en-US" sz="2400" dirty="0">
                <a:latin typeface="Myriad Pro" pitchFamily="2"/>
              </a:rPr>
              <a:t>: </a:t>
            </a:r>
            <a:r>
              <a:rPr lang="en-US" sz="2400" dirty="0" err="1">
                <a:latin typeface="Myriad Pro" pitchFamily="2"/>
              </a:rPr>
              <a:t>l'ordine</a:t>
            </a:r>
            <a:r>
              <a:rPr lang="en-US" sz="2400" dirty="0">
                <a:latin typeface="Myriad Pro" pitchFamily="2"/>
              </a:rPr>
              <a:t> e lo </a:t>
            </a:r>
            <a:r>
              <a:rPr lang="en-US" sz="2400" dirty="0" err="1">
                <a:latin typeface="Myriad Pro" pitchFamily="2"/>
              </a:rPr>
              <a:t>sfondo</a:t>
            </a:r>
            <a:r>
              <a:rPr lang="en-US" sz="2400" dirty="0">
                <a:latin typeface="Myriad Pro" pitchFamily="2"/>
              </a:rPr>
              <a:t>.</a:t>
            </a:r>
          </a:p>
          <a:p>
            <a:pPr lvl="0" algn="l">
              <a:buNone/>
            </a:pPr>
            <a:endParaRPr lang="en-US" sz="2400" dirty="0">
              <a:latin typeface="Myriad Pro" pitchFamily="2"/>
            </a:endParaRPr>
          </a:p>
          <a:p>
            <a:pPr lvl="0">
              <a:buNone/>
            </a:pPr>
            <a:r>
              <a:rPr lang="en-US" sz="2400" b="1" i="1" dirty="0">
                <a:latin typeface="Myriad Pro" pitchFamily="2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250825"/>
            <a:ext cx="9072563" cy="7200900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 algn="ctr">
              <a:buNone/>
            </a:pPr>
            <a:r>
              <a:rPr lang="it-IT" b="1" i="1" dirty="0">
                <a:latin typeface="Myriad Pro" pitchFamily="2"/>
              </a:rPr>
              <a:t>IPOTESI</a:t>
            </a:r>
          </a:p>
          <a:p>
            <a:pPr lvl="0">
              <a:buNone/>
            </a:pPr>
            <a:r>
              <a:rPr lang="it-IT" sz="2400" b="1" i="1" dirty="0">
                <a:latin typeface="Myriad Pro" pitchFamily="2"/>
              </a:rPr>
              <a:t>1)</a:t>
            </a:r>
            <a:r>
              <a:rPr lang="it-IT" sz="2400" dirty="0">
                <a:latin typeface="Myriad Pro" pitchFamily="2"/>
              </a:rPr>
              <a:t> Ipotizziamo che le immagini evocative influenzino la scelta verso pesce o carne.</a:t>
            </a:r>
          </a:p>
          <a:p>
            <a:pPr lvl="0">
              <a:buNone/>
            </a:pPr>
            <a:r>
              <a:rPr lang="it-IT" sz="2400" b="1" i="1" dirty="0">
                <a:latin typeface="Myriad Pro" pitchFamily="2"/>
              </a:rPr>
              <a:t>2)</a:t>
            </a:r>
            <a:r>
              <a:rPr lang="it-IT" sz="2400" dirty="0">
                <a:latin typeface="Myriad Pro" pitchFamily="2"/>
              </a:rPr>
              <a:t> Ipotizziamo che invece l'ordine non abbia un effetto significativo.</a:t>
            </a:r>
          </a:p>
          <a:p>
            <a:pPr lvl="0">
              <a:buNone/>
            </a:pPr>
            <a:endParaRPr lang="it-IT" dirty="0">
              <a:latin typeface="Myriad Pro" pitchFamily="2"/>
            </a:endParaRPr>
          </a:p>
          <a:p>
            <a:pPr lvl="0" algn="ctr">
              <a:buNone/>
            </a:pPr>
            <a:endParaRPr lang="it-IT" b="1" i="1" dirty="0">
              <a:latin typeface="Myriad Pro" pitchFamily="2"/>
            </a:endParaRPr>
          </a:p>
          <a:p>
            <a:pPr lvl="0" algn="ctr">
              <a:buNone/>
            </a:pPr>
            <a:r>
              <a:rPr lang="it-IT" b="1" i="1" dirty="0">
                <a:latin typeface="Myriad Pro" pitchFamily="2"/>
              </a:rPr>
              <a:t>DISEGNO DELLA RICERCA</a:t>
            </a:r>
          </a:p>
          <a:p>
            <a:pPr lvl="0" algn="l">
              <a:buNone/>
            </a:pPr>
            <a:r>
              <a:rPr lang="it-IT" sz="2400" b="1" i="1" dirty="0">
                <a:latin typeface="Myriad Pro" pitchFamily="2"/>
              </a:rPr>
              <a:t>1) </a:t>
            </a:r>
            <a:r>
              <a:rPr lang="it-IT" sz="2400" dirty="0">
                <a:latin typeface="Myriad Pro" pitchFamily="2"/>
              </a:rPr>
              <a:t>Tipo di indagine: Quantitativa</a:t>
            </a:r>
          </a:p>
          <a:p>
            <a:pPr lvl="0" algn="l">
              <a:buNone/>
            </a:pPr>
            <a:r>
              <a:rPr lang="it-IT" sz="2400" b="1" i="1" dirty="0">
                <a:latin typeface="Myriad Pro" pitchFamily="2"/>
              </a:rPr>
              <a:t>2) </a:t>
            </a:r>
            <a:r>
              <a:rPr lang="it-IT" sz="2400" dirty="0">
                <a:latin typeface="Myriad Pro" pitchFamily="2"/>
              </a:rPr>
              <a:t>Contesto d'indagine: Trasversale</a:t>
            </a:r>
          </a:p>
          <a:p>
            <a:pPr lvl="0" algn="l">
              <a:buNone/>
            </a:pPr>
            <a:r>
              <a:rPr lang="it-IT" sz="2400" b="1" i="1" dirty="0">
                <a:latin typeface="Myriad Pro" pitchFamily="2"/>
              </a:rPr>
              <a:t>3) </a:t>
            </a:r>
            <a:r>
              <a:rPr lang="it-IT" sz="2400" dirty="0">
                <a:latin typeface="Myriad Pro" pitchFamily="2"/>
              </a:rPr>
              <a:t>Rilevazione: </a:t>
            </a:r>
            <a:r>
              <a:rPr lang="it-IT" sz="2400" dirty="0" smtClean="0">
                <a:latin typeface="Myriad Pro" pitchFamily="2"/>
              </a:rPr>
              <a:t>Questionario</a:t>
            </a:r>
            <a:endParaRPr lang="it-IT" sz="2400" dirty="0">
              <a:latin typeface="Myriad Pro" pitchFamily="2"/>
            </a:endParaRPr>
          </a:p>
          <a:p>
            <a:pPr lvl="0" algn="l">
              <a:buNone/>
            </a:pPr>
            <a:r>
              <a:rPr sz="2400" b="1" i="1" dirty="0">
                <a:latin typeface="Myriad Pro" pitchFamily="2"/>
              </a:rPr>
              <a:t>4</a:t>
            </a:r>
            <a:r>
              <a:rPr lang="it-IT" sz="2400" b="1" i="1" dirty="0" smtClean="0">
                <a:latin typeface="Myriad Pro" pitchFamily="2"/>
              </a:rPr>
              <a:t>) </a:t>
            </a:r>
            <a:r>
              <a:rPr lang="it-IT" sz="2400" dirty="0">
                <a:latin typeface="Myriad Pro" pitchFamily="2"/>
              </a:rPr>
              <a:t>Modello: 3X2 (3 sfondi: carne, pesce e neutro. 2 ordini: prima carne, prima pesce)</a:t>
            </a:r>
          </a:p>
          <a:p>
            <a:pPr lvl="0" algn="l">
              <a:buNone/>
            </a:pPr>
            <a:r>
              <a:rPr sz="2400" b="1" i="1" dirty="0">
                <a:latin typeface="Myriad Pro" pitchFamily="2"/>
              </a:rPr>
              <a:t>5</a:t>
            </a:r>
            <a:r>
              <a:rPr lang="it-IT" sz="2400" b="1" i="1" dirty="0" smtClean="0">
                <a:latin typeface="Myriad Pro" pitchFamily="2"/>
              </a:rPr>
              <a:t>)</a:t>
            </a:r>
            <a:r>
              <a:rPr lang="it-IT" sz="2400" dirty="0" smtClean="0">
                <a:latin typeface="Myriad Pro" pitchFamily="2"/>
              </a:rPr>
              <a:t> </a:t>
            </a:r>
            <a:r>
              <a:rPr lang="it-IT" sz="2400" dirty="0" err="1">
                <a:latin typeface="Myriad Pro" pitchFamily="2"/>
              </a:rPr>
              <a:t>Medoto</a:t>
            </a:r>
            <a:r>
              <a:rPr lang="it-IT" sz="2400" dirty="0">
                <a:latin typeface="Myriad Pro" pitchFamily="2"/>
              </a:rPr>
              <a:t> di decodifica: SPSS (</a:t>
            </a:r>
            <a:r>
              <a:rPr lang="it-IT" sz="2400" dirty="0" err="1">
                <a:latin typeface="Myriad Pro" pitchFamily="2"/>
              </a:rPr>
              <a:t>Anova</a:t>
            </a:r>
            <a:r>
              <a:rPr lang="it-IT" sz="2400" dirty="0">
                <a:latin typeface="Myriad Pro" pitchFamily="2"/>
              </a:rPr>
              <a:t> e Chi quadro)</a:t>
            </a:r>
          </a:p>
          <a:p>
            <a:pPr lvl="0">
              <a:buNone/>
            </a:pPr>
            <a:endParaRPr lang="it-IT" dirty="0">
              <a:latin typeface="Myriad Pro" pitchFamily="2"/>
            </a:endParaRPr>
          </a:p>
          <a:p>
            <a:pPr lvl="0" algn="l">
              <a:buNone/>
            </a:pPr>
            <a:endParaRPr lang="it-IT" dirty="0">
              <a:latin typeface="Myriad Pro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720725"/>
            <a:ext cx="9072563" cy="6037263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 algn="ctr">
              <a:buNone/>
            </a:pPr>
            <a:r>
              <a:rPr lang="it-IT" b="1" i="1" dirty="0">
                <a:latin typeface="Myriad Pro" pitchFamily="2"/>
              </a:rPr>
              <a:t>DESCRIZIONE</a:t>
            </a:r>
          </a:p>
          <a:p>
            <a:pPr lvl="0">
              <a:buNone/>
            </a:pPr>
            <a:endParaRPr lang="en-US" sz="2400" dirty="0">
              <a:latin typeface="Myriad Pro" pitchFamily="2"/>
            </a:endParaRPr>
          </a:p>
          <a:p>
            <a:pPr lvl="0" algn="l">
              <a:buNone/>
            </a:pPr>
            <a:r>
              <a:rPr lang="en-US" sz="2400" dirty="0" err="1">
                <a:latin typeface="Myriad Pro" pitchFamily="2"/>
              </a:rPr>
              <a:t>Abbiamo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costruito</a:t>
            </a:r>
            <a:r>
              <a:rPr lang="en-US" sz="2400" dirty="0">
                <a:latin typeface="Myriad Pro" pitchFamily="2"/>
              </a:rPr>
              <a:t> un </a:t>
            </a:r>
            <a:r>
              <a:rPr lang="en-US" sz="2400" dirty="0" err="1">
                <a:latin typeface="Myriad Pro" pitchFamily="2"/>
              </a:rPr>
              <a:t>menù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che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presenti</a:t>
            </a:r>
            <a:r>
              <a:rPr lang="en-US" sz="2400" dirty="0">
                <a:latin typeface="Myriad Pro" pitchFamily="2"/>
              </a:rPr>
              <a:t> lo </a:t>
            </a:r>
            <a:r>
              <a:rPr lang="en-US" sz="2400" dirty="0" err="1">
                <a:latin typeface="Myriad Pro" pitchFamily="2"/>
              </a:rPr>
              <a:t>stesso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numero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piatti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di</a:t>
            </a:r>
            <a:r>
              <a:rPr lang="en-US" sz="2400" dirty="0">
                <a:latin typeface="Myriad Pro" pitchFamily="2"/>
              </a:rPr>
              <a:t> carne e </a:t>
            </a:r>
            <a:r>
              <a:rPr lang="en-US" sz="2400" dirty="0" err="1">
                <a:latin typeface="Myriad Pro" pitchFamily="2"/>
              </a:rPr>
              <a:t>pesce</a:t>
            </a:r>
            <a:r>
              <a:rPr lang="en-US" sz="2400" dirty="0">
                <a:latin typeface="Myriad Pro" pitchFamily="2"/>
              </a:rPr>
              <a:t>.</a:t>
            </a:r>
          </a:p>
          <a:p>
            <a:pPr lvl="0" algn="l">
              <a:buNone/>
            </a:pPr>
            <a:r>
              <a:rPr lang="en-US" sz="2400" dirty="0">
                <a:latin typeface="Myriad Pro" pitchFamily="2"/>
              </a:rPr>
              <a:t> </a:t>
            </a:r>
          </a:p>
          <a:p>
            <a:pPr lvl="0" algn="l"/>
            <a:r>
              <a:rPr lang="en-US" sz="2400" dirty="0">
                <a:latin typeface="Myriad Pro" pitchFamily="2"/>
              </a:rPr>
              <a:t> “</a:t>
            </a:r>
            <a:r>
              <a:rPr lang="en-US" sz="2400" dirty="0" err="1">
                <a:latin typeface="Myriad Pro" pitchFamily="2"/>
              </a:rPr>
              <a:t>Menù</a:t>
            </a:r>
            <a:r>
              <a:rPr lang="en-US" sz="2400" dirty="0">
                <a:latin typeface="Myriad Pro" pitchFamily="2"/>
              </a:rPr>
              <a:t> A” </a:t>
            </a:r>
            <a:r>
              <a:rPr lang="en-US" sz="2400" dirty="0" err="1">
                <a:latin typeface="Myriad Pro" pitchFamily="2"/>
              </a:rPr>
              <a:t>nel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quale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l'immagine</a:t>
            </a:r>
            <a:r>
              <a:rPr lang="en-US" sz="2400" dirty="0">
                <a:latin typeface="Myriad Pro" pitchFamily="2"/>
              </a:rPr>
              <a:t>/</a:t>
            </a:r>
            <a:r>
              <a:rPr lang="en-US" sz="2400" dirty="0" err="1">
                <a:latin typeface="Myriad Pro" pitchFamily="2"/>
              </a:rPr>
              <a:t>sfondo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raffigura</a:t>
            </a:r>
            <a:r>
              <a:rPr lang="en-US" sz="2400" dirty="0">
                <a:latin typeface="Myriad Pro" pitchFamily="2"/>
              </a:rPr>
              <a:t> la </a:t>
            </a:r>
            <a:r>
              <a:rPr lang="en-US" sz="2400" dirty="0" err="1">
                <a:latin typeface="Myriad Pro" pitchFamily="2"/>
              </a:rPr>
              <a:t>montagna</a:t>
            </a:r>
            <a:r>
              <a:rPr lang="en-US" sz="2400" dirty="0">
                <a:latin typeface="Myriad Pro" pitchFamily="2"/>
              </a:rPr>
              <a:t> e </a:t>
            </a:r>
            <a:r>
              <a:rPr lang="en-US" sz="2400" dirty="0" smtClean="0">
                <a:latin typeface="Myriad Pro" pitchFamily="2"/>
              </a:rPr>
              <a:t>I </a:t>
            </a:r>
            <a:r>
              <a:rPr lang="en-US" sz="2400" dirty="0" err="1" smtClean="0">
                <a:latin typeface="Myriad Pro" pitchFamily="2"/>
              </a:rPr>
              <a:t>piatti</a:t>
            </a:r>
            <a:r>
              <a:rPr lang="en-US" sz="2400" dirty="0" smtClean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di</a:t>
            </a:r>
            <a:r>
              <a:rPr lang="en-US" sz="2400" dirty="0">
                <a:latin typeface="Myriad Pro" pitchFamily="2"/>
              </a:rPr>
              <a:t> carne </a:t>
            </a:r>
            <a:r>
              <a:rPr lang="en-US" sz="2400" dirty="0" err="1">
                <a:latin typeface="Myriad Pro" pitchFamily="2"/>
              </a:rPr>
              <a:t>sono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presentati</a:t>
            </a:r>
            <a:r>
              <a:rPr lang="en-US" sz="2400" dirty="0">
                <a:latin typeface="Myriad Pro" pitchFamily="2"/>
              </a:rPr>
              <a:t> per </a:t>
            </a:r>
            <a:r>
              <a:rPr lang="en-US" sz="2400" dirty="0" err="1">
                <a:latin typeface="Myriad Pro" pitchFamily="2"/>
              </a:rPr>
              <a:t>primi</a:t>
            </a:r>
            <a:r>
              <a:rPr lang="en-US" sz="2400" dirty="0">
                <a:latin typeface="Myriad Pro" pitchFamily="2"/>
              </a:rPr>
              <a:t>,</a:t>
            </a:r>
          </a:p>
          <a:p>
            <a:pPr lvl="0" algn="l"/>
            <a:r>
              <a:rPr lang="en-US" sz="2400" dirty="0">
                <a:latin typeface="Myriad Pro" pitchFamily="2"/>
              </a:rPr>
              <a:t>“</a:t>
            </a:r>
            <a:r>
              <a:rPr lang="en-US" sz="2400" dirty="0" err="1">
                <a:latin typeface="Myriad Pro" pitchFamily="2"/>
              </a:rPr>
              <a:t>Menù</a:t>
            </a:r>
            <a:r>
              <a:rPr lang="en-US" sz="2400" dirty="0">
                <a:latin typeface="Myriad Pro" pitchFamily="2"/>
              </a:rPr>
              <a:t> B” con </a:t>
            </a:r>
            <a:r>
              <a:rPr lang="en-US" sz="2400" dirty="0" err="1">
                <a:latin typeface="Myriad Pro" pitchFamily="2"/>
              </a:rPr>
              <a:t>uno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sfondo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marittimo</a:t>
            </a:r>
            <a:r>
              <a:rPr lang="en-US" sz="2400" dirty="0">
                <a:latin typeface="Myriad Pro" pitchFamily="2"/>
              </a:rPr>
              <a:t> e </a:t>
            </a:r>
            <a:r>
              <a:rPr lang="en-US" sz="2400" dirty="0" err="1">
                <a:latin typeface="Myriad Pro" pitchFamily="2"/>
              </a:rPr>
              <a:t>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piatti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pesce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presentati</a:t>
            </a:r>
            <a:r>
              <a:rPr lang="en-US" sz="2400" dirty="0">
                <a:latin typeface="Myriad Pro" pitchFamily="2"/>
              </a:rPr>
              <a:t> per </a:t>
            </a:r>
            <a:r>
              <a:rPr lang="en-US" sz="2400" dirty="0" err="1">
                <a:latin typeface="Myriad Pro" pitchFamily="2"/>
              </a:rPr>
              <a:t>primi</a:t>
            </a:r>
            <a:r>
              <a:rPr lang="en-US" sz="2400" dirty="0">
                <a:latin typeface="Myriad Pro" pitchFamily="2"/>
              </a:rPr>
              <a:t>;</a:t>
            </a:r>
          </a:p>
          <a:p>
            <a:pPr lvl="0" algn="l"/>
            <a:r>
              <a:rPr lang="en-US" sz="2400" dirty="0">
                <a:latin typeface="Myriad Pro" pitchFamily="2"/>
              </a:rPr>
              <a:t>2 “</a:t>
            </a:r>
            <a:r>
              <a:rPr lang="en-US" sz="2400" dirty="0" err="1">
                <a:latin typeface="Myriad Pro" pitchFamily="2"/>
              </a:rPr>
              <a:t>Menù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neutri</a:t>
            </a:r>
            <a:r>
              <a:rPr lang="en-US" sz="2400" dirty="0">
                <a:latin typeface="Myriad Pro" pitchFamily="2"/>
              </a:rPr>
              <a:t>” per </a:t>
            </a:r>
            <a:r>
              <a:rPr lang="en-US" sz="2400" dirty="0" err="1">
                <a:latin typeface="Myriad Pro" pitchFamily="2"/>
              </a:rPr>
              <a:t>quanto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riguarda</a:t>
            </a:r>
            <a:r>
              <a:rPr lang="en-US" sz="2400" dirty="0">
                <a:latin typeface="Myriad Pro" pitchFamily="2"/>
              </a:rPr>
              <a:t> lo </a:t>
            </a:r>
            <a:r>
              <a:rPr lang="en-US" sz="2400" dirty="0" err="1">
                <a:latin typeface="Myriad Pro" pitchFamily="2"/>
              </a:rPr>
              <a:t>sfondo</a:t>
            </a:r>
            <a:r>
              <a:rPr lang="en-US" sz="2400" dirty="0">
                <a:latin typeface="Myriad Pro" pitchFamily="2"/>
              </a:rPr>
              <a:t>, </a:t>
            </a:r>
            <a:r>
              <a:rPr lang="en-US" sz="2400" dirty="0" err="1">
                <a:latin typeface="Myriad Pro" pitchFamily="2"/>
              </a:rPr>
              <a:t>che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ci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serviranno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da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controllo</a:t>
            </a:r>
            <a:r>
              <a:rPr lang="en-US" sz="2400" dirty="0">
                <a:latin typeface="Myriad Pro" pitchFamily="2"/>
              </a:rPr>
              <a:t> per </a:t>
            </a:r>
            <a:r>
              <a:rPr lang="en-US" sz="2400" dirty="0" err="1">
                <a:latin typeface="Myriad Pro" pitchFamily="2"/>
              </a:rPr>
              <a:t>quanto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riguarda</a:t>
            </a:r>
            <a:r>
              <a:rPr lang="en-US" sz="2400" dirty="0">
                <a:latin typeface="Myriad Pro" pitchFamily="2"/>
              </a:rPr>
              <a:t> le </a:t>
            </a:r>
            <a:r>
              <a:rPr lang="en-US" sz="2400" dirty="0" err="1">
                <a:latin typeface="Myriad Pro" pitchFamily="2"/>
              </a:rPr>
              <a:t>immagini</a:t>
            </a:r>
            <a:r>
              <a:rPr lang="en-US" sz="2400" dirty="0">
                <a:latin typeface="Myriad Pro" pitchFamily="2"/>
              </a:rPr>
              <a:t> ma con </a:t>
            </a:r>
            <a:r>
              <a:rPr lang="en-US" sz="2400" dirty="0" err="1">
                <a:latin typeface="Myriad Pro" pitchFamily="2"/>
              </a:rPr>
              <a:t>l'ordine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di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presentazione</a:t>
            </a:r>
            <a:r>
              <a:rPr lang="en-US" sz="2400" dirty="0">
                <a:latin typeface="Myriad Pro" pitchFamily="2"/>
              </a:rPr>
              <a:t> a </a:t>
            </a:r>
            <a:r>
              <a:rPr lang="en-US" sz="2400" dirty="0" err="1">
                <a:latin typeface="Myriad Pro" pitchFamily="2"/>
              </a:rPr>
              <a:t>favore</a:t>
            </a:r>
            <a:r>
              <a:rPr lang="en-US" sz="2400" dirty="0">
                <a:latin typeface="Myriad Pro" pitchFamily="2"/>
              </a:rPr>
              <a:t> del </a:t>
            </a:r>
            <a:r>
              <a:rPr lang="en-US" sz="2400" dirty="0" err="1">
                <a:latin typeface="Myriad Pro" pitchFamily="2"/>
              </a:rPr>
              <a:t>pesce</a:t>
            </a:r>
            <a:r>
              <a:rPr lang="en-US" sz="2400" dirty="0">
                <a:latin typeface="Myriad Pro" pitchFamily="2"/>
              </a:rPr>
              <a:t> in un </a:t>
            </a:r>
            <a:r>
              <a:rPr lang="en-US" sz="2400" dirty="0" err="1">
                <a:latin typeface="Myriad Pro" pitchFamily="2"/>
              </a:rPr>
              <a:t>caso</a:t>
            </a:r>
            <a:r>
              <a:rPr lang="en-US" sz="2400" dirty="0">
                <a:latin typeface="Myriad Pro" pitchFamily="2"/>
              </a:rPr>
              <a:t>, e </a:t>
            </a:r>
            <a:r>
              <a:rPr lang="en-US" sz="2400" dirty="0" err="1">
                <a:latin typeface="Myriad Pro" pitchFamily="2"/>
              </a:rPr>
              <a:t>della</a:t>
            </a:r>
            <a:r>
              <a:rPr lang="en-US" sz="2400" dirty="0">
                <a:latin typeface="Myriad Pro" pitchFamily="2"/>
              </a:rPr>
              <a:t> carne </a:t>
            </a:r>
            <a:r>
              <a:rPr lang="en-US" sz="2400" dirty="0" err="1">
                <a:latin typeface="Myriad Pro" pitchFamily="2"/>
              </a:rPr>
              <a:t>nell'altro</a:t>
            </a:r>
            <a:r>
              <a:rPr lang="en-US" sz="2400" dirty="0">
                <a:latin typeface="Myriad Pro" pitchFamily="2"/>
              </a:rPr>
              <a:t> per </a:t>
            </a:r>
            <a:r>
              <a:rPr lang="en-US" sz="2400" dirty="0" err="1">
                <a:latin typeface="Myriad Pro" pitchFamily="2"/>
              </a:rPr>
              <a:t>valutare</a:t>
            </a:r>
            <a:r>
              <a:rPr lang="en-US" sz="2400" dirty="0">
                <a:latin typeface="Myriad Pro" pitchFamily="2"/>
              </a:rPr>
              <a:t> se </a:t>
            </a:r>
            <a:r>
              <a:rPr lang="en-US" sz="2400" dirty="0" err="1">
                <a:latin typeface="Myriad Pro" pitchFamily="2"/>
              </a:rPr>
              <a:t>anche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questo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elemento</a:t>
            </a:r>
            <a:r>
              <a:rPr lang="en-US" sz="2400" dirty="0">
                <a:latin typeface="Myriad Pro" pitchFamily="2"/>
              </a:rPr>
              <a:t> </a:t>
            </a:r>
            <a:r>
              <a:rPr lang="en-US" sz="2400" dirty="0" err="1">
                <a:latin typeface="Myriad Pro" pitchFamily="2"/>
              </a:rPr>
              <a:t>influenzi</a:t>
            </a:r>
            <a:r>
              <a:rPr lang="en-US" sz="2400" dirty="0">
                <a:latin typeface="Myriad Pro" pitchFamily="2"/>
              </a:rPr>
              <a:t> la </a:t>
            </a:r>
            <a:r>
              <a:rPr lang="en-US" sz="2400" dirty="0" err="1">
                <a:latin typeface="Myriad Pro" pitchFamily="2"/>
              </a:rPr>
              <a:t>scelta</a:t>
            </a:r>
            <a:r>
              <a:rPr lang="en-US" sz="2400" dirty="0">
                <a:latin typeface="Myriad Pro" pitchFamily="2"/>
              </a:rPr>
              <a:t>.</a:t>
            </a:r>
          </a:p>
          <a:p>
            <a:pPr lvl="0" algn="l"/>
            <a:endParaRPr lang="it-IT" dirty="0">
              <a:latin typeface="Myriad Pro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539750"/>
            <a:ext cx="4579938" cy="6480175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91679" y="540000"/>
            <a:ext cx="500832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73063"/>
            <a:ext cx="4706938" cy="6659562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13360" y="360000"/>
            <a:ext cx="4706640" cy="6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7778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200" b="1" i="1" dirty="0">
                <a:latin typeface="Myriad Pro" pitchFamily="18"/>
              </a:rPr>
              <a:t>RISULTATI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9072563" cy="6815138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 algn="r">
              <a:buNone/>
            </a:pPr>
            <a:r>
              <a:rPr lang="it-IT" sz="1800" b="1" i="1" dirty="0">
                <a:latin typeface="Myriad Pro" pitchFamily="2"/>
              </a:rPr>
              <a:t>Legenda</a:t>
            </a:r>
          </a:p>
          <a:p>
            <a:pPr lvl="0" algn="r">
              <a:buNone/>
            </a:pPr>
            <a:r>
              <a:rPr lang="it-IT" sz="1800" dirty="0">
                <a:latin typeface="Myriad Pro" pitchFamily="2"/>
              </a:rPr>
              <a:t>1= carne</a:t>
            </a:r>
          </a:p>
          <a:p>
            <a:pPr lvl="0" algn="r">
              <a:buNone/>
            </a:pPr>
            <a:r>
              <a:rPr lang="it-IT" sz="1800" dirty="0">
                <a:latin typeface="Myriad Pro" pitchFamily="2"/>
              </a:rPr>
              <a:t>2= pesce</a:t>
            </a:r>
          </a:p>
          <a:p>
            <a:pPr lvl="0" algn="r">
              <a:buNone/>
            </a:pPr>
            <a:endParaRPr lang="it-IT" sz="1800" dirty="0">
              <a:latin typeface="Myriad Pro" pitchFamily="2"/>
            </a:endParaRPr>
          </a:p>
          <a:p>
            <a:pPr lvl="0" algn="r">
              <a:buNone/>
            </a:pPr>
            <a:endParaRPr lang="it-IT" sz="1800" dirty="0">
              <a:latin typeface="Myriad Pro" pitchFamily="2"/>
            </a:endParaRPr>
          </a:p>
          <a:p>
            <a:pPr lvl="0" algn="r">
              <a:buNone/>
            </a:pPr>
            <a:r>
              <a:rPr lang="it-IT" sz="1800" b="1" i="1" dirty="0">
                <a:latin typeface="Myriad Pro" pitchFamily="2"/>
              </a:rPr>
              <a:t>Grafico</a:t>
            </a:r>
          </a:p>
          <a:p>
            <a:pPr lvl="0" algn="r">
              <a:buNone/>
            </a:pPr>
            <a:r>
              <a:rPr lang="it-IT" sz="1800" dirty="0" err="1"/>
              <a:t>ordineXsfondo</a:t>
            </a:r>
            <a:endParaRPr lang="it-IT" sz="1800" dirty="0"/>
          </a:p>
          <a:p>
            <a:pPr lvl="0" algn="r">
              <a:buNone/>
            </a:pPr>
            <a:r>
              <a:rPr lang="it-IT" sz="1800" dirty="0"/>
              <a:t>X indice di preferenze</a:t>
            </a:r>
          </a:p>
          <a:p>
            <a:pPr lvl="0" algn="l">
              <a:buNone/>
            </a:pPr>
            <a:endParaRPr lang="it-IT" dirty="0"/>
          </a:p>
          <a:p>
            <a:pPr lvl="0" algn="l">
              <a:buNone/>
            </a:pPr>
            <a:r>
              <a:rPr lang="it-IT" sz="2200" b="1" i="1" dirty="0"/>
              <a:t>                                                                                                          </a:t>
            </a:r>
            <a:r>
              <a:rPr lang="it-IT" sz="1800" b="1" i="1" dirty="0"/>
              <a:t> </a:t>
            </a:r>
            <a:r>
              <a:rPr lang="it-IT" sz="1800" b="1" i="1" dirty="0" err="1"/>
              <a:t>Anova</a:t>
            </a:r>
            <a:endParaRPr lang="it-IT" sz="1800" b="1" i="1" dirty="0"/>
          </a:p>
          <a:p>
            <a:pPr lvl="0" algn="r">
              <a:buNone/>
            </a:pPr>
            <a:r>
              <a:rPr lang="it-IT" sz="1800" dirty="0">
                <a:latin typeface="Myriad Pro" pitchFamily="2"/>
              </a:rPr>
              <a:t> L'ordine è l'unica variabile</a:t>
            </a:r>
          </a:p>
          <a:p>
            <a:pPr lvl="0" algn="r">
              <a:buNone/>
            </a:pPr>
            <a:r>
              <a:rPr lang="it-IT" sz="1800" dirty="0"/>
              <a:t>Indipendente ad avere un</a:t>
            </a:r>
          </a:p>
          <a:p>
            <a:pPr lvl="0" algn="r">
              <a:buNone/>
            </a:pPr>
            <a:r>
              <a:rPr lang="it-IT" sz="1800" dirty="0">
                <a:latin typeface="Myriad Pro" pitchFamily="2"/>
              </a:rPr>
              <a:t> effetto significativo</a:t>
            </a:r>
          </a:p>
          <a:p>
            <a:pPr lvl="0" algn="r">
              <a:buNone/>
            </a:pPr>
            <a:r>
              <a:rPr lang="it-IT" sz="1800" dirty="0"/>
              <a:t>Lo sfondo non è significativo.</a:t>
            </a:r>
          </a:p>
          <a:p>
            <a:pPr lvl="0" algn="r">
              <a:buNone/>
            </a:pPr>
            <a:endParaRPr lang="it-IT" sz="1800" dirty="0"/>
          </a:p>
          <a:p>
            <a:pPr lvl="0" algn="r">
              <a:buNone/>
            </a:pP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360" y="1859759"/>
            <a:ext cx="5990760" cy="48002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072563" cy="87693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it-IT" sz="1800" dirty="0">
                <a:cs typeface="Arial" pitchFamily="18"/>
              </a:rPr>
              <a:t>Abbiamo accorpato le scelte dei soggetti in un indice di preferenza ( </a:t>
            </a:r>
            <a:r>
              <a:rPr lang="it-IT" sz="1800" dirty="0"/>
              <a:t>-3 tutte le portate sono di pesce, 3 tutte le portate sono di carne, -1 e 1 misti)</a:t>
            </a:r>
          </a:p>
          <a:p>
            <a:pPr lvl="0" algn="r">
              <a:buNone/>
            </a:pPr>
            <a:r>
              <a:rPr lang="it-IT" sz="1800" b="1" i="1" dirty="0"/>
              <a:t>Legenda</a:t>
            </a:r>
          </a:p>
          <a:p>
            <a:pPr lvl="0" algn="r">
              <a:buNone/>
            </a:pPr>
            <a:r>
              <a:rPr lang="it-IT" sz="1800" dirty="0"/>
              <a:t>1= prima carne</a:t>
            </a:r>
          </a:p>
          <a:p>
            <a:pPr lvl="0" algn="r">
              <a:buNone/>
            </a:pPr>
            <a:r>
              <a:rPr lang="it-IT" sz="1800" dirty="0"/>
              <a:t>2= prima pesce</a:t>
            </a:r>
          </a:p>
          <a:p>
            <a:pPr lvl="0" algn="r">
              <a:buNone/>
            </a:pPr>
            <a:endParaRPr lang="it-IT" sz="1800" dirty="0"/>
          </a:p>
          <a:p>
            <a:pPr lvl="0" algn="r">
              <a:buNone/>
            </a:pPr>
            <a:endParaRPr lang="it-IT" sz="1800" b="1" i="1" dirty="0"/>
          </a:p>
          <a:p>
            <a:pPr lvl="0" algn="r">
              <a:buNone/>
            </a:pPr>
            <a:r>
              <a:rPr lang="it-IT" sz="1800" b="1" i="1" dirty="0"/>
              <a:t>Grafico</a:t>
            </a:r>
          </a:p>
          <a:p>
            <a:pPr lvl="0" algn="r">
              <a:buNone/>
            </a:pPr>
            <a:r>
              <a:rPr lang="it-IT" sz="1800" dirty="0" err="1"/>
              <a:t>ordineXindice</a:t>
            </a:r>
            <a:r>
              <a:rPr lang="it-IT" sz="1800" dirty="0"/>
              <a:t> di preferenze</a:t>
            </a:r>
          </a:p>
          <a:p>
            <a:pPr lvl="0" algn="r">
              <a:buNone/>
            </a:pPr>
            <a:endParaRPr lang="it-IT" sz="1800" b="1" i="1" dirty="0"/>
          </a:p>
          <a:p>
            <a:pPr lvl="0" algn="r">
              <a:buNone/>
            </a:pPr>
            <a:endParaRPr lang="it-IT" sz="1800" b="1" i="1" dirty="0"/>
          </a:p>
          <a:p>
            <a:pPr lvl="0" algn="r">
              <a:buNone/>
            </a:pPr>
            <a:r>
              <a:rPr lang="it-IT" sz="1800" b="1" i="1" dirty="0"/>
              <a:t>Chi quadro</a:t>
            </a:r>
          </a:p>
          <a:p>
            <a:pPr lvl="0" algn="r">
              <a:buNone/>
            </a:pPr>
            <a:r>
              <a:rPr lang="it-IT" sz="1800" dirty="0"/>
              <a:t> è significativo</a:t>
            </a:r>
          </a:p>
          <a:p>
            <a:pPr lvl="0" algn="r">
              <a:buNone/>
            </a:pPr>
            <a:endParaRPr lang="it-IT" sz="1800" dirty="0"/>
          </a:p>
          <a:p>
            <a:pPr lvl="0" algn="r">
              <a:buNone/>
            </a:pPr>
            <a:endParaRPr lang="it-IT" sz="1800" dirty="0"/>
          </a:p>
          <a:p>
            <a:pPr lvl="0" algn="ctr">
              <a:buNone/>
            </a:pPr>
            <a:r>
              <a:rPr lang="it-IT" sz="1800" dirty="0"/>
              <a:t>Rifiutiamo l'ipotesi nulla, ovvero che la scelta sia influenzata dall'ordine in maniera casuale.</a:t>
            </a:r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808" y="1403573"/>
            <a:ext cx="5379144" cy="4405891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2819</TotalTime>
  <Words>815</Words>
  <Application>Microsoft Office PowerPoint</Application>
  <PresentationFormat>Custom</PresentationFormat>
  <Paragraphs>114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Equinozio</vt:lpstr>
      <vt:lpstr>L'Influenza di indizi figurativi nella scelta al ristorante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RISULTATI</vt:lpstr>
      <vt:lpstr>PowerPoint Presentation</vt:lpstr>
      <vt:lpstr>PowerPoint Presentation</vt:lpstr>
      <vt:lpstr>PowerPoint Presentation</vt:lpstr>
      <vt:lpstr>PowerPoint Presentation</vt:lpstr>
      <vt:lpstr>CONCLUSIONI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L'Influenza di indizi figurativi nella scelta al ristorante</dc:title>
  <dc:creator>Erica Vurro</dc:creator>
  <cp:lastModifiedBy>Mannetti</cp:lastModifiedBy>
  <cp:revision>24</cp:revision>
  <dcterms:created xsi:type="dcterms:W3CDTF">2013-12-04T10:16:41Z</dcterms:created>
  <dcterms:modified xsi:type="dcterms:W3CDTF">2013-12-15T15:13:44Z</dcterms:modified>
</cp:coreProperties>
</file>