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6100F4-2E7C-4214-8C8C-006BCB183FA4}" type="datetimeFigureOut">
              <a:rPr lang="it-IT" smtClean="0"/>
              <a:pPr/>
              <a:t>10/01/2014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B30B10-D64A-4FA5-9692-939E0AE5B3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51720" y="188640"/>
            <a:ext cx="6406480" cy="1584176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chemeClr val="accent1"/>
                </a:solidFill>
              </a:rPr>
              <a:t>La dimensione della confezione</a:t>
            </a:r>
            <a:endParaRPr lang="it-IT" sz="5400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1720" y="1916832"/>
            <a:ext cx="6912768" cy="1800200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Acquisti per uso personale, regali per occasioni speciali, oggetti che piacerebbe ricevere, possono essere valutati in base alla grandezza della confezione?</a:t>
            </a:r>
          </a:p>
          <a:p>
            <a:endParaRPr lang="it-IT" sz="2400" dirty="0" smtClean="0">
              <a:solidFill>
                <a:schemeClr val="tx1"/>
              </a:solidFill>
            </a:endParaRPr>
          </a:p>
        </p:txBody>
      </p:sp>
      <p:pic>
        <p:nvPicPr>
          <p:cNvPr id="4" name="Immagine 3" descr="pacc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5013176"/>
            <a:ext cx="1329644" cy="1556792"/>
          </a:xfrm>
          <a:prstGeom prst="rect">
            <a:avLst/>
          </a:prstGeom>
        </p:spPr>
      </p:pic>
      <p:pic>
        <p:nvPicPr>
          <p:cNvPr id="5" name="Immagine 4" descr="pac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861048"/>
            <a:ext cx="1800200" cy="900100"/>
          </a:xfrm>
          <a:prstGeom prst="rect">
            <a:avLst/>
          </a:prstGeom>
        </p:spPr>
      </p:pic>
      <p:pic>
        <p:nvPicPr>
          <p:cNvPr id="6" name="Immagine 5" descr="pac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5589240"/>
            <a:ext cx="1224136" cy="1021842"/>
          </a:xfrm>
          <a:prstGeom prst="rect">
            <a:avLst/>
          </a:prstGeom>
        </p:spPr>
      </p:pic>
      <p:pic>
        <p:nvPicPr>
          <p:cNvPr id="8" name="Immagine 7" descr="pacc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4875977"/>
            <a:ext cx="2378427" cy="1982023"/>
          </a:xfrm>
          <a:prstGeom prst="rect">
            <a:avLst/>
          </a:prstGeom>
        </p:spPr>
      </p:pic>
      <p:pic>
        <p:nvPicPr>
          <p:cNvPr id="9" name="Immagine 8" descr="pacc7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4005064"/>
            <a:ext cx="1080120" cy="92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260648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L’oggetto nella scatola piccola viene valutato più </a:t>
            </a:r>
            <a:r>
              <a:rPr lang="it-IT" sz="3200" b="1" dirty="0" smtClean="0">
                <a:solidFill>
                  <a:schemeClr val="accent1"/>
                </a:solidFill>
              </a:rPr>
              <a:t>prezioso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60212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F=4,900      GDL=1       Sig.=,031</a:t>
            </a:r>
            <a:endParaRPr lang="it-IT" dirty="0"/>
          </a:p>
        </p:txBody>
      </p:sp>
      <p:pic>
        <p:nvPicPr>
          <p:cNvPr id="8" name="Segnaposto contenuto 7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576064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9361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b="1" dirty="0" smtClean="0"/>
              <a:t>L’oggetto nella scatola piccola viene</a:t>
            </a:r>
          </a:p>
          <a:p>
            <a:pPr>
              <a:buNone/>
            </a:pPr>
            <a:r>
              <a:rPr lang="it-IT" sz="3200" b="1" dirty="0" smtClean="0"/>
              <a:t>valutato più </a:t>
            </a:r>
            <a:r>
              <a:rPr lang="it-IT" sz="3200" b="1" dirty="0" smtClean="0">
                <a:solidFill>
                  <a:schemeClr val="accent1"/>
                </a:solidFill>
              </a:rPr>
              <a:t>costoso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7"/>
            <a:ext cx="576064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259632" y="59492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F=6,415        GDL=1       Sig.=,014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57256" cy="1224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b="1" dirty="0" smtClean="0"/>
              <a:t>MA:</a:t>
            </a:r>
          </a:p>
          <a:p>
            <a:pPr>
              <a:buNone/>
            </a:pPr>
            <a:r>
              <a:rPr lang="it-IT" sz="3200" b="1" dirty="0" smtClean="0"/>
              <a:t>L’oggetto nella scatola grande viene</a:t>
            </a:r>
          </a:p>
          <a:p>
            <a:pPr>
              <a:buNone/>
            </a:pPr>
            <a:r>
              <a:rPr lang="it-IT" sz="3200" b="1" dirty="0" smtClean="0"/>
              <a:t>valutato più </a:t>
            </a:r>
            <a:r>
              <a:rPr lang="it-IT" sz="3200" b="1" dirty="0" smtClean="0">
                <a:solidFill>
                  <a:schemeClr val="accent1"/>
                </a:solidFill>
              </a:rPr>
              <a:t>utile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561662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1691680" y="60212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F=4,096        GDL=1     Sig.=,048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24936" cy="6069288"/>
          </a:xfrm>
        </p:spPr>
        <p:txBody>
          <a:bodyPr/>
          <a:lstStyle/>
          <a:p>
            <a:pPr>
              <a:buNone/>
            </a:pPr>
            <a:r>
              <a:rPr lang="it-IT" sz="2600" b="1" dirty="0" smtClean="0"/>
              <a:t>I risultati ottenuti non confermano la nostra ipotesi</a:t>
            </a:r>
          </a:p>
          <a:p>
            <a:pPr>
              <a:buNone/>
            </a:pPr>
            <a:r>
              <a:rPr lang="it-IT" sz="2600" b="1" dirty="0" smtClean="0"/>
              <a:t>di partenza.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sz="2600" b="1" dirty="0" smtClean="0"/>
              <a:t>Riteniamo di aver commesso errori nella formulazione del</a:t>
            </a:r>
          </a:p>
          <a:p>
            <a:pPr>
              <a:buNone/>
            </a:pPr>
            <a:r>
              <a:rPr lang="it-IT" sz="2600" b="1" dirty="0" smtClean="0"/>
              <a:t>questionario e </a:t>
            </a:r>
            <a:r>
              <a:rPr lang="it-IT" sz="2600" b="1" smtClean="0"/>
              <a:t>nella scelta dell’immagine </a:t>
            </a:r>
            <a:r>
              <a:rPr lang="it-IT" sz="2600" b="1" dirty="0" smtClean="0"/>
              <a:t>da proporre.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995936" y="4725144"/>
            <a:ext cx="3312368" cy="18208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Milù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Campochiaro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Valeria De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Cristofaro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Simona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Pau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Valerio Pellegrini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magine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717032"/>
            <a:ext cx="2232248" cy="2787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4608512"/>
          </a:xfrm>
        </p:spPr>
        <p:txBody>
          <a:bodyPr>
            <a:normAutofit/>
          </a:bodyPr>
          <a:lstStyle/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t-IT" sz="3200" b="1" dirty="0" smtClean="0">
              <a:ea typeface="Times New Roman" pitchFamily="18" charset="0"/>
              <a:cs typeface="Times New Roman" pitchFamily="18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t-IT" sz="3200" b="1" dirty="0" smtClean="0">
              <a:ea typeface="Times New Roman" pitchFamily="18" charset="0"/>
              <a:cs typeface="Times New Roman" pitchFamily="18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t-IT" sz="3200" b="1" dirty="0" smtClean="0">
                <a:ea typeface="Times New Roman" pitchFamily="18" charset="0"/>
                <a:cs typeface="Times New Roman" pitchFamily="18" charset="0"/>
              </a:rPr>
              <a:t>Dimostrare che le differenti dimensioni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t-IT" sz="3200" b="1" dirty="0" smtClean="0">
                <a:ea typeface="Times New Roman" pitchFamily="18" charset="0"/>
                <a:cs typeface="Times New Roman" pitchFamily="18" charset="0"/>
              </a:rPr>
              <a:t>di un pacchetto influenzano la percezione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t-IT" sz="3200" b="1" dirty="0" smtClean="0">
                <a:ea typeface="Times New Roman" pitchFamily="18" charset="0"/>
                <a:cs typeface="Times New Roman" pitchFamily="18" charset="0"/>
              </a:rPr>
              <a:t>e la valutazione degli individui riguardo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t-IT" sz="3200" b="1" dirty="0" smtClean="0">
                <a:ea typeface="Times New Roman" pitchFamily="18" charset="0"/>
                <a:cs typeface="Times New Roman" pitchFamily="18" charset="0"/>
              </a:rPr>
              <a:t>la qualità e il valore dell'oggetto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t-IT" sz="3200" b="1" dirty="0" smtClean="0">
                <a:ea typeface="Times New Roman" pitchFamily="18" charset="0"/>
                <a:cs typeface="Times New Roman" pitchFamily="18" charset="0"/>
              </a:rPr>
              <a:t>contenuto in esso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t-IT" sz="2600" b="1" dirty="0" smtClean="0">
              <a:ea typeface="Times New Roman" pitchFamily="18" charset="0"/>
              <a:cs typeface="Times New Roman" pitchFamily="18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t-IT" sz="2600" b="1" dirty="0" smtClean="0">
              <a:ea typeface="Times New Roman" pitchFamily="18" charset="0"/>
              <a:cs typeface="Times New Roman" pitchFamily="18" charset="0"/>
            </a:endParaRP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t-IT" sz="2600" b="1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766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</a:rPr>
              <a:t> OBIETTIVO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pic>
        <p:nvPicPr>
          <p:cNvPr id="6" name="Immagine 5" descr="15453904-regalo-un-popolo-sta-guardando-il-dono-con-una-lente-di-ingrandime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497710"/>
            <a:ext cx="2952328" cy="2214246"/>
          </a:xfrm>
          <a:prstGeom prst="rect">
            <a:avLst/>
          </a:prstGeom>
        </p:spPr>
      </p:pic>
      <p:pic>
        <p:nvPicPr>
          <p:cNvPr id="7" name="Immagine 6" descr="18346658-persone-3d-con-lente-di-ingrandimento-e-di-regalo-su-sfondo-bi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005064"/>
            <a:ext cx="2780928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251576" cy="3888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3200" b="1" dirty="0" smtClean="0"/>
              <a:t>L'oggetto (nello specifico, un orologio),</a:t>
            </a:r>
          </a:p>
          <a:p>
            <a:pPr>
              <a:buNone/>
            </a:pPr>
            <a:r>
              <a:rPr lang="it-IT" sz="3200" b="1" dirty="0" smtClean="0"/>
              <a:t>contenuto in un pacchetto di grande</a:t>
            </a:r>
          </a:p>
          <a:p>
            <a:pPr>
              <a:buNone/>
            </a:pPr>
            <a:r>
              <a:rPr lang="it-IT" sz="3200" b="1" dirty="0" smtClean="0"/>
              <a:t>dimensione, riceve dagli individui una</a:t>
            </a:r>
          </a:p>
          <a:p>
            <a:pPr>
              <a:buNone/>
            </a:pPr>
            <a:r>
              <a:rPr lang="it-IT" sz="3200" b="1" dirty="0" smtClean="0"/>
              <a:t>valutazione migliore, in termini di</a:t>
            </a:r>
          </a:p>
          <a:p>
            <a:pPr>
              <a:buNone/>
            </a:pPr>
            <a:r>
              <a:rPr lang="it-IT" sz="3200" b="1" dirty="0" smtClean="0"/>
              <a:t>qualità e valore, rispetto allo stesso</a:t>
            </a:r>
          </a:p>
          <a:p>
            <a:pPr>
              <a:buNone/>
            </a:pPr>
            <a:r>
              <a:rPr lang="it-IT" sz="3200" b="1" dirty="0" smtClean="0"/>
              <a:t>oggetto contenuto in un pacchetto di</a:t>
            </a:r>
          </a:p>
          <a:p>
            <a:pPr>
              <a:buNone/>
            </a:pPr>
            <a:r>
              <a:rPr lang="it-IT" sz="3200" b="1" dirty="0" smtClean="0"/>
              <a:t>dimensione più piccola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6064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</a:rPr>
              <a:t> IPOTESI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pic>
        <p:nvPicPr>
          <p:cNvPr id="5" name="Immagine 4" descr="punto-di-domand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4365104"/>
            <a:ext cx="2763768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45288" cy="792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 DISEGNO </a:t>
            </a:r>
            <a:r>
              <a:rPr lang="it-IT" sz="3600" b="1" dirty="0" err="1" smtClean="0">
                <a:solidFill>
                  <a:schemeClr val="accent1"/>
                </a:solidFill>
                <a:latin typeface="+mn-lt"/>
              </a:rPr>
              <a:t>DI</a:t>
            </a:r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 RICERCA</a:t>
            </a:r>
            <a:endParaRPr lang="it-IT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7755632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200" b="1" dirty="0" smtClean="0"/>
              <a:t>Disegno tra i soggetti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91683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</a:rPr>
              <a:t> VARIABILE INDIPENDENTE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270892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Dimensione del pacchetto, intesa in termini di grandezza (scatola grande; scatola piccola)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9512" y="443711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</a:rPr>
              <a:t> VARIABILE DIPENDENTE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522920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Valutazione del soggetto, intesa in termini di prezzo</a:t>
            </a:r>
            <a:endParaRPr lang="it-IT" sz="3200" b="1" dirty="0"/>
          </a:p>
        </p:txBody>
      </p:sp>
      <p:pic>
        <p:nvPicPr>
          <p:cNvPr id="8" name="Immagine 7" descr="matita-gomma-da-cancella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1719149" cy="1289968"/>
          </a:xfrm>
          <a:prstGeom prst="rect">
            <a:avLst/>
          </a:prstGeom>
        </p:spPr>
      </p:pic>
      <p:pic>
        <p:nvPicPr>
          <p:cNvPr id="9" name="Immagine 8" descr="4169172-matite-righello-gomma-e-su-uno-sfondo-bia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229200"/>
            <a:ext cx="1864933" cy="1240180"/>
          </a:xfrm>
          <a:prstGeom prst="rect">
            <a:avLst/>
          </a:prstGeom>
        </p:spPr>
      </p:pic>
      <p:pic>
        <p:nvPicPr>
          <p:cNvPr id="10" name="Immagine 9" descr="8400012-insieme-di-matite-colorate-con-grigio-piombo-e-gom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2564904"/>
            <a:ext cx="172819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 cosa abbiamo fatto</a:t>
            </a:r>
            <a:endParaRPr lang="it-IT" sz="36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Immagine 3" descr="O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797152"/>
            <a:ext cx="3528392" cy="2060848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136904" cy="4392488"/>
          </a:xfrm>
        </p:spPr>
        <p:txBody>
          <a:bodyPr>
            <a:noAutofit/>
          </a:bodyPr>
          <a:lstStyle/>
          <a:p>
            <a:r>
              <a:rPr lang="it-IT" sz="2600" b="1" dirty="0" smtClean="0"/>
              <a:t>Abbiamo costruito due questionari (70 domande presentate tramite scala </a:t>
            </a:r>
            <a:r>
              <a:rPr lang="it-IT" sz="2600" b="1" dirty="0" err="1" smtClean="0"/>
              <a:t>Likert</a:t>
            </a:r>
            <a:r>
              <a:rPr lang="it-IT" sz="2600" b="1" dirty="0" smtClean="0"/>
              <a:t>, differenziale semantico e risposta multipla), differenti solo nell’immagine proposta: una relativa all’orologio nella scatola grande e una relativa all’orologio nella scatola piccola.</a:t>
            </a:r>
          </a:p>
          <a:p>
            <a:r>
              <a:rPr lang="it-IT" sz="2600" b="1" dirty="0" smtClean="0"/>
              <a:t>Abbiamo somministrato tale questionario a 60 soggetti maschi (30 per il questionario con la scatola grande e 30 per il questionario con la scatola piccola).</a:t>
            </a:r>
          </a:p>
          <a:p>
            <a:r>
              <a:rPr lang="it-IT" sz="2600" b="1" dirty="0" smtClean="0"/>
              <a:t>Abbiamo analizzato i dati attraverso il software di ricerca SPSS.</a:t>
            </a:r>
          </a:p>
          <a:p>
            <a:pPr>
              <a:buNone/>
            </a:pPr>
            <a:r>
              <a:rPr lang="it-IT" sz="2600" dirty="0" smtClean="0"/>
              <a:t> 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SCATOLA GRANDE</a:t>
            </a:r>
            <a:endParaRPr lang="it-IT" sz="36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Segnaposto contenuto 3" descr="1 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980728"/>
            <a:ext cx="4315800" cy="57206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SCATOLA PICCOLA</a:t>
            </a:r>
            <a:endParaRPr lang="it-IT" sz="36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Segnaposto contenuto 3" descr="IMG_162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96752"/>
            <a:ext cx="3655219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778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>
                <a:solidFill>
                  <a:schemeClr val="accent1"/>
                </a:solidFill>
                <a:latin typeface="+mn-lt"/>
              </a:rPr>
              <a:t> conclusioni</a:t>
            </a:r>
            <a:endParaRPr lang="it-IT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529264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200" b="1" dirty="0" smtClean="0"/>
              <a:t>L’oggetto nella scatola piccola viene</a:t>
            </a:r>
          </a:p>
          <a:p>
            <a:pPr>
              <a:buNone/>
            </a:pPr>
            <a:r>
              <a:rPr lang="it-IT" sz="3200" b="1" dirty="0" smtClean="0"/>
              <a:t>valutato più </a:t>
            </a:r>
            <a:r>
              <a:rPr lang="it-IT" sz="3200" b="1" dirty="0" smtClean="0">
                <a:solidFill>
                  <a:schemeClr val="accent1"/>
                </a:solidFill>
              </a:rPr>
              <a:t>bello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076056" y="188640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0 = scatola grande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1 = scatola piccola</a:t>
            </a:r>
            <a:endParaRPr lang="it-IT" sz="2400" b="1" dirty="0"/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583264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971600" y="602128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F=5,351         GDL=1        </a:t>
            </a:r>
            <a:r>
              <a:rPr lang="it-IT" dirty="0" smtClean="0"/>
              <a:t>Sig.=,024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b="1" dirty="0" smtClean="0"/>
              <a:t>L’oggetto nella scatola piccola viene</a:t>
            </a:r>
          </a:p>
          <a:p>
            <a:pPr>
              <a:buNone/>
            </a:pPr>
            <a:r>
              <a:rPr lang="it-IT" sz="3200" b="1" dirty="0" smtClean="0"/>
              <a:t>valutato di più </a:t>
            </a:r>
            <a:r>
              <a:rPr lang="it-IT" sz="3200" b="1" dirty="0" smtClean="0">
                <a:solidFill>
                  <a:schemeClr val="accent1"/>
                </a:solidFill>
              </a:rPr>
              <a:t>alta qualità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31640" y="594928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F=</a:t>
            </a:r>
            <a:r>
              <a:rPr lang="it-IT" dirty="0" smtClean="0"/>
              <a:t> 4,280          </a:t>
            </a:r>
            <a:r>
              <a:rPr lang="it-IT" dirty="0" err="1" smtClean="0"/>
              <a:t>GDL=</a:t>
            </a:r>
            <a:r>
              <a:rPr lang="it-IT" dirty="0" smtClean="0"/>
              <a:t> 1       Sig.=  ,043      </a:t>
            </a:r>
            <a:endParaRPr lang="it-IT" dirty="0"/>
          </a:p>
        </p:txBody>
      </p:sp>
      <p:pic>
        <p:nvPicPr>
          <p:cNvPr id="7" name="Immagin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57340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</TotalTime>
  <Words>344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Loggia</vt:lpstr>
      <vt:lpstr>La dimensione della confezione</vt:lpstr>
      <vt:lpstr>PowerPoint Presentation</vt:lpstr>
      <vt:lpstr>PowerPoint Presentation</vt:lpstr>
      <vt:lpstr> DISEGNO DI RICERCA</vt:lpstr>
      <vt:lpstr> cosa abbiamo fatto</vt:lpstr>
      <vt:lpstr>SCATOLA GRANDE</vt:lpstr>
      <vt:lpstr>SCATOLA PICCOLA</vt:lpstr>
      <vt:lpstr> conclusioni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dimensione della confezione.</dc:title>
  <dc:creator>Valerio</dc:creator>
  <cp:lastModifiedBy>Mannetti</cp:lastModifiedBy>
  <cp:revision>39</cp:revision>
  <dcterms:created xsi:type="dcterms:W3CDTF">2013-12-07T15:01:19Z</dcterms:created>
  <dcterms:modified xsi:type="dcterms:W3CDTF">2014-01-10T20:51:23Z</dcterms:modified>
</cp:coreProperties>
</file>