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unknown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62" r:id="rId4"/>
    <p:sldId id="258" r:id="rId5"/>
    <p:sldId id="263" r:id="rId6"/>
    <p:sldId id="264" r:id="rId7"/>
    <p:sldId id="259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80" r:id="rId20"/>
    <p:sldId id="281" r:id="rId21"/>
    <p:sldId id="260" r:id="rId22"/>
    <p:sldId id="276" r:id="rId23"/>
    <p:sldId id="277" r:id="rId24"/>
    <p:sldId id="261" r:id="rId25"/>
    <p:sldId id="278" r:id="rId26"/>
    <p:sldId id="279" r:id="rId27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0008"/>
    <a:srgbClr val="5B0008"/>
    <a:srgbClr val="822D3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19" autoAdjust="0"/>
    <p:restoredTop sz="99362" autoAdjust="0"/>
  </p:normalViewPr>
  <p:slideViewPr>
    <p:cSldViewPr snapToGrid="0" snapToObjects="1">
      <p:cViewPr>
        <p:scale>
          <a:sx n="90" d="100"/>
          <a:sy n="90" d="100"/>
        </p:scale>
        <p:origin x="-762" y="5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8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GENERE</c:v>
                </c:pt>
              </c:strCache>
            </c:strRef>
          </c:tx>
          <c:explosion val="25"/>
          <c:dPt>
            <c:idx val="1"/>
            <c:bubble3D val="0"/>
            <c:explosion val="20"/>
            <c:spPr>
              <a:effectLst>
                <a:outerShdw blurRad="412750" dist="139700" dir="5400000" sx="102000" sy="102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2667000" h="57150"/>
                <a:bevelB w="292100" h="114300"/>
              </a:sp3d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Foglio1!$A$2:$A$3</c:f>
              <c:strCache>
                <c:ptCount val="2"/>
                <c:pt idx="0">
                  <c:v>MASCHI</c:v>
                </c:pt>
                <c:pt idx="1">
                  <c:v>FEMMINE</c:v>
                </c:pt>
              </c:strCache>
            </c:strRef>
          </c:cat>
          <c:val>
            <c:numRef>
              <c:f>Foglio1!$B$2:$B$3</c:f>
              <c:numCache>
                <c:formatCode>General</c:formatCode>
                <c:ptCount val="2"/>
                <c:pt idx="0">
                  <c:v>30</c:v>
                </c:pt>
                <c:pt idx="1">
                  <c:v>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5"/>
      </c:doughnut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Situazione Sentimentale</c:v>
                </c:pt>
              </c:strCache>
            </c:strRef>
          </c:tx>
          <c:explosion val="25"/>
          <c:cat>
            <c:strRef>
              <c:f>Foglio1!$A$2:$A$4</c:f>
              <c:strCache>
                <c:ptCount val="3"/>
                <c:pt idx="0">
                  <c:v>Single</c:v>
                </c:pt>
                <c:pt idx="1">
                  <c:v>Impegnato</c:v>
                </c:pt>
                <c:pt idx="2">
                  <c:v>Sposato</c:v>
                </c:pt>
              </c:strCache>
            </c:strRef>
          </c:cat>
          <c:val>
            <c:numRef>
              <c:f>Foglio1!$B$2:$B$4</c:f>
              <c:numCache>
                <c:formatCode>General</c:formatCode>
                <c:ptCount val="3"/>
                <c:pt idx="0">
                  <c:v>23</c:v>
                </c:pt>
                <c:pt idx="1">
                  <c:v>23</c:v>
                </c:pt>
                <c:pt idx="2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N. Figli</c:v>
                </c:pt>
              </c:strCache>
            </c:strRef>
          </c:tx>
          <c:invertIfNegative val="0"/>
          <c:cat>
            <c:strRef>
              <c:f>Foglio1!$A$2:$A$5</c:f>
              <c:strCache>
                <c:ptCount val="4"/>
                <c:pt idx="0">
                  <c:v>0 figli</c:v>
                </c:pt>
                <c:pt idx="1">
                  <c:v>1 figlio</c:v>
                </c:pt>
                <c:pt idx="2">
                  <c:v>2 figli</c:v>
                </c:pt>
                <c:pt idx="3">
                  <c:v>3 figli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49</c:v>
                </c:pt>
                <c:pt idx="1">
                  <c:v>6</c:v>
                </c:pt>
                <c:pt idx="2">
                  <c:v>4</c:v>
                </c:pt>
                <c:pt idx="3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860480"/>
        <c:axId val="103862272"/>
      </c:barChart>
      <c:catAx>
        <c:axId val="103860480"/>
        <c:scaling>
          <c:orientation val="minMax"/>
        </c:scaling>
        <c:delete val="0"/>
        <c:axPos val="l"/>
        <c:majorTickMark val="out"/>
        <c:minorTickMark val="none"/>
        <c:tickLblPos val="nextTo"/>
        <c:crossAx val="103862272"/>
        <c:crosses val="autoZero"/>
        <c:auto val="1"/>
        <c:lblAlgn val="ctr"/>
        <c:lblOffset val="100"/>
        <c:noMultiLvlLbl val="0"/>
      </c:catAx>
      <c:valAx>
        <c:axId val="10386227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038604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0051AB-560E-904E-9B66-5E7AA9D2E989}" type="datetimeFigureOut">
              <a:rPr lang="it-IT" smtClean="0"/>
              <a:t>11/12/2013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3DE82F-B1EB-A54C-BABB-FE0D0E600A6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123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DE82F-B1EB-A54C-BABB-FE0D0E600A6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998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PARTIAMO DA Ciò CHE è PURTROPPO SIGNIFICATIVO…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DE82F-B1EB-A54C-BABB-FE0D0E600A69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8866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Statistiche di affidabilità</a:t>
            </a:r>
            <a:r>
              <a:rPr lang="it-IT" dirty="0" smtClean="0"/>
              <a:t> </a:t>
            </a:r>
          </a:p>
          <a:p>
            <a:endParaRPr lang="it-IT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Alfa di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Cronbach</a:t>
            </a:r>
            <a:r>
              <a:rPr lang="it-IT" dirty="0" smtClean="0"/>
              <a:t>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item</a:t>
            </a:r>
            <a:r>
              <a:rPr lang="it-IT" dirty="0" smtClean="0"/>
              <a:t> 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0,909</a:t>
            </a:r>
            <a:r>
              <a:rPr lang="it-IT" dirty="0" smtClean="0"/>
              <a:t> 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5ITEM</a:t>
            </a:r>
            <a:r>
              <a:rPr lang="it-IT" dirty="0" smtClean="0"/>
              <a:t> DIENER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it-IT" dirty="0" smtClean="0"/>
              <a:t> </a:t>
            </a:r>
          </a:p>
          <a:p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Alfa di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Cronbach</a:t>
            </a:r>
            <a:r>
              <a:rPr lang="it-IT" dirty="0" smtClean="0"/>
              <a:t> </a:t>
            </a:r>
            <a:r>
              <a:rPr lang="it-IT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item</a:t>
            </a:r>
            <a:r>
              <a:rPr lang="it-IT" dirty="0" smtClean="0"/>
              <a:t> 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0,852</a:t>
            </a:r>
            <a:r>
              <a:rPr lang="it-IT" dirty="0" smtClean="0"/>
              <a:t> 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12ITEM</a:t>
            </a:r>
            <a:r>
              <a:rPr lang="it-IT" dirty="0" smtClean="0"/>
              <a:t> MIDI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DE82F-B1EB-A54C-BABB-FE0D0E600A69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44939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ANALISI DELLA VARIANZA SU GRUPPI</a:t>
            </a:r>
            <a:r>
              <a:rPr lang="it-IT" baseline="0" dirty="0" smtClean="0"/>
              <a:t> AGGRREGATI PER TIPO DI CONSUMI (ESPERIENZE – BENI MATERIALI).</a:t>
            </a:r>
          </a:p>
          <a:p>
            <a:r>
              <a:rPr lang="it-IT" baseline="0" dirty="0" smtClean="0"/>
              <a:t>RISULTATI OPPOSTI, MA LA SECONDA ANALISI è DECISAMENTE POCO AFFIDABILE!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DE82F-B1EB-A54C-BABB-FE0D0E600A69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05060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DE82F-B1EB-A54C-BABB-FE0D0E600A69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2584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2500" dirty="0" smtClean="0">
                <a:latin typeface="Times New Roman (Corpo)"/>
                <a:cs typeface="Times New Roman (Corpo)"/>
              </a:rPr>
              <a:t>I ricercatori </a:t>
            </a:r>
            <a:r>
              <a:rPr lang="it-IT" sz="2500" dirty="0" err="1" smtClean="0">
                <a:latin typeface="Times New Roman (Corpo)"/>
                <a:cs typeface="Times New Roman (Corpo)"/>
              </a:rPr>
              <a:t>Dunn</a:t>
            </a:r>
            <a:r>
              <a:rPr lang="it-IT" sz="2500" dirty="0" smtClean="0">
                <a:latin typeface="Times New Roman (Corpo)"/>
                <a:cs typeface="Times New Roman (Corpo)"/>
              </a:rPr>
              <a:t>, Gilbert e Wilson si sono chiesti se e quanto i soldi ci rendano felici </a:t>
            </a:r>
          </a:p>
          <a:p>
            <a:r>
              <a:rPr lang="it-IT" sz="2500" dirty="0" smtClean="0">
                <a:latin typeface="Times New Roman (Corpo)"/>
                <a:cs typeface="Times New Roman (Corpo)"/>
              </a:rPr>
              <a:t>analizzando un’ampia letteratura scientifica e conducendo loro stessi alcune ricerche.  Gli acquisti che facciamo e che ci rendono molto felici </a:t>
            </a:r>
          </a:p>
          <a:p>
            <a:r>
              <a:rPr lang="it-IT" sz="2500" dirty="0" smtClean="0">
                <a:latin typeface="Times New Roman (Corpo)"/>
                <a:cs typeface="Times New Roman (Corpo)"/>
              </a:rPr>
              <a:t>sono diversi dagli acquisti che pensiamo possano renderci tali.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DE82F-B1EB-A54C-BABB-FE0D0E600A6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0800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2500" dirty="0" smtClean="0"/>
              <a:t>L'utilità attesa è</a:t>
            </a:r>
            <a:r>
              <a:rPr lang="it-IT" sz="2500" baseline="0" dirty="0" smtClean="0"/>
              <a:t> </a:t>
            </a:r>
            <a:r>
              <a:rPr lang="it-IT" sz="2500" dirty="0" smtClean="0"/>
              <a:t>stimata in termini di contributo</a:t>
            </a:r>
            <a:r>
              <a:rPr lang="it-IT" sz="2500" baseline="0" dirty="0" smtClean="0"/>
              <a:t> </a:t>
            </a:r>
          </a:p>
          <a:p>
            <a:r>
              <a:rPr lang="it-IT" sz="2500" dirty="0" smtClean="0"/>
              <a:t>che le nostre scelte economiche possono dare alla nostra felicità o al nostro benessere. </a:t>
            </a:r>
          </a:p>
          <a:p>
            <a:r>
              <a:rPr lang="it-IT" sz="2500" dirty="0" smtClean="0"/>
              <a:t>Conseguentemente il nostro benessere dipende dal livello di accuratezza delle nostre previsioni affettive.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DE82F-B1EB-A54C-BABB-FE0D0E600A69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210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it-IT" dirty="0" smtClean="0"/>
              <a:t>PREFERIRESTE</a:t>
            </a:r>
            <a:r>
              <a:rPr lang="it-IT" baseline="0" dirty="0" smtClean="0"/>
              <a:t> RISPARMIARE TUTTO L’ANNO PER ANDARE A NEW YORK?</a:t>
            </a:r>
          </a:p>
          <a:p>
            <a:pPr marL="171450" indent="-171450">
              <a:buFontTx/>
              <a:buChar char="•"/>
            </a:pPr>
            <a:r>
              <a:rPr lang="it-IT" baseline="0" dirty="0" smtClean="0"/>
              <a:t>PARTIRE OGNI FINE SETTIMANA CON UNA SMARTBOX?</a:t>
            </a:r>
          </a:p>
          <a:p>
            <a:pPr marL="0" indent="0">
              <a:buFontTx/>
              <a:buNone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DE82F-B1EB-A54C-BABB-FE0D0E600A69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6322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it-IT" dirty="0" smtClean="0"/>
              <a:t>La soddisfazione di vita (LS) è definita come la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it-IT" dirty="0" smtClean="0"/>
              <a:t>valutazione cognitiva della propria vita nel suo complesso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meglio come la valutazione soggettiva</a:t>
            </a:r>
            <a:r>
              <a:rPr lang="it-IT" baseline="0" dirty="0" smtClean="0"/>
              <a:t> della qualità di essa.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	(</a:t>
            </a:r>
            <a:r>
              <a:rPr lang="it-IT" baseline="0" dirty="0" err="1" smtClean="0"/>
              <a:t>Diener</a:t>
            </a:r>
            <a:r>
              <a:rPr lang="it-IT" baseline="0" dirty="0" smtClean="0"/>
              <a:t> &amp; </a:t>
            </a:r>
            <a:r>
              <a:rPr lang="it-IT" baseline="0" dirty="0" err="1" smtClean="0"/>
              <a:t>Diener</a:t>
            </a:r>
            <a:r>
              <a:rPr lang="it-IT" baseline="0" dirty="0" smtClean="0"/>
              <a:t>, 1995)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ITEM come: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aseline="0" dirty="0" smtClean="0"/>
              <a:t>Per molti aspetti la mia vita è vicina al mio ideale (da 1 a 7)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DE82F-B1EB-A54C-BABB-FE0D0E600A6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171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La</a:t>
            </a:r>
            <a:r>
              <a:rPr lang="it-IT" baseline="0" dirty="0" smtClean="0"/>
              <a:t> MIDI scale si proponeva invece di studiare la componente AFFETTIVA/EMOTIVA.</a:t>
            </a:r>
          </a:p>
          <a:p>
            <a:r>
              <a:rPr lang="it-IT" baseline="0" dirty="0" smtClean="0"/>
              <a:t>Gli si chiedeva infatti ai soggetti se fossero stati: CALMI; NERVOSI; ECT;</a:t>
            </a:r>
          </a:p>
          <a:p>
            <a:r>
              <a:rPr lang="it-IT" baseline="0" dirty="0" smtClean="0"/>
              <a:t>negli ultimi 30giorni.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DE82F-B1EB-A54C-BABB-FE0D0E600A69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1358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CHIEDAVAMO AGLI STESSI SOGGETTI</a:t>
            </a:r>
            <a:r>
              <a:rPr lang="it-IT" baseline="0" dirty="0" smtClean="0"/>
              <a:t> DI AUTOINCLUDENRSI </a:t>
            </a:r>
          </a:p>
          <a:p>
            <a:r>
              <a:rPr lang="it-IT" baseline="0" dirty="0" smtClean="0"/>
              <a:t>IN UNO DEI GRUPPI DESCRITTI.</a:t>
            </a:r>
          </a:p>
          <a:p>
            <a:r>
              <a:rPr lang="it-IT" baseline="0" dirty="0" smtClean="0"/>
              <a:t>I SOGGETTI DOVEVANO SEGNARE CON UNA CROCETTA </a:t>
            </a:r>
          </a:p>
          <a:p>
            <a:r>
              <a:rPr lang="it-IT" baseline="0" dirty="0" smtClean="0"/>
              <a:t>QUALE DI QUESTE DESCRIZIONI GLI APPARTESSE DI PIU’.</a:t>
            </a:r>
          </a:p>
          <a:p>
            <a:r>
              <a:rPr lang="it-IT" baseline="0" dirty="0" smtClean="0"/>
              <a:t>ABBIAMO SCELTO DI SOMMINISTRARE IL TEST PROPONENDO PRIMA </a:t>
            </a:r>
          </a:p>
          <a:p>
            <a:r>
              <a:rPr lang="it-IT" baseline="0" dirty="0" smtClean="0"/>
              <a:t>LA PARTE RELATIVA AL“COME SI SENTIVANO” E POI DI INCLUDERSI IN UNA DELLE CATEGORIE, </a:t>
            </a:r>
          </a:p>
          <a:p>
            <a:r>
              <a:rPr lang="it-IT" baseline="0" dirty="0" smtClean="0"/>
              <a:t>AVENDO UN CONTROLLO, SE PUR MINIIMO, SULLA </a:t>
            </a:r>
            <a:r>
              <a:rPr lang="it-IT" baseline="0" dirty="0" err="1" smtClean="0"/>
              <a:t>POSSIBILITà</a:t>
            </a:r>
            <a:r>
              <a:rPr lang="it-IT" baseline="0" dirty="0" smtClean="0"/>
              <a:t> CHE </a:t>
            </a:r>
          </a:p>
          <a:p>
            <a:r>
              <a:rPr lang="it-IT" baseline="0" dirty="0" smtClean="0"/>
              <a:t>I SOGGETTI SUBISSERO IN PARTE UNA FORMA DI GIUDIZIO SOCIALE </a:t>
            </a:r>
          </a:p>
          <a:p>
            <a:r>
              <a:rPr lang="it-IT" baseline="0" dirty="0" smtClean="0"/>
              <a:t>CHE AVREBBE DETERMINATO IL PROCESSO PER CUI TENDIAMO A RICORDARE DI Più GLI ATTEGGIAMENTI </a:t>
            </a:r>
          </a:p>
          <a:p>
            <a:r>
              <a:rPr lang="it-IT" baseline="0" dirty="0" smtClean="0"/>
              <a:t>CHE SONO COERENTI CON IL RESTO DELLA </a:t>
            </a:r>
            <a:r>
              <a:rPr lang="it-IT" baseline="0" dirty="0" err="1" smtClean="0"/>
              <a:t>SOCIETà</a:t>
            </a:r>
            <a:r>
              <a:rPr lang="it-IT" baseline="0" dirty="0" smtClean="0"/>
              <a:t> PIUTTOSTO CHE QUELLI CONTRARI.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DE82F-B1EB-A54C-BABB-FE0D0E600A6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4178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8 ITEM IN</a:t>
            </a:r>
            <a:r>
              <a:rPr lang="it-IT" baseline="0" dirty="0" smtClean="0"/>
              <a:t> CODA AL NOSTRO TEST CHIEDEVANO AL SOGGETTO DI CONDIVIDERE O MENO </a:t>
            </a:r>
          </a:p>
          <a:p>
            <a:r>
              <a:rPr lang="it-IT" baseline="0" dirty="0" smtClean="0"/>
              <a:t>(SU UNA BASE DI UNA LIKERT A 7PUNTI) </a:t>
            </a:r>
          </a:p>
          <a:p>
            <a:r>
              <a:rPr lang="it-IT" baseline="0" dirty="0" smtClean="0"/>
              <a:t>L’ATTEGGIAMENTO DI UNO </a:t>
            </a:r>
            <a:r>
              <a:rPr lang="it-IT" baseline="0" dirty="0" smtClean="0">
                <a:sym typeface="Wingdings"/>
              </a:rPr>
              <a:t></a:t>
            </a:r>
            <a:r>
              <a:rPr lang="it-IT" baseline="0" dirty="0" smtClean="0"/>
              <a:t>“SPECIFICO” TIPO DI ACQUISTO.</a:t>
            </a:r>
          </a:p>
          <a:p>
            <a:r>
              <a:rPr lang="it-IT" baseline="0" dirty="0" smtClean="0"/>
              <a:t>ERANO IN FATTI CODIFICATI IN BASE ALLA FREQUENZA e AL TIPO DI ACQUISTO.</a:t>
            </a:r>
          </a:p>
          <a:p>
            <a:r>
              <a:rPr lang="it-IT" baseline="0" dirty="0" smtClean="0"/>
              <a:t>SONO GLI ITEM CHE COME VEDREMO CI HANNO DATO Più FILO DA TORCERE.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DE82F-B1EB-A54C-BABB-FE0D0E600A6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5574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PARTIAMO DA Ciò CHE è PURTROPPO SIGNIFICATIVO…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DE82F-B1EB-A54C-BABB-FE0D0E600A69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8866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049E9-74F2-3842-B6EF-BDF83F2F2798}" type="datetimeFigureOut">
              <a:rPr lang="it-IT" smtClean="0"/>
              <a:t>11/12/2013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D4F31-B098-A948-B1AF-0CE76FB990B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100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049E9-74F2-3842-B6EF-BDF83F2F2798}" type="datetimeFigureOut">
              <a:rPr lang="it-IT" smtClean="0"/>
              <a:t>11/12/2013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D4F31-B098-A948-B1AF-0CE76FB990B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759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049E9-74F2-3842-B6EF-BDF83F2F2798}" type="datetimeFigureOut">
              <a:rPr lang="it-IT" smtClean="0"/>
              <a:t>11/12/2013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D4F31-B098-A948-B1AF-0CE76FB990B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158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049E9-74F2-3842-B6EF-BDF83F2F2798}" type="datetimeFigureOut">
              <a:rPr lang="it-IT" smtClean="0"/>
              <a:t>11/12/2013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D4F31-B098-A948-B1AF-0CE76FB990B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319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049E9-74F2-3842-B6EF-BDF83F2F2798}" type="datetimeFigureOut">
              <a:rPr lang="it-IT" smtClean="0"/>
              <a:t>11/12/2013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D4F31-B098-A948-B1AF-0CE76FB990B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732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049E9-74F2-3842-B6EF-BDF83F2F2798}" type="datetimeFigureOut">
              <a:rPr lang="it-IT" smtClean="0"/>
              <a:t>11/12/2013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D4F31-B098-A948-B1AF-0CE76FB990B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160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049E9-74F2-3842-B6EF-BDF83F2F2798}" type="datetimeFigureOut">
              <a:rPr lang="it-IT" smtClean="0"/>
              <a:t>11/12/2013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D4F31-B098-A948-B1AF-0CE76FB990B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397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049E9-74F2-3842-B6EF-BDF83F2F2798}" type="datetimeFigureOut">
              <a:rPr lang="it-IT" smtClean="0"/>
              <a:t>11/12/2013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D4F31-B098-A948-B1AF-0CE76FB990B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237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049E9-74F2-3842-B6EF-BDF83F2F2798}" type="datetimeFigureOut">
              <a:rPr lang="it-IT" smtClean="0"/>
              <a:t>11/12/2013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D4F31-B098-A948-B1AF-0CE76FB990B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190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049E9-74F2-3842-B6EF-BDF83F2F2798}" type="datetimeFigureOut">
              <a:rPr lang="it-IT" smtClean="0"/>
              <a:t>11/12/2013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D4F31-B098-A948-B1AF-0CE76FB990B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10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049E9-74F2-3842-B6EF-BDF83F2F2798}" type="datetimeFigureOut">
              <a:rPr lang="it-IT" smtClean="0"/>
              <a:t>11/12/2013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D4F31-B098-A948-B1AF-0CE76FB990B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25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B0008"/>
            </a:gs>
            <a:gs pos="100000">
              <a:srgbClr val="540008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049E9-74F2-3842-B6EF-BDF83F2F2798}" type="datetimeFigureOut">
              <a:rPr lang="it-IT" smtClean="0"/>
              <a:t>11/12/2013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D4F31-B098-A948-B1AF-0CE76FB990B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96699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2121288"/>
            <a:ext cx="9144000" cy="1669143"/>
          </a:xfrm>
        </p:spPr>
        <p:txBody>
          <a:bodyPr>
            <a:normAutofit/>
          </a:bodyPr>
          <a:lstStyle/>
          <a:p>
            <a:r>
              <a:rPr lang="it-IT" dirty="0" smtClean="0">
                <a:latin typeface="Verdana"/>
                <a:cs typeface="Verdana"/>
              </a:rPr>
              <a:t>COME SPENDERE FELICEMENTE I PROPRI SOLDI</a:t>
            </a:r>
            <a:endParaRPr lang="it-IT" dirty="0">
              <a:latin typeface="Verdana"/>
              <a:cs typeface="Verdana"/>
            </a:endParaRPr>
          </a:p>
        </p:txBody>
      </p:sp>
      <p:pic>
        <p:nvPicPr>
          <p:cNvPr id="3" name="Immagine 2" descr="logo-sapienza-trasp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276" y="113990"/>
            <a:ext cx="1855448" cy="22420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0" y="37825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Corso di Psicologia Economica </a:t>
            </a:r>
            <a:br>
              <a:rPr lang="it-IT" sz="2800" dirty="0" smtClean="0"/>
            </a:br>
            <a:r>
              <a:rPr lang="it-IT" sz="2800" dirty="0" smtClean="0"/>
              <a:t>Prof.ssa Lucia Mannetti</a:t>
            </a:r>
            <a:endParaRPr lang="it-IT" sz="28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4572000" y="0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/>
              <a:t>Psicologia della </a:t>
            </a:r>
            <a:br>
              <a:rPr lang="it-IT" dirty="0" smtClean="0"/>
            </a:br>
            <a:r>
              <a:rPr lang="it-IT" dirty="0" smtClean="0"/>
              <a:t>Comunicazione e del Marketing</a:t>
            </a:r>
          </a:p>
          <a:p>
            <a:pPr algn="r"/>
            <a:r>
              <a:rPr lang="it-IT" dirty="0" smtClean="0"/>
              <a:t>A.A. 2013/2014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0" y="4736607"/>
            <a:ext cx="4572000" cy="1995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it-IT" sz="2800" dirty="0" smtClean="0"/>
              <a:t>SALVATORE ESPOSITO </a:t>
            </a:r>
          </a:p>
          <a:p>
            <a:pPr lvl="1">
              <a:lnSpc>
                <a:spcPct val="150000"/>
              </a:lnSpc>
            </a:pPr>
            <a:r>
              <a:rPr lang="it-IT" sz="2800" dirty="0" smtClean="0"/>
              <a:t>SIMONE PERSICHILLI</a:t>
            </a:r>
          </a:p>
          <a:p>
            <a:pPr lvl="1">
              <a:lnSpc>
                <a:spcPct val="150000"/>
              </a:lnSpc>
            </a:pPr>
            <a:r>
              <a:rPr lang="it-IT" sz="2800" dirty="0" smtClean="0"/>
              <a:t>ENRICA CARLUCCIO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52657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VARIABILE DIPENDENTE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97024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SCALA DIENER*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12755" y="4742613"/>
            <a:ext cx="87312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*L. Mannetti, </a:t>
            </a:r>
            <a:r>
              <a:rPr lang="it-IT" sz="2800" i="1" dirty="0" smtClean="0"/>
              <a:t>Introduzione alla psicologia economica</a:t>
            </a:r>
            <a:r>
              <a:rPr lang="it-IT" sz="2800" dirty="0" smtClean="0"/>
              <a:t>, decisioni e consumi; </a:t>
            </a:r>
            <a:br>
              <a:rPr lang="it-IT" sz="2800" dirty="0" smtClean="0"/>
            </a:br>
            <a:r>
              <a:rPr lang="it-IT" sz="2800" dirty="0" smtClean="0"/>
              <a:t>2.1.4, Felicità (benessere) e reddito.</a:t>
            </a:r>
            <a:endParaRPr lang="it-IT" sz="2800" dirty="0"/>
          </a:p>
        </p:txBody>
      </p:sp>
      <p:pic>
        <p:nvPicPr>
          <p:cNvPr id="6" name="Immagine 5" descr="qst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24" t="28998" r="6944" b="42502"/>
          <a:stretch/>
        </p:blipFill>
        <p:spPr>
          <a:xfrm>
            <a:off x="272781" y="2270125"/>
            <a:ext cx="8604519" cy="200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VARIABILE DIPENDENTE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019175"/>
          </a:xfrm>
        </p:spPr>
        <p:txBody>
          <a:bodyPr/>
          <a:lstStyle/>
          <a:p>
            <a:pPr marL="0" indent="0">
              <a:buNone/>
            </a:pPr>
            <a:r>
              <a:rPr lang="it-IT" dirty="0" err="1" smtClean="0"/>
              <a:t>Midlife</a:t>
            </a:r>
            <a:r>
              <a:rPr lang="it-IT" dirty="0" smtClean="0"/>
              <a:t> </a:t>
            </a:r>
            <a:r>
              <a:rPr lang="it-IT" dirty="0"/>
              <a:t>Development Inventory (MIDI</a:t>
            </a:r>
            <a:r>
              <a:rPr lang="it-IT" dirty="0" smtClean="0"/>
              <a:t>)*</a:t>
            </a:r>
            <a:endParaRPr lang="it-IT" dirty="0"/>
          </a:p>
        </p:txBody>
      </p:sp>
      <p:pic>
        <p:nvPicPr>
          <p:cNvPr id="4" name="Immagine 3" descr="qst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" t="57743" r="12153" b="11301"/>
          <a:stretch/>
        </p:blipFill>
        <p:spPr>
          <a:xfrm>
            <a:off x="457199" y="2397124"/>
            <a:ext cx="8116661" cy="214312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57200" y="4742613"/>
            <a:ext cx="87312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*L. Mannetti, </a:t>
            </a:r>
            <a:r>
              <a:rPr lang="it-IT" sz="2800" i="1" dirty="0" smtClean="0"/>
              <a:t>Introduzione alla psicologia economica</a:t>
            </a:r>
            <a:r>
              <a:rPr lang="it-IT" sz="2800" dirty="0" smtClean="0"/>
              <a:t>, decisioni e consumi; </a:t>
            </a:r>
            <a:br>
              <a:rPr lang="it-IT" sz="2800" dirty="0" smtClean="0"/>
            </a:br>
            <a:r>
              <a:rPr lang="it-IT" sz="2800" dirty="0" smtClean="0"/>
              <a:t>2.1.4, Felicità (benessere) e reddito.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34414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LA SEGMENTAZIONE DEL MERCATO</a:t>
            </a:r>
            <a:endParaRPr lang="it-IT" dirty="0"/>
          </a:p>
        </p:txBody>
      </p:sp>
      <p:pic>
        <p:nvPicPr>
          <p:cNvPr id="4" name="Segnaposto contenuto 3" descr="qst.pdf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19" t="11087" r="8333" b="11087"/>
          <a:stretch/>
        </p:blipFill>
        <p:spPr>
          <a:xfrm>
            <a:off x="663575" y="1592263"/>
            <a:ext cx="7767936" cy="4987925"/>
          </a:xfrm>
        </p:spPr>
      </p:pic>
    </p:spTree>
    <p:extLst>
      <p:ext uri="{BB962C8B-B14F-4D97-AF65-F5344CB8AC3E}">
        <p14:creationId xmlns:p14="http://schemas.microsoft.com/office/powerpoint/2010/main" val="204369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ITEM DI CONTROLLO</a:t>
            </a:r>
            <a:endParaRPr lang="it-IT" dirty="0"/>
          </a:p>
        </p:txBody>
      </p:sp>
      <p:pic>
        <p:nvPicPr>
          <p:cNvPr id="4" name="Immagine 3" descr="qst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" t="18427" r="7986" b="4430"/>
          <a:stretch/>
        </p:blipFill>
        <p:spPr>
          <a:xfrm>
            <a:off x="615950" y="1476376"/>
            <a:ext cx="7956550" cy="498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dirty="0" smtClean="0"/>
              <a:t>DATI RILEVATI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182938" y="1814513"/>
            <a:ext cx="2778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61 SOGGETTI</a:t>
            </a:r>
            <a:endParaRPr lang="it-IT" sz="2800" dirty="0"/>
          </a:p>
        </p:txBody>
      </p:sp>
      <p:cxnSp>
        <p:nvCxnSpPr>
          <p:cNvPr id="6" name="Connettore 2 5"/>
          <p:cNvCxnSpPr/>
          <p:nvPr/>
        </p:nvCxnSpPr>
        <p:spPr>
          <a:xfrm flipH="1">
            <a:off x="2984499" y="2337733"/>
            <a:ext cx="1651001" cy="488017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>
            <a:off x="4603750" y="2337733"/>
            <a:ext cx="1127123" cy="4880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magine 8" descr="google docs.tif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993" t="2089" r="29166" b="36158"/>
          <a:stretch/>
        </p:blipFill>
        <p:spPr>
          <a:xfrm>
            <a:off x="4781549" y="2921000"/>
            <a:ext cx="3825876" cy="3143740"/>
          </a:xfrm>
          <a:prstGeom prst="rect">
            <a:avLst/>
          </a:prstGeom>
        </p:spPr>
      </p:pic>
      <p:pic>
        <p:nvPicPr>
          <p:cNvPr id="10" name="Immagine 9" descr="qst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044"/>
          <a:stretch/>
        </p:blipFill>
        <p:spPr>
          <a:xfrm>
            <a:off x="584200" y="2921000"/>
            <a:ext cx="4135437" cy="314374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7237413" y="2549564"/>
            <a:ext cx="1370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/>
              <a:t>ONLINE 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584200" y="2549564"/>
            <a:ext cx="1370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STAMPA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1373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DESCRIZIONE DEL CAMPIONE</a:t>
            </a:r>
            <a:endParaRPr lang="it-IT" dirty="0"/>
          </a:p>
        </p:txBody>
      </p:sp>
      <p:pic>
        <p:nvPicPr>
          <p:cNvPr id="4" name="Segnaposto contenuto 3" descr="ISTO2_1.pn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6" t="6384" r="6506"/>
          <a:stretch/>
        </p:blipFill>
        <p:spPr>
          <a:xfrm>
            <a:off x="3032125" y="1469133"/>
            <a:ext cx="5864726" cy="4757737"/>
          </a:xfrm>
        </p:spPr>
      </p:pic>
      <p:sp>
        <p:nvSpPr>
          <p:cNvPr id="5" name="CasellaDiTesto 4"/>
          <p:cNvSpPr txBox="1"/>
          <p:nvPr/>
        </p:nvSpPr>
        <p:spPr>
          <a:xfrm>
            <a:off x="457200" y="2746375"/>
            <a:ext cx="25749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ETA’ MEDIA</a:t>
            </a:r>
          </a:p>
          <a:p>
            <a:pPr algn="ctr"/>
            <a:r>
              <a:rPr lang="it-IT" sz="2800" dirty="0" smtClean="0"/>
              <a:t>= ~ 30 anni</a:t>
            </a:r>
          </a:p>
          <a:p>
            <a:pPr algn="ctr"/>
            <a:r>
              <a:rPr lang="it-IT" sz="2800" dirty="0" smtClean="0"/>
              <a:t> </a:t>
            </a:r>
            <a:endParaRPr lang="it-IT" sz="28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57200" y="4283770"/>
            <a:ext cx="2574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m/M (21-52)</a:t>
            </a:r>
          </a:p>
          <a:p>
            <a:pPr algn="ctr"/>
            <a:r>
              <a:rPr lang="it-IT" sz="2800" dirty="0" smtClean="0"/>
              <a:t> 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88283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DESCRIZIONE DEL CAMPIONE</a:t>
            </a:r>
            <a:endParaRPr lang="it-IT" dirty="0"/>
          </a:p>
        </p:txBody>
      </p:sp>
      <p:graphicFrame>
        <p:nvGraphicFramePr>
          <p:cNvPr id="3" name="Grafico 2"/>
          <p:cNvGraphicFramePr/>
          <p:nvPr>
            <p:extLst>
              <p:ext uri="{D42A27DB-BD31-4B8C-83A1-F6EECF244321}">
                <p14:modId xmlns:p14="http://schemas.microsoft.com/office/powerpoint/2010/main" val="4259188177"/>
              </p:ext>
            </p:extLst>
          </p:nvPr>
        </p:nvGraphicFramePr>
        <p:xfrm>
          <a:off x="273050" y="1121833"/>
          <a:ext cx="8604250" cy="5736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9759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5125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DESCRIZIONE DEL CAMPIONE</a:t>
            </a:r>
            <a:endParaRPr lang="it-IT" dirty="0"/>
          </a:p>
        </p:txBody>
      </p:sp>
      <p:graphicFrame>
        <p:nvGraphicFramePr>
          <p:cNvPr id="4" name="Grafico 3"/>
          <p:cNvGraphicFramePr/>
          <p:nvPr>
            <p:extLst>
              <p:ext uri="{D42A27DB-BD31-4B8C-83A1-F6EECF244321}">
                <p14:modId xmlns:p14="http://schemas.microsoft.com/office/powerpoint/2010/main" val="4024861557"/>
              </p:ext>
            </p:extLst>
          </p:nvPr>
        </p:nvGraphicFramePr>
        <p:xfrm>
          <a:off x="804333" y="1397000"/>
          <a:ext cx="7344834" cy="4896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3231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411685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365125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DESCRIZIONE DEL CAMPIONE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6652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RISULTATI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07"/>
          <a:stretch/>
        </p:blipFill>
        <p:spPr>
          <a:xfrm>
            <a:off x="3058583" y="1234195"/>
            <a:ext cx="5820834" cy="433969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0" y="557389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GLI ADULTI RISULTANO SIGNIFICATIVAMENTE PIU’ FELICI DEI GIOVANI</a:t>
            </a:r>
            <a:endParaRPr lang="it-IT" sz="28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239888" y="1262417"/>
            <a:ext cx="2610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GIOVANI &lt; 30 ANNI</a:t>
            </a:r>
          </a:p>
          <a:p>
            <a:r>
              <a:rPr lang="it-IT" dirty="0" smtClean="0"/>
              <a:t>ADULTI   &gt; 30 ANNI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-162277" y="3140279"/>
            <a:ext cx="3220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F</a:t>
            </a:r>
            <a:r>
              <a:rPr lang="it-IT" sz="2800" baseline="-25000" dirty="0" smtClean="0"/>
              <a:t>1,61 </a:t>
            </a:r>
            <a:r>
              <a:rPr lang="it-IT" sz="2800" dirty="0" smtClean="0"/>
              <a:t>= 4,37 </a:t>
            </a:r>
            <a:r>
              <a:rPr lang="it-IT" sz="2800" dirty="0" err="1" smtClean="0"/>
              <a:t>p</a:t>
            </a:r>
            <a:r>
              <a:rPr lang="it-IT" sz="2800" dirty="0" smtClean="0"/>
              <a:t> &lt; .05</a:t>
            </a:r>
            <a:endParaRPr lang="it-IT" sz="2800" dirty="0"/>
          </a:p>
        </p:txBody>
      </p:sp>
      <p:pic>
        <p:nvPicPr>
          <p:cNvPr id="8" name="Immagine 7" descr="coppia_anzian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" y="3818721"/>
            <a:ext cx="1549400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12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8" y="393530"/>
            <a:ext cx="8229600" cy="2445093"/>
          </a:xfrm>
        </p:spPr>
        <p:txBody>
          <a:bodyPr>
            <a:normAutofit/>
          </a:bodyPr>
          <a:lstStyle/>
          <a:p>
            <a:r>
              <a:rPr lang="en-US" dirty="0"/>
              <a:t>If money doesn't make you happy, then you probably aren't spending it </a:t>
            </a:r>
            <a:r>
              <a:rPr lang="en-US" dirty="0" smtClean="0"/>
              <a:t>right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57197" y="210570"/>
            <a:ext cx="8229601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baseline="30000" dirty="0"/>
              <a:t>Elizabeth W. </a:t>
            </a:r>
            <a:r>
              <a:rPr lang="nb-NO" sz="2800" baseline="30000" dirty="0" smtClean="0"/>
              <a:t>Dunn, </a:t>
            </a:r>
            <a:r>
              <a:rPr lang="nb-NO" sz="2800" baseline="30000" dirty="0"/>
              <a:t>Daniel T. </a:t>
            </a:r>
            <a:r>
              <a:rPr lang="nb-NO" sz="2800" baseline="30000" dirty="0" smtClean="0"/>
              <a:t>Gilbert, </a:t>
            </a:r>
            <a:r>
              <a:rPr lang="nb-NO" sz="2800" baseline="30000" dirty="0"/>
              <a:t>Timothy D. Wilson</a:t>
            </a:r>
            <a:endParaRPr lang="it-IT" sz="28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57198" y="2858646"/>
            <a:ext cx="8229600" cy="3467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ea"/>
              <a:buAutoNum type="circleNumDbPlain"/>
            </a:pPr>
            <a:r>
              <a:rPr lang="it-IT" sz="2800" dirty="0"/>
              <a:t>Compra le esperienze al posto delle cose</a:t>
            </a:r>
          </a:p>
          <a:p>
            <a:pPr marL="514350" indent="-514350">
              <a:lnSpc>
                <a:spcPct val="200000"/>
              </a:lnSpc>
              <a:buFont typeface="+mj-ea"/>
              <a:buAutoNum type="circleNumDbPlain"/>
            </a:pPr>
            <a:r>
              <a:rPr lang="it-IT" sz="2800" dirty="0"/>
              <a:t>Aiuta gli altri prima che te stesso</a:t>
            </a:r>
          </a:p>
          <a:p>
            <a:pPr marL="514350" indent="-514350">
              <a:lnSpc>
                <a:spcPct val="200000"/>
              </a:lnSpc>
              <a:buFont typeface="+mj-ea"/>
              <a:buAutoNum type="circleNumDbPlain"/>
            </a:pPr>
            <a:r>
              <a:rPr lang="it-IT" sz="2800" dirty="0"/>
              <a:t>Compra i piaceri piccoli piuttosto che quelli grandi</a:t>
            </a:r>
          </a:p>
          <a:p>
            <a:pPr marL="514350" indent="-514350">
              <a:lnSpc>
                <a:spcPct val="200000"/>
              </a:lnSpc>
              <a:buFont typeface="+mj-ea"/>
              <a:buAutoNum type="circleNumDbPlain"/>
            </a:pPr>
            <a:r>
              <a:rPr lang="it-IT" sz="2800" dirty="0"/>
              <a:t>Compra meno </a:t>
            </a:r>
            <a:r>
              <a:rPr lang="it-IT" sz="2800" dirty="0" smtClean="0"/>
              <a:t>garanzie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64021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RISULTATI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0" y="557389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I SINGLE RISULTANO ESSERE SIGNIFICATIVAMENTE PIU’ INFELICI DEGLI SPOSATI</a:t>
            </a:r>
            <a:endParaRPr lang="it-IT" sz="28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239888" y="1262417"/>
            <a:ext cx="2610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GIOVANI &lt; 30 ANNI</a:t>
            </a:r>
          </a:p>
          <a:p>
            <a:r>
              <a:rPr lang="it-IT" dirty="0" smtClean="0"/>
              <a:t>ADULTI   &gt; 30 ANNI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-162277" y="3140279"/>
            <a:ext cx="3220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F</a:t>
            </a:r>
            <a:r>
              <a:rPr lang="it-IT" sz="2800" baseline="-25000" dirty="0" smtClean="0"/>
              <a:t>1,61 </a:t>
            </a:r>
            <a:r>
              <a:rPr lang="it-IT" sz="2800" dirty="0" smtClean="0"/>
              <a:t>= 4,25 </a:t>
            </a:r>
            <a:r>
              <a:rPr lang="it-IT" sz="2800" dirty="0" err="1" smtClean="0"/>
              <a:t>p</a:t>
            </a:r>
            <a:r>
              <a:rPr lang="it-IT" sz="2800" dirty="0" smtClean="0"/>
              <a:t> &lt; .05</a:t>
            </a:r>
            <a:endParaRPr lang="it-IT" sz="28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583" y="1262417"/>
            <a:ext cx="5845528" cy="4311473"/>
          </a:xfrm>
          <a:prstGeom prst="rect">
            <a:avLst/>
          </a:prstGeom>
        </p:spPr>
      </p:pic>
      <p:pic>
        <p:nvPicPr>
          <p:cNvPr id="9" name="Immagine 8" descr="cuore.jpg.ai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218" t="33951" r="31893" b="34362"/>
          <a:stretch/>
        </p:blipFill>
        <p:spPr>
          <a:xfrm>
            <a:off x="457200" y="3870193"/>
            <a:ext cx="1965070" cy="160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18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it-IT" sz="5000" dirty="0" smtClean="0"/>
              <a:t>Non rifiutiamo H</a:t>
            </a:r>
            <a:r>
              <a:rPr lang="it-IT" sz="5000" baseline="-25000" dirty="0" smtClean="0"/>
              <a:t>0</a:t>
            </a:r>
            <a:endParaRPr lang="it-IT" sz="5000" baseline="-250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5662" y="1304779"/>
            <a:ext cx="5912678" cy="458716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0" y="594838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F</a:t>
            </a:r>
            <a:r>
              <a:rPr lang="it-IT" sz="2800" baseline="-25000" dirty="0" smtClean="0"/>
              <a:t>1,61 </a:t>
            </a:r>
            <a:r>
              <a:rPr lang="it-IT" sz="2800" dirty="0" smtClean="0"/>
              <a:t>= 0,64 </a:t>
            </a:r>
            <a:r>
              <a:rPr lang="it-IT" sz="2800" dirty="0" err="1" smtClean="0"/>
              <a:t>p</a:t>
            </a:r>
            <a:r>
              <a:rPr lang="it-IT" sz="2800" dirty="0" smtClean="0"/>
              <a:t> &lt; .6 NON SIGNIFICATIVO  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82381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it-IT" sz="5000" dirty="0"/>
              <a:t>Non rifiutiamo H</a:t>
            </a:r>
            <a:r>
              <a:rPr lang="it-IT" sz="5000" baseline="-25000" dirty="0"/>
              <a:t>0</a:t>
            </a:r>
            <a:endParaRPr lang="it-IT" sz="50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0" y="594838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F</a:t>
            </a:r>
            <a:r>
              <a:rPr lang="it-IT" sz="2800" baseline="-25000" dirty="0" smtClean="0"/>
              <a:t>1,61 </a:t>
            </a:r>
            <a:r>
              <a:rPr lang="it-IT" sz="2800" dirty="0" smtClean="0"/>
              <a:t>= 0,11 </a:t>
            </a:r>
            <a:r>
              <a:rPr lang="it-IT" sz="2800" dirty="0" err="1" smtClean="0"/>
              <a:t>p</a:t>
            </a:r>
            <a:r>
              <a:rPr lang="it-IT" sz="2800" dirty="0" smtClean="0"/>
              <a:t> &lt; .95 NON SIGNIFICATIVO  </a:t>
            </a:r>
            <a:endParaRPr lang="it-IT" sz="28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330" y="1384147"/>
            <a:ext cx="5694006" cy="456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1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LE DUE SCALE NON CORRELANO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0" y="158805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err="1" smtClean="0"/>
              <a:t>r</a:t>
            </a:r>
            <a:r>
              <a:rPr lang="it-IT" sz="4000" baseline="-25000" dirty="0" err="1" smtClean="0"/>
              <a:t>P</a:t>
            </a:r>
            <a:r>
              <a:rPr lang="it-IT" sz="4000" dirty="0" smtClean="0"/>
              <a:t>= </a:t>
            </a:r>
            <a:r>
              <a:rPr lang="it-IT" sz="4000" dirty="0"/>
              <a:t>~</a:t>
            </a:r>
            <a:r>
              <a:rPr lang="it-IT" sz="4000" dirty="0" smtClean="0"/>
              <a:t> .06</a:t>
            </a:r>
            <a:endParaRPr lang="it-IT" sz="40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2689652"/>
            <a:ext cx="3979334" cy="317202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3113" y="2689652"/>
            <a:ext cx="3958522" cy="3172026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" y="5937878"/>
            <a:ext cx="44873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F</a:t>
            </a:r>
            <a:r>
              <a:rPr lang="it-IT" sz="2800" baseline="-25000" dirty="0" smtClean="0"/>
              <a:t>1,61 </a:t>
            </a:r>
            <a:r>
              <a:rPr lang="it-IT" sz="2800" dirty="0" smtClean="0"/>
              <a:t>= 1,90 </a:t>
            </a:r>
            <a:r>
              <a:rPr lang="it-IT" sz="2800" dirty="0" err="1" smtClean="0"/>
              <a:t>p</a:t>
            </a:r>
            <a:r>
              <a:rPr lang="it-IT" sz="2800" dirty="0" smtClean="0"/>
              <a:t> &lt; .17 </a:t>
            </a:r>
          </a:p>
          <a:p>
            <a:pPr algn="ctr"/>
            <a:r>
              <a:rPr lang="it-IT" sz="2800" dirty="0" smtClean="0"/>
              <a:t>NON SIGNIFICATIVO  </a:t>
            </a:r>
            <a:endParaRPr lang="it-IT" sz="28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4639735" y="5937878"/>
            <a:ext cx="44873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F</a:t>
            </a:r>
            <a:r>
              <a:rPr lang="it-IT" sz="2800" baseline="-25000" dirty="0" smtClean="0"/>
              <a:t>1,61 </a:t>
            </a:r>
            <a:r>
              <a:rPr lang="it-IT" sz="2800" dirty="0" smtClean="0"/>
              <a:t>= 0,01 </a:t>
            </a:r>
            <a:r>
              <a:rPr lang="it-IT" sz="2800" dirty="0" err="1" smtClean="0"/>
              <a:t>p</a:t>
            </a:r>
            <a:r>
              <a:rPr lang="it-IT" sz="2800" dirty="0" smtClean="0"/>
              <a:t> &lt; .93 </a:t>
            </a:r>
          </a:p>
          <a:p>
            <a:pPr algn="ctr"/>
            <a:r>
              <a:rPr lang="it-IT" sz="2800" dirty="0" smtClean="0"/>
              <a:t>NON SIGNIFICATIVO  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403027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LIMITI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128890"/>
            <a:ext cx="9144000" cy="572911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it-IT" dirty="0" smtClean="0"/>
              <a:t>CAMPIONE ESIGUO;</a:t>
            </a:r>
          </a:p>
          <a:p>
            <a:pPr algn="ctr">
              <a:lnSpc>
                <a:spcPct val="150000"/>
              </a:lnSpc>
            </a:pPr>
            <a:r>
              <a:rPr lang="it-IT" dirty="0" smtClean="0"/>
              <a:t>ITEM DI CONTROLLO NON FORMULATI IN MANIERA “CHIARA ED EVIDENTE”;</a:t>
            </a:r>
          </a:p>
          <a:p>
            <a:pPr algn="ctr">
              <a:lnSpc>
                <a:spcPct val="150000"/>
              </a:lnSpc>
            </a:pPr>
            <a:r>
              <a:rPr lang="it-IT" dirty="0" smtClean="0"/>
              <a:t>LA POSSIBILITA’ CHE MOLTI OGGETTI RAPPRESENTANO “UN’ESPERIENZA” PER IL CONSUMATORE;</a:t>
            </a:r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9458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STUDI FUTURI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4000" dirty="0" smtClean="0"/>
              <a:t>Approfondimento sui molteplici lati del benessere soggettivo. </a:t>
            </a:r>
          </a:p>
          <a:p>
            <a:pPr marL="0" indent="0">
              <a:buNone/>
            </a:pPr>
            <a:endParaRPr lang="it-IT" sz="4000" dirty="0" smtClean="0"/>
          </a:p>
          <a:p>
            <a:pPr marL="0" indent="0">
              <a:buNone/>
            </a:pPr>
            <a:r>
              <a:rPr lang="it-IT" sz="4000" dirty="0" smtClean="0"/>
              <a:t>Una ricerca più accurata sulle diverse scale esistenti.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108744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pienza_transition_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72193"/>
            <a:ext cx="8229600" cy="1143000"/>
          </a:xfrm>
        </p:spPr>
        <p:txBody>
          <a:bodyPr/>
          <a:lstStyle/>
          <a:p>
            <a:r>
              <a:rPr lang="it-IT" dirty="0" smtClean="0"/>
              <a:t>GRAZIE PER L’ATTENZIONE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0055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524500"/>
          </a:xfrm>
        </p:spPr>
        <p:txBody>
          <a:bodyPr/>
          <a:lstStyle/>
          <a:p>
            <a:pPr marL="514350" indent="-514350">
              <a:lnSpc>
                <a:spcPct val="200000"/>
              </a:lnSpc>
              <a:buFont typeface="+mj-ea"/>
              <a:buAutoNum type="circleNumDbPlain" startAt="5"/>
            </a:pPr>
            <a:r>
              <a:rPr lang="it-IT" dirty="0"/>
              <a:t>Prima paghi, poi consumi</a:t>
            </a:r>
          </a:p>
          <a:p>
            <a:pPr marL="514350" indent="-514350">
              <a:lnSpc>
                <a:spcPct val="200000"/>
              </a:lnSpc>
              <a:buFont typeface="+mj-ea"/>
              <a:buAutoNum type="circleNumDbPlain" startAt="5"/>
            </a:pPr>
            <a:r>
              <a:rPr lang="it-IT" dirty="0"/>
              <a:t>Pensa a quello a cui non hai pensato</a:t>
            </a:r>
          </a:p>
          <a:p>
            <a:pPr marL="514350" indent="-514350">
              <a:lnSpc>
                <a:spcPct val="200000"/>
              </a:lnSpc>
              <a:buFont typeface="+mj-ea"/>
              <a:buAutoNum type="circleNumDbPlain" startAt="5"/>
            </a:pPr>
            <a:r>
              <a:rPr lang="it-IT" dirty="0"/>
              <a:t>Attenzione agli acquisti comparati</a:t>
            </a:r>
          </a:p>
          <a:p>
            <a:pPr marL="514350" indent="-514350">
              <a:lnSpc>
                <a:spcPct val="200000"/>
              </a:lnSpc>
              <a:buFont typeface="+mj-ea"/>
              <a:buAutoNum type="circleNumDbPlain" startAt="5"/>
            </a:pPr>
            <a:r>
              <a:rPr lang="it-IT" dirty="0"/>
              <a:t>Segui la massa, non la </a:t>
            </a:r>
            <a:r>
              <a:rPr lang="it-IT" dirty="0" smtClean="0"/>
              <a:t>testa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6370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paradosso della felicità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7040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dirty="0"/>
              <a:t>“la visione economica classica assume, come un dato di fatto, che la felicità sia positivamente correlata con il </a:t>
            </a:r>
            <a:r>
              <a:rPr lang="it-IT"/>
              <a:t>reddito</a:t>
            </a:r>
            <a:r>
              <a:rPr lang="it-IT" smtClean="0"/>
              <a:t>”</a:t>
            </a:r>
            <a:endParaRPr lang="it-IT" dirty="0" smtClean="0"/>
          </a:p>
        </p:txBody>
      </p:sp>
      <p:sp>
        <p:nvSpPr>
          <p:cNvPr id="4" name="CasellaDiTesto 3"/>
          <p:cNvSpPr txBox="1"/>
          <p:nvPr/>
        </p:nvSpPr>
        <p:spPr>
          <a:xfrm>
            <a:off x="457200" y="4742613"/>
            <a:ext cx="8229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/>
              <a:t> MOLTI </a:t>
            </a:r>
            <a:r>
              <a:rPr lang="it-IT" sz="3600" dirty="0" smtClean="0"/>
              <a:t>PIU’ </a:t>
            </a:r>
            <a:r>
              <a:rPr lang="it-IT" sz="3600" dirty="0"/>
              <a:t>FATTORI INFLUENZANO IL BENESSERE SOGGETTIVO</a:t>
            </a:r>
          </a:p>
          <a:p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57201" y="3485691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/>
              <a:t>IN REALTA’</a:t>
            </a:r>
          </a:p>
        </p:txBody>
      </p:sp>
    </p:spTree>
    <p:extLst>
      <p:ext uri="{BB962C8B-B14F-4D97-AF65-F5344CB8AC3E}">
        <p14:creationId xmlns:p14="http://schemas.microsoft.com/office/powerpoint/2010/main" val="58825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44234"/>
            <a:ext cx="8229600" cy="5844040"/>
          </a:xfrm>
        </p:spPr>
        <p:txBody>
          <a:bodyPr anchor="ctr"/>
          <a:lstStyle/>
          <a:p>
            <a:pPr marL="0" indent="0" algn="ctr">
              <a:buNone/>
            </a:pPr>
            <a:endParaRPr lang="it-IT" dirty="0" smtClean="0"/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endParaRPr lang="it-IT" dirty="0" smtClean="0"/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dirty="0" smtClean="0"/>
              <a:t>“</a:t>
            </a:r>
            <a:r>
              <a:rPr lang="it-IT" dirty="0"/>
              <a:t>la felicità dipende da diversi altri fattori riconducibili alla qualità delle relazioni interpersonali”</a:t>
            </a:r>
          </a:p>
          <a:p>
            <a:pPr marL="0" indent="0" algn="ctr">
              <a:buNone/>
            </a:pPr>
            <a:r>
              <a:rPr lang="it-IT" dirty="0"/>
              <a:t> (</a:t>
            </a:r>
            <a:r>
              <a:rPr lang="it-IT" dirty="0" err="1"/>
              <a:t>Diener</a:t>
            </a:r>
            <a:r>
              <a:rPr lang="it-IT" dirty="0"/>
              <a:t> et al, 1999)</a:t>
            </a:r>
          </a:p>
          <a:p>
            <a:endParaRPr lang="it-IT" dirty="0"/>
          </a:p>
          <a:p>
            <a:pPr marL="0" indent="0" algn="ctr">
              <a:buNone/>
            </a:pPr>
            <a:endParaRPr lang="it-IT" dirty="0" smtClean="0"/>
          </a:p>
          <a:p>
            <a:pPr marL="0" indent="0" algn="ctr">
              <a:buNone/>
            </a:pPr>
            <a:endParaRPr lang="it-IT" dirty="0" smtClean="0"/>
          </a:p>
          <a:p>
            <a:pPr marL="0" indent="0" algn="ctr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5689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IPOTESI DI RICERCA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41325" y="1417639"/>
            <a:ext cx="8229600" cy="49355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4400" dirty="0">
                <a:latin typeface="Times New Roman (Corpo)"/>
                <a:cs typeface="Times New Roman (Corpo)"/>
              </a:rPr>
              <a:t>L</a:t>
            </a:r>
            <a:r>
              <a:rPr lang="it-IT" sz="4400" dirty="0" smtClean="0">
                <a:latin typeface="Times New Roman (Corpo)"/>
                <a:cs typeface="Times New Roman (Corpo)"/>
              </a:rPr>
              <a:t>’acquisto </a:t>
            </a:r>
            <a:r>
              <a:rPr lang="it-IT" sz="4400" dirty="0">
                <a:latin typeface="Times New Roman (Corpo)"/>
                <a:cs typeface="Times New Roman (Corpo)"/>
              </a:rPr>
              <a:t>di una </a:t>
            </a:r>
            <a:r>
              <a:rPr lang="it-IT" sz="4400" i="1" dirty="0">
                <a:latin typeface="Times New Roman (Corpo)"/>
                <a:cs typeface="Times New Roman (Corpo)"/>
              </a:rPr>
              <a:t>piccola esperienze ripetuta frequentemente</a:t>
            </a:r>
            <a:r>
              <a:rPr lang="it-IT" sz="4400" dirty="0">
                <a:latin typeface="Times New Roman (Corpo)"/>
                <a:cs typeface="Times New Roman (Corpo)"/>
              </a:rPr>
              <a:t> ci </a:t>
            </a:r>
            <a:r>
              <a:rPr lang="it-IT" sz="4400" dirty="0" smtClean="0">
                <a:latin typeface="Times New Roman (Corpo)"/>
                <a:cs typeface="Times New Roman (Corpo)"/>
              </a:rPr>
              <a:t>rende </a:t>
            </a:r>
            <a:r>
              <a:rPr lang="it-IT" sz="4400" dirty="0">
                <a:latin typeface="Times New Roman (Corpo)"/>
                <a:cs typeface="Times New Roman (Corpo)"/>
              </a:rPr>
              <a:t>più felici dell’acquisto di una grande esperienza poco frequente e dell’acquisto di un bene materiale.</a:t>
            </a:r>
          </a:p>
        </p:txBody>
      </p:sp>
    </p:spTree>
    <p:extLst>
      <p:ext uri="{BB962C8B-B14F-4D97-AF65-F5344CB8AC3E}">
        <p14:creationId xmlns:p14="http://schemas.microsoft.com/office/powerpoint/2010/main" val="108644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DISEGNO DI RICERCA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it-IT" dirty="0"/>
              <a:t>Degli otto principi esposti dagli autori ci siamo concentrati </a:t>
            </a:r>
            <a:r>
              <a:rPr lang="it-IT" dirty="0" smtClean="0"/>
              <a:t>su </a:t>
            </a:r>
            <a:r>
              <a:rPr lang="it-IT" dirty="0"/>
              <a:t>i seguenti: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“Comprare esperienze al posto di </a:t>
            </a:r>
            <a:r>
              <a:rPr lang="it-IT" dirty="0" smtClean="0"/>
              <a:t>beni materiali</a:t>
            </a:r>
            <a:r>
              <a:rPr lang="it-IT" dirty="0"/>
              <a:t>”</a:t>
            </a:r>
            <a:r>
              <a:rPr lang="it-IT" dirty="0" smtClean="0"/>
              <a:t>;</a:t>
            </a:r>
            <a:endParaRPr lang="it-IT" dirty="0"/>
          </a:p>
          <a:p>
            <a:endParaRPr lang="it-IT" dirty="0"/>
          </a:p>
          <a:p>
            <a:r>
              <a:rPr lang="it-IT" dirty="0"/>
              <a:t>“Acquistare piccoli piaceri più frequentemente piuttosto che grandi </a:t>
            </a:r>
            <a:r>
              <a:rPr lang="it-IT" dirty="0" smtClean="0"/>
              <a:t>meno </a:t>
            </a:r>
            <a:r>
              <a:rPr lang="it-IT" dirty="0"/>
              <a:t>frequentemente”.</a:t>
            </a:r>
          </a:p>
        </p:txBody>
      </p:sp>
    </p:spTree>
    <p:extLst>
      <p:ext uri="{BB962C8B-B14F-4D97-AF65-F5344CB8AC3E}">
        <p14:creationId xmlns:p14="http://schemas.microsoft.com/office/powerpoint/2010/main" val="146635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VARIABILI INDIPENDENTI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3400" y="1600200"/>
            <a:ext cx="8229600" cy="628569"/>
          </a:xfrm>
        </p:spPr>
        <p:txBody>
          <a:bodyPr/>
          <a:lstStyle/>
          <a:p>
            <a:r>
              <a:rPr lang="it-IT" dirty="0" smtClean="0"/>
              <a:t>FREQUENZA ACQUISTI (x</a:t>
            </a:r>
            <a:r>
              <a:rPr lang="it-IT" baseline="-25000" dirty="0" smtClean="0"/>
              <a:t>1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13327" y="5450499"/>
            <a:ext cx="4030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ALTA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541880" y="5450499"/>
            <a:ext cx="4030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BASSA</a:t>
            </a:r>
            <a:endParaRPr lang="it-IT" dirty="0"/>
          </a:p>
        </p:txBody>
      </p:sp>
      <p:pic>
        <p:nvPicPr>
          <p:cNvPr id="4" name="Immagine 3" descr="new-york-skyline-at-night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327" y="2704936"/>
            <a:ext cx="3926493" cy="2494483"/>
          </a:xfrm>
          <a:prstGeom prst="rect">
            <a:avLst/>
          </a:prstGeom>
        </p:spPr>
      </p:pic>
      <p:pic>
        <p:nvPicPr>
          <p:cNvPr id="7" name="Immagine 6" descr="Schermata 2013-12-09 alle 21.14.0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1880" y="2704936"/>
            <a:ext cx="4254552" cy="249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9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VARIABILI </a:t>
            </a:r>
            <a:r>
              <a:rPr lang="it-IT" dirty="0" smtClean="0"/>
              <a:t>INDIPENDENTI</a:t>
            </a:r>
            <a:endParaRPr lang="it-IT" dirty="0"/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533400" y="1589367"/>
            <a:ext cx="8229600" cy="628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/>
              <a:t>TIPOLOGIA ACQUISTI </a:t>
            </a:r>
            <a:r>
              <a:rPr lang="it-IT" dirty="0"/>
              <a:t>(</a:t>
            </a:r>
            <a:r>
              <a:rPr lang="it-IT" dirty="0" smtClean="0"/>
              <a:t>x</a:t>
            </a:r>
            <a:r>
              <a:rPr lang="it-IT" baseline="-25000" dirty="0" smtClean="0"/>
              <a:t>2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794731" y="5598573"/>
            <a:ext cx="4030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BENI MATERIALI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366487" y="5598573"/>
            <a:ext cx="4030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ESPERIENZE</a:t>
            </a:r>
            <a:endParaRPr lang="it-IT" dirty="0"/>
          </a:p>
        </p:txBody>
      </p:sp>
      <p:pic>
        <p:nvPicPr>
          <p:cNvPr id="3" name="Immagine 2" descr="Opera Overview ok_tcm14-452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87" y="2719443"/>
            <a:ext cx="4117230" cy="2728605"/>
          </a:xfrm>
          <a:prstGeom prst="rect">
            <a:avLst/>
          </a:prstGeom>
        </p:spPr>
      </p:pic>
      <p:pic>
        <p:nvPicPr>
          <p:cNvPr id="7" name="Immagine 6" descr="06_archimedes_35438535_620x43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731" y="2719443"/>
            <a:ext cx="3995742" cy="272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9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o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</TotalTime>
  <Words>858</Words>
  <Application>Microsoft Office PowerPoint</Application>
  <PresentationFormat>On-screen Show (4:3)</PresentationFormat>
  <Paragraphs>152</Paragraphs>
  <Slides>26</Slides>
  <Notes>13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Tema di Office</vt:lpstr>
      <vt:lpstr>COME SPENDERE FELICEMENTE I PROPRI SOLDI</vt:lpstr>
      <vt:lpstr>If money doesn't make you happy, then you probably aren't spending it right</vt:lpstr>
      <vt:lpstr>PowerPoint Presentation</vt:lpstr>
      <vt:lpstr>Il paradosso della felicità</vt:lpstr>
      <vt:lpstr>PowerPoint Presentation</vt:lpstr>
      <vt:lpstr>IPOTESI DI RICERCA</vt:lpstr>
      <vt:lpstr>DISEGNO DI RICERCA</vt:lpstr>
      <vt:lpstr>VARIABILI INDIPENDENTI</vt:lpstr>
      <vt:lpstr>VARIABILI INDIPENDENTI</vt:lpstr>
      <vt:lpstr>VARIABILE DIPENDENTE</vt:lpstr>
      <vt:lpstr>VARIABILE DIPENDENTE</vt:lpstr>
      <vt:lpstr>LA SEGMENTAZIONE DEL MERCATO</vt:lpstr>
      <vt:lpstr>ITEM DI CONTROLLO</vt:lpstr>
      <vt:lpstr>DATI RILEVATI</vt:lpstr>
      <vt:lpstr>DESCRIZIONE DEL CAMPIONE</vt:lpstr>
      <vt:lpstr>DESCRIZIONE DEL CAMPIONE</vt:lpstr>
      <vt:lpstr>DESCRIZIONE DEL CAMPIONE</vt:lpstr>
      <vt:lpstr>DESCRIZIONE DEL CAMPIONE</vt:lpstr>
      <vt:lpstr>RISULTATI</vt:lpstr>
      <vt:lpstr>RISULTATI</vt:lpstr>
      <vt:lpstr>Non rifiutiamo H0</vt:lpstr>
      <vt:lpstr>Non rifiutiamo H0</vt:lpstr>
      <vt:lpstr>LE DUE SCALE NON CORRELANO</vt:lpstr>
      <vt:lpstr>LIMITI</vt:lpstr>
      <vt:lpstr>STUDI FUTURI</vt:lpstr>
      <vt:lpstr>GRAZIE PER L’ATTENZIONE</vt:lpstr>
    </vt:vector>
  </TitlesOfParts>
  <Company>SE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Progetto di VALUTAZIONE ERGONOMICA DEL SITO WEB  WWW.MBUTOZONE.IT</dc:title>
  <dc:creator>Salvatore Esposito</dc:creator>
  <cp:lastModifiedBy>Mannetti</cp:lastModifiedBy>
  <cp:revision>110</cp:revision>
  <dcterms:created xsi:type="dcterms:W3CDTF">2013-12-02T16:02:28Z</dcterms:created>
  <dcterms:modified xsi:type="dcterms:W3CDTF">2013-12-11T17:38:54Z</dcterms:modified>
</cp:coreProperties>
</file>