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0080625" cy="7559675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2" y="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09CED02-A686-4676-95E9-B762C1E07BD8}" type="slidenum">
              <a:t>‹#›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10450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01767BA-C2F6-4031-9703-8EAFC009CCD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it-IT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BEDDEF-44D8-491A-89D5-B93000DA0AD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64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F7A7DF-DE65-4F9F-8EE7-2146E8A6E6A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864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E3BA03-5B4A-4106-9318-0D95E7677C96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09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625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290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831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882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13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086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166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433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11F0D7-5357-4B05-8441-C049376A9176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925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403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34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020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27475E-3C5E-4A75-8ACD-DB8AF9C6423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485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56BE89-B74E-4B27-929C-D9AD2CE3E18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12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85C55A-0883-4CBF-8223-B01885809996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218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D83F0B-9CCA-4EF2-85EE-E44F87AB02E4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65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5FCDC8-3888-44BB-8CA8-7AD80F416E4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72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E28C0C-61C2-477D-A7F2-28CD3AE5F226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785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69B9CC-B4E7-4F0F-8B54-2227F76CFBD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56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it-I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BADCA11-7D25-4BE2-8126-B4B782CEE259}" type="slidenum"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it-IT" sz="2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it-IT" sz="2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360" y="1893960"/>
            <a:ext cx="9674640" cy="5666040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it-IT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it-I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7960" cy="476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it-IT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81399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it-IT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6856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it-IT" sz="2400">
              <a:latin typeface="Thorndale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it-IT" sz="2400" b="1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1417"/>
        </a:spcAft>
        <a:tabLst/>
        <a:defRPr lang="it-IT" sz="2400" b="0" i="0" u="none" strike="noStrike">
          <a:ln>
            <a:noFill/>
          </a:ln>
          <a:solidFill>
            <a:srgbClr val="000000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4800" u="sng">
                <a:solidFill>
                  <a:srgbClr val="000000"/>
                </a:solidFill>
                <a:latin typeface="Segoe UI Symbol" pitchFamily="34"/>
              </a:rPr>
              <a:t>FEDELI, FINO A CHE PUNTO?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192000" y="1655999"/>
            <a:ext cx="3600000" cy="1007999"/>
          </a:xfrm>
          <a:prstGeom prst="rect">
            <a:avLst/>
          </a:prstGeom>
          <a:solidFill>
            <a:srgbClr val="CFE7F5">
              <a:alpha val="0"/>
            </a:srgbClr>
          </a:solidFill>
          <a:ln>
            <a:noFill/>
          </a:ln>
        </p:spPr>
      </p:pic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it-IT" b="1" dirty="0"/>
              <a:t>Corso di Psicologia Economica</a:t>
            </a:r>
          </a:p>
          <a:p>
            <a:pPr lvl="0">
              <a:buNone/>
            </a:pPr>
            <a:r>
              <a:rPr lang="it-IT" b="1" dirty="0"/>
              <a:t>Prof.ssa Lucia Mannetti</a:t>
            </a:r>
          </a:p>
          <a:p>
            <a:pPr lvl="0">
              <a:buNone/>
            </a:pPr>
            <a:endParaRPr lang="it-IT" dirty="0"/>
          </a:p>
          <a:p>
            <a:pPr lvl="0">
              <a:buNone/>
            </a:pPr>
            <a:endParaRPr lang="it-IT" dirty="0"/>
          </a:p>
          <a:p>
            <a:pPr lvl="0" algn="r">
              <a:buNone/>
            </a:pPr>
            <a:r>
              <a:rPr lang="it-IT" b="1" dirty="0"/>
              <a:t>Benedetta De Leonardis</a:t>
            </a:r>
          </a:p>
          <a:p>
            <a:pPr lvl="0" algn="r">
              <a:buNone/>
            </a:pPr>
            <a:r>
              <a:rPr lang="it-IT" b="1" dirty="0"/>
              <a:t>Maria Heering</a:t>
            </a:r>
          </a:p>
          <a:p>
            <a:pPr lvl="0" algn="r">
              <a:buNone/>
            </a:pPr>
            <a:r>
              <a:rPr lang="it-IT" b="1" dirty="0"/>
              <a:t>Simone Muccitelli</a:t>
            </a:r>
          </a:p>
          <a:p>
            <a:pPr lvl="0" algn="r">
              <a:buNone/>
            </a:pPr>
            <a:r>
              <a:rPr lang="it-IT" b="1" dirty="0"/>
              <a:t>Marianna Micolai</a:t>
            </a:r>
          </a:p>
          <a:p>
            <a:pPr lvl="0" algn="r">
              <a:buNone/>
            </a:pPr>
            <a:r>
              <a:rPr lang="it-IT" b="1" dirty="0"/>
              <a:t>Francesca Vidoni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VARIABILI RILEVATE DAL QUESTIONARIO</a:t>
            </a:r>
            <a:r>
              <a:rPr lang="it-IT" sz="360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0000" y="2015999"/>
            <a:ext cx="6766560" cy="118224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it-IT" sz="2800" b="0" i="0" u="none" strike="noStrike" kern="1200">
                <a:ln>
                  <a:noFill/>
                </a:ln>
                <a:latin typeface="Segoe UI Symbol" pitchFamily="34"/>
                <a:ea typeface="Microsoft YaHei" pitchFamily="2"/>
                <a:cs typeface="Mangal" pitchFamily="2"/>
              </a:rPr>
              <a:t>Qualità percepita del brand Apple</a:t>
            </a:r>
            <a:r>
              <a:rPr lang="it-IT" sz="2400" b="0" i="0" u="none" strike="noStrike" kern="1200">
                <a:ln>
                  <a:noFill/>
                </a:ln>
                <a:latin typeface="Segoe UI Symbol" pitchFamily="34"/>
                <a:ea typeface="Microsoft YaHei" pitchFamily="2"/>
                <a:cs typeface="Mangal" pitchFamily="2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it-IT" sz="2200" b="0" i="0" u="none" strike="noStrike" kern="1200">
                <a:ln>
                  <a:noFill/>
                </a:ln>
                <a:latin typeface="Segoe UI Symbol" pitchFamily="34"/>
                <a:ea typeface="Microsoft YaHei" pitchFamily="2"/>
                <a:cs typeface="Mangal" pitchFamily="2"/>
              </a:rPr>
              <a:t>(es: Di alta qualità)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0" y="3538800"/>
            <a:ext cx="6912000" cy="279720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2600">
                <a:latin typeface="Segoe UI Symbol" pitchFamily="34"/>
              </a:rPr>
              <a:t>“VALUTAZIONE PHONEBLOCKS”:</a:t>
            </a:r>
            <a:br>
              <a:rPr lang="it-IT" sz="2600">
                <a:latin typeface="Segoe UI Symbol" pitchFamily="34"/>
              </a:rPr>
            </a:br>
            <a:r>
              <a:rPr lang="it-IT" sz="2600">
                <a:latin typeface="Segoe UI Symbol" pitchFamily="34"/>
              </a:rPr>
              <a:t> (F</a:t>
            </a:r>
            <a:r>
              <a:rPr lang="it-IT" sz="2000">
                <a:latin typeface="Segoe UI Symbol" pitchFamily="34"/>
              </a:rPr>
              <a:t>1,110</a:t>
            </a:r>
            <a:r>
              <a:rPr lang="it-IT" sz="2600">
                <a:latin typeface="Segoe UI Symbol" pitchFamily="34"/>
              </a:rPr>
              <a:t> = 664; p &lt; .05)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72000" y="2015999"/>
            <a:ext cx="5962319" cy="477180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2600">
                <a:latin typeface="Segoe UI Symbol" pitchFamily="34"/>
              </a:rPr>
              <a:t>“PROBABILITA' DI ACQUISTO PHONEBLOCKS”: </a:t>
            </a:r>
            <a:br>
              <a:rPr lang="it-IT" sz="2600">
                <a:latin typeface="Segoe UI Symbol" pitchFamily="34"/>
              </a:rPr>
            </a:br>
            <a:r>
              <a:rPr lang="it-IT" sz="2600">
                <a:latin typeface="Segoe UI Symbol" pitchFamily="34"/>
              </a:rPr>
              <a:t>(F</a:t>
            </a:r>
            <a:r>
              <a:rPr lang="it-IT" sz="2000">
                <a:latin typeface="Segoe UI Symbol" pitchFamily="34"/>
              </a:rPr>
              <a:t>1,110</a:t>
            </a:r>
            <a:r>
              <a:rPr lang="it-IT" sz="2600">
                <a:latin typeface="Segoe UI Symbol" pitchFamily="34"/>
              </a:rPr>
              <a:t> </a:t>
            </a:r>
            <a:r>
              <a:rPr lang="it-IT" sz="2800">
                <a:latin typeface="Segoe UI Symbol" pitchFamily="34"/>
              </a:rPr>
              <a:t>= </a:t>
            </a:r>
            <a:r>
              <a:rPr lang="it-IT" sz="2600">
                <a:latin typeface="Segoe UI Symbol" pitchFamily="34"/>
              </a:rPr>
              <a:t>2,603; p&lt; .05)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85680" y="2160000"/>
            <a:ext cx="5962319" cy="477180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42480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CONCLUSIONI</a:t>
            </a:r>
            <a:r>
              <a:rPr lang="it-IT">
                <a:latin typeface="Segoe UI Symbol" pitchFamily="34"/>
              </a:rPr>
              <a:t/>
            </a:r>
            <a:br>
              <a:rPr lang="it-IT">
                <a:latin typeface="Segoe UI Symbol" pitchFamily="34"/>
              </a:rPr>
            </a:br>
            <a:endParaRPr lang="it-IT">
              <a:latin typeface="Segoe UI Symbol" pitchFamily="34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16000" y="685079"/>
            <a:ext cx="9071640" cy="499860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it-IT">
              <a:latin typeface="Segoe UI Symbol" pitchFamily="34"/>
            </a:endParaRPr>
          </a:p>
          <a:p>
            <a:pPr lvl="0">
              <a:buNone/>
            </a:pPr>
            <a:endParaRPr lang="it-IT">
              <a:latin typeface="Segoe UI Symbol" pitchFamily="34"/>
            </a:endParaRPr>
          </a:p>
          <a:p>
            <a:pPr lvl="0">
              <a:buNone/>
            </a:pPr>
            <a:r>
              <a:rPr lang="it-IT" sz="3200">
                <a:latin typeface="Segoe UI Symbol" pitchFamily="34"/>
              </a:rPr>
              <a:t>I dati ottenuti evidenziano come in realtà ci sia una tendenza quasi opposta a quella che ci saremmo aspettati, infatti: ad una maggiore fedeltà al brand Apple corrisponde una valutazione positiva ed una maggiore intenzione d'acquistare il Phoneblocks.</a:t>
            </a:r>
          </a:p>
          <a:p>
            <a:pPr lvl="0">
              <a:buNone/>
            </a:pPr>
            <a:endParaRPr lang="it-IT">
              <a:latin typeface="Segoe UI Symbol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8000" y="5256000"/>
            <a:ext cx="7416000" cy="194400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LA NOSTRA INTERPRETAZIONE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it-IT">
              <a:latin typeface="Segoe UI Symbol" pitchFamily="34"/>
            </a:endParaRPr>
          </a:p>
          <a:p>
            <a:pPr lvl="0">
              <a:buNone/>
            </a:pPr>
            <a:r>
              <a:rPr lang="it-IT">
                <a:latin typeface="Segoe UI Symbol" pitchFamily="34"/>
              </a:rPr>
              <a:t>Dai risultati ottenuti ipotizziamo che chi valuta positivamente ed è fedele ad Apple sia in generale un' amante delle ultime tecnologie e che per tal motivo, valuti positivamente e sia propenso all'acquisto del Phoneblocks.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FEDELI...FINO A CHE PUNTO?!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0" algn="just">
              <a:buNone/>
            </a:pPr>
            <a:r>
              <a:rPr lang="it-IT" sz="3200">
                <a:latin typeface="Segoe UI Symbol" pitchFamily="34"/>
              </a:rPr>
              <a:t>Con l'entrata sul mercato di questo nuovo prodotto ci siamo chiesti:</a:t>
            </a:r>
          </a:p>
          <a:p>
            <a:pPr marL="0" lvl="0" indent="0" algn="just">
              <a:buNone/>
            </a:pPr>
            <a:r>
              <a:rPr lang="it-IT" sz="3200">
                <a:latin typeface="Segoe UI Symbol" pitchFamily="34"/>
              </a:rPr>
              <a:t>La fedeltà al brand Apple, leader nel mercato dei prodotti smartphone, influisce sull'intenzione d'acquisto dell'innovativo e non ancora rilasciato Phoneblocks?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432000"/>
            <a:ext cx="9071640" cy="486468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4800">
                <a:latin typeface="Segoe UI Symbol" pitchFamily="34"/>
              </a:rPr>
              <a:t/>
            </a:r>
            <a:br>
              <a:rPr lang="it-IT" sz="4800">
                <a:latin typeface="Segoe UI Symbol" pitchFamily="34"/>
              </a:rPr>
            </a:br>
            <a:r>
              <a:rPr lang="it-IT" sz="4800">
                <a:latin typeface="Segoe UI Symbol" pitchFamily="34"/>
              </a:rPr>
              <a:t/>
            </a:r>
            <a:br>
              <a:rPr lang="it-IT" sz="4800">
                <a:latin typeface="Segoe UI Symbol" pitchFamily="34"/>
              </a:rPr>
            </a:br>
            <a:r>
              <a:rPr lang="it-IT" sz="4800">
                <a:latin typeface="Segoe UI Symbol" pitchFamily="34"/>
              </a:rPr>
              <a:t>In sole 72 ore</a:t>
            </a:r>
            <a:br>
              <a:rPr lang="it-IT" sz="4800">
                <a:latin typeface="Segoe UI Symbol" pitchFamily="34"/>
              </a:rPr>
            </a:br>
            <a:r>
              <a:rPr lang="it-IT" sz="4800">
                <a:latin typeface="Segoe UI Symbol" pitchFamily="34"/>
              </a:rPr>
              <a:t> dal lancio sul mercato</a:t>
            </a:r>
            <a:br>
              <a:rPr lang="it-IT" sz="4800">
                <a:latin typeface="Segoe UI Symbol" pitchFamily="34"/>
              </a:rPr>
            </a:br>
            <a:r>
              <a:rPr lang="it-IT" sz="4800">
                <a:latin typeface="Segoe UI Symbol" pitchFamily="34"/>
              </a:rPr>
              <a:t>9 MILIONI di IPHONE 5s e 5c SONO STATI VENDUTI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20000" y="3897720"/>
            <a:ext cx="8784000" cy="229428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it-IT"/>
          </a:p>
          <a:p>
            <a:pPr lvl="0">
              <a:buNone/>
            </a:pPr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IPOTESI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655959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it-IT" sz="3600">
                <a:latin typeface="Segoe UI Symbol" pitchFamily="34"/>
              </a:rPr>
              <a:t>Ipotizziamo che la </a:t>
            </a:r>
            <a:r>
              <a:rPr lang="it-IT" sz="3600" b="1">
                <a:latin typeface="Segoe UI Symbol" pitchFamily="34"/>
              </a:rPr>
              <a:t>fedeltà al brand Apple</a:t>
            </a:r>
            <a:r>
              <a:rPr lang="it-IT" sz="3600">
                <a:latin typeface="Segoe UI Symbol" pitchFamily="34"/>
              </a:rPr>
              <a:t> (alta/bassa) influenzerà </a:t>
            </a:r>
            <a:r>
              <a:rPr lang="it-IT" sz="3600" b="1">
                <a:latin typeface="Segoe UI Symbol" pitchFamily="34"/>
              </a:rPr>
              <a:t>l'intenzione di acquisto</a:t>
            </a:r>
            <a:r>
              <a:rPr lang="it-IT" sz="3600">
                <a:latin typeface="Segoe UI Symbol" pitchFamily="34"/>
              </a:rPr>
              <a:t> (positiva/negativa) e la </a:t>
            </a:r>
            <a:r>
              <a:rPr lang="it-IT" sz="3600" b="1">
                <a:latin typeface="Segoe UI Symbol" pitchFamily="34"/>
              </a:rPr>
              <a:t>qualità percepita</a:t>
            </a:r>
            <a:r>
              <a:rPr lang="it-IT" sz="3600">
                <a:latin typeface="Segoe UI Symbol" pitchFamily="34"/>
              </a:rPr>
              <a:t> (alta/bassa) del Phoneblocks.</a:t>
            </a:r>
          </a:p>
          <a:p>
            <a:pPr lvl="0"/>
            <a:r>
              <a:rPr lang="it-IT" sz="3600">
                <a:latin typeface="Segoe UI Symbol" pitchFamily="34"/>
              </a:rPr>
              <a:t>Nello specifico ci aspettiamo che coloro altamente fedeli al brand Apple saranno meno disposti ad acquistare il Phoneblocks e che lo valuteranno meno positivamente.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503999" y="288000"/>
            <a:ext cx="9216000" cy="68468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 algn="ctr">
              <a:buNone/>
            </a:pPr>
            <a:endParaRPr lang="it-IT"/>
          </a:p>
          <a:p>
            <a:pPr lvl="0" algn="ctr">
              <a:buNone/>
            </a:pPr>
            <a:r>
              <a:rPr lang="it-IT" sz="3600" b="1">
                <a:latin typeface="Segoe UI Symbol" pitchFamily="34"/>
              </a:rPr>
              <a:t>CAMPIONE:</a:t>
            </a:r>
          </a:p>
          <a:p>
            <a:pPr lvl="0" algn="ctr">
              <a:buNone/>
            </a:pPr>
            <a:endParaRPr lang="it-IT" b="1">
              <a:latin typeface="Segoe UI Symbol" pitchFamily="34"/>
            </a:endParaRPr>
          </a:p>
          <a:p>
            <a:pPr lvl="0"/>
            <a:r>
              <a:rPr lang="it-IT" sz="3600" b="1">
                <a:latin typeface="Segoe UI Symbol" pitchFamily="34"/>
              </a:rPr>
              <a:t>Metodo di Campionamento:</a:t>
            </a:r>
            <a:r>
              <a:rPr lang="it-IT" sz="3600">
                <a:latin typeface="Segoe UI Symbol" pitchFamily="34"/>
              </a:rPr>
              <a:t> Campione di convenienza.</a:t>
            </a:r>
          </a:p>
          <a:p>
            <a:pPr lvl="0" algn="ctr"/>
            <a:r>
              <a:rPr lang="it-IT" sz="3600" b="1">
                <a:latin typeface="Segoe UI Symbol" pitchFamily="34"/>
              </a:rPr>
              <a:t>COMPOSIZIONE:</a:t>
            </a:r>
          </a:p>
          <a:p>
            <a:pPr lvl="0"/>
            <a:r>
              <a:rPr lang="it-IT" sz="3600" b="1">
                <a:latin typeface="Segoe UI Symbol" pitchFamily="34"/>
              </a:rPr>
              <a:t>N soggetti:</a:t>
            </a:r>
            <a:r>
              <a:rPr lang="it-IT" sz="3600">
                <a:latin typeface="Segoe UI Symbol" pitchFamily="34"/>
              </a:rPr>
              <a:t> 112</a:t>
            </a:r>
          </a:p>
          <a:p>
            <a:pPr lvl="0"/>
            <a:r>
              <a:rPr lang="it-IT" sz="3600" b="1">
                <a:latin typeface="Segoe UI Symbol" pitchFamily="34"/>
              </a:rPr>
              <a:t>Range di età:</a:t>
            </a:r>
            <a:r>
              <a:rPr lang="it-IT" sz="3600">
                <a:latin typeface="Segoe UI Symbol" pitchFamily="34"/>
              </a:rPr>
              <a:t> compresa tra 20 e 40 anni.</a:t>
            </a:r>
          </a:p>
          <a:p>
            <a:pPr lvl="0"/>
            <a:r>
              <a:rPr lang="it-IT" sz="3600" b="1">
                <a:latin typeface="Segoe UI Symbol" pitchFamily="34"/>
              </a:rPr>
              <a:t>Genere</a:t>
            </a:r>
            <a:r>
              <a:rPr lang="it-IT" sz="3600">
                <a:latin typeface="Segoe UI Symbol" pitchFamily="34"/>
              </a:rPr>
              <a:t>: 60 femmine e 52 maschi.</a:t>
            </a:r>
          </a:p>
          <a:p>
            <a:pPr lvl="0"/>
            <a:endParaRPr lang="it-IT">
              <a:solidFill>
                <a:srgbClr val="FF0000"/>
              </a:solidFill>
              <a:latin typeface="Segoe UI Symbo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STRUMENTO DI RICERCA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2066760"/>
            <a:ext cx="8856000" cy="43412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Questionario strutturato composto da 21 item:</a:t>
            </a:r>
          </a:p>
          <a:p>
            <a:pPr lvl="0"/>
            <a:r>
              <a:rPr lang="it-IT" sz="3600">
                <a:latin typeface="Segoe UI Symbol" pitchFamily="34"/>
              </a:rPr>
              <a:t>19 item con alternative di risposta su scala Likert a 5 passi.</a:t>
            </a:r>
          </a:p>
          <a:p>
            <a:pPr lvl="0"/>
            <a:r>
              <a:rPr lang="it-IT" sz="3600">
                <a:latin typeface="Segoe UI Symbol" pitchFamily="34"/>
              </a:rPr>
              <a:t>2 item con alternative di risposta multipla.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VARIABILI RILEVATE DAL QUESTIONARIO</a:t>
            </a:r>
            <a:r>
              <a:rPr lang="it-IT" sz="3600"/>
              <a:t>: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88000" y="1346760"/>
            <a:ext cx="9287640" cy="60692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>
              <a:buNone/>
            </a:pPr>
            <a:endParaRPr lang="it-IT">
              <a:latin typeface="Segoe UI Symbol" pitchFamily="34"/>
            </a:endParaRPr>
          </a:p>
          <a:p>
            <a:pPr lvl="0"/>
            <a:r>
              <a:rPr lang="it-IT" sz="2800">
                <a:latin typeface="Segoe UI Symbol" pitchFamily="34"/>
              </a:rPr>
              <a:t>Fedeltà al brand Apple.</a:t>
            </a:r>
          </a:p>
          <a:p>
            <a:pPr lvl="0"/>
            <a:r>
              <a:rPr lang="it-IT" sz="2200">
                <a:latin typeface="Segoe UI Symbol" pitchFamily="34"/>
              </a:rPr>
              <a:t>(es: Quanti prodotti Apple hai comprato fino ad ora?)</a:t>
            </a:r>
          </a:p>
          <a:p>
            <a:pPr lvl="0"/>
            <a:endParaRPr lang="it-IT" sz="2200">
              <a:latin typeface="Segoe UI Symbol" pitchFamily="34"/>
            </a:endParaRPr>
          </a:p>
          <a:p>
            <a:pPr lvl="0"/>
            <a:endParaRPr lang="it-IT" sz="2200">
              <a:latin typeface="Segoe UI Symbol" pitchFamily="34"/>
            </a:endParaRPr>
          </a:p>
          <a:p>
            <a:pPr lvl="0"/>
            <a:endParaRPr lang="it-IT">
              <a:latin typeface="Segoe UI Symbol" pitchFamily="34"/>
            </a:endParaRPr>
          </a:p>
          <a:p>
            <a:pPr lvl="0"/>
            <a:endParaRPr lang="it-IT" sz="2200">
              <a:latin typeface="Segoe UI Symbol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96000" y="3456000"/>
            <a:ext cx="7632000" cy="280800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VARIABILI RILEVATE DAL QUESTIONARIO</a:t>
            </a:r>
            <a:r>
              <a:rPr lang="it-IT" sz="3600"/>
              <a:t>: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92040" y="1872000"/>
            <a:ext cx="8607960" cy="47624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it-IT" sz="2800">
                <a:latin typeface="Segoe UI Symbol" pitchFamily="34"/>
              </a:rPr>
              <a:t>Intenzione d'acquisto Iphone/Phoneblocks.</a:t>
            </a:r>
          </a:p>
          <a:p>
            <a:pPr lvl="0"/>
            <a:r>
              <a:rPr lang="it-IT" sz="2200">
                <a:latin typeface="Segoe UI Symbol" pitchFamily="34"/>
              </a:rPr>
              <a:t>(es: Vorresti acquistare un Iphone Apple/ smartphone Phoneblocks?)</a:t>
            </a:r>
          </a:p>
          <a:p>
            <a:pPr lvl="0"/>
            <a:endParaRPr lang="it-IT" sz="2200">
              <a:latin typeface="Segoe UI Symbol" pitchFamily="34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000" y="5328000"/>
            <a:ext cx="5400000" cy="19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92000" y="3283559"/>
            <a:ext cx="5400720" cy="1828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it-IT" sz="3600">
                <a:latin typeface="Segoe UI Symbol" pitchFamily="34"/>
              </a:rPr>
              <a:t>VARIABILI RILEVATE DAL QUESTIONARIO</a:t>
            </a:r>
            <a:r>
              <a:rPr lang="it-IT" sz="3600"/>
              <a:t>: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None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1417"/>
              </a:spcAft>
              <a:buClr>
                <a:srgbClr val="0E594D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1134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567"/>
              </a:spcAft>
              <a:buClr>
                <a:srgbClr val="000000"/>
              </a:buClr>
              <a:buSzPct val="75000"/>
              <a:buFont typeface="StarSymbol"/>
              <a:buChar char="–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StarSymbol"/>
              <a:buChar char="●"/>
              <a:defRPr lang="it-IT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it-IT" sz="2800">
                <a:latin typeface="Segoe UI Symbol" pitchFamily="34"/>
              </a:rPr>
              <a:t>Qualità percepita Iphone/Phoneblocks.</a:t>
            </a:r>
          </a:p>
          <a:p>
            <a:pPr lvl="0"/>
            <a:r>
              <a:rPr lang="it-IT" sz="2200">
                <a:latin typeface="Segoe UI Symbol" pitchFamily="34"/>
              </a:rPr>
              <a:t>(es: Dal design molto accattivante)</a:t>
            </a:r>
          </a:p>
        </p:txBody>
      </p:sp>
      <p:pic>
        <p:nvPicPr>
          <p:cNvPr id="4" name="Iphone" title="Iphone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30480" y="3105719"/>
            <a:ext cx="5753520" cy="179028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</p:pic>
      <p:pic>
        <p:nvPicPr>
          <p:cNvPr id="5" name="Phoneblock" title="Phoneblock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224000" y="5256000"/>
            <a:ext cx="5739120" cy="1880280"/>
          </a:xfrm>
          <a:prstGeom prst="rect">
            <a:avLst/>
          </a:prstGeom>
          <a:noFill/>
          <a:ln>
            <a:noFill/>
          </a:ln>
          <a:effectLst>
            <a:outerShdw dist="101823" dir="2700000" algn="tl">
              <a:srgbClr val="808080">
                <a:alpha val="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357</Words>
  <Application>Microsoft Office PowerPoint</Application>
  <PresentationFormat>On-screen Show (4:3)</PresentationFormat>
  <Paragraphs>53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Predefinito</vt:lpstr>
      <vt:lpstr>lyt-cool</vt:lpstr>
      <vt:lpstr>FEDELI, FINO A CHE PUNTO?</vt:lpstr>
      <vt:lpstr>FEDELI...FINO A CHE PUNTO?!</vt:lpstr>
      <vt:lpstr>  In sole 72 ore  dal lancio sul mercato 9 MILIONI di IPHONE 5s e 5c SONO STATI VENDUTI</vt:lpstr>
      <vt:lpstr>IPOTESI</vt:lpstr>
      <vt:lpstr>PowerPoint Presentation</vt:lpstr>
      <vt:lpstr>STRUMENTO DI RICERCA</vt:lpstr>
      <vt:lpstr>VARIABILI RILEVATE DAL QUESTIONARIO:</vt:lpstr>
      <vt:lpstr>VARIABILI RILEVATE DAL QUESTIONARIO:</vt:lpstr>
      <vt:lpstr>VARIABILI RILEVATE DAL QUESTIONARIO:</vt:lpstr>
      <vt:lpstr>VARIABILI RILEVATE DAL QUESTIONARIO:</vt:lpstr>
      <vt:lpstr>“VALUTAZIONE PHONEBLOCKS”:  (F1,110 = 664; p &lt; .05)</vt:lpstr>
      <vt:lpstr>“PROBABILITA' DI ACQUISTO PHONEBLOCKS”:  (F1,110 = 2,603; p&lt; .05)</vt:lpstr>
      <vt:lpstr>CONCLUSIONI </vt:lpstr>
      <vt:lpstr>LA NOSTRA INTERPRETAZIONE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FEDELI, FINO A CHE PUNTO?</dc:title>
  <dc:creator>francesca</dc:creator>
  <cp:lastModifiedBy>Mannetti</cp:lastModifiedBy>
  <cp:revision>21</cp:revision>
  <dcterms:created xsi:type="dcterms:W3CDTF">2013-12-04T10:19:38Z</dcterms:created>
  <dcterms:modified xsi:type="dcterms:W3CDTF">2013-12-15T15:12:24Z</dcterms:modified>
</cp:coreProperties>
</file>