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75" r:id="rId3"/>
    <p:sldId id="276" r:id="rId4"/>
    <p:sldId id="257" r:id="rId5"/>
    <p:sldId id="258" r:id="rId6"/>
    <p:sldId id="259" r:id="rId7"/>
    <p:sldId id="274" r:id="rId8"/>
    <p:sldId id="268" r:id="rId9"/>
    <p:sldId id="269" r:id="rId10"/>
    <p:sldId id="270" r:id="rId11"/>
    <p:sldId id="272" r:id="rId12"/>
    <p:sldId id="273" r:id="rId13"/>
    <p:sldId id="263" r:id="rId14"/>
    <p:sldId id="260" r:id="rId15"/>
    <p:sldId id="261" r:id="rId16"/>
    <p:sldId id="262" r:id="rId17"/>
    <p:sldId id="267" r:id="rId18"/>
    <p:sldId id="280" r:id="rId19"/>
    <p:sldId id="277" r:id="rId20"/>
    <p:sldId id="279" r:id="rId21"/>
    <p:sldId id="265" r:id="rId2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CA013CA2-E13F-4C90-BF87-B4061F4FBD05}">
          <p14:sldIdLst>
            <p14:sldId id="256"/>
            <p14:sldId id="275"/>
            <p14:sldId id="276"/>
            <p14:sldId id="257"/>
            <p14:sldId id="258"/>
            <p14:sldId id="259"/>
            <p14:sldId id="274"/>
            <p14:sldId id="268"/>
            <p14:sldId id="269"/>
            <p14:sldId id="270"/>
            <p14:sldId id="272"/>
            <p14:sldId id="273"/>
            <p14:sldId id="263"/>
            <p14:sldId id="260"/>
            <p14:sldId id="261"/>
            <p14:sldId id="262"/>
            <p14:sldId id="267"/>
            <p14:sldId id="280"/>
            <p14:sldId id="277"/>
            <p14:sldId id="279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607" autoAdjust="0"/>
  </p:normalViewPr>
  <p:slideViewPr>
    <p:cSldViewPr>
      <p:cViewPr>
        <p:scale>
          <a:sx n="77" d="100"/>
          <a:sy n="77" d="100"/>
        </p:scale>
        <p:origin x="-117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08" y="364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DDEC1-4B5B-40CD-9607-422F0806CB29}" type="datetimeFigureOut">
              <a:rPr lang="it-IT" smtClean="0"/>
              <a:pPr/>
              <a:t>11/12/2013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BC5BD4-3EA3-4A9D-9CDA-4435A8774034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1667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C5BD4-3EA3-4A9D-9CDA-4435A8774034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9974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EB1F-D0A8-4E14-AF0E-7294462D847C}" type="datetimeFigureOut">
              <a:rPr lang="it-IT" smtClean="0"/>
              <a:pPr/>
              <a:t>11/12/2013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8AD9-3928-4FF6-995D-6F2D53279FFC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1607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EB1F-D0A8-4E14-AF0E-7294462D847C}" type="datetimeFigureOut">
              <a:rPr lang="it-IT" smtClean="0"/>
              <a:pPr/>
              <a:t>11/12/2013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8AD9-3928-4FF6-995D-6F2D53279FFC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062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EB1F-D0A8-4E14-AF0E-7294462D847C}" type="datetimeFigureOut">
              <a:rPr lang="it-IT" smtClean="0"/>
              <a:pPr/>
              <a:t>11/12/2013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8AD9-3928-4FF6-995D-6F2D53279FFC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9188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EB1F-D0A8-4E14-AF0E-7294462D847C}" type="datetimeFigureOut">
              <a:rPr lang="it-IT" smtClean="0"/>
              <a:pPr/>
              <a:t>11/12/2013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8AD9-3928-4FF6-995D-6F2D53279FFC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740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EB1F-D0A8-4E14-AF0E-7294462D847C}" type="datetimeFigureOut">
              <a:rPr lang="it-IT" smtClean="0"/>
              <a:pPr/>
              <a:t>11/12/2013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8AD9-3928-4FF6-995D-6F2D53279FFC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0456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EB1F-D0A8-4E14-AF0E-7294462D847C}" type="datetimeFigureOut">
              <a:rPr lang="it-IT" smtClean="0"/>
              <a:pPr/>
              <a:t>11/12/2013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8AD9-3928-4FF6-995D-6F2D53279FFC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1876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EB1F-D0A8-4E14-AF0E-7294462D847C}" type="datetimeFigureOut">
              <a:rPr lang="it-IT" smtClean="0"/>
              <a:pPr/>
              <a:t>11/12/2013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8AD9-3928-4FF6-995D-6F2D53279FFC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8926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EB1F-D0A8-4E14-AF0E-7294462D847C}" type="datetimeFigureOut">
              <a:rPr lang="it-IT" smtClean="0"/>
              <a:pPr/>
              <a:t>11/12/2013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8AD9-3928-4FF6-995D-6F2D53279FFC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2280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EB1F-D0A8-4E14-AF0E-7294462D847C}" type="datetimeFigureOut">
              <a:rPr lang="it-IT" smtClean="0"/>
              <a:pPr/>
              <a:t>11/12/2013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8AD9-3928-4FF6-995D-6F2D53279FFC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0136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EB1F-D0A8-4E14-AF0E-7294462D847C}" type="datetimeFigureOut">
              <a:rPr lang="it-IT" smtClean="0"/>
              <a:pPr/>
              <a:t>11/12/2013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8AD9-3928-4FF6-995D-6F2D53279FFC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7108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EB1F-D0A8-4E14-AF0E-7294462D847C}" type="datetimeFigureOut">
              <a:rPr lang="it-IT" smtClean="0"/>
              <a:pPr/>
              <a:t>11/12/2013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8AD9-3928-4FF6-995D-6F2D53279FFC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0796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DEB1F-D0A8-4E14-AF0E-7294462D847C}" type="datetimeFigureOut">
              <a:rPr lang="it-IT" smtClean="0"/>
              <a:pPr/>
              <a:t>11/12/2013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78AD9-3928-4FF6-995D-6F2D53279FFC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0390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Word_Document2.doc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emf"/><Relationship Id="rId4" Type="http://schemas.openxmlformats.org/officeDocument/2006/relationships/package" Target="../embeddings/Microsoft_Word_Document3.doc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emf"/><Relationship Id="rId4" Type="http://schemas.openxmlformats.org/officeDocument/2006/relationships/package" Target="../embeddings/Microsoft_Word_Document4.docx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Word_Document1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54469" y="1794489"/>
            <a:ext cx="6400800" cy="1752600"/>
          </a:xfrm>
        </p:spPr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Influenza del legame affettivo e del packaging sul comportamento d’acquisto</a:t>
            </a:r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1026" name="Picture 2" descr="ff6e3d79feb1e4e38f82a6cbb24610d09010eda5_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849" t="9622" b="16151"/>
          <a:stretch>
            <a:fillRect/>
          </a:stretch>
        </p:blipFill>
        <p:spPr bwMode="auto">
          <a:xfrm>
            <a:off x="323528" y="1774607"/>
            <a:ext cx="120015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LATTINA COCA COL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484" t="-537" r="3871"/>
          <a:stretch>
            <a:fillRect/>
          </a:stretch>
        </p:blipFill>
        <p:spPr bwMode="auto">
          <a:xfrm>
            <a:off x="7758633" y="1774607"/>
            <a:ext cx="97155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5364088" y="4437112"/>
            <a:ext cx="2880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Carlo </a:t>
            </a:r>
            <a:r>
              <a:rPr lang="it-IT" b="1" dirty="0" err="1" smtClean="0"/>
              <a:t>Ancillotti</a:t>
            </a:r>
            <a:endParaRPr lang="it-IT" b="1" dirty="0" smtClean="0"/>
          </a:p>
          <a:p>
            <a:pPr algn="ctr"/>
            <a:r>
              <a:rPr lang="it-IT" b="1" dirty="0" smtClean="0"/>
              <a:t>Silvia </a:t>
            </a:r>
            <a:r>
              <a:rPr lang="it-IT" b="1" dirty="0" err="1" smtClean="0"/>
              <a:t>Cesaroni</a:t>
            </a:r>
            <a:endParaRPr lang="it-IT" b="1" dirty="0" smtClean="0"/>
          </a:p>
          <a:p>
            <a:pPr algn="ctr"/>
            <a:r>
              <a:rPr lang="it-IT" b="1" dirty="0" smtClean="0"/>
              <a:t>Carlo </a:t>
            </a:r>
            <a:r>
              <a:rPr lang="it-IT" b="1" dirty="0" err="1" smtClean="0"/>
              <a:t>Ciafrei</a:t>
            </a:r>
            <a:endParaRPr lang="it-IT" b="1" dirty="0" smtClean="0"/>
          </a:p>
          <a:p>
            <a:pPr algn="ctr"/>
            <a:r>
              <a:rPr lang="it-IT" b="1" dirty="0" smtClean="0"/>
              <a:t>Sara Marcon</a:t>
            </a:r>
            <a:endParaRPr lang="it-IT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827584" y="493979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Prof.ssa Lucia Mannetti</a:t>
            </a:r>
            <a:endParaRPr lang="it-IT" b="1" dirty="0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619672" y="548680"/>
            <a:ext cx="59827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Novità o tradizione?</a:t>
            </a:r>
            <a:endParaRPr lang="it-IT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890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83568" y="404664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smtClean="0"/>
              <a:t>Una seconda sezione richiedeva di esprimere le proprie opinioni sull’immagine di una lattina di Coca-Cola standard</a:t>
            </a:r>
            <a:r>
              <a:rPr lang="it-IT" sz="2400" dirty="0" smtClean="0"/>
              <a:t>. </a:t>
            </a:r>
            <a:endParaRPr lang="it-IT" sz="2400" dirty="0"/>
          </a:p>
        </p:txBody>
      </p:sp>
      <p:graphicFrame>
        <p:nvGraphicFramePr>
          <p:cNvPr id="3" name="Oggetto 2"/>
          <p:cNvGraphicFramePr>
            <a:graphicFrameLocks noChangeAspect="1"/>
          </p:cNvGraphicFramePr>
          <p:nvPr/>
        </p:nvGraphicFramePr>
        <p:xfrm>
          <a:off x="323527" y="1412776"/>
          <a:ext cx="4381517" cy="5328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ocumento" r:id="rId4" imgW="6241066" imgH="7587993" progId="Word.Document.12">
                  <p:embed/>
                </p:oleObj>
              </mc:Choice>
              <mc:Fallback>
                <p:oleObj name="Documento" r:id="rId4" imgW="6241066" imgH="7587993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7" y="1412776"/>
                        <a:ext cx="4381517" cy="53285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5436096" y="1916832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Immagine confezione tradizionale</a:t>
            </a:r>
            <a:endParaRPr lang="it-IT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436096" y="386104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Valutazione immagine tradizionale</a:t>
            </a:r>
            <a:endParaRPr lang="it-IT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508104" y="5085184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Valutazione prodotto tradizionale (giudizio globale sul prodotto)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67544" y="188640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Infine il soggetto rispondeva ad item relativi alla fedeltà verso il </a:t>
            </a:r>
            <a:r>
              <a:rPr lang="it-IT" b="1" dirty="0" err="1" smtClean="0"/>
              <a:t>brand</a:t>
            </a:r>
            <a:r>
              <a:rPr lang="it-IT" b="1" dirty="0" smtClean="0"/>
              <a:t>, alla positività dei concetti associati alla marca e al bisogno di chiusura cognitiva.</a:t>
            </a:r>
            <a:endParaRPr lang="it-IT" b="1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/>
        </p:nvGraphicFramePr>
        <p:xfrm>
          <a:off x="137154" y="1124744"/>
          <a:ext cx="5730990" cy="5733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Documento" r:id="rId4" imgW="5339558" imgH="6513354" progId="Word.Document.12">
                  <p:embed/>
                </p:oleObj>
              </mc:Choice>
              <mc:Fallback>
                <p:oleObj name="Documento" r:id="rId4" imgW="5339558" imgH="6513354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54" y="1124744"/>
                        <a:ext cx="5730990" cy="57332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6084168" y="263691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Fedeltà al </a:t>
            </a:r>
            <a:r>
              <a:rPr lang="it-IT" b="1" dirty="0" err="1" smtClean="0"/>
              <a:t>brand</a:t>
            </a:r>
            <a:endParaRPr lang="it-IT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228184" y="5589240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Positività dei concetti associati a Coca-Cola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ggetto 1"/>
          <p:cNvGraphicFramePr>
            <a:graphicFrameLocks noChangeAspect="1"/>
          </p:cNvGraphicFramePr>
          <p:nvPr/>
        </p:nvGraphicFramePr>
        <p:xfrm>
          <a:off x="323528" y="260648"/>
          <a:ext cx="5445274" cy="61166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Documento" r:id="rId4" imgW="6679680" imgH="7502923" progId="Word.Document.12">
                  <p:embed/>
                </p:oleObj>
              </mc:Choice>
              <mc:Fallback>
                <p:oleObj name="Documento" r:id="rId4" imgW="6679680" imgH="7502923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260648"/>
                        <a:ext cx="5445274" cy="61166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5796136" y="2492896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Bisogno di chiusura cognitiva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179512" y="953344"/>
            <a:ext cx="8661648" cy="59046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Le ipotesi principali sono state</a:t>
            </a:r>
            <a:r>
              <a:rPr lang="it-IT" b="1" dirty="0" smtClean="0"/>
              <a:t> disconfermate </a:t>
            </a:r>
            <a:r>
              <a:rPr lang="it-IT" dirty="0" smtClean="0"/>
              <a:t>dall’assenza di una correlazione significativa tra la fedeltà al marchio Coca-Cola e la valutazione del nuovo packaging e fra il bisogno di chiusura cognitiva e la fedeltà alla marca.</a:t>
            </a:r>
          </a:p>
          <a:p>
            <a:pPr marL="0" indent="0">
              <a:buNone/>
            </a:pP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Fedeltà alla marca – Valutazione immagine nuova (</a:t>
            </a:r>
            <a:r>
              <a:rPr lang="it-IT" dirty="0" err="1" smtClean="0"/>
              <a:t>Corr</a:t>
            </a:r>
            <a:r>
              <a:rPr lang="it-IT" dirty="0" smtClean="0"/>
              <a:t>. ,217; Sig. ,094)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Bisogno di chiusura cognitiva – Fedeltà alla marca</a:t>
            </a:r>
            <a:br>
              <a:rPr lang="it-IT" dirty="0" smtClean="0"/>
            </a:br>
            <a:r>
              <a:rPr lang="it-IT" dirty="0" smtClean="0"/>
              <a:t>(</a:t>
            </a:r>
            <a:r>
              <a:rPr lang="it-IT" dirty="0" err="1" smtClean="0"/>
              <a:t>Corr</a:t>
            </a:r>
            <a:r>
              <a:rPr lang="it-IT" dirty="0" smtClean="0"/>
              <a:t>. ,061; Sig. ,638)</a:t>
            </a:r>
          </a:p>
          <a:p>
            <a:pPr marL="0" indent="0">
              <a:buNone/>
            </a:pPr>
            <a:r>
              <a:rPr lang="it-IT" dirty="0" smtClean="0"/>
              <a:t> </a:t>
            </a:r>
          </a:p>
        </p:txBody>
      </p:sp>
      <p:sp>
        <p:nvSpPr>
          <p:cNvPr id="5" name="Titolo 3"/>
          <p:cNvSpPr txBox="1">
            <a:spLocks/>
          </p:cNvSpPr>
          <p:nvPr/>
        </p:nvSpPr>
        <p:spPr>
          <a:xfrm>
            <a:off x="1331640" y="0"/>
            <a:ext cx="575564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5400" b="1" i="0" u="none" strike="noStrike" kern="120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Risultati</a:t>
            </a:r>
            <a:endParaRPr kumimoji="0" lang="it-IT" sz="5400" b="1" i="0" u="none" strike="noStrike" kern="1200" cap="none" spc="0" normalizeH="0" baseline="0" noProof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0355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249289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4000" dirty="0" smtClean="0"/>
              <a:t>A fini </a:t>
            </a:r>
            <a:r>
              <a:rPr lang="it-IT" sz="4000" dirty="0"/>
              <a:t>esplorativi, il gruppo ha </a:t>
            </a:r>
            <a:r>
              <a:rPr lang="it-IT" sz="4000" dirty="0" smtClean="0"/>
              <a:t>esteso </a:t>
            </a:r>
            <a:r>
              <a:rPr lang="it-IT" sz="4000" dirty="0"/>
              <a:t>l’analisi ad ulteriori relazioni fra coppie di </a:t>
            </a:r>
            <a:r>
              <a:rPr lang="it-IT" sz="4000" dirty="0" smtClean="0"/>
              <a:t>variabili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242071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4869160"/>
            <a:ext cx="8280920" cy="1503040"/>
          </a:xfrm>
        </p:spPr>
        <p:txBody>
          <a:bodyPr>
            <a:noAutofit/>
          </a:bodyPr>
          <a:lstStyle/>
          <a:p>
            <a:r>
              <a:rPr lang="it-IT" sz="2800" b="1" u="sng" dirty="0" smtClean="0"/>
              <a:t>Analisi dei dati:</a:t>
            </a:r>
            <a:br>
              <a:rPr lang="it-IT" sz="2800" b="1" u="sng" dirty="0" smtClean="0"/>
            </a:br>
            <a:r>
              <a:rPr lang="it-IT" sz="2800" dirty="0" smtClean="0"/>
              <a:t>In una prima fase i dati ottenuti sono stati trattati con un’analisi della correlazione </a:t>
            </a:r>
            <a:r>
              <a:rPr lang="it-IT" sz="2800" dirty="0" err="1" smtClean="0"/>
              <a:t>bivariata</a:t>
            </a:r>
            <a:r>
              <a:rPr lang="it-IT" sz="2800" dirty="0" smtClean="0"/>
              <a:t>.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3568" y="260648"/>
            <a:ext cx="7704856" cy="4093915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it-IT" sz="5100" b="1" u="sng" dirty="0" smtClean="0"/>
              <a:t>Variabili:</a:t>
            </a:r>
          </a:p>
          <a:p>
            <a:pPr marL="0" indent="0">
              <a:buNone/>
            </a:pPr>
            <a:endParaRPr lang="it-IT" dirty="0"/>
          </a:p>
          <a:p>
            <a:pPr lvl="0"/>
            <a:r>
              <a:rPr lang="it-IT" dirty="0" smtClean="0"/>
              <a:t>Valutazione </a:t>
            </a:r>
            <a:r>
              <a:rPr lang="it-IT" dirty="0"/>
              <a:t>dell’immagine </a:t>
            </a:r>
            <a:r>
              <a:rPr lang="it-IT" dirty="0" smtClean="0"/>
              <a:t>nuova</a:t>
            </a:r>
            <a:endParaRPr lang="it-IT" dirty="0"/>
          </a:p>
          <a:p>
            <a:pPr lvl="0"/>
            <a:r>
              <a:rPr lang="it-IT" dirty="0" smtClean="0"/>
              <a:t>Valutazione </a:t>
            </a:r>
            <a:r>
              <a:rPr lang="it-IT" dirty="0"/>
              <a:t>dell’immagine </a:t>
            </a:r>
            <a:r>
              <a:rPr lang="it-IT" dirty="0" smtClean="0"/>
              <a:t>standard</a:t>
            </a:r>
            <a:endParaRPr lang="it-IT" dirty="0"/>
          </a:p>
          <a:p>
            <a:pPr lvl="0"/>
            <a:r>
              <a:rPr lang="it-IT" dirty="0" smtClean="0"/>
              <a:t>Fedeltà </a:t>
            </a:r>
            <a:r>
              <a:rPr lang="it-IT" dirty="0"/>
              <a:t>alla marca</a:t>
            </a:r>
          </a:p>
          <a:p>
            <a:pPr lvl="0"/>
            <a:r>
              <a:rPr lang="it-IT" dirty="0" smtClean="0"/>
              <a:t>Piacevolezza </a:t>
            </a:r>
            <a:r>
              <a:rPr lang="it-IT" dirty="0"/>
              <a:t>del gusto</a:t>
            </a:r>
          </a:p>
          <a:p>
            <a:pPr lvl="0"/>
            <a:r>
              <a:rPr lang="it-IT" dirty="0" smtClean="0"/>
              <a:t>Misura associazione concetti (</a:t>
            </a:r>
            <a:r>
              <a:rPr lang="it-IT" dirty="0" err="1" smtClean="0"/>
              <a:t>Concetti</a:t>
            </a:r>
            <a:r>
              <a:rPr lang="it-IT" dirty="0" smtClean="0"/>
              <a:t> positivi associati </a:t>
            </a:r>
            <a:r>
              <a:rPr lang="it-IT" dirty="0"/>
              <a:t>a </a:t>
            </a:r>
            <a:r>
              <a:rPr lang="it-IT" dirty="0" smtClean="0"/>
              <a:t>Coca-Cola)</a:t>
            </a:r>
            <a:endParaRPr lang="it-IT" dirty="0"/>
          </a:p>
          <a:p>
            <a:pPr lvl="0"/>
            <a:r>
              <a:rPr lang="it-IT" dirty="0"/>
              <a:t>Bisogno di Chiusura </a:t>
            </a:r>
            <a:r>
              <a:rPr lang="it-IT" dirty="0" smtClean="0"/>
              <a:t>Cognitiva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2783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13732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b="1" dirty="0"/>
              <a:t/>
            </a:r>
            <a:br>
              <a:rPr lang="it-IT" b="1" dirty="0"/>
            </a:br>
            <a:r>
              <a:rPr lang="it-IT" dirty="0" smtClean="0"/>
              <a:t>Concetti associati a Coca Cola - </a:t>
            </a:r>
            <a:r>
              <a:rPr lang="it-IT" dirty="0"/>
              <a:t>Valutazione immagine nuova </a:t>
            </a:r>
            <a:r>
              <a:rPr lang="it-IT" b="1" dirty="0"/>
              <a:t>(</a:t>
            </a:r>
            <a:r>
              <a:rPr lang="it-IT" b="1" dirty="0" err="1"/>
              <a:t>Corr</a:t>
            </a:r>
            <a:r>
              <a:rPr lang="it-IT" b="1" dirty="0"/>
              <a:t>. ,360; Sig. ,004)</a:t>
            </a:r>
            <a:br>
              <a:rPr lang="it-IT" b="1" dirty="0"/>
            </a:b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dirty="0" smtClean="0"/>
              <a:t>Concetti associati a Coca Cola - </a:t>
            </a:r>
            <a:r>
              <a:rPr lang="it-IT" dirty="0"/>
              <a:t>Valutazione immagine vecchia  </a:t>
            </a:r>
            <a:r>
              <a:rPr lang="it-IT" b="1" dirty="0"/>
              <a:t>(</a:t>
            </a:r>
            <a:r>
              <a:rPr lang="it-IT" b="1" dirty="0" err="1"/>
              <a:t>Corr</a:t>
            </a:r>
            <a:r>
              <a:rPr lang="it-IT" b="1" dirty="0"/>
              <a:t>. ,604; Sig. ,000)</a:t>
            </a:r>
            <a:br>
              <a:rPr lang="it-IT" b="1" dirty="0"/>
            </a:b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dirty="0" smtClean="0"/>
              <a:t>Piacevolezza </a:t>
            </a:r>
            <a:r>
              <a:rPr lang="it-IT" dirty="0"/>
              <a:t>gusto – Valutazione prodotto nuovo </a:t>
            </a:r>
            <a:r>
              <a:rPr lang="it-IT" dirty="0" smtClean="0"/>
              <a:t>              </a:t>
            </a:r>
            <a:r>
              <a:rPr lang="it-IT" b="1" dirty="0" smtClean="0"/>
              <a:t>(</a:t>
            </a:r>
            <a:r>
              <a:rPr lang="it-IT" b="1" dirty="0" err="1"/>
              <a:t>Corr</a:t>
            </a:r>
            <a:r>
              <a:rPr lang="it-IT" b="1" dirty="0"/>
              <a:t>. ,288; Sig. ,024) </a:t>
            </a:r>
            <a:br>
              <a:rPr lang="it-IT" b="1" dirty="0"/>
            </a:b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dirty="0" smtClean="0"/>
              <a:t>Piacevolezza </a:t>
            </a:r>
            <a:r>
              <a:rPr lang="it-IT" dirty="0"/>
              <a:t>gusto – Valutazione prodotto vecchio  </a:t>
            </a:r>
            <a:r>
              <a:rPr lang="it-IT" dirty="0" smtClean="0"/>
              <a:t>      </a:t>
            </a:r>
            <a:r>
              <a:rPr lang="it-IT" b="1" dirty="0" smtClean="0"/>
              <a:t>         (</a:t>
            </a:r>
            <a:r>
              <a:rPr lang="it-IT" b="1" dirty="0" err="1" smtClean="0"/>
              <a:t>Corr</a:t>
            </a:r>
            <a:r>
              <a:rPr lang="it-IT" b="1" dirty="0"/>
              <a:t>. ,341; Sig. ,007)</a:t>
            </a:r>
            <a:endParaRPr lang="it-IT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976594" y="384473"/>
            <a:ext cx="71908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Correlazioni significative</a:t>
            </a:r>
            <a:endParaRPr lang="it-IT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383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39552" y="116632"/>
            <a:ext cx="792088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u="sng" dirty="0" smtClean="0"/>
              <a:t>Analisi della regressione</a:t>
            </a:r>
            <a:br>
              <a:rPr lang="it-IT" sz="2800" b="1" u="sng" dirty="0" smtClean="0"/>
            </a:br>
            <a:endParaRPr lang="it-IT" sz="2800" b="1" u="sng" dirty="0" smtClean="0"/>
          </a:p>
          <a:p>
            <a:pPr algn="ctr"/>
            <a:r>
              <a:rPr lang="it-IT" sz="2000" dirty="0" smtClean="0"/>
              <a:t>Le correlazioni significative sono state approfondite tramite un’analisi della regressione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 smtClean="0"/>
          </a:p>
          <a:p>
            <a:pPr marL="514350" lvl="0" indent="-514350"/>
            <a:r>
              <a:rPr lang="it-IT" b="1" dirty="0" smtClean="0"/>
              <a:t> </a:t>
            </a:r>
            <a:r>
              <a:rPr lang="it-IT" sz="2000" b="1" dirty="0" err="1" smtClean="0"/>
              <a:t>VI</a:t>
            </a:r>
            <a:r>
              <a:rPr lang="it-IT" sz="2000" b="1" dirty="0" smtClean="0"/>
              <a:t>: Concetti associati a Coca Cola – VD: Valutazione immagine nuova (Sig. ,004)</a:t>
            </a:r>
            <a:br>
              <a:rPr lang="it-IT" sz="2000" b="1" dirty="0" smtClean="0"/>
            </a:br>
            <a:r>
              <a:rPr lang="it-IT" sz="2000" dirty="0" smtClean="0"/>
              <a:t>Più positiva è l’idea del consumatore su Coca-Cola, migliore è il giudizio sulla nuova confezione.</a:t>
            </a:r>
            <a:br>
              <a:rPr lang="it-IT" sz="2000" dirty="0" smtClean="0"/>
            </a:br>
            <a:endParaRPr lang="it-IT" sz="2000" dirty="0" smtClean="0"/>
          </a:p>
          <a:p>
            <a:pPr marL="514350" lvl="0" indent="-514350"/>
            <a:r>
              <a:rPr lang="it-IT" sz="2000" b="1" dirty="0" err="1" smtClean="0"/>
              <a:t>VI</a:t>
            </a:r>
            <a:r>
              <a:rPr lang="it-IT" sz="2000" b="1" dirty="0" smtClean="0"/>
              <a:t>: Misura associazione concetti – VD: Valutazione immagine vecchia (Sig. ,000)</a:t>
            </a:r>
            <a:br>
              <a:rPr lang="it-IT" sz="2000" b="1" dirty="0" smtClean="0"/>
            </a:br>
            <a:r>
              <a:rPr lang="it-IT" sz="2000" dirty="0" smtClean="0"/>
              <a:t>Più positiva è l’idea del consumatore su Coca-Cola, migliore è il giudizio sulla confezione</a:t>
            </a:r>
            <a:r>
              <a:rPr lang="it-IT" sz="2000" b="1" dirty="0" smtClean="0"/>
              <a:t> </a:t>
            </a:r>
            <a:r>
              <a:rPr lang="it-IT" sz="2000" dirty="0" smtClean="0"/>
              <a:t>standard.</a:t>
            </a:r>
          </a:p>
          <a:p>
            <a:pPr marL="514350" lvl="0" indent="-514350"/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>La seconda regressione risulta più significativa rispetto alla prima.</a:t>
            </a:r>
            <a:br>
              <a:rPr lang="it-IT" sz="2000" b="1" dirty="0" smtClean="0"/>
            </a:b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>Conclusione: i consumatori che associano a Coca-Cola concetti positivi accettano entrambe le confezioni, ma esprimono una maggiore preferenza per quella tradizionale.</a:t>
            </a:r>
            <a:endParaRPr lang="it-IT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0992" y="764704"/>
            <a:ext cx="907300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it-IT" sz="2400" b="1" dirty="0" err="1" smtClean="0"/>
              <a:t>VI</a:t>
            </a:r>
            <a:r>
              <a:rPr lang="it-IT" sz="2400" b="1" dirty="0" smtClean="0"/>
              <a:t>: Piacevolezza gusto –  VD: Valutazione prodotto nuovo  (Sig. ,024)</a:t>
            </a:r>
          </a:p>
          <a:p>
            <a:pPr marL="514350" lvl="0" indent="-514350"/>
            <a:endParaRPr lang="it-IT" sz="2400" b="1" dirty="0" smtClean="0"/>
          </a:p>
          <a:p>
            <a:pPr marL="514350" lvl="0" indent="-514350"/>
            <a:r>
              <a:rPr lang="it-IT" sz="2400" b="1" dirty="0" err="1" smtClean="0"/>
              <a:t>VI</a:t>
            </a:r>
            <a:r>
              <a:rPr lang="it-IT" sz="2400" b="1" dirty="0" smtClean="0"/>
              <a:t>: Piacevolezza gusto –  VD: Valutazione prodotto vecchio (Sig. ,007)             </a:t>
            </a:r>
          </a:p>
          <a:p>
            <a:pPr marL="514350" lvl="0" indent="-514350"/>
            <a:endParaRPr lang="it-IT" sz="2400" b="1" dirty="0" smtClean="0"/>
          </a:p>
          <a:p>
            <a:pPr marL="514350" lvl="0" indent="-514350"/>
            <a:r>
              <a:rPr lang="it-IT" sz="2800" b="1" dirty="0" smtClean="0"/>
              <a:t>Conclusione: consumatori che giudicano più  buono il gusto della bevanda valutano positivamente i prodotti Coca Cola indipendentemente dalla confezione.</a:t>
            </a:r>
            <a:r>
              <a:rPr lang="it-IT" sz="2800" dirty="0" smtClean="0"/>
              <a:t/>
            </a:r>
            <a:br>
              <a:rPr lang="it-IT" sz="2800" dirty="0" smtClean="0"/>
            </a:br>
            <a:endParaRPr lang="it-IT" sz="2800" dirty="0" smtClean="0"/>
          </a:p>
          <a:p>
            <a:pPr marL="514350" lvl="0" indent="-514350"/>
            <a:r>
              <a:rPr lang="it-IT" sz="2800" dirty="0" smtClean="0"/>
              <a:t>MA: Se la confezione è tradizionale il giudizio verso il prodotto nel suo complesso risulta più positivo</a:t>
            </a:r>
            <a:r>
              <a:rPr lang="it-IT" sz="2800" b="1" dirty="0" smtClean="0"/>
              <a:t>.</a:t>
            </a:r>
            <a:endParaRPr lang="it-IT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Ulteriori analisi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err="1" smtClean="0"/>
              <a:t>Dicotomizzazione</a:t>
            </a:r>
            <a:r>
              <a:rPr lang="it-IT" dirty="0" smtClean="0"/>
              <a:t>  Bisogno di Chiusura Cognitiva (in alta e bassa) e Concetti (in positivi e negativi) associati a Coca Cola.</a:t>
            </a:r>
          </a:p>
          <a:p>
            <a:r>
              <a:rPr lang="it-IT" dirty="0" smtClean="0"/>
              <a:t>MANOVA</a:t>
            </a:r>
            <a:br>
              <a:rPr lang="it-IT" dirty="0" smtClean="0"/>
            </a:br>
            <a:r>
              <a:rPr lang="it-IT" dirty="0" err="1" smtClean="0"/>
              <a:t>VI</a:t>
            </a:r>
            <a:r>
              <a:rPr lang="it-IT" dirty="0" smtClean="0"/>
              <a:t>: Bisogno di Chiusura Cognitiva</a:t>
            </a:r>
            <a:br>
              <a:rPr lang="it-IT" dirty="0" smtClean="0"/>
            </a:br>
            <a:r>
              <a:rPr lang="it-IT" dirty="0" smtClean="0"/>
              <a:t>      Concetti positivi associati a Coca Cola</a:t>
            </a:r>
            <a:br>
              <a:rPr lang="it-IT" dirty="0" smtClean="0"/>
            </a:br>
            <a:r>
              <a:rPr lang="it-IT" dirty="0" smtClean="0"/>
              <a:t>VD: Valutazione immagine nuova</a:t>
            </a:r>
            <a:br>
              <a:rPr lang="it-IT" dirty="0" smtClean="0"/>
            </a:br>
            <a:r>
              <a:rPr lang="it-IT" dirty="0" smtClean="0"/>
              <a:t>        Valutazione immagine vecchia</a:t>
            </a:r>
          </a:p>
          <a:p>
            <a:r>
              <a:rPr lang="it-IT" dirty="0" smtClean="0"/>
              <a:t>Valutazione prodotto nuovo</a:t>
            </a:r>
          </a:p>
          <a:p>
            <a:r>
              <a:rPr lang="it-IT" dirty="0" smtClean="0"/>
              <a:t>Valutazione prodotto vecchio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900" dirty="0" smtClean="0"/>
              <a:t>     </a:t>
            </a:r>
            <a:r>
              <a:rPr lang="it-IT" sz="1900" dirty="0" smtClean="0"/>
              <a:t/>
            </a:r>
            <a:br>
              <a:rPr lang="it-IT" sz="1900" dirty="0" smtClean="0"/>
            </a:br>
            <a:r>
              <a:rPr lang="en-US" sz="1900" dirty="0" err="1" smtClean="0"/>
              <a:t>Reimann</a:t>
            </a:r>
            <a:r>
              <a:rPr lang="en-US" sz="1900" dirty="0" smtClean="0"/>
              <a:t>, M., </a:t>
            </a:r>
            <a:r>
              <a:rPr lang="en-US" sz="1900" dirty="0" err="1" smtClean="0"/>
              <a:t>Zaichkowsky</a:t>
            </a:r>
            <a:r>
              <a:rPr lang="en-US" sz="1900" dirty="0" smtClean="0"/>
              <a:t>, J., </a:t>
            </a:r>
            <a:r>
              <a:rPr lang="en-US" sz="1900" dirty="0" err="1" smtClean="0"/>
              <a:t>Neuhaus</a:t>
            </a:r>
            <a:r>
              <a:rPr lang="en-US" sz="1900" dirty="0" smtClean="0"/>
              <a:t>, C., Bender, T., Weber, B. (2010). Aesthetic package design:</a:t>
            </a:r>
            <a:r>
              <a:rPr lang="it-IT" sz="1900" dirty="0" smtClean="0"/>
              <a:t> </a:t>
            </a:r>
            <a:r>
              <a:rPr lang="en-US" sz="1900" dirty="0" smtClean="0"/>
              <a:t>A behavioral, neural and psychological investigation.  </a:t>
            </a:r>
            <a:r>
              <a:rPr lang="en-US" sz="1900" i="1" dirty="0" smtClean="0"/>
              <a:t>Journal of Consumer Psychology</a:t>
            </a:r>
            <a:r>
              <a:rPr lang="en-US" sz="1900" dirty="0" smtClean="0"/>
              <a:t>, 20, 431-441</a:t>
            </a:r>
            <a:r>
              <a:rPr lang="en-US" sz="1900" i="1" dirty="0" smtClean="0"/>
              <a:t>.</a:t>
            </a:r>
          </a:p>
          <a:p>
            <a:endParaRPr lang="en-US" dirty="0" smtClean="0"/>
          </a:p>
          <a:p>
            <a:r>
              <a:rPr lang="it-IT" dirty="0" err="1" smtClean="0"/>
              <a:t>Reimann</a:t>
            </a:r>
            <a:r>
              <a:rPr lang="it-IT" dirty="0" smtClean="0"/>
              <a:t> e coll. (2010)</a:t>
            </a:r>
            <a:br>
              <a:rPr lang="it-IT" dirty="0" smtClean="0"/>
            </a:br>
            <a:r>
              <a:rPr lang="it-IT" dirty="0" smtClean="0"/>
              <a:t>I soggetti tendono a scegliere una confezione più elaborata indipendentemente dalla marca.</a:t>
            </a:r>
          </a:p>
          <a:p>
            <a:endParaRPr lang="it-IT" dirty="0" smtClean="0"/>
          </a:p>
          <a:p>
            <a:r>
              <a:rPr lang="it-IT" dirty="0" smtClean="0"/>
              <a:t>Tale conclusione vale per chi è più legato affettivamente ad una marca nota?</a:t>
            </a:r>
          </a:p>
          <a:p>
            <a:endParaRPr lang="it-IT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169787" y="384473"/>
            <a:ext cx="68044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Letteratura precedente</a:t>
            </a:r>
            <a:endParaRPr lang="it-IT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395536" y="1"/>
            <a:ext cx="7704856" cy="2564903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it-IT" b="1" dirty="0" smtClean="0"/>
              <a:t>MANOVA</a:t>
            </a:r>
          </a:p>
          <a:p>
            <a:r>
              <a:rPr lang="it-IT" dirty="0" smtClean="0"/>
              <a:t>Emerge una relazione significativa fra Bisogno di Chiusura Cognitiva e Valutazione del prodotto nuovo.</a:t>
            </a:r>
          </a:p>
          <a:p>
            <a:r>
              <a:rPr lang="it-IT" dirty="0" smtClean="0"/>
              <a:t>Un alto BCC corrisponde ad una valutazione più positiva del prodotto nella  nuova confezione. </a:t>
            </a:r>
            <a:endParaRPr lang="it-IT" dirty="0"/>
          </a:p>
        </p:txBody>
      </p:sp>
      <p:pic>
        <p:nvPicPr>
          <p:cNvPr id="7" name="Immagin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492896"/>
            <a:ext cx="5229994" cy="4077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sellaDiTesto 7"/>
          <p:cNvSpPr txBox="1"/>
          <p:nvPr/>
        </p:nvSpPr>
        <p:spPr>
          <a:xfrm>
            <a:off x="7308304" y="3501008"/>
            <a:ext cx="8640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Verde:alto bisogno chiusura cognitiva</a:t>
            </a:r>
          </a:p>
          <a:p>
            <a:r>
              <a:rPr lang="it-IT" sz="1200" dirty="0" smtClean="0"/>
              <a:t>Blu: basso bisogno di chiusura cognitiva</a:t>
            </a:r>
          </a:p>
          <a:p>
            <a:endParaRPr lang="it-IT" sz="1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4525963"/>
          </a:xfrm>
        </p:spPr>
        <p:txBody>
          <a:bodyPr>
            <a:normAutofit/>
          </a:bodyPr>
          <a:lstStyle/>
          <a:p>
            <a:pPr marL="0" indent="0"/>
            <a:r>
              <a:rPr lang="it-IT" dirty="0" smtClean="0"/>
              <a:t>Chi </a:t>
            </a:r>
            <a:r>
              <a:rPr lang="it-IT" dirty="0"/>
              <a:t>è fedele a Coca-Cola lo è indipendentemente dalla componente estetica, nonostante </a:t>
            </a:r>
            <a:r>
              <a:rPr lang="it-IT" dirty="0" smtClean="0"/>
              <a:t>una </a:t>
            </a:r>
            <a:r>
              <a:rPr lang="it-IT" dirty="0"/>
              <a:t>lieve flessione delle preferenze in favore della confezione </a:t>
            </a:r>
            <a:r>
              <a:rPr lang="it-IT" dirty="0" smtClean="0"/>
              <a:t>tradizionale.</a:t>
            </a:r>
          </a:p>
          <a:p>
            <a:pPr marL="0" indent="0"/>
            <a:r>
              <a:rPr lang="it-IT" dirty="0" smtClean="0"/>
              <a:t>La relazione fra BCC e Valutazione positiva del prodotto nella nuova confezione suggerisce che ciò sia vero soprattutto per chi ha un elevato Bisogno di Chiusura Cognitiva.</a:t>
            </a:r>
          </a:p>
          <a:p>
            <a:pPr marL="0" indent="0"/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2411760" y="620688"/>
            <a:ext cx="34868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Conclusioni</a:t>
            </a:r>
            <a:endParaRPr lang="it-IT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Immagine 4" descr="Love Coca Col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260648"/>
            <a:ext cx="1555372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1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88840"/>
          </a:xfrm>
        </p:spPr>
        <p:txBody>
          <a:bodyPr/>
          <a:lstStyle/>
          <a:p>
            <a:r>
              <a:rPr lang="it-IT" dirty="0" smtClean="0"/>
              <a:t>Elevata notorietà</a:t>
            </a:r>
          </a:p>
          <a:p>
            <a:r>
              <a:rPr lang="it-IT" dirty="0" smtClean="0"/>
              <a:t>Si rivolge ad un target eterogeneo</a:t>
            </a:r>
          </a:p>
          <a:p>
            <a:r>
              <a:rPr lang="it-IT" dirty="0" smtClean="0"/>
              <a:t>Numerose modifiche alla confezione standard</a:t>
            </a:r>
            <a:endParaRPr lang="it-IT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850421" y="384473"/>
            <a:ext cx="54431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Perché Coca-Cola?</a:t>
            </a:r>
            <a:endParaRPr lang="it-IT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Immagine 4" descr="Coca-col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3717032"/>
            <a:ext cx="2843694" cy="283897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3312368"/>
          </a:xfrm>
        </p:spPr>
        <p:txBody>
          <a:bodyPr numCol="1">
            <a:normAutofit/>
          </a:bodyPr>
          <a:lstStyle/>
          <a:p>
            <a:pPr marL="0" indent="0" algn="just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b="1" dirty="0" smtClean="0"/>
              <a:t>1) Il packaging e la fedeltà al marchio Coca Cola influenzano il comportamento d’acquisto?</a:t>
            </a:r>
          </a:p>
          <a:p>
            <a:pPr marL="0" indent="0">
              <a:buNone/>
            </a:pPr>
            <a:endParaRPr lang="it-IT" dirty="0" smtClean="0"/>
          </a:p>
        </p:txBody>
      </p:sp>
      <p:sp>
        <p:nvSpPr>
          <p:cNvPr id="4" name="CasellaDiTesto 3"/>
          <p:cNvSpPr txBox="1"/>
          <p:nvPr/>
        </p:nvSpPr>
        <p:spPr>
          <a:xfrm>
            <a:off x="683568" y="3356992"/>
            <a:ext cx="7848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 smtClean="0"/>
              <a:t>Più alta è la fedeltà, maggiore è la probabilità di acquisto verso un packaging innovativo.</a:t>
            </a:r>
          </a:p>
        </p:txBody>
      </p:sp>
      <p:sp>
        <p:nvSpPr>
          <p:cNvPr id="5" name="Rettangolo 4"/>
          <p:cNvSpPr/>
          <p:nvPr/>
        </p:nvSpPr>
        <p:spPr>
          <a:xfrm>
            <a:off x="1259632" y="260648"/>
            <a:ext cx="57636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Domande</a:t>
            </a:r>
            <a:r>
              <a:rPr lang="it-IT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di ricerca</a:t>
            </a:r>
            <a:endParaRPr lang="it-IT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Immagine 5" descr="Domand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0"/>
            <a:ext cx="1764704" cy="1370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5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251520" y="692696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/>
              <a:t>Variabili indipendenti</a:t>
            </a:r>
            <a:endParaRPr lang="it-IT" sz="3600" b="1" dirty="0"/>
          </a:p>
        </p:txBody>
      </p:sp>
      <p:sp>
        <p:nvSpPr>
          <p:cNvPr id="8" name="Rettangolo 7"/>
          <p:cNvSpPr/>
          <p:nvPr/>
        </p:nvSpPr>
        <p:spPr>
          <a:xfrm>
            <a:off x="395536" y="1484784"/>
            <a:ext cx="67687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3200" dirty="0" smtClean="0"/>
              <a:t>Packaging (nuovo o tradizionale)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3200" dirty="0" smtClean="0"/>
              <a:t>Fedeltà al </a:t>
            </a:r>
            <a:r>
              <a:rPr lang="it-IT" sz="3200" dirty="0" err="1" smtClean="0"/>
              <a:t>brand</a:t>
            </a:r>
            <a:r>
              <a:rPr lang="it-IT" sz="3200" dirty="0" smtClean="0"/>
              <a:t> (alta o bassa)</a:t>
            </a:r>
            <a:endParaRPr lang="it-IT" sz="32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467544" y="3573016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smtClean="0"/>
              <a:t>Variabile dipendente</a:t>
            </a:r>
            <a:endParaRPr lang="it-IT" sz="3600" b="1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539552" y="4221088"/>
            <a:ext cx="69847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 smtClean="0"/>
              <a:t>Comportamento d’acquisto verso il prodotto con un packaging innovativo</a:t>
            </a:r>
            <a:endParaRPr lang="it-IT" sz="2800" dirty="0"/>
          </a:p>
        </p:txBody>
      </p:sp>
      <p:sp>
        <p:nvSpPr>
          <p:cNvPr id="7" name="Freccia in giù 6"/>
          <p:cNvSpPr/>
          <p:nvPr/>
        </p:nvSpPr>
        <p:spPr>
          <a:xfrm>
            <a:off x="2195736" y="2564904"/>
            <a:ext cx="936104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25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Il Bisogno di Chiusura Cognitiva (BCC) è definito da </a:t>
            </a:r>
            <a:r>
              <a:rPr lang="it-IT" dirty="0" err="1" smtClean="0"/>
              <a:t>Kruglanski</a:t>
            </a:r>
            <a:r>
              <a:rPr lang="it-IT" dirty="0" smtClean="0"/>
              <a:t> (1990) come il "desiderio, da parte dell'individuo, di una risposta definitiva e certa ad un problema” e come “avversione per l'ambiguità". </a:t>
            </a:r>
          </a:p>
          <a:p>
            <a:pPr marL="0" indent="0">
              <a:buNone/>
            </a:pPr>
            <a:r>
              <a:rPr lang="it-IT" dirty="0" smtClean="0"/>
              <a:t/>
            </a:r>
            <a:br>
              <a:rPr lang="it-IT" dirty="0" smtClean="0"/>
            </a:br>
            <a:r>
              <a:rPr lang="it-IT" b="1" dirty="0" smtClean="0"/>
              <a:t>Chi ha un elevato BCC è più fedele a Coca Cola?</a:t>
            </a:r>
            <a:endParaRPr lang="it-IT" b="1" dirty="0"/>
          </a:p>
        </p:txBody>
      </p:sp>
      <p:pic>
        <p:nvPicPr>
          <p:cNvPr id="4" name="Immagine 3" descr="Domanda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116632"/>
            <a:ext cx="1747589" cy="1747589"/>
          </a:xfrm>
          <a:prstGeom prst="rect">
            <a:avLst/>
          </a:prstGeom>
        </p:spPr>
      </p:pic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55160" cy="2218258"/>
          </a:xfrm>
        </p:spPr>
        <p:txBody>
          <a:bodyPr>
            <a:normAutofit/>
          </a:bodyPr>
          <a:lstStyle/>
          <a:p>
            <a:r>
              <a:rPr lang="it-IT" b="1" dirty="0" smtClean="0"/>
              <a:t>2) Esiste una relazione fra BCC e fedeltà alla marca?</a:t>
            </a:r>
            <a:br>
              <a:rPr lang="it-IT" b="1" dirty="0" smtClean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956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251520" y="620688"/>
            <a:ext cx="8229600" cy="54334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4000" b="1" dirty="0" smtClean="0"/>
              <a:t>Variabile indipendente</a:t>
            </a:r>
          </a:p>
          <a:p>
            <a:r>
              <a:rPr lang="it-IT" sz="4000" dirty="0" smtClean="0"/>
              <a:t>Bisogno di chiusura cognitiva (alto o basso) </a:t>
            </a:r>
          </a:p>
          <a:p>
            <a:pPr>
              <a:buNone/>
            </a:pPr>
            <a:endParaRPr lang="it-IT" sz="4000" b="1" dirty="0" smtClean="0"/>
          </a:p>
          <a:p>
            <a:pPr>
              <a:buNone/>
            </a:pPr>
            <a:r>
              <a:rPr lang="it-IT" sz="4000" b="1" dirty="0" smtClean="0"/>
              <a:t>Variabile dipendente</a:t>
            </a:r>
          </a:p>
          <a:p>
            <a:r>
              <a:rPr lang="it-IT" sz="4000" dirty="0" smtClean="0"/>
              <a:t>Fedeltà alla marca</a:t>
            </a:r>
            <a:endParaRPr lang="it-IT" sz="4000" dirty="0"/>
          </a:p>
        </p:txBody>
      </p:sp>
      <p:sp>
        <p:nvSpPr>
          <p:cNvPr id="4" name="Freccia in giù 3"/>
          <p:cNvSpPr/>
          <p:nvPr/>
        </p:nvSpPr>
        <p:spPr>
          <a:xfrm>
            <a:off x="2339752" y="2564904"/>
            <a:ext cx="1080120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Somministrazione di un </a:t>
            </a:r>
            <a:r>
              <a:rPr lang="it-IT" b="1" dirty="0" smtClean="0"/>
              <a:t>questionario</a:t>
            </a:r>
            <a:r>
              <a:rPr lang="it-IT" dirty="0" smtClean="0"/>
              <a:t> diviso in varie sezioni.</a:t>
            </a:r>
            <a:br>
              <a:rPr lang="it-IT" dirty="0" smtClean="0"/>
            </a:br>
            <a:r>
              <a:rPr lang="it-IT" b="1" dirty="0" smtClean="0"/>
              <a:t>La prima esaminava l’atteggiamento del consumatore verso una  lattina di Coca-Cola modificata nella forma</a:t>
            </a:r>
            <a:r>
              <a:rPr lang="it-IT" dirty="0" smtClean="0"/>
              <a:t>, ponendo quesiti sulla piacevolezza dell’immagine e sull’intenzione d’acquisto. </a:t>
            </a:r>
            <a:br>
              <a:rPr lang="it-IT" dirty="0" smtClean="0"/>
            </a:br>
            <a:endParaRPr lang="it-IT" dirty="0" smtClean="0"/>
          </a:p>
          <a:p>
            <a:endParaRPr lang="it-IT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941024" y="384473"/>
            <a:ext cx="52619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Disegno </a:t>
            </a:r>
            <a:r>
              <a:rPr lang="it-IT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di ricerca</a:t>
            </a:r>
            <a:endParaRPr lang="it-IT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ggetto 4"/>
          <p:cNvGraphicFramePr>
            <a:graphicFrameLocks noChangeAspect="1"/>
          </p:cNvGraphicFramePr>
          <p:nvPr/>
        </p:nvGraphicFramePr>
        <p:xfrm>
          <a:off x="251520" y="0"/>
          <a:ext cx="4899248" cy="652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o" r:id="rId4" imgW="6241066" imgH="7997687" progId="Word.Document.12">
                  <p:embed/>
                </p:oleObj>
              </mc:Choice>
              <mc:Fallback>
                <p:oleObj name="Documento" r:id="rId4" imgW="6241066" imgH="7997687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0"/>
                        <a:ext cx="4899248" cy="6523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5508104" y="62068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Immagine confezione nuova</a:t>
            </a:r>
            <a:endParaRPr lang="it-IT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436096" y="314096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Valutazione immagine nuova</a:t>
            </a:r>
            <a:endParaRPr lang="it-IT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5508104" y="4653136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Valutazione prodotto nuovo (giudizio globale sul prodotto)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446</TotalTime>
  <Words>541</Words>
  <Application>Microsoft Office PowerPoint</Application>
  <PresentationFormat>On-screen Show (4:3)</PresentationFormat>
  <Paragraphs>90</Paragraphs>
  <Slides>21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Tema di Office</vt:lpstr>
      <vt:lpstr>Documento</vt:lpstr>
      <vt:lpstr>Novità o tradizione?</vt:lpstr>
      <vt:lpstr>Letteratura precedente</vt:lpstr>
      <vt:lpstr>Perché Coca-Cola?</vt:lpstr>
      <vt:lpstr>PowerPoint Presentation</vt:lpstr>
      <vt:lpstr>PowerPoint Presentation</vt:lpstr>
      <vt:lpstr>2) Esiste una relazione fra BCC e fedeltà alla marca? </vt:lpstr>
      <vt:lpstr>PowerPoint Presentation</vt:lpstr>
      <vt:lpstr>Disegno di ricerca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Analisi dei dati: In una prima fase i dati ottenuti sono stati trattati con un’analisi della correlazione bivariata.</vt:lpstr>
      <vt:lpstr>Correlazioni significative</vt:lpstr>
      <vt:lpstr>PowerPoint Presentation</vt:lpstr>
      <vt:lpstr>PowerPoint Presentation</vt:lpstr>
      <vt:lpstr>Ulteriori analisi</vt:lpstr>
      <vt:lpstr>PowerPoint Presentation</vt:lpstr>
      <vt:lpstr>Conclusioni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Novità o tradizione?</dc:title>
  <dc:creator>Carlo</dc:creator>
  <cp:lastModifiedBy>Mannetti</cp:lastModifiedBy>
  <cp:revision>104</cp:revision>
  <dcterms:created xsi:type="dcterms:W3CDTF">2013-12-09T18:07:38Z</dcterms:created>
  <dcterms:modified xsi:type="dcterms:W3CDTF">2013-12-11T21:57:24Z</dcterms:modified>
</cp:coreProperties>
</file>