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5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2DA35-4916-4C27-ACAB-BCDAB71F8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694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AE97F-FA49-4AEE-9692-8E91D255E5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089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692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874D4-E1FB-44E8-B91C-AF417000EC4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65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BF7A7-9FF2-4F57-B252-1BCEFEC5DF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938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AC0CF-390F-4BE0-9FCE-99A2EE6DC94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561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F3D0E-44D7-4D20-8B6E-FC6FA2198E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4763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ED9C6-051B-43CC-8BC7-508667EA86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217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71B8F-8B57-4A12-8FEC-40A6106982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815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C0C18-237D-4147-8557-BC62B4F104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7797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D4A7F-70DF-41D9-9282-3870CDAD7F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907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B6E58-AF94-4F5D-BD87-A41A2929F2C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683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8A7A6EE-73B6-43F4-8941-69B30B3A08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77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10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2"/>
          <p:cNvSpPr>
            <a:spLocks noChangeArrowheads="1" noChangeShapeType="1" noTextEdit="1"/>
          </p:cNvSpPr>
          <p:nvPr/>
        </p:nvSpPr>
        <p:spPr bwMode="auto">
          <a:xfrm>
            <a:off x="1844675" y="503239"/>
            <a:ext cx="8502650" cy="1279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solidFill>
                    <a:srgbClr val="CCFF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mic Sans MS"/>
              </a:rPr>
              <a:t>Alcuni fattori di conversione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solidFill>
                    <a:srgbClr val="CCFF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mic Sans MS"/>
              </a:rPr>
              <a:t>tra unità energetiche</a:t>
            </a: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844675" y="4460876"/>
            <a:ext cx="2840038" cy="639763"/>
            <a:chOff x="160337" y="4483101"/>
            <a:chExt cx="2840715" cy="639763"/>
          </a:xfrm>
        </p:grpSpPr>
        <p:sp>
          <p:nvSpPr>
            <p:cNvPr id="26640" name="Text Box 3"/>
            <p:cNvSpPr txBox="1">
              <a:spLocks noChangeArrowheads="1"/>
            </p:cNvSpPr>
            <p:nvPr/>
          </p:nvSpPr>
          <p:spPr bwMode="auto">
            <a:xfrm>
              <a:off x="160338" y="4519613"/>
              <a:ext cx="2840714" cy="517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FFFF00"/>
                  </a:solidFill>
                  <a:latin typeface="Comic Sans MS" pitchFamily="66" charset="0"/>
                </a:rPr>
                <a:t>1 Erg</a:t>
              </a:r>
              <a:r>
                <a:rPr lang="it-IT" altLang="it-IT" sz="3000">
                  <a:solidFill>
                    <a:srgbClr val="CCFFCC"/>
                  </a:solidFill>
                  <a:latin typeface="Comic Sans MS" pitchFamily="66" charset="0"/>
                </a:rPr>
                <a:t>   = 10</a:t>
              </a:r>
              <a:r>
                <a:rPr lang="it-IT" altLang="it-IT" sz="3000" baseline="30000">
                  <a:solidFill>
                    <a:srgbClr val="CCFFCC"/>
                  </a:solidFill>
                  <a:latin typeface="Comic Sans MS" pitchFamily="66" charset="0"/>
                </a:rPr>
                <a:t>-7</a:t>
              </a:r>
              <a:r>
                <a:rPr lang="it-IT" altLang="it-IT" sz="3000">
                  <a:solidFill>
                    <a:srgbClr val="CCFFCC"/>
                  </a:solidFill>
                  <a:latin typeface="Comic Sans MS" pitchFamily="66" charset="0"/>
                </a:rPr>
                <a:t> J</a:t>
              </a:r>
            </a:p>
          </p:txBody>
        </p:sp>
        <p:sp>
          <p:nvSpPr>
            <p:cNvPr id="26641" name="Rectangle 7"/>
            <p:cNvSpPr>
              <a:spLocks noChangeArrowheads="1"/>
            </p:cNvSpPr>
            <p:nvPr/>
          </p:nvSpPr>
          <p:spPr bwMode="auto">
            <a:xfrm>
              <a:off x="160337" y="4483101"/>
              <a:ext cx="1143000" cy="639763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FF00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6205539" y="3411540"/>
            <a:ext cx="4028539" cy="1065069"/>
            <a:chOff x="6896417" y="2209642"/>
            <a:chExt cx="4029591" cy="1065070"/>
          </a:xfrm>
        </p:grpSpPr>
        <p:sp>
          <p:nvSpPr>
            <p:cNvPr id="26638" name="Text Box 4"/>
            <p:cNvSpPr txBox="1">
              <a:spLocks noChangeArrowheads="1"/>
            </p:cNvSpPr>
            <p:nvPr/>
          </p:nvSpPr>
          <p:spPr bwMode="auto">
            <a:xfrm>
              <a:off x="6896417" y="2265204"/>
              <a:ext cx="4029591" cy="1009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FF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 dirty="0">
                  <a:solidFill>
                    <a:srgbClr val="FFFF00"/>
                  </a:solidFill>
                  <a:latin typeface="Comic Sans MS" pitchFamily="66" charset="0"/>
                </a:rPr>
                <a:t>1 </a:t>
              </a:r>
              <a:r>
                <a:rPr lang="it-IT" altLang="it-IT" sz="3000" b="1" dirty="0" err="1">
                  <a:solidFill>
                    <a:srgbClr val="FFFF00"/>
                  </a:solidFill>
                  <a:latin typeface="Comic Sans MS" pitchFamily="66" charset="0"/>
                </a:rPr>
                <a:t>eV</a:t>
              </a:r>
              <a:r>
                <a:rPr lang="it-IT" altLang="it-IT" sz="3000" dirty="0">
                  <a:solidFill>
                    <a:srgbClr val="CCFFCC"/>
                  </a:solidFill>
                  <a:latin typeface="Comic Sans MS" pitchFamily="66" charset="0"/>
                </a:rPr>
                <a:t>   = 1,602 </a:t>
              </a:r>
              <a:r>
                <a:rPr lang="it-IT" altLang="it-IT" sz="2400" dirty="0">
                  <a:solidFill>
                    <a:srgbClr val="CCFFCC"/>
                  </a:solidFill>
                  <a:latin typeface="Arial" charset="0"/>
                </a:rPr>
                <a:t>• </a:t>
              </a:r>
              <a:r>
                <a:rPr lang="it-IT" altLang="it-IT" sz="3000" dirty="0">
                  <a:solidFill>
                    <a:srgbClr val="CCFFCC"/>
                  </a:solidFill>
                  <a:latin typeface="Arial" charset="0"/>
                </a:rPr>
                <a:t>10</a:t>
              </a:r>
              <a:r>
                <a:rPr lang="it-IT" altLang="it-IT" sz="3000" baseline="30000" dirty="0">
                  <a:solidFill>
                    <a:srgbClr val="CCFFCC"/>
                  </a:solidFill>
                  <a:latin typeface="Arial" charset="0"/>
                </a:rPr>
                <a:t>-19</a:t>
              </a:r>
              <a:r>
                <a:rPr lang="it-IT" altLang="it-IT" sz="3000" dirty="0">
                  <a:solidFill>
                    <a:srgbClr val="CCFFCC"/>
                  </a:solidFill>
                  <a:latin typeface="Arial" charset="0"/>
                </a:rPr>
                <a:t> J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dirty="0">
                  <a:solidFill>
                    <a:srgbClr val="CCFFCC"/>
                  </a:solidFill>
                  <a:latin typeface="Arial" charset="0"/>
                </a:rPr>
                <a:t>		</a:t>
              </a:r>
              <a:r>
                <a:rPr lang="it-IT" altLang="it-IT" sz="2400" dirty="0">
                  <a:solidFill>
                    <a:srgbClr val="CCFFCC"/>
                  </a:solidFill>
                  <a:latin typeface="Arial" charset="0"/>
                </a:rPr>
                <a:t> =&gt; </a:t>
              </a:r>
              <a:r>
                <a:rPr lang="it-IT" altLang="it-IT" dirty="0">
                  <a:solidFill>
                    <a:srgbClr val="CCFFCC"/>
                  </a:solidFill>
                  <a:latin typeface="Arial" charset="0"/>
                </a:rPr>
                <a:t>96,4 </a:t>
              </a:r>
              <a:r>
                <a:rPr lang="it-IT" altLang="it-IT" dirty="0" err="1">
                  <a:solidFill>
                    <a:srgbClr val="CCFFCC"/>
                  </a:solidFill>
                  <a:latin typeface="Arial" charset="0"/>
                </a:rPr>
                <a:t>kJ</a:t>
              </a:r>
              <a:r>
                <a:rPr lang="it-IT" altLang="it-IT" dirty="0">
                  <a:solidFill>
                    <a:srgbClr val="CCFFCC"/>
                  </a:solidFill>
                  <a:latin typeface="Arial" charset="0"/>
                </a:rPr>
                <a:t>/</a:t>
              </a:r>
              <a:r>
                <a:rPr lang="it-IT" altLang="it-IT" dirty="0" err="1">
                  <a:solidFill>
                    <a:srgbClr val="CCFFCC"/>
                  </a:solidFill>
                  <a:latin typeface="Arial" charset="0"/>
                </a:rPr>
                <a:t>mol</a:t>
              </a:r>
              <a:endParaRPr lang="it-IT" altLang="it-IT" sz="2400" dirty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26639" name="Rectangle 8"/>
            <p:cNvSpPr>
              <a:spLocks noChangeArrowheads="1"/>
            </p:cNvSpPr>
            <p:nvPr/>
          </p:nvSpPr>
          <p:spPr bwMode="auto">
            <a:xfrm>
              <a:off x="6904354" y="2209642"/>
              <a:ext cx="1143000" cy="639763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FF00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4394200" y="5530851"/>
            <a:ext cx="6038850" cy="639763"/>
            <a:chOff x="2994026" y="4464051"/>
            <a:chExt cx="6038704" cy="639763"/>
          </a:xfrm>
        </p:grpSpPr>
        <p:sp>
          <p:nvSpPr>
            <p:cNvPr id="26636" name="Text Box 5"/>
            <p:cNvSpPr txBox="1">
              <a:spLocks noChangeArrowheads="1"/>
            </p:cNvSpPr>
            <p:nvPr/>
          </p:nvSpPr>
          <p:spPr bwMode="auto">
            <a:xfrm>
              <a:off x="2994026" y="4529138"/>
              <a:ext cx="6038704" cy="517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FF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CCFFCC"/>
                  </a:solidFill>
                  <a:latin typeface="Comic Sans MS" pitchFamily="66" charset="0"/>
                </a:rPr>
                <a:t>  </a:t>
              </a:r>
              <a:r>
                <a:rPr lang="it-IT" altLang="it-IT" sz="3000" b="1">
                  <a:solidFill>
                    <a:srgbClr val="FFFF00"/>
                  </a:solidFill>
                  <a:latin typeface="Comic Sans MS" pitchFamily="66" charset="0"/>
                </a:rPr>
                <a:t>1 litro x atmosfera</a:t>
              </a:r>
              <a:r>
                <a:rPr lang="it-IT" altLang="it-IT" sz="3000">
                  <a:solidFill>
                    <a:srgbClr val="CCFFCC"/>
                  </a:solidFill>
                  <a:latin typeface="Comic Sans MS" pitchFamily="66" charset="0"/>
                </a:rPr>
                <a:t>    = 101,3 J</a:t>
              </a:r>
              <a:endParaRPr lang="it-IT" altLang="it-IT" sz="240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26637" name="Rectangle 9"/>
            <p:cNvSpPr>
              <a:spLocks noChangeArrowheads="1"/>
            </p:cNvSpPr>
            <p:nvPr/>
          </p:nvSpPr>
          <p:spPr bwMode="auto">
            <a:xfrm>
              <a:off x="3246437" y="4464051"/>
              <a:ext cx="3924300" cy="639763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FF00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684339" y="2535238"/>
            <a:ext cx="4206875" cy="639762"/>
            <a:chOff x="320675" y="2535310"/>
            <a:chExt cx="4206473" cy="639763"/>
          </a:xfrm>
        </p:grpSpPr>
        <p:sp>
          <p:nvSpPr>
            <p:cNvPr id="26634" name="Text Box 6"/>
            <p:cNvSpPr txBox="1">
              <a:spLocks noChangeArrowheads="1"/>
            </p:cNvSpPr>
            <p:nvPr/>
          </p:nvSpPr>
          <p:spPr bwMode="auto">
            <a:xfrm>
              <a:off x="320675" y="2590872"/>
              <a:ext cx="4206473" cy="517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FF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CCFFCC"/>
                  </a:solidFill>
                  <a:latin typeface="Comic Sans MS" pitchFamily="66" charset="0"/>
                </a:rPr>
                <a:t>   </a:t>
              </a:r>
              <a:r>
                <a:rPr lang="it-IT" altLang="it-IT" sz="3000" b="1">
                  <a:solidFill>
                    <a:srgbClr val="FFFF00"/>
                  </a:solidFill>
                  <a:latin typeface="Comic Sans MS" pitchFamily="66" charset="0"/>
                </a:rPr>
                <a:t>1 caloria</a:t>
              </a:r>
              <a:r>
                <a:rPr lang="it-IT" altLang="it-IT" sz="3000">
                  <a:solidFill>
                    <a:srgbClr val="CCFFCC"/>
                  </a:solidFill>
                  <a:latin typeface="Comic Sans MS" pitchFamily="66" charset="0"/>
                </a:rPr>
                <a:t>   = 4,184 J</a:t>
              </a:r>
              <a:endParaRPr lang="it-IT" altLang="it-IT" sz="240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26635" name="Rectangle 10"/>
            <p:cNvSpPr>
              <a:spLocks noChangeArrowheads="1"/>
            </p:cNvSpPr>
            <p:nvPr/>
          </p:nvSpPr>
          <p:spPr bwMode="auto">
            <a:xfrm>
              <a:off x="614363" y="2535310"/>
              <a:ext cx="1962151" cy="639763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FF00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uppo 12"/>
          <p:cNvGrpSpPr>
            <a:grpSpLocks/>
          </p:cNvGrpSpPr>
          <p:nvPr/>
        </p:nvGrpSpPr>
        <p:grpSpPr bwMode="auto">
          <a:xfrm>
            <a:off x="6096002" y="2455865"/>
            <a:ext cx="4696991" cy="941959"/>
            <a:chOff x="6896417" y="2209642"/>
            <a:chExt cx="4696283" cy="941960"/>
          </a:xfrm>
        </p:grpSpPr>
        <p:sp>
          <p:nvSpPr>
            <p:cNvPr id="26632" name="Text Box 4"/>
            <p:cNvSpPr txBox="1">
              <a:spLocks noChangeArrowheads="1"/>
            </p:cNvSpPr>
            <p:nvPr/>
          </p:nvSpPr>
          <p:spPr bwMode="auto">
            <a:xfrm>
              <a:off x="6896417" y="2265204"/>
              <a:ext cx="4696283" cy="886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FF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 dirty="0">
                  <a:solidFill>
                    <a:srgbClr val="FFFF00"/>
                  </a:solidFill>
                  <a:latin typeface="Comic Sans MS" pitchFamily="66" charset="0"/>
                </a:rPr>
                <a:t>1 </a:t>
              </a:r>
              <a:r>
                <a:rPr lang="it-IT" altLang="it-IT" sz="3000" b="1" dirty="0" err="1">
                  <a:solidFill>
                    <a:srgbClr val="FFFF00"/>
                  </a:solidFill>
                  <a:latin typeface="Comic Sans MS" pitchFamily="66" charset="0"/>
                </a:rPr>
                <a:t>eV</a:t>
              </a:r>
              <a:r>
                <a:rPr lang="it-IT" altLang="it-IT" sz="3000" dirty="0">
                  <a:solidFill>
                    <a:srgbClr val="CCFFCC"/>
                  </a:solidFill>
                  <a:latin typeface="Comic Sans MS" pitchFamily="66" charset="0"/>
                </a:rPr>
                <a:t>   =&gt; 23,04 Kcal/mole</a:t>
              </a:r>
              <a:endParaRPr lang="it-IT" altLang="it-IT" sz="2400" dirty="0">
                <a:solidFill>
                  <a:srgbClr val="000099"/>
                </a:solidFill>
                <a:latin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 dirty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26633" name="Rectangle 8"/>
            <p:cNvSpPr>
              <a:spLocks noChangeArrowheads="1"/>
            </p:cNvSpPr>
            <p:nvPr/>
          </p:nvSpPr>
          <p:spPr bwMode="auto">
            <a:xfrm>
              <a:off x="6904354" y="2209642"/>
              <a:ext cx="1143000" cy="639763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FF00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315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73"/>
    </mc:Choice>
    <mc:Fallback xmlns="">
      <p:transition spd="slow" advTm="83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2688908" y="174625"/>
            <a:ext cx="6515100" cy="565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12700">
                  <a:solidFill>
                    <a:srgbClr val="0033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Trasformazione spontanea con Q = 0</a:t>
            </a:r>
          </a:p>
        </p:txBody>
      </p:sp>
      <p:grpSp>
        <p:nvGrpSpPr>
          <p:cNvPr id="83" name="Gruppo 82"/>
          <p:cNvGrpSpPr/>
          <p:nvPr/>
        </p:nvGrpSpPr>
        <p:grpSpPr>
          <a:xfrm>
            <a:off x="2713988" y="838516"/>
            <a:ext cx="7645242" cy="3217863"/>
            <a:chOff x="1189988" y="838515"/>
            <a:chExt cx="7645242" cy="3217863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3796505" y="1792603"/>
            <a:ext cx="4754563" cy="2238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Image" r:id="rId6" imgW="10902930" imgH="5133780" progId="Photoshop.Image.4">
                    <p:embed/>
                  </p:oleObj>
                </mc:Choice>
                <mc:Fallback>
                  <p:oleObj name="Image" r:id="rId6" imgW="10902930" imgH="5133780" progId="Photoshop.Image.4">
                    <p:embed/>
                    <p:pic>
                      <p:nvPicPr>
                        <p:cNvPr id="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6505" y="1792603"/>
                          <a:ext cx="4754563" cy="2238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4236243" y="2106928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" name="Oval 6"/>
            <p:cNvSpPr>
              <a:spLocks noChangeArrowheads="1"/>
            </p:cNvSpPr>
            <p:nvPr/>
          </p:nvSpPr>
          <p:spPr bwMode="auto">
            <a:xfrm>
              <a:off x="5142705" y="2680015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" name="Oval 7"/>
            <p:cNvSpPr>
              <a:spLocks noChangeArrowheads="1"/>
            </p:cNvSpPr>
            <p:nvPr/>
          </p:nvSpPr>
          <p:spPr bwMode="auto">
            <a:xfrm>
              <a:off x="4764880" y="1962465"/>
              <a:ext cx="171450" cy="173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414043" y="2811778"/>
              <a:ext cx="171450" cy="173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4021930" y="2651440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4256880" y="3181665"/>
              <a:ext cx="171450" cy="173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" name="Oval 11"/>
            <p:cNvSpPr>
              <a:spLocks noChangeArrowheads="1"/>
            </p:cNvSpPr>
            <p:nvPr/>
          </p:nvSpPr>
          <p:spPr bwMode="auto">
            <a:xfrm>
              <a:off x="4485480" y="3303903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5028405" y="3238815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2" name="Oval 13"/>
            <p:cNvSpPr>
              <a:spLocks noChangeArrowheads="1"/>
            </p:cNvSpPr>
            <p:nvPr/>
          </p:nvSpPr>
          <p:spPr bwMode="auto">
            <a:xfrm>
              <a:off x="5307805" y="2521265"/>
              <a:ext cx="171450" cy="173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3" name="Oval 14"/>
            <p:cNvSpPr>
              <a:spLocks noChangeArrowheads="1"/>
            </p:cNvSpPr>
            <p:nvPr/>
          </p:nvSpPr>
          <p:spPr bwMode="auto">
            <a:xfrm>
              <a:off x="5171280" y="2222815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4328318" y="2506978"/>
              <a:ext cx="171450" cy="173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5" name="Oval 16"/>
            <p:cNvSpPr>
              <a:spLocks noChangeArrowheads="1"/>
            </p:cNvSpPr>
            <p:nvPr/>
          </p:nvSpPr>
          <p:spPr bwMode="auto">
            <a:xfrm>
              <a:off x="4414043" y="2202178"/>
              <a:ext cx="171450" cy="173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4842668" y="2680015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4666455" y="2495865"/>
              <a:ext cx="171450" cy="173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" name="Oval 19"/>
            <p:cNvSpPr>
              <a:spLocks noChangeArrowheads="1"/>
            </p:cNvSpPr>
            <p:nvPr/>
          </p:nvSpPr>
          <p:spPr bwMode="auto">
            <a:xfrm>
              <a:off x="5185568" y="3072128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9" name="Oval 20"/>
            <p:cNvSpPr>
              <a:spLocks noChangeArrowheads="1"/>
            </p:cNvSpPr>
            <p:nvPr/>
          </p:nvSpPr>
          <p:spPr bwMode="auto">
            <a:xfrm>
              <a:off x="4850605" y="2245040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0" name="Oval 53"/>
            <p:cNvSpPr>
              <a:spLocks noChangeArrowheads="1"/>
            </p:cNvSpPr>
            <p:nvPr/>
          </p:nvSpPr>
          <p:spPr bwMode="auto">
            <a:xfrm>
              <a:off x="4745830" y="2962590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1" name="Oval 54"/>
            <p:cNvSpPr>
              <a:spLocks noChangeArrowheads="1"/>
            </p:cNvSpPr>
            <p:nvPr/>
          </p:nvSpPr>
          <p:spPr bwMode="auto">
            <a:xfrm>
              <a:off x="6622255" y="2140265"/>
              <a:ext cx="171450" cy="17303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2" name="Oval 55"/>
            <p:cNvSpPr>
              <a:spLocks noChangeArrowheads="1"/>
            </p:cNvSpPr>
            <p:nvPr/>
          </p:nvSpPr>
          <p:spPr bwMode="auto">
            <a:xfrm>
              <a:off x="7530305" y="2713353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3" name="Oval 56"/>
            <p:cNvSpPr>
              <a:spLocks noChangeArrowheads="1"/>
            </p:cNvSpPr>
            <p:nvPr/>
          </p:nvSpPr>
          <p:spPr bwMode="auto">
            <a:xfrm>
              <a:off x="7150893" y="1994215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4" name="Oval 57"/>
            <p:cNvSpPr>
              <a:spLocks noChangeArrowheads="1"/>
            </p:cNvSpPr>
            <p:nvPr/>
          </p:nvSpPr>
          <p:spPr bwMode="auto">
            <a:xfrm>
              <a:off x="6801643" y="2843528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5" name="Oval 58"/>
            <p:cNvSpPr>
              <a:spLocks noChangeArrowheads="1"/>
            </p:cNvSpPr>
            <p:nvPr/>
          </p:nvSpPr>
          <p:spPr bwMode="auto">
            <a:xfrm>
              <a:off x="6407943" y="2684778"/>
              <a:ext cx="171450" cy="173037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6" name="Oval 59"/>
            <p:cNvSpPr>
              <a:spLocks noChangeArrowheads="1"/>
            </p:cNvSpPr>
            <p:nvPr/>
          </p:nvSpPr>
          <p:spPr bwMode="auto">
            <a:xfrm>
              <a:off x="6644480" y="3213415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7" name="Oval 60"/>
            <p:cNvSpPr>
              <a:spLocks noChangeArrowheads="1"/>
            </p:cNvSpPr>
            <p:nvPr/>
          </p:nvSpPr>
          <p:spPr bwMode="auto">
            <a:xfrm>
              <a:off x="6873080" y="3337240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8" name="Oval 61"/>
            <p:cNvSpPr>
              <a:spLocks noChangeArrowheads="1"/>
            </p:cNvSpPr>
            <p:nvPr/>
          </p:nvSpPr>
          <p:spPr bwMode="auto">
            <a:xfrm>
              <a:off x="7416005" y="3272153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9" name="Oval 62"/>
            <p:cNvSpPr>
              <a:spLocks noChangeArrowheads="1"/>
            </p:cNvSpPr>
            <p:nvPr/>
          </p:nvSpPr>
          <p:spPr bwMode="auto">
            <a:xfrm>
              <a:off x="7693818" y="2553015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0" name="Oval 63"/>
            <p:cNvSpPr>
              <a:spLocks noChangeArrowheads="1"/>
            </p:cNvSpPr>
            <p:nvPr/>
          </p:nvSpPr>
          <p:spPr bwMode="auto">
            <a:xfrm>
              <a:off x="7558880" y="2256153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1" name="Oval 64"/>
            <p:cNvSpPr>
              <a:spLocks noChangeArrowheads="1"/>
            </p:cNvSpPr>
            <p:nvPr/>
          </p:nvSpPr>
          <p:spPr bwMode="auto">
            <a:xfrm>
              <a:off x="6715918" y="2538728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2" name="Oval 65"/>
            <p:cNvSpPr>
              <a:spLocks noChangeArrowheads="1"/>
            </p:cNvSpPr>
            <p:nvPr/>
          </p:nvSpPr>
          <p:spPr bwMode="auto">
            <a:xfrm>
              <a:off x="6801643" y="2233928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3" name="Oval 66"/>
            <p:cNvSpPr>
              <a:spLocks noChangeArrowheads="1"/>
            </p:cNvSpPr>
            <p:nvPr/>
          </p:nvSpPr>
          <p:spPr bwMode="auto">
            <a:xfrm>
              <a:off x="7230268" y="2713353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4" name="Oval 67"/>
            <p:cNvSpPr>
              <a:spLocks noChangeArrowheads="1"/>
            </p:cNvSpPr>
            <p:nvPr/>
          </p:nvSpPr>
          <p:spPr bwMode="auto">
            <a:xfrm>
              <a:off x="7052468" y="2527615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5" name="Oval 68"/>
            <p:cNvSpPr>
              <a:spLocks noChangeArrowheads="1"/>
            </p:cNvSpPr>
            <p:nvPr/>
          </p:nvSpPr>
          <p:spPr bwMode="auto">
            <a:xfrm>
              <a:off x="7573168" y="3105465"/>
              <a:ext cx="171450" cy="17303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6" name="Oval 69"/>
            <p:cNvSpPr>
              <a:spLocks noChangeArrowheads="1"/>
            </p:cNvSpPr>
            <p:nvPr/>
          </p:nvSpPr>
          <p:spPr bwMode="auto">
            <a:xfrm>
              <a:off x="7236618" y="2278378"/>
              <a:ext cx="171450" cy="173037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7" name="Oval 70"/>
            <p:cNvSpPr>
              <a:spLocks noChangeArrowheads="1"/>
            </p:cNvSpPr>
            <p:nvPr/>
          </p:nvSpPr>
          <p:spPr bwMode="auto">
            <a:xfrm>
              <a:off x="7133430" y="2995928"/>
              <a:ext cx="171450" cy="173037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8" name="AutoShape 71"/>
            <p:cNvSpPr>
              <a:spLocks noChangeArrowheads="1"/>
            </p:cNvSpPr>
            <p:nvPr/>
          </p:nvSpPr>
          <p:spPr bwMode="auto">
            <a:xfrm>
              <a:off x="2877343" y="1213165"/>
              <a:ext cx="1122362" cy="1160463"/>
            </a:xfrm>
            <a:prstGeom prst="curvedRightArrow">
              <a:avLst>
                <a:gd name="adj1" fmla="val 20732"/>
                <a:gd name="adj2" fmla="val 38146"/>
                <a:gd name="adj3" fmla="val 4923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" name="WordArt 72"/>
            <p:cNvSpPr>
              <a:spLocks noChangeArrowheads="1" noChangeShapeType="1" noTextEdit="1"/>
            </p:cNvSpPr>
            <p:nvPr/>
          </p:nvSpPr>
          <p:spPr bwMode="auto">
            <a:xfrm>
              <a:off x="1189988" y="1783078"/>
              <a:ext cx="1500187" cy="3524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3600" kern="10" dirty="0">
                  <a:ln w="12700">
                    <a:solidFill>
                      <a:srgbClr val="003366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latin typeface="Arial Black"/>
                </a:rPr>
                <a:t>Prima</a:t>
              </a:r>
            </a:p>
          </p:txBody>
        </p:sp>
        <p:sp>
          <p:nvSpPr>
            <p:cNvPr id="40" name="Text Box 74"/>
            <p:cNvSpPr txBox="1">
              <a:spLocks noChangeArrowheads="1"/>
            </p:cNvSpPr>
            <p:nvPr/>
          </p:nvSpPr>
          <p:spPr bwMode="auto">
            <a:xfrm>
              <a:off x="5179218" y="3116578"/>
              <a:ext cx="1592262" cy="93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Prima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dell'apertura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del rubinetto</a:t>
              </a:r>
            </a:p>
          </p:txBody>
        </p:sp>
        <p:sp>
          <p:nvSpPr>
            <p:cNvPr id="41" name="Text Box 77"/>
            <p:cNvSpPr txBox="1">
              <a:spLocks noChangeArrowheads="1"/>
            </p:cNvSpPr>
            <p:nvPr/>
          </p:nvSpPr>
          <p:spPr bwMode="auto">
            <a:xfrm>
              <a:off x="4393405" y="838515"/>
              <a:ext cx="841375" cy="93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r>
                <a:rPr lang="it-IT" altLang="it-IT" sz="1900" baseline="-25000">
                  <a:solidFill>
                    <a:srgbClr val="000066"/>
                  </a:solidFill>
                  <a:latin typeface="Comic Sans MS" pitchFamily="66" charset="0"/>
                </a:rPr>
                <a:t>2</a:t>
              </a: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 gas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1atm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25°C</a:t>
              </a:r>
            </a:p>
          </p:txBody>
        </p:sp>
        <p:sp>
          <p:nvSpPr>
            <p:cNvPr id="42" name="Text Box 78"/>
            <p:cNvSpPr txBox="1">
              <a:spLocks noChangeArrowheads="1"/>
            </p:cNvSpPr>
            <p:nvPr/>
          </p:nvSpPr>
          <p:spPr bwMode="auto">
            <a:xfrm>
              <a:off x="6647655" y="838515"/>
              <a:ext cx="987425" cy="93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CO</a:t>
              </a:r>
              <a:r>
                <a:rPr lang="it-IT" altLang="it-IT" sz="1900" baseline="-25000">
                  <a:solidFill>
                    <a:srgbClr val="000066"/>
                  </a:solidFill>
                  <a:latin typeface="Comic Sans MS" pitchFamily="66" charset="0"/>
                </a:rPr>
                <a:t>2</a:t>
              </a: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 gas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1atm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25°C</a:t>
              </a:r>
            </a:p>
          </p:txBody>
        </p:sp>
        <p:sp>
          <p:nvSpPr>
            <p:cNvPr id="43" name="AutoShape 81"/>
            <p:cNvSpPr>
              <a:spLocks noChangeArrowheads="1"/>
            </p:cNvSpPr>
            <p:nvPr/>
          </p:nvSpPr>
          <p:spPr bwMode="auto">
            <a:xfrm flipH="1">
              <a:off x="7792243" y="1213165"/>
              <a:ext cx="1042987" cy="1160463"/>
            </a:xfrm>
            <a:prstGeom prst="curvedRightArrow">
              <a:avLst>
                <a:gd name="adj1" fmla="val 22309"/>
                <a:gd name="adj2" fmla="val 41049"/>
                <a:gd name="adj3" fmla="val 4923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81" name="Gruppo 80"/>
          <p:cNvGrpSpPr/>
          <p:nvPr/>
        </p:nvGrpSpPr>
        <p:grpSpPr>
          <a:xfrm>
            <a:off x="1805780" y="3388040"/>
            <a:ext cx="4483100" cy="3352800"/>
            <a:chOff x="203675" y="3896358"/>
            <a:chExt cx="4483100" cy="3352800"/>
          </a:xfrm>
        </p:grpSpPr>
        <p:graphicFrame>
          <p:nvGraphicFramePr>
            <p:cNvPr id="44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203675" y="4780595"/>
            <a:ext cx="4483100" cy="2070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Image" r:id="rId8" imgW="10292976" imgH="4752559" progId="Photoshop.Image.4">
                    <p:embed/>
                  </p:oleObj>
                </mc:Choice>
                <mc:Fallback>
                  <p:oleObj name="Image" r:id="rId8" imgW="10292976" imgH="4752559" progId="Photoshop.Image.4">
                    <p:embed/>
                    <p:pic>
                      <p:nvPicPr>
                        <p:cNvPr id="4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675" y="4780595"/>
                          <a:ext cx="4483100" cy="2070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Oval 21"/>
            <p:cNvSpPr>
              <a:spLocks noChangeArrowheads="1"/>
            </p:cNvSpPr>
            <p:nvPr/>
          </p:nvSpPr>
          <p:spPr bwMode="auto">
            <a:xfrm>
              <a:off x="756125" y="5125083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6" name="Oval 22"/>
            <p:cNvSpPr>
              <a:spLocks noChangeArrowheads="1"/>
            </p:cNvSpPr>
            <p:nvPr/>
          </p:nvSpPr>
          <p:spPr bwMode="auto">
            <a:xfrm>
              <a:off x="1137125" y="5302883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7" name="Oval 23"/>
            <p:cNvSpPr>
              <a:spLocks noChangeArrowheads="1"/>
            </p:cNvSpPr>
            <p:nvPr/>
          </p:nvSpPr>
          <p:spPr bwMode="auto">
            <a:xfrm>
              <a:off x="1284763" y="4980620"/>
              <a:ext cx="171450" cy="17303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8" name="Oval 24"/>
            <p:cNvSpPr>
              <a:spLocks noChangeArrowheads="1"/>
            </p:cNvSpPr>
            <p:nvPr/>
          </p:nvSpPr>
          <p:spPr bwMode="auto">
            <a:xfrm>
              <a:off x="541813" y="5669595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9" name="Oval 25"/>
            <p:cNvSpPr>
              <a:spLocks noChangeArrowheads="1"/>
            </p:cNvSpPr>
            <p:nvPr/>
          </p:nvSpPr>
          <p:spPr bwMode="auto">
            <a:xfrm>
              <a:off x="627538" y="5982333"/>
              <a:ext cx="171450" cy="173037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0" name="Oval 26"/>
            <p:cNvSpPr>
              <a:spLocks noChangeArrowheads="1"/>
            </p:cNvSpPr>
            <p:nvPr/>
          </p:nvSpPr>
          <p:spPr bwMode="auto">
            <a:xfrm>
              <a:off x="1006950" y="6322058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1" name="Oval 27"/>
            <p:cNvSpPr>
              <a:spLocks noChangeArrowheads="1"/>
            </p:cNvSpPr>
            <p:nvPr/>
          </p:nvSpPr>
          <p:spPr bwMode="auto">
            <a:xfrm>
              <a:off x="1284763" y="6352220"/>
              <a:ext cx="171450" cy="173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2" name="Oval 28"/>
            <p:cNvSpPr>
              <a:spLocks noChangeArrowheads="1"/>
            </p:cNvSpPr>
            <p:nvPr/>
          </p:nvSpPr>
          <p:spPr bwMode="auto">
            <a:xfrm>
              <a:off x="1565750" y="5652133"/>
              <a:ext cx="171450" cy="173037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3" name="Oval 29"/>
            <p:cNvSpPr>
              <a:spLocks noChangeArrowheads="1"/>
            </p:cNvSpPr>
            <p:nvPr/>
          </p:nvSpPr>
          <p:spPr bwMode="auto">
            <a:xfrm>
              <a:off x="1827688" y="5829933"/>
              <a:ext cx="171450" cy="173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4" name="Oval 30"/>
            <p:cNvSpPr>
              <a:spLocks noChangeArrowheads="1"/>
            </p:cNvSpPr>
            <p:nvPr/>
          </p:nvSpPr>
          <p:spPr bwMode="auto">
            <a:xfrm>
              <a:off x="1692750" y="5240970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5" name="Oval 31"/>
            <p:cNvSpPr>
              <a:spLocks noChangeArrowheads="1"/>
            </p:cNvSpPr>
            <p:nvPr/>
          </p:nvSpPr>
          <p:spPr bwMode="auto">
            <a:xfrm>
              <a:off x="1394300" y="5347333"/>
              <a:ext cx="171450" cy="173037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708500" y="5390195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892650" y="5567995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8" name="Oval 34"/>
            <p:cNvSpPr>
              <a:spLocks noChangeArrowheads="1"/>
            </p:cNvSpPr>
            <p:nvPr/>
          </p:nvSpPr>
          <p:spPr bwMode="auto">
            <a:xfrm>
              <a:off x="1179988" y="5737858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9" name="Oval 35"/>
            <p:cNvSpPr>
              <a:spLocks noChangeArrowheads="1"/>
            </p:cNvSpPr>
            <p:nvPr/>
          </p:nvSpPr>
          <p:spPr bwMode="auto">
            <a:xfrm>
              <a:off x="1192688" y="6002970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0" name="Oval 36"/>
            <p:cNvSpPr>
              <a:spLocks noChangeArrowheads="1"/>
            </p:cNvSpPr>
            <p:nvPr/>
          </p:nvSpPr>
          <p:spPr bwMode="auto">
            <a:xfrm>
              <a:off x="1707038" y="6090283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1" name="Oval 37"/>
            <p:cNvSpPr>
              <a:spLocks noChangeArrowheads="1"/>
            </p:cNvSpPr>
            <p:nvPr/>
          </p:nvSpPr>
          <p:spPr bwMode="auto">
            <a:xfrm>
              <a:off x="3142138" y="5140958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2" name="Oval 38"/>
            <p:cNvSpPr>
              <a:spLocks noChangeArrowheads="1"/>
            </p:cNvSpPr>
            <p:nvPr/>
          </p:nvSpPr>
          <p:spPr bwMode="auto">
            <a:xfrm>
              <a:off x="3523138" y="5318758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3" name="Oval 39"/>
            <p:cNvSpPr>
              <a:spLocks noChangeArrowheads="1"/>
            </p:cNvSpPr>
            <p:nvPr/>
          </p:nvSpPr>
          <p:spPr bwMode="auto">
            <a:xfrm>
              <a:off x="3365975" y="5028245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4" name="Oval 40"/>
            <p:cNvSpPr>
              <a:spLocks noChangeArrowheads="1"/>
            </p:cNvSpPr>
            <p:nvPr/>
          </p:nvSpPr>
          <p:spPr bwMode="auto">
            <a:xfrm>
              <a:off x="2927825" y="5685470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5" name="Oval 41"/>
            <p:cNvSpPr>
              <a:spLocks noChangeArrowheads="1"/>
            </p:cNvSpPr>
            <p:nvPr/>
          </p:nvSpPr>
          <p:spPr bwMode="auto">
            <a:xfrm>
              <a:off x="3013550" y="5998208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6" name="Oval 42"/>
            <p:cNvSpPr>
              <a:spLocks noChangeArrowheads="1"/>
            </p:cNvSpPr>
            <p:nvPr/>
          </p:nvSpPr>
          <p:spPr bwMode="auto">
            <a:xfrm>
              <a:off x="3392963" y="6339520"/>
              <a:ext cx="171450" cy="17303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7" name="Oval 43"/>
            <p:cNvSpPr>
              <a:spLocks noChangeArrowheads="1"/>
            </p:cNvSpPr>
            <p:nvPr/>
          </p:nvSpPr>
          <p:spPr bwMode="auto">
            <a:xfrm>
              <a:off x="3670775" y="6368095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8" name="Oval 44"/>
            <p:cNvSpPr>
              <a:spLocks noChangeArrowheads="1"/>
            </p:cNvSpPr>
            <p:nvPr/>
          </p:nvSpPr>
          <p:spPr bwMode="auto">
            <a:xfrm>
              <a:off x="3951763" y="5668008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9" name="Oval 45"/>
            <p:cNvSpPr>
              <a:spLocks noChangeArrowheads="1"/>
            </p:cNvSpPr>
            <p:nvPr/>
          </p:nvSpPr>
          <p:spPr bwMode="auto">
            <a:xfrm>
              <a:off x="4213700" y="5845808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70" name="Oval 46"/>
            <p:cNvSpPr>
              <a:spLocks noChangeArrowheads="1"/>
            </p:cNvSpPr>
            <p:nvPr/>
          </p:nvSpPr>
          <p:spPr bwMode="auto">
            <a:xfrm>
              <a:off x="4078763" y="5258433"/>
              <a:ext cx="171450" cy="173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71" name="Oval 47"/>
            <p:cNvSpPr>
              <a:spLocks noChangeArrowheads="1"/>
            </p:cNvSpPr>
            <p:nvPr/>
          </p:nvSpPr>
          <p:spPr bwMode="auto">
            <a:xfrm>
              <a:off x="3780313" y="5363208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72" name="Oval 48"/>
            <p:cNvSpPr>
              <a:spLocks noChangeArrowheads="1"/>
            </p:cNvSpPr>
            <p:nvPr/>
          </p:nvSpPr>
          <p:spPr bwMode="auto">
            <a:xfrm>
              <a:off x="3094513" y="5406070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73" name="Oval 49"/>
            <p:cNvSpPr>
              <a:spLocks noChangeArrowheads="1"/>
            </p:cNvSpPr>
            <p:nvPr/>
          </p:nvSpPr>
          <p:spPr bwMode="auto">
            <a:xfrm>
              <a:off x="3278663" y="5583870"/>
              <a:ext cx="171450" cy="1746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74" name="Oval 50"/>
            <p:cNvSpPr>
              <a:spLocks noChangeArrowheads="1"/>
            </p:cNvSpPr>
            <p:nvPr/>
          </p:nvSpPr>
          <p:spPr bwMode="auto">
            <a:xfrm>
              <a:off x="3566000" y="5755320"/>
              <a:ext cx="171450" cy="173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75" name="Oval 51"/>
            <p:cNvSpPr>
              <a:spLocks noChangeArrowheads="1"/>
            </p:cNvSpPr>
            <p:nvPr/>
          </p:nvSpPr>
          <p:spPr bwMode="auto">
            <a:xfrm>
              <a:off x="3578700" y="6020433"/>
              <a:ext cx="171450" cy="173037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76" name="Oval 52"/>
            <p:cNvSpPr>
              <a:spLocks noChangeArrowheads="1"/>
            </p:cNvSpPr>
            <p:nvPr/>
          </p:nvSpPr>
          <p:spPr bwMode="auto">
            <a:xfrm>
              <a:off x="4093050" y="6106158"/>
              <a:ext cx="171450" cy="174625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77" name="Text Box 75"/>
            <p:cNvSpPr txBox="1">
              <a:spLocks noChangeArrowheads="1"/>
            </p:cNvSpPr>
            <p:nvPr/>
          </p:nvSpPr>
          <p:spPr bwMode="auto">
            <a:xfrm>
              <a:off x="1341913" y="3896358"/>
              <a:ext cx="2319337" cy="93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Miscela di N</a:t>
              </a:r>
              <a:r>
                <a:rPr lang="it-IT" altLang="it-IT" sz="1900" baseline="-25000">
                  <a:solidFill>
                    <a:srgbClr val="000066"/>
                  </a:solidFill>
                  <a:latin typeface="Comic Sans MS" pitchFamily="66" charset="0"/>
                </a:rPr>
                <a:t>2</a:t>
              </a: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 e CO</a:t>
              </a:r>
              <a:r>
                <a:rPr lang="it-IT" altLang="it-IT" sz="1900" baseline="-25000">
                  <a:solidFill>
                    <a:srgbClr val="000066"/>
                  </a:solidFill>
                  <a:latin typeface="Comic Sans MS" pitchFamily="66" charset="0"/>
                </a:rPr>
                <a:t>2</a:t>
              </a:r>
              <a:endParaRPr lang="it-IT" altLang="it-IT" sz="1900">
                <a:solidFill>
                  <a:srgbClr val="000066"/>
                </a:solidFill>
                <a:latin typeface="Comic Sans MS" pitchFamily="66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P</a:t>
              </a:r>
              <a:r>
                <a:rPr lang="it-IT" altLang="it-IT" sz="1900" baseline="-25000">
                  <a:solidFill>
                    <a:srgbClr val="000066"/>
                  </a:solidFill>
                  <a:latin typeface="Comic Sans MS" pitchFamily="66" charset="0"/>
                </a:rPr>
                <a:t>N2</a:t>
              </a: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 = PCO</a:t>
              </a:r>
              <a:r>
                <a:rPr lang="it-IT" altLang="it-IT" sz="1900" baseline="-25000">
                  <a:solidFill>
                    <a:srgbClr val="000066"/>
                  </a:solidFill>
                  <a:latin typeface="Comic Sans MS" pitchFamily="66" charset="0"/>
                </a:rPr>
                <a:t>2</a:t>
              </a: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 = ½ atm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25°C</a:t>
              </a:r>
            </a:p>
          </p:txBody>
        </p:sp>
        <p:sp>
          <p:nvSpPr>
            <p:cNvPr id="78" name="Text Box 76"/>
            <p:cNvSpPr txBox="1">
              <a:spLocks noChangeArrowheads="1"/>
            </p:cNvSpPr>
            <p:nvPr/>
          </p:nvSpPr>
          <p:spPr bwMode="auto">
            <a:xfrm>
              <a:off x="1634013" y="6014083"/>
              <a:ext cx="1665287" cy="1235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Pochi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minuti dopo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l'apertura del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rubinetto</a:t>
              </a:r>
            </a:p>
          </p:txBody>
        </p:sp>
        <p:sp>
          <p:nvSpPr>
            <p:cNvPr id="79" name="Line 79"/>
            <p:cNvSpPr>
              <a:spLocks noChangeShapeType="1"/>
            </p:cNvSpPr>
            <p:nvPr/>
          </p:nvSpPr>
          <p:spPr bwMode="auto">
            <a:xfrm flipH="1">
              <a:off x="1094263" y="4331333"/>
              <a:ext cx="257175" cy="85725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" name="Line 80"/>
            <p:cNvSpPr>
              <a:spLocks noChangeShapeType="1"/>
            </p:cNvSpPr>
            <p:nvPr/>
          </p:nvSpPr>
          <p:spPr bwMode="auto">
            <a:xfrm>
              <a:off x="3640613" y="4331333"/>
              <a:ext cx="196850" cy="87153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2" name="WordArt 73"/>
          <p:cNvSpPr>
            <a:spLocks noChangeArrowheads="1" noChangeShapeType="1" noTextEdit="1"/>
          </p:cNvSpPr>
          <p:nvPr/>
        </p:nvSpPr>
        <p:spPr bwMode="auto">
          <a:xfrm>
            <a:off x="6831805" y="5143815"/>
            <a:ext cx="1371600" cy="368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12700">
                  <a:solidFill>
                    <a:srgbClr val="0033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Dopo</a:t>
            </a:r>
          </a:p>
        </p:txBody>
      </p:sp>
      <p:pic>
        <p:nvPicPr>
          <p:cNvPr id="85" name="Audio 8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8067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710"/>
    </mc:Choice>
    <mc:Fallback>
      <p:transition spd="slow" advTm="167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1697356" y="717550"/>
            <a:ext cx="8823325" cy="9032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Eras Medium ITC"/>
              </a:rPr>
              <a:t>Alcuni tipi importanti di trasformazioni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692593" y="1984375"/>
            <a:ext cx="8518550" cy="787908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27432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27432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2743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FFFF00"/>
                </a:solidFill>
                <a:latin typeface="Arial" charset="0"/>
              </a:rPr>
              <a:t>CICLICHE:</a:t>
            </a:r>
            <a:r>
              <a:rPr lang="it-IT" altLang="it-IT" sz="2800">
                <a:solidFill>
                  <a:srgbClr val="FFFF00"/>
                </a:solidFill>
                <a:latin typeface="Arial" charset="0"/>
              </a:rPr>
              <a:t>	</a:t>
            </a:r>
            <a:r>
              <a:rPr lang="it-IT" altLang="it-IT" sz="2800">
                <a:solidFill>
                  <a:srgbClr val="FFCC00"/>
                </a:solidFill>
                <a:latin typeface="Arial" charset="0"/>
              </a:rPr>
              <a:t>se il sistema torna allo stato iniziale</a:t>
            </a:r>
            <a:endParaRPr lang="it-IT" altLang="it-IT" sz="2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68780" y="5730875"/>
            <a:ext cx="9081204" cy="787908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27432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27432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2743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FFFF00"/>
                </a:solidFill>
                <a:latin typeface="Arial" charset="0"/>
              </a:rPr>
              <a:t>ADIABATICHE:</a:t>
            </a:r>
            <a:r>
              <a:rPr lang="it-IT" altLang="it-IT" sz="2800">
                <a:solidFill>
                  <a:srgbClr val="FFFF00"/>
                </a:solidFill>
                <a:latin typeface="Arial" charset="0"/>
              </a:rPr>
              <a:t>	</a:t>
            </a:r>
            <a:r>
              <a:rPr lang="it-IT" altLang="it-IT" sz="2800">
                <a:solidFill>
                  <a:srgbClr val="FFCC00"/>
                </a:solidFill>
                <a:latin typeface="Arial" charset="0"/>
              </a:rPr>
              <a:t>se avvengono senza scambio di calore</a:t>
            </a:r>
            <a:endParaRPr lang="it-IT" altLang="it-IT" sz="2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92593" y="2916238"/>
            <a:ext cx="8920904" cy="787908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27432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27432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2743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FFFF00"/>
                </a:solidFill>
                <a:latin typeface="Arial" charset="0"/>
              </a:rPr>
              <a:t>ISOTERME:</a:t>
            </a:r>
            <a:r>
              <a:rPr lang="it-IT" altLang="it-IT" sz="2800">
                <a:solidFill>
                  <a:srgbClr val="FFFF00"/>
                </a:solidFill>
                <a:latin typeface="Arial" charset="0"/>
              </a:rPr>
              <a:t>	</a:t>
            </a:r>
            <a:r>
              <a:rPr lang="it-IT" altLang="it-IT" sz="2800">
                <a:solidFill>
                  <a:srgbClr val="FFCC00"/>
                </a:solidFill>
                <a:latin typeface="Arial" charset="0"/>
              </a:rPr>
              <a:t>se avvengono a temperatura costante</a:t>
            </a:r>
            <a:endParaRPr lang="it-IT" altLang="it-IT" sz="2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92593" y="3846513"/>
            <a:ext cx="8540992" cy="787908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27432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27432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2743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FFFF00"/>
                </a:solidFill>
                <a:latin typeface="Arial" charset="0"/>
              </a:rPr>
              <a:t>ISOBARE:</a:t>
            </a:r>
            <a:r>
              <a:rPr lang="it-IT" altLang="it-IT" sz="2800">
                <a:solidFill>
                  <a:srgbClr val="FFFF00"/>
                </a:solidFill>
                <a:latin typeface="Arial" charset="0"/>
              </a:rPr>
              <a:t>	</a:t>
            </a:r>
            <a:r>
              <a:rPr lang="it-IT" altLang="it-IT" sz="2800">
                <a:solidFill>
                  <a:srgbClr val="FFCC00"/>
                </a:solidFill>
                <a:latin typeface="Arial" charset="0"/>
              </a:rPr>
              <a:t>se avvengono a pressione costante</a:t>
            </a:r>
            <a:endParaRPr lang="it-IT" altLang="it-IT" sz="2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697355" y="4806950"/>
            <a:ext cx="8140242" cy="787908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27432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27432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2743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FFFF00"/>
                </a:solidFill>
                <a:latin typeface="Arial" charset="0"/>
              </a:rPr>
              <a:t>ISOCORE:</a:t>
            </a:r>
            <a:r>
              <a:rPr lang="it-IT" altLang="it-IT" sz="2800">
                <a:solidFill>
                  <a:srgbClr val="FFFF00"/>
                </a:solidFill>
                <a:latin typeface="Arial" charset="0"/>
              </a:rPr>
              <a:t>	</a:t>
            </a:r>
            <a:r>
              <a:rPr lang="it-IT" altLang="it-IT" sz="2800">
                <a:solidFill>
                  <a:srgbClr val="FFCC00"/>
                </a:solidFill>
                <a:latin typeface="Arial" charset="0"/>
              </a:rPr>
              <a:t>se avvengono a volume costante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55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39"/>
    </mc:Choice>
    <mc:Fallback xmlns="">
      <p:transition spd="slow" advTm="36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7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478536"/>
          </a:xfrm>
        </p:spPr>
        <p:txBody>
          <a:bodyPr/>
          <a:lstStyle/>
          <a:p>
            <a:r>
              <a:rPr lang="it-IT" sz="1800" dirty="0"/>
              <a:t>VARIABILI DI STATO E VARIABILI DI TRASFERIMENTO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09800" y="1088136"/>
            <a:ext cx="7772400" cy="5007864"/>
          </a:xfrm>
        </p:spPr>
        <p:txBody>
          <a:bodyPr/>
          <a:lstStyle/>
          <a:p>
            <a:r>
              <a:rPr lang="it-IT" sz="1400" dirty="0">
                <a:solidFill>
                  <a:srgbClr val="FF0000"/>
                </a:solidFill>
              </a:rPr>
              <a:t>Energia interna</a:t>
            </a:r>
            <a:r>
              <a:rPr lang="it-IT" sz="1400" dirty="0"/>
              <a:t>: Energia associata ai componenti microscopici (atomi e molecole) di un sistema osservati da un sistema esterno a riposo rispetto ad esso; contiene Energia cinetica ed Energia Potenziale dei moti casuali (traslazionali ,rotazionali) delle molecole o degli atomi ed Energia Potenziale intermolecolare ( energia dei legami chimici) </a:t>
            </a:r>
          </a:p>
          <a:p>
            <a:r>
              <a:rPr lang="it-IT" sz="1400" dirty="0">
                <a:solidFill>
                  <a:srgbClr val="FF0000"/>
                </a:solidFill>
              </a:rPr>
              <a:t>Calore</a:t>
            </a:r>
            <a:r>
              <a:rPr lang="it-IT" sz="1400" dirty="0"/>
              <a:t>: è il meccanismo con il quale viene scambiata energia tra il sistema ed il suo ambiente, questo scambio avviene a causa di una variazione di temperatura tra essi; il calore Q è anche la quantità di energia scambiata</a:t>
            </a:r>
          </a:p>
          <a:p>
            <a:r>
              <a:rPr lang="it-IT" sz="1400" dirty="0"/>
              <a:t> </a:t>
            </a:r>
            <a:r>
              <a:rPr lang="it-IT" sz="1400" dirty="0">
                <a:solidFill>
                  <a:srgbClr val="FF0000"/>
                </a:solidFill>
              </a:rPr>
              <a:t>Energia Meccanica</a:t>
            </a:r>
            <a:r>
              <a:rPr lang="it-IT" sz="1400" dirty="0"/>
              <a:t>: (potenziale o cinetica) è la conseguenza della posizione e del moto di un sistema </a:t>
            </a:r>
          </a:p>
          <a:p>
            <a:r>
              <a:rPr lang="it-IT" sz="1400" dirty="0"/>
              <a:t> </a:t>
            </a:r>
            <a:r>
              <a:rPr lang="it-IT" sz="1400" dirty="0">
                <a:solidFill>
                  <a:srgbClr val="FF0000"/>
                </a:solidFill>
              </a:rPr>
              <a:t>Lavoro svolto </a:t>
            </a:r>
            <a:r>
              <a:rPr lang="it-IT" sz="1400" dirty="0"/>
              <a:t>su (o da) un sistema: misura della quantità di energia trasferita tra il sistema e l’ambiente circostante</a:t>
            </a:r>
          </a:p>
          <a:p>
            <a:endParaRPr lang="it-IT" sz="1400" dirty="0"/>
          </a:p>
          <a:p>
            <a:r>
              <a:rPr lang="it-IT" sz="1400" dirty="0"/>
              <a:t>lo STATO di un sistema all’equilibrio termico viene descritto mediante le grandezze P,T,V ed </a:t>
            </a:r>
            <a:r>
              <a:rPr lang="it-IT" sz="1400" dirty="0" err="1"/>
              <a:t>E</a:t>
            </a:r>
            <a:r>
              <a:rPr lang="it-IT" sz="1400" baseline="-25000" dirty="0" err="1"/>
              <a:t>int</a:t>
            </a:r>
            <a:r>
              <a:rPr lang="it-IT" sz="1400" baseline="-25000" dirty="0"/>
              <a:t>. </a:t>
            </a:r>
          </a:p>
          <a:p>
            <a:r>
              <a:rPr lang="it-IT" sz="1400" dirty="0" err="1"/>
              <a:t>P,T,V,E</a:t>
            </a:r>
            <a:r>
              <a:rPr lang="it-IT" sz="1400" baseline="-25000" dirty="0" err="1"/>
              <a:t>int</a:t>
            </a:r>
            <a:r>
              <a:rPr lang="it-IT" sz="1400" dirty="0"/>
              <a:t> vengono dette </a:t>
            </a:r>
            <a:r>
              <a:rPr lang="it-IT" sz="1400" dirty="0">
                <a:solidFill>
                  <a:srgbClr val="FF0000"/>
                </a:solidFill>
              </a:rPr>
              <a:t>VARIABILI DI STATO </a:t>
            </a:r>
            <a:r>
              <a:rPr lang="it-IT" sz="1400" dirty="0"/>
              <a:t>e sono caratteristiche di uno stato del sistema </a:t>
            </a:r>
          </a:p>
          <a:p>
            <a:r>
              <a:rPr lang="it-IT" sz="1400" dirty="0"/>
              <a:t>Nell’equilibrio termico ogni parte del sistema deve avere stessa pressione e temperatura e stesso volume (se così non fosse non potremmo assegnare un valore certo a queste variabili) </a:t>
            </a:r>
          </a:p>
          <a:p>
            <a:r>
              <a:rPr lang="it-IT" sz="1400" dirty="0"/>
              <a:t>Una variazione dell’energia di un sistema ( mediante un trasferimento di energia da o verso il sistema stesso) viene invece descritto da </a:t>
            </a:r>
            <a:r>
              <a:rPr lang="it-IT" sz="1400" dirty="0">
                <a:solidFill>
                  <a:srgbClr val="FF0000"/>
                </a:solidFill>
              </a:rPr>
              <a:t>VARIABILI DI TRASFERIMENTO </a:t>
            </a:r>
          </a:p>
          <a:p>
            <a:r>
              <a:rPr lang="it-IT" sz="1400" dirty="0"/>
              <a:t> </a:t>
            </a:r>
            <a:r>
              <a:rPr lang="it-IT" sz="1400" dirty="0">
                <a:solidFill>
                  <a:srgbClr val="FF0000"/>
                </a:solidFill>
              </a:rPr>
              <a:t>L e Q </a:t>
            </a:r>
            <a:r>
              <a:rPr lang="it-IT" sz="1400" dirty="0"/>
              <a:t>( e onde elettromagnetiche, onde meccaniche …) sono </a:t>
            </a:r>
            <a:r>
              <a:rPr lang="it-IT" sz="1400" dirty="0">
                <a:solidFill>
                  <a:srgbClr val="FF0000"/>
                </a:solidFill>
              </a:rPr>
              <a:t>VARIABILI DI TRASFERIMENTO</a:t>
            </a:r>
            <a:r>
              <a:rPr lang="it-IT" sz="1400" dirty="0"/>
              <a:t>: esse non sono associate allo stato del sistema ma ad una variazione dello stato del sistema stesso</a:t>
            </a:r>
            <a:r>
              <a:rPr lang="it-IT" sz="1600" dirty="0"/>
              <a:t>.</a:t>
            </a:r>
            <a:endParaRPr lang="it-IT" sz="1600" baseline="-25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74"/>
    </mc:Choice>
    <mc:Fallback xmlns="">
      <p:transition spd="slow" advTm="244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3"/>
          <p:cNvSpPr>
            <a:spLocks noChangeArrowheads="1" noChangeShapeType="1" noTextEdit="1"/>
          </p:cNvSpPr>
          <p:nvPr/>
        </p:nvSpPr>
        <p:spPr bwMode="auto">
          <a:xfrm>
            <a:off x="4289425" y="198439"/>
            <a:ext cx="3900488" cy="5095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Eras Demi ITC"/>
              </a:rPr>
              <a:t>Energia interna, U</a:t>
            </a:r>
          </a:p>
        </p:txBody>
      </p:sp>
      <p:grpSp>
        <p:nvGrpSpPr>
          <p:cNvPr id="28675" name="Gruppo 15"/>
          <p:cNvGrpSpPr>
            <a:grpSpLocks/>
          </p:cNvGrpSpPr>
          <p:nvPr/>
        </p:nvGrpSpPr>
        <p:grpSpPr bwMode="auto">
          <a:xfrm>
            <a:off x="1833563" y="833438"/>
            <a:ext cx="1344612" cy="2279650"/>
            <a:chOff x="198438" y="1001713"/>
            <a:chExt cx="1344612" cy="2279650"/>
          </a:xfrm>
        </p:grpSpPr>
        <p:sp>
          <p:nvSpPr>
            <p:cNvPr id="28779" name="Line 4"/>
            <p:cNvSpPr>
              <a:spLocks noChangeShapeType="1"/>
            </p:cNvSpPr>
            <p:nvPr/>
          </p:nvSpPr>
          <p:spPr bwMode="auto">
            <a:xfrm>
              <a:off x="955675" y="2354263"/>
              <a:ext cx="1588" cy="92710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80" name="Line 5"/>
            <p:cNvSpPr>
              <a:spLocks noChangeShapeType="1"/>
            </p:cNvSpPr>
            <p:nvPr/>
          </p:nvSpPr>
          <p:spPr bwMode="auto">
            <a:xfrm>
              <a:off x="798513" y="2351088"/>
              <a:ext cx="1587" cy="78105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81" name="Line 6"/>
            <p:cNvSpPr>
              <a:spLocks noChangeShapeType="1"/>
            </p:cNvSpPr>
            <p:nvPr/>
          </p:nvSpPr>
          <p:spPr bwMode="auto">
            <a:xfrm rot="-5400000" flipH="1" flipV="1">
              <a:off x="663575" y="2970213"/>
              <a:ext cx="3175" cy="612775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82" name="Line 7"/>
            <p:cNvSpPr>
              <a:spLocks noChangeShapeType="1"/>
            </p:cNvSpPr>
            <p:nvPr/>
          </p:nvSpPr>
          <p:spPr bwMode="auto">
            <a:xfrm rot="5400000" flipH="1">
              <a:off x="504031" y="2809082"/>
              <a:ext cx="4763" cy="61595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83" name="Oval 8"/>
            <p:cNvSpPr>
              <a:spLocks noChangeArrowheads="1"/>
            </p:cNvSpPr>
            <p:nvPr/>
          </p:nvSpPr>
          <p:spPr bwMode="auto">
            <a:xfrm>
              <a:off x="214313" y="1001713"/>
              <a:ext cx="1328737" cy="1349375"/>
            </a:xfrm>
            <a:prstGeom prst="ellips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8784" name="Rectangle 9"/>
            <p:cNvSpPr>
              <a:spLocks noChangeArrowheads="1"/>
            </p:cNvSpPr>
            <p:nvPr/>
          </p:nvSpPr>
          <p:spPr bwMode="auto">
            <a:xfrm>
              <a:off x="827088" y="2308225"/>
              <a:ext cx="103187" cy="8731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8785" name="Rectangle 10"/>
            <p:cNvSpPr>
              <a:spLocks noChangeArrowheads="1"/>
            </p:cNvSpPr>
            <p:nvPr/>
          </p:nvSpPr>
          <p:spPr bwMode="auto">
            <a:xfrm>
              <a:off x="685800" y="2743200"/>
              <a:ext cx="471488" cy="130175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8786" name="Rectangle 11"/>
            <p:cNvSpPr>
              <a:spLocks noChangeArrowheads="1"/>
            </p:cNvSpPr>
            <p:nvPr/>
          </p:nvSpPr>
          <p:spPr bwMode="auto">
            <a:xfrm>
              <a:off x="723900" y="2770188"/>
              <a:ext cx="530225" cy="71437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8787" name="AutoShape 12"/>
            <p:cNvSpPr>
              <a:spLocks noChangeArrowheads="1"/>
            </p:cNvSpPr>
            <p:nvPr/>
          </p:nvSpPr>
          <p:spPr bwMode="auto">
            <a:xfrm rot="2327062">
              <a:off x="1271588" y="2763838"/>
              <a:ext cx="87312" cy="7620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8788" name="Text Box 13"/>
            <p:cNvSpPr txBox="1">
              <a:spLocks noChangeArrowheads="1"/>
            </p:cNvSpPr>
            <p:nvPr/>
          </p:nvSpPr>
          <p:spPr bwMode="auto">
            <a:xfrm>
              <a:off x="286864" y="1203325"/>
              <a:ext cx="1185223" cy="298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>
                  <a:solidFill>
                    <a:srgbClr val="990033"/>
                  </a:solidFill>
                  <a:latin typeface="Arial" charset="0"/>
                </a:rPr>
                <a:t>1 Mole H</a:t>
              </a:r>
              <a:r>
                <a:rPr lang="it-IT" altLang="it-IT" sz="1600" b="1" baseline="-25000">
                  <a:solidFill>
                    <a:srgbClr val="990033"/>
                  </a:solidFill>
                  <a:latin typeface="Arial" charset="0"/>
                </a:rPr>
                <a:t>2</a:t>
              </a:r>
              <a:r>
                <a:rPr lang="it-IT" altLang="it-IT" sz="1600" b="1">
                  <a:solidFill>
                    <a:srgbClr val="990033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28789" name="Text Box 14"/>
            <p:cNvSpPr txBox="1">
              <a:spLocks noChangeArrowheads="1"/>
            </p:cNvSpPr>
            <p:nvPr/>
          </p:nvSpPr>
          <p:spPr bwMode="auto">
            <a:xfrm>
              <a:off x="541742" y="1435100"/>
              <a:ext cx="675467" cy="298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>
                  <a:solidFill>
                    <a:srgbClr val="990033"/>
                  </a:solidFill>
                  <a:latin typeface="Arial" charset="0"/>
                </a:rPr>
                <a:t>100°C</a:t>
              </a:r>
            </a:p>
          </p:txBody>
        </p:sp>
        <p:sp>
          <p:nvSpPr>
            <p:cNvPr id="28790" name="Text Box 15"/>
            <p:cNvSpPr txBox="1">
              <a:spLocks noChangeArrowheads="1"/>
            </p:cNvSpPr>
            <p:nvPr/>
          </p:nvSpPr>
          <p:spPr bwMode="auto">
            <a:xfrm>
              <a:off x="557780" y="1666875"/>
              <a:ext cx="641804" cy="298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>
                  <a:solidFill>
                    <a:srgbClr val="990033"/>
                  </a:solidFill>
                  <a:latin typeface="Arial" charset="0"/>
                </a:rPr>
                <a:t>1 atm</a:t>
              </a:r>
            </a:p>
          </p:txBody>
        </p:sp>
        <p:sp>
          <p:nvSpPr>
            <p:cNvPr id="28791" name="Text Box 16"/>
            <p:cNvSpPr txBox="1">
              <a:spLocks noChangeArrowheads="1"/>
            </p:cNvSpPr>
            <p:nvPr/>
          </p:nvSpPr>
          <p:spPr bwMode="auto">
            <a:xfrm>
              <a:off x="649952" y="1900238"/>
              <a:ext cx="457459" cy="298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>
                  <a:solidFill>
                    <a:srgbClr val="990033"/>
                  </a:solidFill>
                  <a:latin typeface="Arial" charset="0"/>
                </a:rPr>
                <a:t>gas</a:t>
              </a:r>
            </a:p>
          </p:txBody>
        </p:sp>
      </p:grpSp>
      <p:grpSp>
        <p:nvGrpSpPr>
          <p:cNvPr id="121" name="Gruppo 120"/>
          <p:cNvGrpSpPr>
            <a:grpSpLocks/>
          </p:cNvGrpSpPr>
          <p:nvPr/>
        </p:nvGrpSpPr>
        <p:grpSpPr bwMode="auto">
          <a:xfrm>
            <a:off x="3178176" y="889001"/>
            <a:ext cx="2409825" cy="1717675"/>
            <a:chOff x="1653699" y="888928"/>
            <a:chExt cx="2409825" cy="1717094"/>
          </a:xfrm>
        </p:grpSpPr>
        <p:grpSp>
          <p:nvGrpSpPr>
            <p:cNvPr id="28761" name="Group 17"/>
            <p:cNvGrpSpPr>
              <a:grpSpLocks/>
            </p:cNvGrpSpPr>
            <p:nvPr/>
          </p:nvGrpSpPr>
          <p:grpSpPr bwMode="auto">
            <a:xfrm>
              <a:off x="2536893" y="888928"/>
              <a:ext cx="1500187" cy="1001712"/>
              <a:chOff x="3024" y="1248"/>
              <a:chExt cx="1680" cy="1104"/>
            </a:xfrm>
          </p:grpSpPr>
          <p:sp>
            <p:nvSpPr>
              <p:cNvPr id="28764" name="Line 18"/>
              <p:cNvSpPr>
                <a:spLocks noChangeShapeType="1"/>
              </p:cNvSpPr>
              <p:nvPr/>
            </p:nvSpPr>
            <p:spPr bwMode="auto">
              <a:xfrm flipV="1">
                <a:off x="3408" y="1416"/>
                <a:ext cx="24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65" name="Oval 19"/>
              <p:cNvSpPr>
                <a:spLocks noChangeArrowheads="1"/>
              </p:cNvSpPr>
              <p:nvPr/>
            </p:nvSpPr>
            <p:spPr bwMode="auto">
              <a:xfrm>
                <a:off x="3024" y="1248"/>
                <a:ext cx="1680" cy="1104"/>
              </a:xfrm>
              <a:prstGeom prst="ellips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66" name="Oval 20"/>
              <p:cNvSpPr>
                <a:spLocks noChangeArrowheads="1"/>
              </p:cNvSpPr>
              <p:nvPr/>
            </p:nvSpPr>
            <p:spPr bwMode="auto">
              <a:xfrm>
                <a:off x="3360" y="1488"/>
                <a:ext cx="64" cy="63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67" name="Line 21"/>
              <p:cNvSpPr>
                <a:spLocks noChangeShapeType="1"/>
              </p:cNvSpPr>
              <p:nvPr/>
            </p:nvSpPr>
            <p:spPr bwMode="auto">
              <a:xfrm flipH="1" flipV="1">
                <a:off x="3984" y="1350"/>
                <a:ext cx="114" cy="2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68" name="Oval 22"/>
              <p:cNvSpPr>
                <a:spLocks noChangeArrowheads="1"/>
              </p:cNvSpPr>
              <p:nvPr/>
            </p:nvSpPr>
            <p:spPr bwMode="auto">
              <a:xfrm>
                <a:off x="4074" y="1548"/>
                <a:ext cx="64" cy="63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69" name="Line 23"/>
              <p:cNvSpPr>
                <a:spLocks noChangeShapeType="1"/>
              </p:cNvSpPr>
              <p:nvPr/>
            </p:nvSpPr>
            <p:spPr bwMode="auto">
              <a:xfrm flipV="1">
                <a:off x="3300" y="1668"/>
                <a:ext cx="18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70" name="Oval 24"/>
              <p:cNvSpPr>
                <a:spLocks noChangeArrowheads="1"/>
              </p:cNvSpPr>
              <p:nvPr/>
            </p:nvSpPr>
            <p:spPr bwMode="auto">
              <a:xfrm>
                <a:off x="3264" y="1932"/>
                <a:ext cx="64" cy="63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71" name="Line 25"/>
              <p:cNvSpPr>
                <a:spLocks noChangeShapeType="1"/>
              </p:cNvSpPr>
              <p:nvPr/>
            </p:nvSpPr>
            <p:spPr bwMode="auto">
              <a:xfrm flipV="1">
                <a:off x="3792" y="1914"/>
                <a:ext cx="12" cy="28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72" name="Oval 26"/>
              <p:cNvSpPr>
                <a:spLocks noChangeArrowheads="1"/>
              </p:cNvSpPr>
              <p:nvPr/>
            </p:nvSpPr>
            <p:spPr bwMode="auto">
              <a:xfrm>
                <a:off x="3756" y="2178"/>
                <a:ext cx="64" cy="63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73" name="Line 27"/>
              <p:cNvSpPr>
                <a:spLocks noChangeShapeType="1"/>
              </p:cNvSpPr>
              <p:nvPr/>
            </p:nvSpPr>
            <p:spPr bwMode="auto">
              <a:xfrm flipH="1">
                <a:off x="3486" y="1842"/>
                <a:ext cx="24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74" name="Oval 28"/>
              <p:cNvSpPr>
                <a:spLocks noChangeArrowheads="1"/>
              </p:cNvSpPr>
              <p:nvPr/>
            </p:nvSpPr>
            <p:spPr bwMode="auto">
              <a:xfrm>
                <a:off x="3708" y="1794"/>
                <a:ext cx="64" cy="63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75" name="Line 29"/>
              <p:cNvSpPr>
                <a:spLocks noChangeShapeType="1"/>
              </p:cNvSpPr>
              <p:nvPr/>
            </p:nvSpPr>
            <p:spPr bwMode="auto">
              <a:xfrm flipV="1">
                <a:off x="4224" y="1680"/>
                <a:ext cx="24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76" name="Oval 30"/>
              <p:cNvSpPr>
                <a:spLocks noChangeArrowheads="1"/>
              </p:cNvSpPr>
              <p:nvPr/>
            </p:nvSpPr>
            <p:spPr bwMode="auto">
              <a:xfrm>
                <a:off x="4188" y="1740"/>
                <a:ext cx="64" cy="63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77" name="Line 31"/>
              <p:cNvSpPr>
                <a:spLocks noChangeShapeType="1"/>
              </p:cNvSpPr>
              <p:nvPr/>
            </p:nvSpPr>
            <p:spPr bwMode="auto">
              <a:xfrm flipH="1">
                <a:off x="4242" y="1968"/>
                <a:ext cx="54" cy="2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78" name="Oval 32"/>
              <p:cNvSpPr>
                <a:spLocks noChangeArrowheads="1"/>
              </p:cNvSpPr>
              <p:nvPr/>
            </p:nvSpPr>
            <p:spPr bwMode="auto">
              <a:xfrm>
                <a:off x="4254" y="1920"/>
                <a:ext cx="64" cy="63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8762" name="Text Box 33"/>
            <p:cNvSpPr txBox="1">
              <a:spLocks noChangeArrowheads="1"/>
            </p:cNvSpPr>
            <p:nvPr/>
          </p:nvSpPr>
          <p:spPr bwMode="auto">
            <a:xfrm>
              <a:off x="1653699" y="1961497"/>
              <a:ext cx="2409825" cy="644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Energia cinetica delle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molecole di H</a:t>
              </a:r>
              <a:r>
                <a:rPr lang="it-IT" altLang="it-IT" sz="1900" baseline="-25000">
                  <a:solidFill>
                    <a:srgbClr val="990099"/>
                  </a:solidFill>
                  <a:latin typeface="Arial" charset="0"/>
                </a:rPr>
                <a:t>2</a:t>
              </a: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O (C)</a:t>
              </a:r>
            </a:p>
          </p:txBody>
        </p:sp>
        <p:sp>
          <p:nvSpPr>
            <p:cNvPr id="28763" name="Line 34"/>
            <p:cNvSpPr>
              <a:spLocks noChangeShapeType="1"/>
            </p:cNvSpPr>
            <p:nvPr/>
          </p:nvSpPr>
          <p:spPr bwMode="auto">
            <a:xfrm flipV="1">
              <a:off x="1729650" y="1427892"/>
              <a:ext cx="771525" cy="7063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2" name="Gruppo 121"/>
          <p:cNvGrpSpPr>
            <a:grpSpLocks/>
          </p:cNvGrpSpPr>
          <p:nvPr/>
        </p:nvGrpSpPr>
        <p:grpSpPr bwMode="auto">
          <a:xfrm>
            <a:off x="5664200" y="889003"/>
            <a:ext cx="2559050" cy="2257423"/>
            <a:chOff x="4140259" y="888930"/>
            <a:chExt cx="2559050" cy="2257898"/>
          </a:xfrm>
        </p:grpSpPr>
        <p:sp>
          <p:nvSpPr>
            <p:cNvPr id="28738" name="Text Box 35"/>
            <p:cNvSpPr txBox="1">
              <a:spLocks noChangeArrowheads="1"/>
            </p:cNvSpPr>
            <p:nvPr/>
          </p:nvSpPr>
          <p:spPr bwMode="auto">
            <a:xfrm>
              <a:off x="4140259" y="1911753"/>
              <a:ext cx="2559050" cy="1235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Energia potenziale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dovuta alla forze di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attrazione e repulsione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tra molecole (P)</a:t>
              </a:r>
            </a:p>
          </p:txBody>
        </p:sp>
        <p:grpSp>
          <p:nvGrpSpPr>
            <p:cNvPr id="28739" name="Group 36"/>
            <p:cNvGrpSpPr>
              <a:grpSpLocks/>
            </p:cNvGrpSpPr>
            <p:nvPr/>
          </p:nvGrpSpPr>
          <p:grpSpPr bwMode="auto">
            <a:xfrm>
              <a:off x="5008126" y="888930"/>
              <a:ext cx="1347489" cy="1404575"/>
              <a:chOff x="2928" y="3012"/>
              <a:chExt cx="1509" cy="1548"/>
            </a:xfrm>
          </p:grpSpPr>
          <p:sp>
            <p:nvSpPr>
              <p:cNvPr id="28741" name="Line 37"/>
              <p:cNvSpPr>
                <a:spLocks noChangeShapeType="1"/>
              </p:cNvSpPr>
              <p:nvPr/>
            </p:nvSpPr>
            <p:spPr bwMode="auto">
              <a:xfrm flipV="1">
                <a:off x="3262" y="3442"/>
                <a:ext cx="139" cy="1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42" name="Line 38"/>
              <p:cNvSpPr>
                <a:spLocks noChangeShapeType="1"/>
              </p:cNvSpPr>
              <p:nvPr/>
            </p:nvSpPr>
            <p:spPr bwMode="auto">
              <a:xfrm flipV="1">
                <a:off x="3425" y="3278"/>
                <a:ext cx="177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43" name="Line 39"/>
              <p:cNvSpPr>
                <a:spLocks noChangeShapeType="1"/>
              </p:cNvSpPr>
              <p:nvPr/>
            </p:nvSpPr>
            <p:spPr bwMode="auto">
              <a:xfrm>
                <a:off x="3236" y="3330"/>
                <a:ext cx="180" cy="11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44" name="Oval 40"/>
              <p:cNvSpPr>
                <a:spLocks noChangeArrowheads="1"/>
              </p:cNvSpPr>
              <p:nvPr/>
            </p:nvSpPr>
            <p:spPr bwMode="auto">
              <a:xfrm>
                <a:off x="2928" y="3012"/>
                <a:ext cx="10" cy="577"/>
              </a:xfrm>
              <a:prstGeom prst="ellips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45" name="Oval 41"/>
              <p:cNvSpPr>
                <a:spLocks noChangeArrowheads="1"/>
              </p:cNvSpPr>
              <p:nvPr/>
            </p:nvSpPr>
            <p:spPr bwMode="auto">
              <a:xfrm>
                <a:off x="4020" y="3777"/>
                <a:ext cx="10" cy="577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46" name="Line 42"/>
              <p:cNvSpPr>
                <a:spLocks noChangeShapeType="1"/>
              </p:cNvSpPr>
              <p:nvPr/>
            </p:nvSpPr>
            <p:spPr bwMode="auto">
              <a:xfrm flipV="1">
                <a:off x="4049" y="3561"/>
                <a:ext cx="0" cy="22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47" name="Oval 43"/>
              <p:cNvSpPr>
                <a:spLocks noChangeArrowheads="1"/>
              </p:cNvSpPr>
              <p:nvPr/>
            </p:nvSpPr>
            <p:spPr bwMode="auto">
              <a:xfrm>
                <a:off x="3380" y="3393"/>
                <a:ext cx="10" cy="577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48" name="Line 44"/>
              <p:cNvSpPr>
                <a:spLocks noChangeShapeType="1"/>
              </p:cNvSpPr>
              <p:nvPr/>
            </p:nvSpPr>
            <p:spPr bwMode="auto">
              <a:xfrm>
                <a:off x="3430" y="3437"/>
                <a:ext cx="590" cy="3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49" name="Line 45"/>
              <p:cNvSpPr>
                <a:spLocks noChangeShapeType="1"/>
              </p:cNvSpPr>
              <p:nvPr/>
            </p:nvSpPr>
            <p:spPr bwMode="auto">
              <a:xfrm flipV="1">
                <a:off x="4048" y="3836"/>
                <a:ext cx="0" cy="1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50" name="Line 46"/>
              <p:cNvSpPr>
                <a:spLocks noChangeShapeType="1"/>
              </p:cNvSpPr>
              <p:nvPr/>
            </p:nvSpPr>
            <p:spPr bwMode="auto">
              <a:xfrm flipV="1">
                <a:off x="4077" y="3720"/>
                <a:ext cx="187" cy="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51" name="Oval 47"/>
              <p:cNvSpPr>
                <a:spLocks noChangeArrowheads="1"/>
              </p:cNvSpPr>
              <p:nvPr/>
            </p:nvSpPr>
            <p:spPr bwMode="auto">
              <a:xfrm>
                <a:off x="4026" y="3983"/>
                <a:ext cx="10" cy="577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52" name="Text Box 48"/>
              <p:cNvSpPr txBox="1">
                <a:spLocks noChangeArrowheads="1"/>
              </p:cNvSpPr>
              <p:nvPr/>
            </p:nvSpPr>
            <p:spPr bwMode="auto">
              <a:xfrm>
                <a:off x="3108" y="3552"/>
                <a:ext cx="179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400">
                    <a:solidFill>
                      <a:srgbClr val="336600"/>
                    </a:solidFill>
                    <a:latin typeface="Symbol" pitchFamily="18" charset="2"/>
                  </a:rPr>
                  <a:t>d</a:t>
                </a:r>
                <a:r>
                  <a:rPr lang="it-IT" altLang="it-IT" sz="1400" baseline="30000">
                    <a:solidFill>
                      <a:srgbClr val="336600"/>
                    </a:solidFill>
                    <a:latin typeface="Symbol" pitchFamily="18" charset="2"/>
                  </a:rPr>
                  <a:t>+</a:t>
                </a:r>
                <a:endParaRPr lang="it-IT" altLang="it-IT" sz="1400">
                  <a:solidFill>
                    <a:srgbClr val="336600"/>
                  </a:solidFill>
                </a:endParaRPr>
              </a:p>
            </p:txBody>
          </p:sp>
          <p:sp>
            <p:nvSpPr>
              <p:cNvPr id="28753" name="Text Box 49"/>
              <p:cNvSpPr txBox="1">
                <a:spLocks noChangeArrowheads="1"/>
              </p:cNvSpPr>
              <p:nvPr/>
            </p:nvSpPr>
            <p:spPr bwMode="auto">
              <a:xfrm>
                <a:off x="3168" y="3070"/>
                <a:ext cx="179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400">
                    <a:solidFill>
                      <a:srgbClr val="336600"/>
                    </a:solidFill>
                    <a:latin typeface="Symbol" pitchFamily="18" charset="2"/>
                  </a:rPr>
                  <a:t>d</a:t>
                </a:r>
                <a:r>
                  <a:rPr lang="it-IT" altLang="it-IT" sz="1400" baseline="30000">
                    <a:solidFill>
                      <a:srgbClr val="336600"/>
                    </a:solidFill>
                    <a:latin typeface="Symbol" pitchFamily="18" charset="2"/>
                  </a:rPr>
                  <a:t>+</a:t>
                </a:r>
                <a:endParaRPr lang="it-IT" altLang="it-IT" sz="1400">
                  <a:solidFill>
                    <a:srgbClr val="336600"/>
                  </a:solidFill>
                </a:endParaRPr>
              </a:p>
            </p:txBody>
          </p:sp>
          <p:sp>
            <p:nvSpPr>
              <p:cNvPr id="28754" name="Text Box 50"/>
              <p:cNvSpPr txBox="1">
                <a:spLocks noChangeArrowheads="1"/>
              </p:cNvSpPr>
              <p:nvPr/>
            </p:nvSpPr>
            <p:spPr bwMode="auto">
              <a:xfrm>
                <a:off x="3459" y="3275"/>
                <a:ext cx="179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400">
                    <a:solidFill>
                      <a:srgbClr val="336600"/>
                    </a:solidFill>
                    <a:latin typeface="Symbol" pitchFamily="18" charset="2"/>
                  </a:rPr>
                  <a:t>d</a:t>
                </a:r>
                <a:r>
                  <a:rPr lang="it-IT" altLang="it-IT" sz="1400" baseline="30000">
                    <a:solidFill>
                      <a:srgbClr val="336600"/>
                    </a:solidFill>
                    <a:latin typeface="Symbol" pitchFamily="18" charset="2"/>
                  </a:rPr>
                  <a:t>-</a:t>
                </a:r>
                <a:endParaRPr lang="it-IT" altLang="it-IT" sz="1400">
                  <a:solidFill>
                    <a:srgbClr val="336600"/>
                  </a:solidFill>
                </a:endParaRPr>
              </a:p>
            </p:txBody>
          </p:sp>
          <p:sp>
            <p:nvSpPr>
              <p:cNvPr id="28755" name="Text Box 51"/>
              <p:cNvSpPr txBox="1">
                <a:spLocks noChangeArrowheads="1"/>
              </p:cNvSpPr>
              <p:nvPr/>
            </p:nvSpPr>
            <p:spPr bwMode="auto">
              <a:xfrm>
                <a:off x="3785" y="3704"/>
                <a:ext cx="179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400">
                    <a:solidFill>
                      <a:srgbClr val="336600"/>
                    </a:solidFill>
                    <a:latin typeface="Symbol" pitchFamily="18" charset="2"/>
                  </a:rPr>
                  <a:t>d</a:t>
                </a:r>
                <a:r>
                  <a:rPr lang="it-IT" altLang="it-IT" sz="1400" baseline="30000">
                    <a:solidFill>
                      <a:srgbClr val="336600"/>
                    </a:solidFill>
                    <a:latin typeface="Symbol" pitchFamily="18" charset="2"/>
                  </a:rPr>
                  <a:t>-</a:t>
                </a:r>
                <a:endParaRPr lang="it-IT" altLang="it-IT" sz="1400">
                  <a:solidFill>
                    <a:srgbClr val="336600"/>
                  </a:solidFill>
                </a:endParaRPr>
              </a:p>
            </p:txBody>
          </p:sp>
          <p:sp>
            <p:nvSpPr>
              <p:cNvPr id="28756" name="Text Box 52"/>
              <p:cNvSpPr txBox="1">
                <a:spLocks noChangeArrowheads="1"/>
              </p:cNvSpPr>
              <p:nvPr/>
            </p:nvSpPr>
            <p:spPr bwMode="auto">
              <a:xfrm>
                <a:off x="4258" y="3564"/>
                <a:ext cx="179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400">
                    <a:solidFill>
                      <a:srgbClr val="336600"/>
                    </a:solidFill>
                    <a:latin typeface="Symbol" pitchFamily="18" charset="2"/>
                  </a:rPr>
                  <a:t>d</a:t>
                </a:r>
                <a:r>
                  <a:rPr lang="it-IT" altLang="it-IT" sz="1400" baseline="30000">
                    <a:solidFill>
                      <a:srgbClr val="336600"/>
                    </a:solidFill>
                    <a:latin typeface="Symbol" pitchFamily="18" charset="2"/>
                  </a:rPr>
                  <a:t>+</a:t>
                </a:r>
                <a:endParaRPr lang="it-IT" altLang="it-IT" sz="1400">
                  <a:solidFill>
                    <a:srgbClr val="336600"/>
                  </a:solidFill>
                </a:endParaRPr>
              </a:p>
            </p:txBody>
          </p:sp>
          <p:sp>
            <p:nvSpPr>
              <p:cNvPr id="28757" name="Text Box 53"/>
              <p:cNvSpPr txBox="1">
                <a:spLocks noChangeArrowheads="1"/>
              </p:cNvSpPr>
              <p:nvPr/>
            </p:nvSpPr>
            <p:spPr bwMode="auto">
              <a:xfrm>
                <a:off x="4035" y="3808"/>
                <a:ext cx="179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400">
                    <a:solidFill>
                      <a:srgbClr val="336600"/>
                    </a:solidFill>
                    <a:latin typeface="Symbol" pitchFamily="18" charset="2"/>
                  </a:rPr>
                  <a:t>d</a:t>
                </a:r>
                <a:r>
                  <a:rPr lang="it-IT" altLang="it-IT" sz="1400" baseline="30000">
                    <a:solidFill>
                      <a:srgbClr val="336600"/>
                    </a:solidFill>
                    <a:latin typeface="Symbol" pitchFamily="18" charset="2"/>
                  </a:rPr>
                  <a:t>+</a:t>
                </a:r>
                <a:endParaRPr lang="it-IT" altLang="it-IT" sz="1400">
                  <a:solidFill>
                    <a:srgbClr val="336600"/>
                  </a:solidFill>
                </a:endParaRPr>
              </a:p>
            </p:txBody>
          </p:sp>
          <p:sp>
            <p:nvSpPr>
              <p:cNvPr id="28758" name="Oval 54"/>
              <p:cNvSpPr>
                <a:spLocks noChangeArrowheads="1"/>
              </p:cNvSpPr>
              <p:nvPr/>
            </p:nvSpPr>
            <p:spPr bwMode="auto">
              <a:xfrm>
                <a:off x="4250" y="3693"/>
                <a:ext cx="10" cy="577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59" name="Oval 55"/>
              <p:cNvSpPr>
                <a:spLocks noChangeArrowheads="1"/>
              </p:cNvSpPr>
              <p:nvPr/>
            </p:nvSpPr>
            <p:spPr bwMode="auto">
              <a:xfrm>
                <a:off x="3216" y="3312"/>
                <a:ext cx="10" cy="577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60" name="Oval 56"/>
              <p:cNvSpPr>
                <a:spLocks noChangeArrowheads="1"/>
              </p:cNvSpPr>
              <p:nvPr/>
            </p:nvSpPr>
            <p:spPr bwMode="auto">
              <a:xfrm>
                <a:off x="3230" y="3548"/>
                <a:ext cx="10" cy="577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054" tIns="1527" rIns="3054" bIns="1527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8740" name="Line 34"/>
            <p:cNvSpPr>
              <a:spLocks noChangeShapeType="1"/>
            </p:cNvSpPr>
            <p:nvPr/>
          </p:nvSpPr>
          <p:spPr bwMode="auto">
            <a:xfrm flipV="1">
              <a:off x="4207351" y="1377084"/>
              <a:ext cx="771525" cy="7063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3" name="Gruppo 122"/>
          <p:cNvGrpSpPr>
            <a:grpSpLocks/>
          </p:cNvGrpSpPr>
          <p:nvPr/>
        </p:nvGrpSpPr>
        <p:grpSpPr bwMode="auto">
          <a:xfrm>
            <a:off x="8070851" y="908054"/>
            <a:ext cx="2581275" cy="2274885"/>
            <a:chOff x="6546712" y="908112"/>
            <a:chExt cx="2580778" cy="2275229"/>
          </a:xfrm>
        </p:grpSpPr>
        <p:grpSp>
          <p:nvGrpSpPr>
            <p:cNvPr id="28724" name="Group 66"/>
            <p:cNvGrpSpPr>
              <a:grpSpLocks/>
            </p:cNvGrpSpPr>
            <p:nvPr/>
          </p:nvGrpSpPr>
          <p:grpSpPr bwMode="auto">
            <a:xfrm>
              <a:off x="7301170" y="908112"/>
              <a:ext cx="1130498" cy="1201427"/>
              <a:chOff x="3009" y="4608"/>
              <a:chExt cx="1266" cy="1325"/>
            </a:xfrm>
          </p:grpSpPr>
          <p:sp>
            <p:nvSpPr>
              <p:cNvPr id="28727" name="Line 67"/>
              <p:cNvSpPr>
                <a:spLocks noChangeShapeType="1"/>
              </p:cNvSpPr>
              <p:nvPr/>
            </p:nvSpPr>
            <p:spPr bwMode="auto">
              <a:xfrm flipH="1" flipV="1">
                <a:off x="3984" y="4902"/>
                <a:ext cx="264" cy="37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stealth" w="sm" len="lg"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712" tIns="8356" rIns="16712" bIns="8356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28" name="Freeform 68"/>
              <p:cNvSpPr>
                <a:spLocks/>
              </p:cNvSpPr>
              <p:nvPr/>
            </p:nvSpPr>
            <p:spPr bwMode="auto">
              <a:xfrm>
                <a:off x="3888" y="4950"/>
                <a:ext cx="38" cy="426"/>
              </a:xfrm>
              <a:custGeom>
                <a:avLst/>
                <a:gdLst>
                  <a:gd name="T0" fmla="*/ 0 w 288"/>
                  <a:gd name="T1" fmla="*/ 0 h 384"/>
                  <a:gd name="T2" fmla="*/ 0 w 288"/>
                  <a:gd name="T3" fmla="*/ 54 h 384"/>
                  <a:gd name="T4" fmla="*/ 90 w 288"/>
                  <a:gd name="T5" fmla="*/ 42 h 384"/>
                  <a:gd name="T6" fmla="*/ 90 w 288"/>
                  <a:gd name="T7" fmla="*/ 132 h 384"/>
                  <a:gd name="T8" fmla="*/ 186 w 288"/>
                  <a:gd name="T9" fmla="*/ 138 h 384"/>
                  <a:gd name="T10" fmla="*/ 180 w 288"/>
                  <a:gd name="T11" fmla="*/ 234 h 384"/>
                  <a:gd name="T12" fmla="*/ 198 w 288"/>
                  <a:gd name="T13" fmla="*/ 312 h 384"/>
                  <a:gd name="T14" fmla="*/ 288 w 288"/>
                  <a:gd name="T15" fmla="*/ 294 h 384"/>
                  <a:gd name="T16" fmla="*/ 288 w 288"/>
                  <a:gd name="T17" fmla="*/ 384 h 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8" h="384">
                    <a:moveTo>
                      <a:pt x="0" y="0"/>
                    </a:moveTo>
                    <a:lnTo>
                      <a:pt x="0" y="54"/>
                    </a:lnTo>
                    <a:lnTo>
                      <a:pt x="90" y="42"/>
                    </a:lnTo>
                    <a:lnTo>
                      <a:pt x="90" y="132"/>
                    </a:lnTo>
                    <a:lnTo>
                      <a:pt x="186" y="138"/>
                    </a:lnTo>
                    <a:lnTo>
                      <a:pt x="180" y="234"/>
                    </a:lnTo>
                    <a:lnTo>
                      <a:pt x="198" y="312"/>
                    </a:lnTo>
                    <a:lnTo>
                      <a:pt x="288" y="294"/>
                    </a:lnTo>
                    <a:lnTo>
                      <a:pt x="288" y="384"/>
                    </a:lnTo>
                  </a:path>
                </a:pathLst>
              </a:custGeom>
              <a:noFill/>
              <a:ln w="28575" cmpd="sng">
                <a:solidFill>
                  <a:srgbClr val="000066"/>
                </a:solidFill>
                <a:round/>
                <a:headEnd type="none" w="med" len="med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712" tIns="8356" rIns="16712" bIns="8356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29" name="Oval 69"/>
              <p:cNvSpPr>
                <a:spLocks noChangeArrowheads="1"/>
              </p:cNvSpPr>
              <p:nvPr/>
            </p:nvSpPr>
            <p:spPr bwMode="auto">
              <a:xfrm>
                <a:off x="3009" y="4621"/>
                <a:ext cx="53" cy="599"/>
              </a:xfrm>
              <a:prstGeom prst="ellips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712" tIns="8356" rIns="16712" bIns="8356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30" name="Oval 70"/>
              <p:cNvSpPr>
                <a:spLocks noChangeArrowheads="1"/>
              </p:cNvSpPr>
              <p:nvPr/>
            </p:nvSpPr>
            <p:spPr bwMode="auto">
              <a:xfrm>
                <a:off x="3801" y="4854"/>
                <a:ext cx="53" cy="599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712" tIns="8356" rIns="16712" bIns="8356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31" name="Oval 71"/>
              <p:cNvSpPr>
                <a:spLocks noChangeArrowheads="1"/>
              </p:cNvSpPr>
              <p:nvPr/>
            </p:nvSpPr>
            <p:spPr bwMode="auto">
              <a:xfrm>
                <a:off x="3408" y="5334"/>
                <a:ext cx="53" cy="599"/>
              </a:xfrm>
              <a:prstGeom prst="ellipse">
                <a:avLst/>
              </a:prstGeom>
              <a:solidFill>
                <a:srgbClr val="336600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712" tIns="8356" rIns="16712" bIns="8356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32" name="Oval 72"/>
              <p:cNvSpPr>
                <a:spLocks noChangeArrowheads="1"/>
              </p:cNvSpPr>
              <p:nvPr/>
            </p:nvSpPr>
            <p:spPr bwMode="auto">
              <a:xfrm>
                <a:off x="4176" y="5334"/>
                <a:ext cx="53" cy="599"/>
              </a:xfrm>
              <a:prstGeom prst="ellipse">
                <a:avLst/>
              </a:prstGeom>
              <a:solidFill>
                <a:srgbClr val="336600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712" tIns="8356" rIns="16712" bIns="8356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33" name="Freeform 73"/>
              <p:cNvSpPr>
                <a:spLocks/>
              </p:cNvSpPr>
              <p:nvPr/>
            </p:nvSpPr>
            <p:spPr bwMode="auto">
              <a:xfrm flipH="1">
                <a:off x="3516" y="4950"/>
                <a:ext cx="38" cy="426"/>
              </a:xfrm>
              <a:custGeom>
                <a:avLst/>
                <a:gdLst>
                  <a:gd name="T0" fmla="*/ 0 w 288"/>
                  <a:gd name="T1" fmla="*/ 0 h 384"/>
                  <a:gd name="T2" fmla="*/ 0 w 288"/>
                  <a:gd name="T3" fmla="*/ 52 h 384"/>
                  <a:gd name="T4" fmla="*/ 86 w 288"/>
                  <a:gd name="T5" fmla="*/ 40 h 384"/>
                  <a:gd name="T6" fmla="*/ 86 w 288"/>
                  <a:gd name="T7" fmla="*/ 128 h 384"/>
                  <a:gd name="T8" fmla="*/ 178 w 288"/>
                  <a:gd name="T9" fmla="*/ 134 h 384"/>
                  <a:gd name="T10" fmla="*/ 172 w 288"/>
                  <a:gd name="T11" fmla="*/ 226 h 384"/>
                  <a:gd name="T12" fmla="*/ 190 w 288"/>
                  <a:gd name="T13" fmla="*/ 302 h 384"/>
                  <a:gd name="T14" fmla="*/ 276 w 288"/>
                  <a:gd name="T15" fmla="*/ 284 h 384"/>
                  <a:gd name="T16" fmla="*/ 276 w 288"/>
                  <a:gd name="T17" fmla="*/ 372 h 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8" h="384">
                    <a:moveTo>
                      <a:pt x="0" y="0"/>
                    </a:moveTo>
                    <a:lnTo>
                      <a:pt x="0" y="54"/>
                    </a:lnTo>
                    <a:lnTo>
                      <a:pt x="90" y="42"/>
                    </a:lnTo>
                    <a:lnTo>
                      <a:pt x="90" y="132"/>
                    </a:lnTo>
                    <a:lnTo>
                      <a:pt x="186" y="138"/>
                    </a:lnTo>
                    <a:lnTo>
                      <a:pt x="180" y="234"/>
                    </a:lnTo>
                    <a:lnTo>
                      <a:pt x="198" y="312"/>
                    </a:lnTo>
                    <a:lnTo>
                      <a:pt x="288" y="294"/>
                    </a:lnTo>
                    <a:lnTo>
                      <a:pt x="288" y="384"/>
                    </a:lnTo>
                  </a:path>
                </a:pathLst>
              </a:custGeom>
              <a:noFill/>
              <a:ln w="28575" cmpd="sng">
                <a:solidFill>
                  <a:srgbClr val="000066"/>
                </a:solidFill>
                <a:round/>
                <a:headEnd type="none" w="med" len="med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712" tIns="8356" rIns="16712" bIns="8356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34" name="Text Box 74"/>
              <p:cNvSpPr txBox="1">
                <a:spLocks noChangeArrowheads="1"/>
              </p:cNvSpPr>
              <p:nvPr/>
            </p:nvSpPr>
            <p:spPr bwMode="auto">
              <a:xfrm>
                <a:off x="3720" y="4608"/>
                <a:ext cx="194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712" tIns="8356" rIns="16712" bIns="835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400">
                    <a:solidFill>
                      <a:srgbClr val="000066"/>
                    </a:solidFill>
                    <a:latin typeface="Arial" charset="0"/>
                  </a:rPr>
                  <a:t>O</a:t>
                </a:r>
                <a:endParaRPr lang="it-IT" altLang="it-IT" sz="1400">
                  <a:solidFill>
                    <a:srgbClr val="000066"/>
                  </a:solidFill>
                </a:endParaRPr>
              </a:p>
            </p:txBody>
          </p:sp>
          <p:sp>
            <p:nvSpPr>
              <p:cNvPr id="28735" name="Text Box 75"/>
              <p:cNvSpPr txBox="1">
                <a:spLocks noChangeArrowheads="1"/>
              </p:cNvSpPr>
              <p:nvPr/>
            </p:nvSpPr>
            <p:spPr bwMode="auto">
              <a:xfrm>
                <a:off x="3330" y="5370"/>
                <a:ext cx="183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712" tIns="8356" rIns="16712" bIns="835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400">
                    <a:solidFill>
                      <a:srgbClr val="000066"/>
                    </a:solidFill>
                    <a:latin typeface="Arial" charset="0"/>
                  </a:rPr>
                  <a:t>H</a:t>
                </a:r>
                <a:endParaRPr lang="it-IT" altLang="it-IT" sz="1400">
                  <a:solidFill>
                    <a:srgbClr val="000066"/>
                  </a:solidFill>
                </a:endParaRPr>
              </a:p>
            </p:txBody>
          </p:sp>
          <p:sp>
            <p:nvSpPr>
              <p:cNvPr id="28736" name="Text Box 76"/>
              <p:cNvSpPr txBox="1">
                <a:spLocks noChangeArrowheads="1"/>
              </p:cNvSpPr>
              <p:nvPr/>
            </p:nvSpPr>
            <p:spPr bwMode="auto">
              <a:xfrm>
                <a:off x="4092" y="5370"/>
                <a:ext cx="183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712" tIns="8356" rIns="16712" bIns="835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400">
                    <a:solidFill>
                      <a:srgbClr val="000066"/>
                    </a:solidFill>
                    <a:latin typeface="Arial" charset="0"/>
                  </a:rPr>
                  <a:t>H</a:t>
                </a:r>
                <a:endParaRPr lang="it-IT" altLang="it-IT" sz="1400">
                  <a:solidFill>
                    <a:srgbClr val="000066"/>
                  </a:solidFill>
                </a:endParaRPr>
              </a:p>
            </p:txBody>
          </p:sp>
          <p:sp>
            <p:nvSpPr>
              <p:cNvPr id="28737" name="Line 77"/>
              <p:cNvSpPr>
                <a:spLocks noChangeShapeType="1"/>
              </p:cNvSpPr>
              <p:nvPr/>
            </p:nvSpPr>
            <p:spPr bwMode="auto">
              <a:xfrm flipH="1">
                <a:off x="3414" y="4896"/>
                <a:ext cx="294" cy="37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stealth" w="sm" len="lg"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712" tIns="8356" rIns="16712" bIns="8356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8725" name="Text Box 79"/>
            <p:cNvSpPr txBox="1">
              <a:spLocks noChangeArrowheads="1"/>
            </p:cNvSpPr>
            <p:nvPr/>
          </p:nvSpPr>
          <p:spPr bwMode="auto">
            <a:xfrm>
              <a:off x="6744653" y="1946679"/>
              <a:ext cx="2382837" cy="1236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Energia vibrazionale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(C + P) dovuta alla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oscillazione della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lunghezza dei legami</a:t>
              </a:r>
            </a:p>
          </p:txBody>
        </p:sp>
        <p:sp>
          <p:nvSpPr>
            <p:cNvPr id="28726" name="Line 34"/>
            <p:cNvSpPr>
              <a:spLocks noChangeShapeType="1"/>
            </p:cNvSpPr>
            <p:nvPr/>
          </p:nvSpPr>
          <p:spPr bwMode="auto">
            <a:xfrm flipV="1">
              <a:off x="6546712" y="1335797"/>
              <a:ext cx="771525" cy="7063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4" name="Gruppo 123"/>
          <p:cNvGrpSpPr>
            <a:grpSpLocks/>
          </p:cNvGrpSpPr>
          <p:nvPr/>
        </p:nvGrpSpPr>
        <p:grpSpPr bwMode="auto">
          <a:xfrm>
            <a:off x="6677026" y="3098800"/>
            <a:ext cx="3781425" cy="1479550"/>
            <a:chOff x="5153767" y="3099539"/>
            <a:chExt cx="3781414" cy="1479458"/>
          </a:xfrm>
        </p:grpSpPr>
        <p:grpSp>
          <p:nvGrpSpPr>
            <p:cNvPr id="28712" name="Gruppo 86"/>
            <p:cNvGrpSpPr>
              <a:grpSpLocks/>
            </p:cNvGrpSpPr>
            <p:nvPr/>
          </p:nvGrpSpPr>
          <p:grpSpPr bwMode="auto">
            <a:xfrm>
              <a:off x="7434994" y="3577284"/>
              <a:ext cx="1500187" cy="1001713"/>
              <a:chOff x="7224504" y="3569493"/>
              <a:chExt cx="1500187" cy="1001713"/>
            </a:xfrm>
          </p:grpSpPr>
          <p:sp>
            <p:nvSpPr>
              <p:cNvPr id="28715" name="Line 57"/>
              <p:cNvSpPr>
                <a:spLocks noChangeShapeType="1"/>
              </p:cNvSpPr>
              <p:nvPr/>
            </p:nvSpPr>
            <p:spPr bwMode="auto">
              <a:xfrm rot="-5400000" flipH="1" flipV="1">
                <a:off x="7608679" y="3880643"/>
                <a:ext cx="392112" cy="30003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16" name="Oval 58"/>
              <p:cNvSpPr>
                <a:spLocks noChangeArrowheads="1"/>
              </p:cNvSpPr>
              <p:nvPr/>
            </p:nvSpPr>
            <p:spPr bwMode="auto">
              <a:xfrm>
                <a:off x="7224504" y="3569493"/>
                <a:ext cx="1500187" cy="1001713"/>
              </a:xfrm>
              <a:prstGeom prst="ellips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17" name="Oval 59"/>
              <p:cNvSpPr>
                <a:spLocks noChangeArrowheads="1"/>
              </p:cNvSpPr>
              <p:nvPr/>
            </p:nvSpPr>
            <p:spPr bwMode="auto">
              <a:xfrm>
                <a:off x="7930941" y="3780631"/>
                <a:ext cx="85725" cy="85725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18" name="Oval 60"/>
              <p:cNvSpPr>
                <a:spLocks noChangeArrowheads="1"/>
              </p:cNvSpPr>
              <p:nvPr/>
            </p:nvSpPr>
            <p:spPr bwMode="auto">
              <a:xfrm>
                <a:off x="7580104" y="4215606"/>
                <a:ext cx="85725" cy="87312"/>
              </a:xfrm>
              <a:prstGeom prst="ellipse">
                <a:avLst/>
              </a:prstGeom>
              <a:solidFill>
                <a:srgbClr val="336600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19" name="Oval 61"/>
              <p:cNvSpPr>
                <a:spLocks noChangeArrowheads="1"/>
              </p:cNvSpPr>
              <p:nvPr/>
            </p:nvSpPr>
            <p:spPr bwMode="auto">
              <a:xfrm>
                <a:off x="8265904" y="4215606"/>
                <a:ext cx="85725" cy="87312"/>
              </a:xfrm>
              <a:prstGeom prst="ellipse">
                <a:avLst/>
              </a:prstGeom>
              <a:solidFill>
                <a:srgbClr val="336600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20" name="Line 62"/>
              <p:cNvSpPr>
                <a:spLocks noChangeShapeType="1"/>
              </p:cNvSpPr>
              <p:nvPr/>
            </p:nvSpPr>
            <p:spPr bwMode="auto">
              <a:xfrm flipH="1" flipV="1">
                <a:off x="8003966" y="3863181"/>
                <a:ext cx="288925" cy="37465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21" name="Freeform 63"/>
              <p:cNvSpPr>
                <a:spLocks/>
              </p:cNvSpPr>
              <p:nvPr/>
            </p:nvSpPr>
            <p:spPr bwMode="auto">
              <a:xfrm>
                <a:off x="8008729" y="3731418"/>
                <a:ext cx="385762" cy="349250"/>
              </a:xfrm>
              <a:custGeom>
                <a:avLst/>
                <a:gdLst>
                  <a:gd name="T0" fmla="*/ 0 w 432"/>
                  <a:gd name="T1" fmla="*/ 0 h 384"/>
                  <a:gd name="T2" fmla="*/ 191373671 w 432"/>
                  <a:gd name="T3" fmla="*/ 39705359 h 384"/>
                  <a:gd name="T4" fmla="*/ 306198588 w 432"/>
                  <a:gd name="T5" fmla="*/ 198527706 h 384"/>
                  <a:gd name="T6" fmla="*/ 344472964 w 432"/>
                  <a:gd name="T7" fmla="*/ 317644694 h 38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32" h="384">
                    <a:moveTo>
                      <a:pt x="0" y="0"/>
                    </a:moveTo>
                    <a:cubicBezTo>
                      <a:pt x="88" y="4"/>
                      <a:pt x="176" y="8"/>
                      <a:pt x="240" y="48"/>
                    </a:cubicBezTo>
                    <a:cubicBezTo>
                      <a:pt x="304" y="88"/>
                      <a:pt x="352" y="184"/>
                      <a:pt x="384" y="240"/>
                    </a:cubicBezTo>
                    <a:cubicBezTo>
                      <a:pt x="416" y="296"/>
                      <a:pt x="424" y="360"/>
                      <a:pt x="432" y="384"/>
                    </a:cubicBezTo>
                  </a:path>
                </a:pathLst>
              </a:custGeom>
              <a:noFill/>
              <a:ln w="38100" cmpd="sng">
                <a:solidFill>
                  <a:srgbClr val="000066"/>
                </a:solidFill>
                <a:round/>
                <a:headEnd type="none" w="med" len="med"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22" name="Freeform 64"/>
              <p:cNvSpPr>
                <a:spLocks/>
              </p:cNvSpPr>
              <p:nvPr/>
            </p:nvSpPr>
            <p:spPr bwMode="auto">
              <a:xfrm>
                <a:off x="7692816" y="4302918"/>
                <a:ext cx="519113" cy="142875"/>
              </a:xfrm>
              <a:custGeom>
                <a:avLst/>
                <a:gdLst>
                  <a:gd name="T0" fmla="*/ 463021146 w 582"/>
                  <a:gd name="T1" fmla="*/ 18219748 h 157"/>
                  <a:gd name="T2" fmla="*/ 293564645 w 582"/>
                  <a:gd name="T3" fmla="*/ 117598865 h 157"/>
                  <a:gd name="T4" fmla="*/ 105015133 w 582"/>
                  <a:gd name="T5" fmla="*/ 94410344 h 157"/>
                  <a:gd name="T6" fmla="*/ 0 w 582"/>
                  <a:gd name="T7" fmla="*/ 0 h 15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82" h="157">
                    <a:moveTo>
                      <a:pt x="582" y="22"/>
                    </a:moveTo>
                    <a:cubicBezTo>
                      <a:pt x="513" y="77"/>
                      <a:pt x="444" y="127"/>
                      <a:pt x="369" y="142"/>
                    </a:cubicBezTo>
                    <a:cubicBezTo>
                      <a:pt x="294" y="157"/>
                      <a:pt x="193" y="138"/>
                      <a:pt x="132" y="114"/>
                    </a:cubicBezTo>
                    <a:cubicBezTo>
                      <a:pt x="71" y="90"/>
                      <a:pt x="27" y="24"/>
                      <a:pt x="0" y="0"/>
                    </a:cubicBezTo>
                  </a:path>
                </a:pathLst>
              </a:custGeom>
              <a:noFill/>
              <a:ln w="38100" cmpd="sng">
                <a:solidFill>
                  <a:srgbClr val="000066"/>
                </a:solidFill>
                <a:round/>
                <a:headEnd type="none" w="med" len="med"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23" name="Freeform 65"/>
              <p:cNvSpPr>
                <a:spLocks/>
              </p:cNvSpPr>
              <p:nvPr/>
            </p:nvSpPr>
            <p:spPr bwMode="auto">
              <a:xfrm rot="7253243">
                <a:off x="7383254" y="3842543"/>
                <a:ext cx="527050" cy="139700"/>
              </a:xfrm>
              <a:custGeom>
                <a:avLst/>
                <a:gdLst>
                  <a:gd name="T0" fmla="*/ 477288149 w 582"/>
                  <a:gd name="T1" fmla="*/ 17418899 h 157"/>
                  <a:gd name="T2" fmla="*/ 302610919 w 582"/>
                  <a:gd name="T3" fmla="*/ 112430026 h 157"/>
                  <a:gd name="T4" fmla="*/ 108250818 w 582"/>
                  <a:gd name="T5" fmla="*/ 90260437 h 157"/>
                  <a:gd name="T6" fmla="*/ 0 w 582"/>
                  <a:gd name="T7" fmla="*/ 0 h 15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82" h="157">
                    <a:moveTo>
                      <a:pt x="582" y="22"/>
                    </a:moveTo>
                    <a:cubicBezTo>
                      <a:pt x="513" y="77"/>
                      <a:pt x="444" y="127"/>
                      <a:pt x="369" y="142"/>
                    </a:cubicBezTo>
                    <a:cubicBezTo>
                      <a:pt x="294" y="157"/>
                      <a:pt x="193" y="138"/>
                      <a:pt x="132" y="114"/>
                    </a:cubicBezTo>
                    <a:cubicBezTo>
                      <a:pt x="71" y="90"/>
                      <a:pt x="27" y="24"/>
                      <a:pt x="0" y="0"/>
                    </a:cubicBezTo>
                  </a:path>
                </a:pathLst>
              </a:custGeom>
              <a:noFill/>
              <a:ln w="38100" cmpd="sng">
                <a:solidFill>
                  <a:srgbClr val="000066"/>
                </a:solidFill>
                <a:round/>
                <a:headEnd type="none" w="med" len="med"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8713" name="Text Box 80"/>
            <p:cNvSpPr txBox="1">
              <a:spLocks noChangeArrowheads="1"/>
            </p:cNvSpPr>
            <p:nvPr/>
          </p:nvSpPr>
          <p:spPr bwMode="auto">
            <a:xfrm>
              <a:off x="5153767" y="3344194"/>
              <a:ext cx="2429152" cy="122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Energia rotazionale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dovuta alla rotazione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della molecola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su se stessa (C)</a:t>
              </a:r>
            </a:p>
          </p:txBody>
        </p:sp>
        <p:sp>
          <p:nvSpPr>
            <p:cNvPr id="28714" name="Line 34"/>
            <p:cNvSpPr>
              <a:spLocks noChangeShapeType="1"/>
            </p:cNvSpPr>
            <p:nvPr/>
          </p:nvSpPr>
          <p:spPr bwMode="auto">
            <a:xfrm flipH="1">
              <a:off x="8368771" y="3099539"/>
              <a:ext cx="83492" cy="46073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5" name="Gruppo 124"/>
          <p:cNvGrpSpPr>
            <a:grpSpLocks/>
          </p:cNvGrpSpPr>
          <p:nvPr/>
        </p:nvGrpSpPr>
        <p:grpSpPr bwMode="auto">
          <a:xfrm>
            <a:off x="1849438" y="3243263"/>
            <a:ext cx="4806950" cy="1084262"/>
            <a:chOff x="324962" y="3243696"/>
            <a:chExt cx="4807693" cy="1083879"/>
          </a:xfrm>
        </p:grpSpPr>
        <p:grpSp>
          <p:nvGrpSpPr>
            <p:cNvPr id="28699" name="Group 89"/>
            <p:cNvGrpSpPr>
              <a:grpSpLocks/>
            </p:cNvGrpSpPr>
            <p:nvPr/>
          </p:nvGrpSpPr>
          <p:grpSpPr bwMode="auto">
            <a:xfrm>
              <a:off x="2952051" y="3243696"/>
              <a:ext cx="1500187" cy="1001712"/>
              <a:chOff x="3154" y="6802"/>
              <a:chExt cx="1680" cy="1104"/>
            </a:xfrm>
          </p:grpSpPr>
          <p:sp>
            <p:nvSpPr>
              <p:cNvPr id="28702" name="Oval 90"/>
              <p:cNvSpPr>
                <a:spLocks noChangeArrowheads="1"/>
              </p:cNvSpPr>
              <p:nvPr/>
            </p:nvSpPr>
            <p:spPr bwMode="auto">
              <a:xfrm>
                <a:off x="3154" y="6802"/>
                <a:ext cx="1680" cy="1104"/>
              </a:xfrm>
              <a:prstGeom prst="ellips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3" name="Oval 91"/>
              <p:cNvSpPr>
                <a:spLocks noChangeArrowheads="1"/>
              </p:cNvSpPr>
              <p:nvPr/>
            </p:nvSpPr>
            <p:spPr bwMode="auto">
              <a:xfrm rot="-2636077">
                <a:off x="3478" y="7049"/>
                <a:ext cx="1067" cy="614"/>
              </a:xfrm>
              <a:prstGeom prst="ellips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4" name="Oval 92"/>
              <p:cNvSpPr>
                <a:spLocks noChangeArrowheads="1"/>
              </p:cNvSpPr>
              <p:nvPr/>
            </p:nvSpPr>
            <p:spPr bwMode="auto">
              <a:xfrm rot="-2636077">
                <a:off x="3612" y="7180"/>
                <a:ext cx="789" cy="349"/>
              </a:xfrm>
              <a:prstGeom prst="ellips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5" name="Oval 93"/>
              <p:cNvSpPr>
                <a:spLocks noChangeArrowheads="1"/>
              </p:cNvSpPr>
              <p:nvPr/>
            </p:nvSpPr>
            <p:spPr bwMode="auto">
              <a:xfrm>
                <a:off x="3962" y="7301"/>
                <a:ext cx="96" cy="95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6" name="Oval 94"/>
              <p:cNvSpPr>
                <a:spLocks noChangeArrowheads="1"/>
              </p:cNvSpPr>
              <p:nvPr/>
            </p:nvSpPr>
            <p:spPr bwMode="auto">
              <a:xfrm>
                <a:off x="4271" y="7119"/>
                <a:ext cx="96" cy="95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7" name="Oval 95"/>
              <p:cNvSpPr>
                <a:spLocks noChangeArrowheads="1"/>
              </p:cNvSpPr>
              <p:nvPr/>
            </p:nvSpPr>
            <p:spPr bwMode="auto">
              <a:xfrm>
                <a:off x="3653" y="7510"/>
                <a:ext cx="96" cy="95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8" name="Oval 96"/>
              <p:cNvSpPr>
                <a:spLocks noChangeArrowheads="1"/>
              </p:cNvSpPr>
              <p:nvPr/>
            </p:nvSpPr>
            <p:spPr bwMode="auto">
              <a:xfrm>
                <a:off x="4007" y="6910"/>
                <a:ext cx="96" cy="95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9" name="Oval 97"/>
              <p:cNvSpPr>
                <a:spLocks noChangeArrowheads="1"/>
              </p:cNvSpPr>
              <p:nvPr/>
            </p:nvSpPr>
            <p:spPr bwMode="auto">
              <a:xfrm>
                <a:off x="3907" y="7719"/>
                <a:ext cx="96" cy="95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10" name="Line 98"/>
              <p:cNvSpPr>
                <a:spLocks noChangeShapeType="1"/>
              </p:cNvSpPr>
              <p:nvPr/>
            </p:nvSpPr>
            <p:spPr bwMode="auto">
              <a:xfrm flipH="1">
                <a:off x="4128" y="7372"/>
                <a:ext cx="93" cy="114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 type="none" w="sm" len="lg"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11" name="Line 99"/>
              <p:cNvSpPr>
                <a:spLocks noChangeShapeType="1"/>
              </p:cNvSpPr>
              <p:nvPr/>
            </p:nvSpPr>
            <p:spPr bwMode="auto">
              <a:xfrm flipH="1">
                <a:off x="3582" y="7309"/>
                <a:ext cx="66" cy="153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 type="none" w="sm" len="lg"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8700" name="Text Box 100"/>
            <p:cNvSpPr txBox="1">
              <a:spLocks noChangeArrowheads="1"/>
            </p:cNvSpPr>
            <p:nvPr/>
          </p:nvSpPr>
          <p:spPr bwMode="auto">
            <a:xfrm>
              <a:off x="324962" y="3387775"/>
              <a:ext cx="2647950" cy="93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Energia cinetica 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potenziale degli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elettroni atomici (C + P)</a:t>
              </a:r>
            </a:p>
          </p:txBody>
        </p:sp>
        <p:sp>
          <p:nvSpPr>
            <p:cNvPr id="28701" name="Line 34"/>
            <p:cNvSpPr>
              <a:spLocks noChangeShapeType="1"/>
            </p:cNvSpPr>
            <p:nvPr/>
          </p:nvSpPr>
          <p:spPr bwMode="auto">
            <a:xfrm flipH="1">
              <a:off x="4468956" y="3878195"/>
              <a:ext cx="663699" cy="7697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6" name="Gruppo 125"/>
          <p:cNvGrpSpPr>
            <a:grpSpLocks/>
          </p:cNvGrpSpPr>
          <p:nvPr/>
        </p:nvGrpSpPr>
        <p:grpSpPr bwMode="auto">
          <a:xfrm>
            <a:off x="1592263" y="4276725"/>
            <a:ext cx="4495800" cy="1506538"/>
            <a:chOff x="68648" y="4277507"/>
            <a:chExt cx="4495759" cy="1505657"/>
          </a:xfrm>
        </p:grpSpPr>
        <p:sp>
          <p:nvSpPr>
            <p:cNvPr id="28689" name="Text Box 86"/>
            <p:cNvSpPr txBox="1">
              <a:spLocks noChangeArrowheads="1"/>
            </p:cNvSpPr>
            <p:nvPr/>
          </p:nvSpPr>
          <p:spPr bwMode="auto">
            <a:xfrm>
              <a:off x="68648" y="4741907"/>
              <a:ext cx="2974975" cy="93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Energia potenziale dovuta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alla interazioni magnetiche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tra elettroni</a:t>
              </a:r>
            </a:p>
          </p:txBody>
        </p:sp>
        <p:grpSp>
          <p:nvGrpSpPr>
            <p:cNvPr id="28690" name="Gruppo 113"/>
            <p:cNvGrpSpPr>
              <a:grpSpLocks/>
            </p:cNvGrpSpPr>
            <p:nvPr/>
          </p:nvGrpSpPr>
          <p:grpSpPr bwMode="auto">
            <a:xfrm>
              <a:off x="3064220" y="4781451"/>
              <a:ext cx="1500187" cy="1001713"/>
              <a:chOff x="3330313" y="5047803"/>
              <a:chExt cx="1500187" cy="1001713"/>
            </a:xfrm>
          </p:grpSpPr>
          <p:sp>
            <p:nvSpPr>
              <p:cNvPr id="28692" name="Oval 2"/>
              <p:cNvSpPr>
                <a:spLocks noChangeArrowheads="1"/>
              </p:cNvSpPr>
              <p:nvPr/>
            </p:nvSpPr>
            <p:spPr bwMode="auto">
              <a:xfrm>
                <a:off x="3571613" y="5390703"/>
                <a:ext cx="996950" cy="296863"/>
              </a:xfrm>
              <a:prstGeom prst="ellips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93" name="Oval 81"/>
              <p:cNvSpPr>
                <a:spLocks noChangeArrowheads="1"/>
              </p:cNvSpPr>
              <p:nvPr/>
            </p:nvSpPr>
            <p:spPr bwMode="auto">
              <a:xfrm>
                <a:off x="3330313" y="5047803"/>
                <a:ext cx="1500187" cy="1001713"/>
              </a:xfrm>
              <a:prstGeom prst="ellips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94" name="Oval 82"/>
              <p:cNvSpPr>
                <a:spLocks noChangeArrowheads="1"/>
              </p:cNvSpPr>
              <p:nvPr/>
            </p:nvSpPr>
            <p:spPr bwMode="auto">
              <a:xfrm>
                <a:off x="4022463" y="5493891"/>
                <a:ext cx="85725" cy="87312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95" name="Oval 83"/>
              <p:cNvSpPr>
                <a:spLocks noChangeArrowheads="1"/>
              </p:cNvSpPr>
              <p:nvPr/>
            </p:nvSpPr>
            <p:spPr bwMode="auto">
              <a:xfrm>
                <a:off x="3543038" y="5493891"/>
                <a:ext cx="85725" cy="87312"/>
              </a:xfrm>
              <a:prstGeom prst="ellipse">
                <a:avLst/>
              </a:prstGeom>
              <a:solidFill>
                <a:srgbClr val="336600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96" name="Oval 84"/>
              <p:cNvSpPr>
                <a:spLocks noChangeArrowheads="1"/>
              </p:cNvSpPr>
              <p:nvPr/>
            </p:nvSpPr>
            <p:spPr bwMode="auto">
              <a:xfrm>
                <a:off x="4501888" y="5493891"/>
                <a:ext cx="85725" cy="87312"/>
              </a:xfrm>
              <a:prstGeom prst="ellipse">
                <a:avLst/>
              </a:prstGeom>
              <a:solidFill>
                <a:srgbClr val="336600"/>
              </a:solidFill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97" name="Line 87"/>
              <p:cNvSpPr>
                <a:spLocks noChangeShapeType="1"/>
              </p:cNvSpPr>
              <p:nvPr/>
            </p:nvSpPr>
            <p:spPr bwMode="auto">
              <a:xfrm flipH="1" flipV="1">
                <a:off x="4549513" y="5308153"/>
                <a:ext cx="1587" cy="436563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none" w="sm" len="lg"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698" name="Line 88"/>
              <p:cNvSpPr>
                <a:spLocks noChangeShapeType="1"/>
              </p:cNvSpPr>
              <p:nvPr/>
            </p:nvSpPr>
            <p:spPr bwMode="auto">
              <a:xfrm flipH="1">
                <a:off x="3590663" y="5308153"/>
                <a:ext cx="1587" cy="436563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none" w="sm" len="lg"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8691" name="Line 34"/>
            <p:cNvSpPr>
              <a:spLocks noChangeShapeType="1"/>
            </p:cNvSpPr>
            <p:nvPr/>
          </p:nvSpPr>
          <p:spPr bwMode="auto">
            <a:xfrm>
              <a:off x="3445042" y="4277507"/>
              <a:ext cx="379380" cy="4625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7" name="Gruppo 126"/>
          <p:cNvGrpSpPr>
            <a:grpSpLocks/>
          </p:cNvGrpSpPr>
          <p:nvPr/>
        </p:nvGrpSpPr>
        <p:grpSpPr bwMode="auto">
          <a:xfrm>
            <a:off x="6146801" y="5305426"/>
            <a:ext cx="4449763" cy="2001749"/>
            <a:chOff x="4622386" y="5305333"/>
            <a:chExt cx="4450672" cy="2001660"/>
          </a:xfrm>
        </p:grpSpPr>
        <p:grpSp>
          <p:nvGrpSpPr>
            <p:cNvPr id="28683" name="Group 101"/>
            <p:cNvGrpSpPr>
              <a:grpSpLocks/>
            </p:cNvGrpSpPr>
            <p:nvPr/>
          </p:nvGrpSpPr>
          <p:grpSpPr bwMode="auto">
            <a:xfrm>
              <a:off x="4869298" y="5442630"/>
              <a:ext cx="1211758" cy="1864363"/>
              <a:chOff x="3154" y="8688"/>
              <a:chExt cx="1357" cy="2058"/>
            </a:xfrm>
          </p:grpSpPr>
          <p:sp>
            <p:nvSpPr>
              <p:cNvPr id="28686" name="Oval 102"/>
              <p:cNvSpPr>
                <a:spLocks noChangeArrowheads="1"/>
              </p:cNvSpPr>
              <p:nvPr/>
            </p:nvSpPr>
            <p:spPr bwMode="auto">
              <a:xfrm>
                <a:off x="3154" y="8688"/>
                <a:ext cx="165" cy="655"/>
              </a:xfrm>
              <a:prstGeom prst="ellips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87" name="AutoShape 103"/>
              <p:cNvSpPr>
                <a:spLocks noChangeArrowheads="1"/>
              </p:cNvSpPr>
              <p:nvPr/>
            </p:nvSpPr>
            <p:spPr bwMode="auto">
              <a:xfrm>
                <a:off x="3210" y="9024"/>
                <a:ext cx="434" cy="1722"/>
              </a:xfrm>
              <a:prstGeom prst="parallelogram">
                <a:avLst>
                  <a:gd name="adj" fmla="val 67864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88" name="Text Box 104"/>
              <p:cNvSpPr txBox="1">
                <a:spLocks noChangeArrowheads="1"/>
              </p:cNvSpPr>
              <p:nvPr/>
            </p:nvSpPr>
            <p:spPr bwMode="auto">
              <a:xfrm>
                <a:off x="3408" y="8994"/>
                <a:ext cx="1103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>
                    <a:solidFill>
                      <a:srgbClr val="000066"/>
                    </a:solidFill>
                    <a:latin typeface="Arial" charset="0"/>
                  </a:rPr>
                  <a:t>E = mc</a:t>
                </a:r>
                <a:r>
                  <a:rPr lang="it-IT" altLang="it-IT" sz="1900" b="1" baseline="30000">
                    <a:solidFill>
                      <a:srgbClr val="000066"/>
                    </a:solidFill>
                    <a:latin typeface="Arial" charset="0"/>
                  </a:rPr>
                  <a:t>2</a:t>
                </a:r>
                <a:endParaRPr lang="it-IT" altLang="it-IT" sz="1900" b="1">
                  <a:solidFill>
                    <a:srgbClr val="000066"/>
                  </a:solidFill>
                  <a:latin typeface="Arial" charset="0"/>
                </a:endParaRPr>
              </a:p>
            </p:txBody>
          </p:sp>
        </p:grpSp>
        <p:sp>
          <p:nvSpPr>
            <p:cNvPr id="28684" name="Text Box 105"/>
            <p:cNvSpPr txBox="1">
              <a:spLocks noChangeArrowheads="1"/>
            </p:cNvSpPr>
            <p:nvPr/>
          </p:nvSpPr>
          <p:spPr bwMode="auto">
            <a:xfrm>
              <a:off x="6501308" y="5581504"/>
              <a:ext cx="2571750" cy="93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Equivalente energetico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dei nucleoni 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990099"/>
                  </a:solidFill>
                  <a:latin typeface="Arial" charset="0"/>
                </a:rPr>
                <a:t>degli elettroni</a:t>
              </a:r>
            </a:p>
          </p:txBody>
        </p:sp>
        <p:sp>
          <p:nvSpPr>
            <p:cNvPr id="28685" name="Line 34"/>
            <p:cNvSpPr>
              <a:spLocks noChangeShapeType="1"/>
            </p:cNvSpPr>
            <p:nvPr/>
          </p:nvSpPr>
          <p:spPr bwMode="auto">
            <a:xfrm>
              <a:off x="4622386" y="5305333"/>
              <a:ext cx="311984" cy="34606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1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96"/>
    </mc:Choice>
    <mc:Fallback xmlns="">
      <p:transition spd="slow" advTm="216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4088765" y="3557588"/>
            <a:ext cx="4618038" cy="1243012"/>
            <a:chOff x="2422525" y="3557588"/>
            <a:chExt cx="4618038" cy="1243012"/>
          </a:xfrm>
        </p:grpSpPr>
        <p:sp>
          <p:nvSpPr>
            <p:cNvPr id="29707" name="Oval 11"/>
            <p:cNvSpPr>
              <a:spLocks noChangeArrowheads="1"/>
            </p:cNvSpPr>
            <p:nvPr/>
          </p:nvSpPr>
          <p:spPr bwMode="auto">
            <a:xfrm>
              <a:off x="2422525" y="3557588"/>
              <a:ext cx="4618038" cy="1243012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9713" name="Line 17"/>
            <p:cNvSpPr>
              <a:spLocks noChangeShapeType="1"/>
            </p:cNvSpPr>
            <p:nvPr/>
          </p:nvSpPr>
          <p:spPr bwMode="auto">
            <a:xfrm>
              <a:off x="5821363" y="3622675"/>
              <a:ext cx="182562" cy="428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14" name="Line 18"/>
            <p:cNvSpPr>
              <a:spLocks noChangeShapeType="1"/>
            </p:cNvSpPr>
            <p:nvPr/>
          </p:nvSpPr>
          <p:spPr bwMode="auto">
            <a:xfrm flipH="1" flipV="1">
              <a:off x="3802063" y="4751388"/>
              <a:ext cx="182562" cy="63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15" name="Line 19"/>
            <p:cNvSpPr>
              <a:spLocks noChangeShapeType="1"/>
            </p:cNvSpPr>
            <p:nvPr/>
          </p:nvSpPr>
          <p:spPr bwMode="auto">
            <a:xfrm flipH="1">
              <a:off x="5775325" y="4700588"/>
              <a:ext cx="198438" cy="222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16" name="Line 20"/>
            <p:cNvSpPr>
              <a:spLocks noChangeShapeType="1"/>
            </p:cNvSpPr>
            <p:nvPr/>
          </p:nvSpPr>
          <p:spPr bwMode="auto">
            <a:xfrm flipV="1">
              <a:off x="3406775" y="3629025"/>
              <a:ext cx="182563" cy="50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" name="Rettangolo 3"/>
          <p:cNvSpPr/>
          <p:nvPr/>
        </p:nvSpPr>
        <p:spPr bwMode="auto">
          <a:xfrm>
            <a:off x="7876498" y="2291715"/>
            <a:ext cx="1820270" cy="56038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894840" y="-17463"/>
            <a:ext cx="8815388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 dirty="0">
                <a:solidFill>
                  <a:srgbClr val="00FF99"/>
                </a:solidFill>
                <a:latin typeface="Arial" charset="0"/>
              </a:rPr>
              <a:t>2° Enunciato:   L'energia interna U di un sistema è una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 dirty="0">
                <a:solidFill>
                  <a:srgbClr val="00FF99"/>
                </a:solidFill>
                <a:latin typeface="Arial" charset="0"/>
              </a:rPr>
              <a:t>funzione di stato</a:t>
            </a:r>
            <a:endParaRPr lang="it-IT" altLang="it-IT" sz="26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2474279" y="1011238"/>
            <a:ext cx="7342187" cy="849312"/>
            <a:chOff x="808038" y="1011238"/>
            <a:chExt cx="7342187" cy="849312"/>
          </a:xfrm>
        </p:grpSpPr>
        <p:sp>
          <p:nvSpPr>
            <p:cNvPr id="29699" name="Rectangle 3"/>
            <p:cNvSpPr>
              <a:spLocks noChangeArrowheads="1"/>
            </p:cNvSpPr>
            <p:nvPr/>
          </p:nvSpPr>
          <p:spPr bwMode="auto">
            <a:xfrm>
              <a:off x="808038" y="1046163"/>
              <a:ext cx="2332037" cy="81438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9700" name="Text Box 4"/>
            <p:cNvSpPr txBox="1">
              <a:spLocks noChangeArrowheads="1"/>
            </p:cNvSpPr>
            <p:nvPr/>
          </p:nvSpPr>
          <p:spPr bwMode="auto">
            <a:xfrm>
              <a:off x="919163" y="1100138"/>
              <a:ext cx="2127250" cy="700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Arial" charset="0"/>
                </a:rPr>
                <a:t>Sistema Chiuso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Arial" charset="0"/>
                </a:rPr>
                <a:t>Stato I</a:t>
              </a:r>
              <a:endParaRPr lang="it-IT" altLang="it-IT" sz="2300" b="1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5818188" y="1011238"/>
              <a:ext cx="2332037" cy="81438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9703" name="Text Box 7"/>
            <p:cNvSpPr txBox="1">
              <a:spLocks noChangeArrowheads="1"/>
            </p:cNvSpPr>
            <p:nvPr/>
          </p:nvSpPr>
          <p:spPr bwMode="auto">
            <a:xfrm>
              <a:off x="5929313" y="1065213"/>
              <a:ext cx="2127250" cy="700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Arial" charset="0"/>
                </a:rPr>
                <a:t>Sistema Chiuso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Arial" charset="0"/>
                </a:rPr>
                <a:t>Stato II</a:t>
              </a:r>
              <a:endParaRPr lang="it-IT" altLang="it-IT" sz="2300" b="1">
                <a:solidFill>
                  <a:srgbClr val="000066"/>
                </a:solidFill>
                <a:latin typeface="Arial" charset="0"/>
              </a:endParaRPr>
            </a:p>
          </p:txBody>
        </p:sp>
      </p:grp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2501265" y="2335213"/>
            <a:ext cx="2418092" cy="45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00FFFF"/>
                </a:solidFill>
                <a:latin typeface="Arial" charset="0"/>
              </a:rPr>
              <a:t>U</a:t>
            </a:r>
            <a:r>
              <a:rPr lang="it-IT" altLang="it-IT" sz="2600" baseline="-25000" dirty="0">
                <a:solidFill>
                  <a:srgbClr val="00FFFF"/>
                </a:solidFill>
                <a:latin typeface="Arial" charset="0"/>
              </a:rPr>
              <a:t>2</a:t>
            </a:r>
            <a:r>
              <a:rPr lang="it-IT" altLang="it-IT" sz="2600" dirty="0">
                <a:solidFill>
                  <a:srgbClr val="00FFFF"/>
                </a:solidFill>
                <a:latin typeface="Arial" charset="0"/>
              </a:rPr>
              <a:t> = U</a:t>
            </a:r>
            <a:r>
              <a:rPr lang="it-IT" altLang="it-IT" sz="2600" baseline="-25000" dirty="0">
                <a:solidFill>
                  <a:srgbClr val="00FFFF"/>
                </a:solidFill>
                <a:latin typeface="Arial" charset="0"/>
              </a:rPr>
              <a:t>1</a:t>
            </a:r>
            <a:r>
              <a:rPr lang="it-IT" altLang="it-IT" sz="2600" dirty="0">
                <a:solidFill>
                  <a:srgbClr val="00FFFF"/>
                </a:solidFill>
                <a:latin typeface="Arial" charset="0"/>
              </a:rPr>
              <a:t> + Q - L 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1780541" y="3086101"/>
            <a:ext cx="25241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 dirty="0">
                <a:solidFill>
                  <a:srgbClr val="00FF99"/>
                </a:solidFill>
                <a:latin typeface="Arial" charset="0"/>
              </a:rPr>
              <a:t>Processi ciclici</a:t>
            </a:r>
            <a:endParaRPr lang="it-IT" altLang="it-IT" sz="2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3060065" y="5375275"/>
            <a:ext cx="2834424" cy="45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00FFFF"/>
                </a:solidFill>
                <a:latin typeface="Arial" charset="0"/>
              </a:rPr>
              <a:t>U</a:t>
            </a:r>
            <a:r>
              <a:rPr lang="it-IT" altLang="it-IT" sz="2600" baseline="-25000" dirty="0">
                <a:solidFill>
                  <a:srgbClr val="00FFFF"/>
                </a:solidFill>
                <a:latin typeface="Arial" charset="0"/>
              </a:rPr>
              <a:t>FINALE</a:t>
            </a:r>
            <a:r>
              <a:rPr lang="it-IT" altLang="it-IT" sz="2600" dirty="0">
                <a:solidFill>
                  <a:srgbClr val="00FFFF"/>
                </a:solidFill>
                <a:latin typeface="Arial" charset="0"/>
              </a:rPr>
              <a:t>  =  U</a:t>
            </a:r>
            <a:r>
              <a:rPr lang="it-IT" altLang="it-IT" sz="2600" baseline="-25000" dirty="0">
                <a:solidFill>
                  <a:srgbClr val="00FFFF"/>
                </a:solidFill>
                <a:latin typeface="Arial" charset="0"/>
              </a:rPr>
              <a:t>INIZIALE</a:t>
            </a:r>
            <a:endParaRPr lang="it-IT" altLang="it-IT" sz="2600" dirty="0">
              <a:solidFill>
                <a:srgbClr val="00FFFF"/>
              </a:solidFill>
              <a:latin typeface="Arial" charset="0"/>
            </a:endParaRP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1742440" y="6089651"/>
            <a:ext cx="87947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 dirty="0">
                <a:solidFill>
                  <a:srgbClr val="00FF99"/>
                </a:solidFill>
                <a:latin typeface="Arial" charset="0"/>
              </a:rPr>
              <a:t>U è una variabile estensiva, di cui si possono misurare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 dirty="0">
                <a:solidFill>
                  <a:srgbClr val="00FF99"/>
                </a:solidFill>
                <a:latin typeface="Arial" charset="0"/>
              </a:rPr>
              <a:t>SOLO le variazioni</a:t>
            </a:r>
            <a:endParaRPr lang="it-IT" altLang="it-IT" sz="2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1809116" y="0"/>
            <a:ext cx="2390775" cy="514350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3266440" y="3897313"/>
            <a:ext cx="1417638" cy="565150"/>
            <a:chOff x="1600200" y="3897313"/>
            <a:chExt cx="1417638" cy="565150"/>
          </a:xfrm>
        </p:grpSpPr>
        <p:sp>
          <p:nvSpPr>
            <p:cNvPr id="29711" name="Rectangle 15"/>
            <p:cNvSpPr>
              <a:spLocks noChangeArrowheads="1"/>
            </p:cNvSpPr>
            <p:nvPr/>
          </p:nvSpPr>
          <p:spPr bwMode="auto">
            <a:xfrm>
              <a:off x="1600200" y="3897313"/>
              <a:ext cx="1417638" cy="56515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9712" name="Text Box 16"/>
            <p:cNvSpPr txBox="1">
              <a:spLocks noChangeArrowheads="1"/>
            </p:cNvSpPr>
            <p:nvPr/>
          </p:nvSpPr>
          <p:spPr bwMode="auto">
            <a:xfrm>
              <a:off x="1857375" y="3998913"/>
              <a:ext cx="931863" cy="37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Arial" charset="0"/>
                </a:rPr>
                <a:t>Stato I</a:t>
              </a:r>
              <a:endParaRPr lang="it-IT" altLang="it-IT" sz="2300" b="1">
                <a:solidFill>
                  <a:srgbClr val="000066"/>
                </a:solidFill>
                <a:latin typeface="Arial" charset="0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4866640" y="996950"/>
            <a:ext cx="2408238" cy="1254125"/>
            <a:chOff x="3200400" y="996949"/>
            <a:chExt cx="2408238" cy="1254125"/>
          </a:xfrm>
        </p:grpSpPr>
        <p:sp>
          <p:nvSpPr>
            <p:cNvPr id="29701" name="Line 5"/>
            <p:cNvSpPr>
              <a:spLocks noChangeShapeType="1"/>
            </p:cNvSpPr>
            <p:nvPr/>
          </p:nvSpPr>
          <p:spPr bwMode="auto">
            <a:xfrm>
              <a:off x="3375819" y="1453356"/>
              <a:ext cx="2057400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17" name="Text Box 21"/>
            <p:cNvSpPr txBox="1">
              <a:spLocks noChangeArrowheads="1"/>
            </p:cNvSpPr>
            <p:nvPr/>
          </p:nvSpPr>
          <p:spPr bwMode="auto">
            <a:xfrm>
              <a:off x="3200400" y="996949"/>
              <a:ext cx="2408238" cy="1254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00FF99"/>
                  </a:solidFill>
                  <a:latin typeface="Arial" charset="0"/>
                </a:rPr>
                <a:t>Scambia calore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00FF99"/>
                  </a:solidFill>
                  <a:latin typeface="Arial" charset="0"/>
                </a:rPr>
                <a:t>e lavoro con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00FF99"/>
                  </a:solidFill>
                  <a:latin typeface="Arial" charset="0"/>
                </a:rPr>
                <a:t>l'ambiente</a:t>
              </a:r>
              <a:endParaRPr lang="it-IT" altLang="it-IT" sz="26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5234221" y="2335213"/>
            <a:ext cx="2223680" cy="45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00FFFF"/>
                </a:solidFill>
                <a:latin typeface="Arial" charset="0"/>
              </a:rPr>
              <a:t>U</a:t>
            </a:r>
            <a:r>
              <a:rPr lang="it-IT" altLang="it-IT" sz="2600" baseline="-25000" dirty="0">
                <a:solidFill>
                  <a:srgbClr val="00FFFF"/>
                </a:solidFill>
                <a:latin typeface="Arial" charset="0"/>
              </a:rPr>
              <a:t>2</a:t>
            </a:r>
            <a:r>
              <a:rPr lang="it-IT" altLang="it-IT" sz="2600" dirty="0">
                <a:solidFill>
                  <a:srgbClr val="00FFFF"/>
                </a:solidFill>
                <a:latin typeface="Arial" charset="0"/>
              </a:rPr>
              <a:t> - U</a:t>
            </a:r>
            <a:r>
              <a:rPr lang="it-IT" altLang="it-IT" sz="2600" baseline="-25000" dirty="0">
                <a:solidFill>
                  <a:srgbClr val="00FFFF"/>
                </a:solidFill>
                <a:latin typeface="Arial" charset="0"/>
              </a:rPr>
              <a:t>1 </a:t>
            </a:r>
            <a:r>
              <a:rPr lang="it-IT" altLang="it-IT" sz="2600" dirty="0">
                <a:solidFill>
                  <a:srgbClr val="00FFFF"/>
                </a:solidFill>
                <a:latin typeface="Arial" charset="0"/>
              </a:rPr>
              <a:t>= Q - L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7996195" y="2335213"/>
            <a:ext cx="1598508" cy="4539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 dirty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it-IT" altLang="it-IT" sz="2600" b="1" dirty="0">
                <a:solidFill>
                  <a:srgbClr val="FFFFFF"/>
                </a:solidFill>
                <a:latin typeface="Arial" charset="0"/>
              </a:rPr>
              <a:t>U = Q -L</a:t>
            </a: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6397784" y="5375275"/>
            <a:ext cx="2853660" cy="45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00FFFF"/>
                </a:solidFill>
                <a:latin typeface="Symbol" pitchFamily="18" charset="2"/>
              </a:rPr>
              <a:t>D</a:t>
            </a:r>
            <a:r>
              <a:rPr lang="it-IT" altLang="it-IT" sz="2600" dirty="0">
                <a:solidFill>
                  <a:srgbClr val="00FFFF"/>
                </a:solidFill>
                <a:latin typeface="Arial" charset="0"/>
              </a:rPr>
              <a:t>U = O    ;    Q = L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35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648"/>
    </mc:Choice>
    <mc:Fallback xmlns="">
      <p:transition spd="slow" advTm="189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29704" grpId="0"/>
      <p:bldP spid="29706" grpId="0"/>
      <p:bldP spid="29708" grpId="0"/>
      <p:bldP spid="29709" grpId="0"/>
      <p:bldP spid="24" grpId="0"/>
      <p:bldP spid="25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752918" y="34926"/>
            <a:ext cx="9264068" cy="65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tabLst>
                <a:tab pos="5278438" algn="l"/>
                <a:tab pos="71628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tabLst>
                <a:tab pos="5278438" algn="l"/>
                <a:tab pos="71628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tabLst>
                <a:tab pos="5278438" algn="l"/>
                <a:tab pos="7162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 dirty="0">
                <a:solidFill>
                  <a:srgbClr val="00FF99"/>
                </a:solidFill>
                <a:latin typeface="Arial" charset="0"/>
              </a:rPr>
              <a:t>Processi adiabatici     	(Q = O)	</a:t>
            </a:r>
            <a:r>
              <a:rPr lang="it-IT" altLang="it-IT" sz="2600" b="1" dirty="0">
                <a:solidFill>
                  <a:srgbClr val="00FF99"/>
                </a:solidFill>
                <a:latin typeface="Symbol" pitchFamily="18" charset="2"/>
              </a:rPr>
              <a:t>D</a:t>
            </a:r>
            <a:r>
              <a:rPr lang="it-IT" altLang="it-IT" sz="2600" b="1" dirty="0">
                <a:solidFill>
                  <a:srgbClr val="00FF99"/>
                </a:solidFill>
                <a:latin typeface="Arial" charset="0"/>
              </a:rPr>
              <a:t>U = - L		</a:t>
            </a:r>
            <a:endParaRPr lang="it-IT" altLang="it-IT" sz="2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565843" y="2631758"/>
            <a:ext cx="2353523" cy="45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00FFFF"/>
                </a:solidFill>
                <a:latin typeface="Symbol" pitchFamily="18" charset="2"/>
              </a:rPr>
              <a:t>D</a:t>
            </a:r>
            <a:r>
              <a:rPr lang="it-IT" altLang="it-IT" sz="2600" dirty="0">
                <a:solidFill>
                  <a:srgbClr val="00FFFF"/>
                </a:solidFill>
                <a:latin typeface="Arial" charset="0"/>
              </a:rPr>
              <a:t>U =  </a:t>
            </a:r>
            <a:r>
              <a:rPr lang="it-IT" altLang="it-IT" sz="2600" dirty="0" err="1">
                <a:solidFill>
                  <a:srgbClr val="00FFFF"/>
                </a:solidFill>
                <a:latin typeface="Arial" charset="0"/>
              </a:rPr>
              <a:t>Q</a:t>
            </a:r>
            <a:r>
              <a:rPr lang="it-IT" altLang="it-IT" sz="2600" baseline="-25000" dirty="0" err="1">
                <a:solidFill>
                  <a:srgbClr val="00FFFF"/>
                </a:solidFill>
                <a:latin typeface="Arial" charset="0"/>
              </a:rPr>
              <a:t>p</a:t>
            </a:r>
            <a:r>
              <a:rPr lang="it-IT" altLang="it-IT" sz="2600" dirty="0">
                <a:solidFill>
                  <a:srgbClr val="00FFFF"/>
                </a:solidFill>
                <a:latin typeface="Arial" charset="0"/>
              </a:rPr>
              <a:t> - P</a:t>
            </a:r>
            <a:r>
              <a:rPr lang="it-IT" altLang="it-IT" sz="2600" dirty="0">
                <a:solidFill>
                  <a:srgbClr val="00FFFF"/>
                </a:solidFill>
                <a:latin typeface="Symbol" pitchFamily="18" charset="2"/>
              </a:rPr>
              <a:t>D</a:t>
            </a:r>
            <a:r>
              <a:rPr lang="it-IT" altLang="it-IT" sz="2600" dirty="0">
                <a:solidFill>
                  <a:srgbClr val="00FFFF"/>
                </a:solidFill>
                <a:latin typeface="Arial" charset="0"/>
              </a:rPr>
              <a:t>V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1735455" y="96838"/>
            <a:ext cx="3430588" cy="514350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126355" y="3540603"/>
            <a:ext cx="2286000" cy="557212"/>
            <a:chOff x="3459163" y="3235326"/>
            <a:chExt cx="2286000" cy="557212"/>
          </a:xfrm>
        </p:grpSpPr>
        <p:sp>
          <p:nvSpPr>
            <p:cNvPr id="30722" name="Rectangle 2"/>
            <p:cNvSpPr>
              <a:spLocks noChangeArrowheads="1"/>
            </p:cNvSpPr>
            <p:nvPr/>
          </p:nvSpPr>
          <p:spPr bwMode="auto">
            <a:xfrm>
              <a:off x="3459163" y="3235326"/>
              <a:ext cx="2286000" cy="55721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0729" name="Text Box 9"/>
            <p:cNvSpPr txBox="1">
              <a:spLocks noChangeArrowheads="1"/>
            </p:cNvSpPr>
            <p:nvPr/>
          </p:nvSpPr>
          <p:spPr bwMode="auto">
            <a:xfrm>
              <a:off x="3683001" y="3290888"/>
              <a:ext cx="1858962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000066"/>
                  </a:solidFill>
                  <a:latin typeface="Arial" charset="0"/>
                </a:rPr>
                <a:t>H = U + PV</a:t>
              </a:r>
              <a:endParaRPr lang="it-IT" altLang="it-IT" sz="2600" b="1">
                <a:solidFill>
                  <a:srgbClr val="000066"/>
                </a:solidFill>
                <a:latin typeface="Arial" charset="0"/>
              </a:endParaRPr>
            </a:p>
          </p:txBody>
        </p:sp>
      </p:grp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1856105" y="4375151"/>
            <a:ext cx="6737736" cy="58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tabLst>
                <a:tab pos="5278438" algn="l"/>
                <a:tab pos="71628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tabLst>
                <a:tab pos="5278438" algn="l"/>
                <a:tab pos="71628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tabLst>
                <a:tab pos="5278438" algn="l"/>
                <a:tab pos="7162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00FFFF"/>
                </a:solidFill>
                <a:latin typeface="Arial" charset="0"/>
              </a:rPr>
              <a:t>Per una trasformazione isobara      </a:t>
            </a:r>
            <a:r>
              <a:rPr lang="it-IT" altLang="it-IT" sz="2300" dirty="0">
                <a:solidFill>
                  <a:srgbClr val="00FFFF"/>
                </a:solidFill>
                <a:latin typeface="Symbol" pitchFamily="18" charset="2"/>
              </a:rPr>
              <a:t>D</a:t>
            </a:r>
            <a:r>
              <a:rPr lang="it-IT" altLang="it-IT" sz="2300" dirty="0">
                <a:solidFill>
                  <a:srgbClr val="00FFFF"/>
                </a:solidFill>
                <a:latin typeface="Arial" charset="0"/>
              </a:rPr>
              <a:t>H = </a:t>
            </a:r>
            <a:r>
              <a:rPr lang="it-IT" altLang="it-IT" sz="2300" dirty="0">
                <a:solidFill>
                  <a:srgbClr val="00FFFF"/>
                </a:solidFill>
                <a:latin typeface="Symbol" pitchFamily="18" charset="2"/>
              </a:rPr>
              <a:t>D</a:t>
            </a:r>
            <a:r>
              <a:rPr lang="it-IT" altLang="it-IT" sz="2300" dirty="0">
                <a:solidFill>
                  <a:srgbClr val="00FFFF"/>
                </a:solidFill>
                <a:latin typeface="Arial" charset="0"/>
              </a:rPr>
              <a:t>U + P</a:t>
            </a:r>
            <a:r>
              <a:rPr lang="it-IT" altLang="it-IT" sz="2300" dirty="0">
                <a:solidFill>
                  <a:srgbClr val="00FFFF"/>
                </a:solidFill>
                <a:latin typeface="Symbol" pitchFamily="18" charset="2"/>
              </a:rPr>
              <a:t>D</a:t>
            </a:r>
            <a:r>
              <a:rPr lang="it-IT" altLang="it-IT" sz="2300" dirty="0">
                <a:solidFill>
                  <a:srgbClr val="00FFFF"/>
                </a:solidFill>
                <a:latin typeface="Arial" charset="0"/>
              </a:rPr>
              <a:t>V</a:t>
            </a:r>
            <a:endParaRPr lang="it-IT" altLang="it-IT" sz="2600" b="1" dirty="0">
              <a:solidFill>
                <a:srgbClr val="00FFFF"/>
              </a:solidFill>
              <a:latin typeface="Arial" charset="0"/>
            </a:endParaRP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1773555" y="5546725"/>
            <a:ext cx="879475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tabLst>
                <a:tab pos="5278438" algn="l"/>
                <a:tab pos="71628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tabLst>
                <a:tab pos="5278438" algn="l"/>
                <a:tab pos="71628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tabLst>
                <a:tab pos="5278438" algn="l"/>
                <a:tab pos="7162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278438" algn="l"/>
                <a:tab pos="7162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00FFFF"/>
                </a:solidFill>
                <a:latin typeface="Arial" charset="0"/>
              </a:rPr>
              <a:t>H è una funzione di stato come U, e come per U se ne misurano le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00FFFF"/>
                </a:solidFill>
                <a:latin typeface="Arial" charset="0"/>
              </a:rPr>
              <a:t>variazione </a:t>
            </a:r>
            <a:r>
              <a:rPr lang="it-IT" altLang="it-IT" sz="2300" dirty="0">
                <a:solidFill>
                  <a:srgbClr val="00FFFF"/>
                </a:solidFill>
                <a:latin typeface="Symbol" pitchFamily="18" charset="2"/>
              </a:rPr>
              <a:t>D</a:t>
            </a:r>
            <a:r>
              <a:rPr lang="it-IT" altLang="it-IT" sz="2300" dirty="0">
                <a:solidFill>
                  <a:srgbClr val="00FFFF"/>
                </a:solidFill>
                <a:latin typeface="Arial" charset="0"/>
              </a:rPr>
              <a:t>H, ma non il valore assoluto, che non è determinabile.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00FFFF"/>
                </a:solidFill>
                <a:latin typeface="Arial" charset="0"/>
              </a:rPr>
              <a:t>H è variabile </a:t>
            </a:r>
            <a:r>
              <a:rPr lang="it-IT" altLang="it-IT" sz="2300" b="1" dirty="0">
                <a:solidFill>
                  <a:srgbClr val="00FFFF"/>
                </a:solidFill>
                <a:latin typeface="Arial" charset="0"/>
              </a:rPr>
              <a:t>ESTENSIVA</a:t>
            </a:r>
            <a:r>
              <a:rPr lang="it-IT" altLang="it-IT" sz="2300" dirty="0">
                <a:solidFill>
                  <a:srgbClr val="00FFFF"/>
                </a:solidFill>
                <a:latin typeface="Arial" charset="0"/>
              </a:rPr>
              <a:t>.</a:t>
            </a:r>
            <a:endParaRPr lang="it-IT" altLang="it-IT" sz="2600" b="1" dirty="0">
              <a:solidFill>
                <a:srgbClr val="00FFFF"/>
              </a:solidFill>
              <a:latin typeface="Arial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5675631" y="5013325"/>
            <a:ext cx="1736725" cy="514350"/>
            <a:chOff x="3968750" y="5013325"/>
            <a:chExt cx="1736725" cy="514350"/>
          </a:xfrm>
        </p:grpSpPr>
        <p:sp>
          <p:nvSpPr>
            <p:cNvPr id="30733" name="Rectangle 13"/>
            <p:cNvSpPr>
              <a:spLocks noChangeArrowheads="1"/>
            </p:cNvSpPr>
            <p:nvPr/>
          </p:nvSpPr>
          <p:spPr bwMode="auto">
            <a:xfrm>
              <a:off x="4178300" y="5029200"/>
              <a:ext cx="1327150" cy="454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 dirty="0">
                  <a:solidFill>
                    <a:srgbClr val="00FF99"/>
                  </a:solidFill>
                  <a:latin typeface="Symbol" pitchFamily="18" charset="2"/>
                </a:rPr>
                <a:t>D</a:t>
              </a:r>
              <a:r>
                <a:rPr lang="it-IT" altLang="it-IT" sz="2600" b="1" dirty="0">
                  <a:solidFill>
                    <a:srgbClr val="00FF99"/>
                  </a:solidFill>
                  <a:latin typeface="Arial" charset="0"/>
                </a:rPr>
                <a:t>H = </a:t>
              </a:r>
              <a:r>
                <a:rPr lang="it-IT" altLang="it-IT" sz="2600" b="1" dirty="0" err="1">
                  <a:solidFill>
                    <a:srgbClr val="00FF99"/>
                  </a:solidFill>
                  <a:latin typeface="Arial" charset="0"/>
                </a:rPr>
                <a:t>Q</a:t>
              </a:r>
              <a:r>
                <a:rPr lang="it-IT" altLang="it-IT" sz="2600" b="1" baseline="-25000" dirty="0" err="1">
                  <a:solidFill>
                    <a:srgbClr val="00FF99"/>
                  </a:solidFill>
                  <a:latin typeface="Arial" charset="0"/>
                </a:rPr>
                <a:t>p</a:t>
              </a:r>
              <a:endParaRPr lang="it-IT" altLang="it-IT" sz="2600" b="1" dirty="0">
                <a:solidFill>
                  <a:srgbClr val="00FF99"/>
                </a:solidFill>
                <a:latin typeface="Arial" charset="0"/>
              </a:endParaRPr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3968750" y="5013325"/>
              <a:ext cx="1736725" cy="514350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1791337" y="3426619"/>
            <a:ext cx="1920875" cy="668338"/>
            <a:chOff x="111125" y="3711575"/>
            <a:chExt cx="1920875" cy="668338"/>
          </a:xfrm>
        </p:grpSpPr>
        <p:sp>
          <p:nvSpPr>
            <p:cNvPr id="30730" name="Text Box 10"/>
            <p:cNvSpPr txBox="1">
              <a:spLocks noChangeArrowheads="1"/>
            </p:cNvSpPr>
            <p:nvPr/>
          </p:nvSpPr>
          <p:spPr bwMode="auto">
            <a:xfrm>
              <a:off x="188913" y="3711575"/>
              <a:ext cx="1749425" cy="654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tabLst>
                  <a:tab pos="5278438" algn="l"/>
                  <a:tab pos="71628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tabLst>
                  <a:tab pos="5278438" algn="l"/>
                  <a:tab pos="71628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tabLst>
                  <a:tab pos="5278438" algn="l"/>
                  <a:tab pos="7162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 dirty="0">
                  <a:solidFill>
                    <a:srgbClr val="00FF99"/>
                  </a:solidFill>
                  <a:latin typeface="Arial" charset="0"/>
                </a:rPr>
                <a:t>ENTALPIA</a:t>
              </a:r>
              <a:endParaRPr lang="it-IT" altLang="it-IT" sz="26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735" name="Rectangle 15"/>
            <p:cNvSpPr>
              <a:spLocks noChangeArrowheads="1"/>
            </p:cNvSpPr>
            <p:nvPr/>
          </p:nvSpPr>
          <p:spPr bwMode="auto">
            <a:xfrm>
              <a:off x="111125" y="3789363"/>
              <a:ext cx="1920875" cy="590550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1706881" y="633105"/>
            <a:ext cx="8861425" cy="671513"/>
            <a:chOff x="0" y="633104"/>
            <a:chExt cx="8861425" cy="671513"/>
          </a:xfrm>
        </p:grpSpPr>
        <p:sp>
          <p:nvSpPr>
            <p:cNvPr id="30725" name="Rectangle 5"/>
            <p:cNvSpPr>
              <a:spLocks noChangeArrowheads="1"/>
            </p:cNvSpPr>
            <p:nvPr/>
          </p:nvSpPr>
          <p:spPr bwMode="auto">
            <a:xfrm>
              <a:off x="7123113" y="733117"/>
              <a:ext cx="1738312" cy="571500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0727" name="Rectangle 7"/>
            <p:cNvSpPr>
              <a:spLocks noChangeArrowheads="1"/>
            </p:cNvSpPr>
            <p:nvPr/>
          </p:nvSpPr>
          <p:spPr bwMode="auto">
            <a:xfrm>
              <a:off x="0" y="718203"/>
              <a:ext cx="3430588" cy="514350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" name="Text Box 3"/>
            <p:cNvSpPr txBox="1">
              <a:spLocks noChangeArrowheads="1"/>
            </p:cNvSpPr>
            <p:nvPr/>
          </p:nvSpPr>
          <p:spPr bwMode="auto">
            <a:xfrm>
              <a:off x="0" y="633104"/>
              <a:ext cx="8547527" cy="6540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tabLst>
                  <a:tab pos="5278438" algn="l"/>
                  <a:tab pos="71628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tabLst>
                  <a:tab pos="5278438" algn="l"/>
                  <a:tab pos="71628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tabLst>
                  <a:tab pos="5278438" algn="l"/>
                  <a:tab pos="7162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 dirty="0">
                  <a:solidFill>
                    <a:srgbClr val="00FF99"/>
                  </a:solidFill>
                  <a:latin typeface="Arial" charset="0"/>
                </a:rPr>
                <a:t>Processi isocori	(L = O)	</a:t>
              </a:r>
              <a:r>
                <a:rPr lang="it-IT" altLang="it-IT" sz="2600" b="1" dirty="0">
                  <a:solidFill>
                    <a:srgbClr val="00FF99"/>
                  </a:solidFill>
                  <a:latin typeface="Symbol" pitchFamily="18" charset="2"/>
                </a:rPr>
                <a:t>D</a:t>
              </a:r>
              <a:r>
                <a:rPr lang="it-IT" altLang="it-IT" sz="2600" b="1" dirty="0">
                  <a:solidFill>
                    <a:srgbClr val="00FF99"/>
                  </a:solidFill>
                  <a:latin typeface="Arial" charset="0"/>
                </a:rPr>
                <a:t>U = </a:t>
              </a:r>
              <a:r>
                <a:rPr lang="it-IT" altLang="it-IT" sz="2600" b="1" dirty="0" err="1">
                  <a:solidFill>
                    <a:srgbClr val="00FF99"/>
                  </a:solidFill>
                  <a:latin typeface="Arial" charset="0"/>
                </a:rPr>
                <a:t>Q</a:t>
              </a:r>
              <a:r>
                <a:rPr lang="it-IT" altLang="it-IT" sz="2600" b="1" baseline="-25000" dirty="0" err="1">
                  <a:solidFill>
                    <a:srgbClr val="00FF99"/>
                  </a:solidFill>
                  <a:latin typeface="Arial" charset="0"/>
                </a:rPr>
                <a:t>v</a:t>
              </a:r>
              <a:endParaRPr lang="it-IT" altLang="it-IT" sz="2600" b="1" dirty="0">
                <a:solidFill>
                  <a:srgbClr val="00FF99"/>
                </a:solidFill>
                <a:latin typeface="Arial" charset="0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1706880" y="1306454"/>
            <a:ext cx="8854084" cy="1254185"/>
            <a:chOff x="0" y="1306453"/>
            <a:chExt cx="8854084" cy="1254185"/>
          </a:xfrm>
        </p:grpSpPr>
        <p:sp>
          <p:nvSpPr>
            <p:cNvPr id="30728" name="Rectangle 8"/>
            <p:cNvSpPr>
              <a:spLocks noChangeArrowheads="1"/>
            </p:cNvSpPr>
            <p:nvPr/>
          </p:nvSpPr>
          <p:spPr bwMode="auto">
            <a:xfrm>
              <a:off x="46038" y="1454150"/>
              <a:ext cx="5411788" cy="1106488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7" name="Text Box 3"/>
            <p:cNvSpPr txBox="1">
              <a:spLocks noChangeArrowheads="1"/>
            </p:cNvSpPr>
            <p:nvPr/>
          </p:nvSpPr>
          <p:spPr bwMode="auto">
            <a:xfrm>
              <a:off x="0" y="1306453"/>
              <a:ext cx="8854084" cy="1254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tabLst>
                  <a:tab pos="5278438" algn="l"/>
                  <a:tab pos="71628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tabLst>
                  <a:tab pos="5278438" algn="l"/>
                  <a:tab pos="71628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tabLst>
                  <a:tab pos="5278438" algn="l"/>
                  <a:tab pos="7162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278438" algn="l"/>
                  <a:tab pos="71628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 dirty="0">
                  <a:solidFill>
                    <a:srgbClr val="00FF99"/>
                  </a:solidFill>
                  <a:latin typeface="Arial" charset="0"/>
                </a:rPr>
                <a:t>Processi isobari, con solo lavoro 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 dirty="0">
                  <a:solidFill>
                    <a:srgbClr val="00FF99"/>
                  </a:solidFill>
                  <a:latin typeface="Arial" charset="0"/>
                </a:rPr>
                <a:t>di espansione		L = + P</a:t>
              </a:r>
              <a:r>
                <a:rPr lang="it-IT" altLang="it-IT" sz="2600" b="1" dirty="0">
                  <a:solidFill>
                    <a:srgbClr val="00FF99"/>
                  </a:solidFill>
                  <a:latin typeface="Symbol" pitchFamily="18" charset="2"/>
                </a:rPr>
                <a:t>D</a:t>
              </a:r>
              <a:r>
                <a:rPr lang="it-IT" altLang="it-IT" sz="2600" b="1" dirty="0">
                  <a:solidFill>
                    <a:srgbClr val="00FF99"/>
                  </a:solidFill>
                  <a:latin typeface="Arial" charset="0"/>
                </a:rPr>
                <a:t>V</a:t>
              </a:r>
              <a:endParaRPr lang="it-IT" altLang="it-IT" sz="26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412356" y="2644459"/>
            <a:ext cx="2343905" cy="45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 err="1">
                <a:solidFill>
                  <a:srgbClr val="00FFFF"/>
                </a:solidFill>
                <a:latin typeface="Arial" charset="0"/>
              </a:rPr>
              <a:t>Q</a:t>
            </a:r>
            <a:r>
              <a:rPr lang="it-IT" altLang="it-IT" sz="2600" baseline="-25000" dirty="0" err="1">
                <a:solidFill>
                  <a:srgbClr val="00FFFF"/>
                </a:solidFill>
                <a:latin typeface="Arial" charset="0"/>
              </a:rPr>
              <a:t>p</a:t>
            </a:r>
            <a:r>
              <a:rPr lang="it-IT" altLang="it-IT" sz="2600" dirty="0">
                <a:solidFill>
                  <a:srgbClr val="00FFFF"/>
                </a:solidFill>
                <a:latin typeface="Arial" charset="0"/>
              </a:rPr>
              <a:t> = </a:t>
            </a:r>
            <a:r>
              <a:rPr lang="it-IT" altLang="it-IT" sz="2600" dirty="0">
                <a:solidFill>
                  <a:srgbClr val="00FFFF"/>
                </a:solidFill>
                <a:latin typeface="Symbol" pitchFamily="18" charset="2"/>
              </a:rPr>
              <a:t>D</a:t>
            </a:r>
            <a:r>
              <a:rPr lang="it-IT" altLang="it-IT" sz="2600" dirty="0">
                <a:solidFill>
                  <a:srgbClr val="00FFFF"/>
                </a:solidFill>
                <a:latin typeface="Arial" charset="0"/>
              </a:rPr>
              <a:t>U + P</a:t>
            </a:r>
            <a:r>
              <a:rPr lang="it-IT" altLang="it-IT" sz="2600" dirty="0">
                <a:solidFill>
                  <a:srgbClr val="00FFFF"/>
                </a:solidFill>
                <a:latin typeface="Symbol" pitchFamily="18" charset="2"/>
              </a:rPr>
              <a:t>D</a:t>
            </a:r>
            <a:r>
              <a:rPr lang="it-IT" altLang="it-IT" sz="2600" dirty="0">
                <a:solidFill>
                  <a:srgbClr val="00FFFF"/>
                </a:solidFill>
                <a:latin typeface="Arial" charset="0"/>
              </a:rPr>
              <a:t>V</a:t>
            </a:r>
          </a:p>
        </p:txBody>
      </p:sp>
      <p:cxnSp>
        <p:nvCxnSpPr>
          <p:cNvPr id="7" name="Connettore 2 6"/>
          <p:cNvCxnSpPr/>
          <p:nvPr/>
        </p:nvCxnSpPr>
        <p:spPr bwMode="auto">
          <a:xfrm flipV="1">
            <a:off x="8463281" y="3302000"/>
            <a:ext cx="366713" cy="10731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11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868"/>
    </mc:Choice>
    <mc:Fallback xmlns="">
      <p:transition spd="slow" advTm="266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0724" grpId="0"/>
      <p:bldP spid="30731" grpId="0"/>
      <p:bldP spid="30732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97401" y="134461"/>
            <a:ext cx="3083177" cy="48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rgbClr val="99FFCC"/>
                </a:solidFill>
                <a:latin typeface="Comic Sans MS" pitchFamily="66" charset="0"/>
              </a:rPr>
              <a:t>TERMOCHIMICA</a:t>
            </a:r>
          </a:p>
        </p:txBody>
      </p:sp>
      <p:grpSp>
        <p:nvGrpSpPr>
          <p:cNvPr id="28" name="Gruppo 27"/>
          <p:cNvGrpSpPr/>
          <p:nvPr/>
        </p:nvGrpSpPr>
        <p:grpSpPr>
          <a:xfrm>
            <a:off x="1967572" y="634047"/>
            <a:ext cx="7567930" cy="762000"/>
            <a:chOff x="351814" y="786447"/>
            <a:chExt cx="7567930" cy="762000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1806892" y="855696"/>
              <a:ext cx="6112852" cy="667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tabLst>
                  <a:tab pos="1838325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tabLst>
                  <a:tab pos="1838325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tabLst>
                  <a:tab pos="1838325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tabLst>
                  <a:tab pos="1838325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tabLst>
                  <a:tab pos="1838325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38325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38325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38325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38325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dirty="0">
                  <a:solidFill>
                    <a:srgbClr val="FF3300"/>
                  </a:solidFill>
                  <a:latin typeface="Comic Sans MS" pitchFamily="66" charset="0"/>
                </a:rPr>
                <a:t>Esotermiche	    che Liberano calore 	       </a:t>
              </a:r>
              <a:r>
                <a:rPr lang="it-IT" altLang="it-IT" sz="2000" dirty="0">
                  <a:solidFill>
                    <a:srgbClr val="FF3300"/>
                  </a:solidFill>
                  <a:latin typeface="Symbol" pitchFamily="18" charset="2"/>
                </a:rPr>
                <a:t>D</a:t>
              </a:r>
              <a:r>
                <a:rPr lang="it-IT" altLang="it-IT" sz="2000" dirty="0">
                  <a:solidFill>
                    <a:srgbClr val="FF3300"/>
                  </a:solidFill>
                  <a:latin typeface="Comic Sans MS" pitchFamily="66" charset="0"/>
                </a:rPr>
                <a:t>H &lt; 0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dirty="0">
                  <a:solidFill>
                    <a:srgbClr val="FF3300"/>
                  </a:solidFill>
                  <a:latin typeface="Comic Sans MS" pitchFamily="66" charset="0"/>
                </a:rPr>
                <a:t>Endotermiche	    che Assorbono calore 	</a:t>
              </a:r>
              <a:r>
                <a:rPr lang="it-IT" altLang="it-IT" sz="2000" dirty="0">
                  <a:solidFill>
                    <a:srgbClr val="FF3300"/>
                  </a:solidFill>
                  <a:latin typeface="Symbol" pitchFamily="18" charset="2"/>
                </a:rPr>
                <a:t>D</a:t>
              </a:r>
              <a:r>
                <a:rPr lang="it-IT" altLang="it-IT" sz="2000" dirty="0">
                  <a:solidFill>
                    <a:srgbClr val="FF3300"/>
                  </a:solidFill>
                  <a:latin typeface="Comic Sans MS" pitchFamily="66" charset="0"/>
                </a:rPr>
                <a:t>H &gt; 0</a:t>
              </a:r>
            </a:p>
          </p:txBody>
        </p:sp>
        <p:grpSp>
          <p:nvGrpSpPr>
            <p:cNvPr id="24" name="Gruppo 23"/>
            <p:cNvGrpSpPr/>
            <p:nvPr/>
          </p:nvGrpSpPr>
          <p:grpSpPr>
            <a:xfrm>
              <a:off x="351814" y="786447"/>
              <a:ext cx="1390650" cy="762000"/>
              <a:chOff x="416242" y="928370"/>
              <a:chExt cx="1390650" cy="762000"/>
            </a:xfrm>
          </p:grpSpPr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436880" y="1155382"/>
                <a:ext cx="1206061" cy="3909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 dirty="0">
                    <a:solidFill>
                      <a:srgbClr val="FF3300"/>
                    </a:solidFill>
                    <a:latin typeface="Comic Sans MS" pitchFamily="66" charset="0"/>
                  </a:rPr>
                  <a:t>Reazioni</a:t>
                </a:r>
              </a:p>
            </p:txBody>
          </p:sp>
          <p:sp>
            <p:nvSpPr>
              <p:cNvPr id="7" name="AutoShape 19"/>
              <p:cNvSpPr>
                <a:spLocks/>
              </p:cNvSpPr>
              <p:nvPr/>
            </p:nvSpPr>
            <p:spPr bwMode="auto">
              <a:xfrm>
                <a:off x="1711642" y="928370"/>
                <a:ext cx="95250" cy="762000"/>
              </a:xfrm>
              <a:prstGeom prst="leftBrace">
                <a:avLst>
                  <a:gd name="adj1" fmla="val 66667"/>
                  <a:gd name="adj2" fmla="val 52176"/>
                </a:avLst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Rectangle 33"/>
              <p:cNvSpPr>
                <a:spLocks noChangeArrowheads="1"/>
              </p:cNvSpPr>
              <p:nvPr/>
            </p:nvSpPr>
            <p:spPr bwMode="auto">
              <a:xfrm>
                <a:off x="416242" y="1156970"/>
                <a:ext cx="1200150" cy="349250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5" name="Gruppo 24"/>
          <p:cNvGrpSpPr/>
          <p:nvPr/>
        </p:nvGrpSpPr>
        <p:grpSpPr>
          <a:xfrm>
            <a:off x="2585903" y="1429668"/>
            <a:ext cx="6889750" cy="1372760"/>
            <a:chOff x="725805" y="1749425"/>
            <a:chExt cx="6889750" cy="1372760"/>
          </a:xfrm>
        </p:grpSpPr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725805" y="1749425"/>
              <a:ext cx="6889750" cy="1372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NH</a:t>
              </a:r>
              <a:r>
                <a:rPr lang="it-IT" altLang="it-IT" sz="2200" baseline="-25000" dirty="0">
                  <a:solidFill>
                    <a:srgbClr val="00FF99"/>
                  </a:solidFill>
                  <a:latin typeface="Comic Sans MS" pitchFamily="66" charset="0"/>
                </a:rPr>
                <a:t>3</a:t>
              </a: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	+	</a:t>
              </a:r>
              <a:r>
                <a:rPr lang="it-IT" altLang="it-IT" sz="2200" dirty="0" err="1">
                  <a:solidFill>
                    <a:srgbClr val="00FF99"/>
                  </a:solidFill>
                  <a:latin typeface="Comic Sans MS" pitchFamily="66" charset="0"/>
                </a:rPr>
                <a:t>HCl</a:t>
              </a:r>
              <a:r>
                <a:rPr lang="it-IT" altLang="it-IT" sz="2200" baseline="-25000" dirty="0">
                  <a:solidFill>
                    <a:srgbClr val="00FF99"/>
                  </a:solidFill>
                  <a:latin typeface="Comic Sans MS" pitchFamily="66" charset="0"/>
                </a:rPr>
                <a:t>(g)</a:t>
              </a: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	NH</a:t>
              </a:r>
              <a:r>
                <a:rPr lang="it-IT" altLang="it-IT" sz="2200" baseline="-25000" dirty="0">
                  <a:solidFill>
                    <a:srgbClr val="00FF99"/>
                  </a:solidFill>
                  <a:latin typeface="Comic Sans MS" pitchFamily="66" charset="0"/>
                </a:rPr>
                <a:t>4</a:t>
              </a: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Cl</a:t>
              </a:r>
              <a:r>
                <a:rPr lang="it-IT" altLang="it-IT" sz="2200" baseline="-25000" dirty="0">
                  <a:solidFill>
                    <a:srgbClr val="00FF99"/>
                  </a:solidFill>
                  <a:latin typeface="Comic Sans MS" pitchFamily="66" charset="0"/>
                </a:rPr>
                <a:t>(s)</a:t>
              </a: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	</a:t>
              </a:r>
              <a:r>
                <a:rPr lang="it-IT" altLang="it-IT" sz="2200" dirty="0">
                  <a:solidFill>
                    <a:srgbClr val="00FF99"/>
                  </a:solidFill>
                  <a:latin typeface="Symbol" pitchFamily="18" charset="2"/>
                </a:rPr>
                <a:t>D</a:t>
              </a: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H'</a:t>
              </a: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NH</a:t>
              </a:r>
              <a:r>
                <a:rPr lang="it-IT" altLang="it-IT" sz="2200" baseline="-25000" dirty="0">
                  <a:solidFill>
                    <a:srgbClr val="00FF99"/>
                  </a:solidFill>
                  <a:latin typeface="Comic Sans MS" pitchFamily="66" charset="0"/>
                </a:rPr>
                <a:t>3</a:t>
              </a: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	+	</a:t>
              </a:r>
              <a:r>
                <a:rPr lang="it-IT" altLang="it-IT" sz="2200" dirty="0" err="1">
                  <a:solidFill>
                    <a:srgbClr val="00FF99"/>
                  </a:solidFill>
                  <a:latin typeface="Comic Sans MS" pitchFamily="66" charset="0"/>
                </a:rPr>
                <a:t>HCl</a:t>
              </a: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	NH</a:t>
              </a:r>
              <a:r>
                <a:rPr lang="it-IT" altLang="it-IT" sz="2200" baseline="-25000" dirty="0">
                  <a:solidFill>
                    <a:srgbClr val="00FF99"/>
                  </a:solidFill>
                  <a:latin typeface="Comic Sans MS" pitchFamily="66" charset="0"/>
                </a:rPr>
                <a:t>4</a:t>
              </a: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Cl</a:t>
              </a:r>
              <a:r>
                <a:rPr lang="it-IT" altLang="it-IT" sz="2200" baseline="-25000" dirty="0">
                  <a:solidFill>
                    <a:srgbClr val="00FF99"/>
                  </a:solidFill>
                  <a:latin typeface="Comic Sans MS" pitchFamily="66" charset="0"/>
                </a:rPr>
                <a:t>(</a:t>
              </a:r>
              <a:r>
                <a:rPr lang="it-IT" altLang="it-IT" sz="2200" baseline="-25000" dirty="0" err="1">
                  <a:solidFill>
                    <a:srgbClr val="00FF99"/>
                  </a:solidFill>
                  <a:latin typeface="Comic Sans MS" pitchFamily="66" charset="0"/>
                </a:rPr>
                <a:t>soluz</a:t>
              </a:r>
              <a:r>
                <a:rPr lang="it-IT" altLang="it-IT" sz="2200" baseline="-25000" dirty="0">
                  <a:solidFill>
                    <a:srgbClr val="00FF99"/>
                  </a:solidFill>
                  <a:latin typeface="Comic Sans MS" pitchFamily="66" charset="0"/>
                </a:rPr>
                <a:t>.)</a:t>
              </a: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	</a:t>
              </a:r>
              <a:r>
                <a:rPr lang="it-IT" altLang="it-IT" sz="2200" dirty="0">
                  <a:solidFill>
                    <a:srgbClr val="00FF99"/>
                  </a:solidFill>
                  <a:latin typeface="Symbol" pitchFamily="18" charset="2"/>
                </a:rPr>
                <a:t>D</a:t>
              </a: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H''</a:t>
              </a: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2NH</a:t>
              </a:r>
              <a:r>
                <a:rPr lang="it-IT" altLang="it-IT" sz="2200" baseline="-25000" dirty="0">
                  <a:solidFill>
                    <a:srgbClr val="00FF99"/>
                  </a:solidFill>
                  <a:latin typeface="Comic Sans MS" pitchFamily="66" charset="0"/>
                </a:rPr>
                <a:t>3	</a:t>
              </a: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+    2HCl</a:t>
              </a:r>
              <a:r>
                <a:rPr lang="it-IT" altLang="it-IT" sz="2200" baseline="-25000" dirty="0">
                  <a:solidFill>
                    <a:srgbClr val="00FF99"/>
                  </a:solidFill>
                  <a:latin typeface="Comic Sans MS" pitchFamily="66" charset="0"/>
                </a:rPr>
                <a:t>(g)</a:t>
              </a: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	2NH</a:t>
              </a:r>
              <a:r>
                <a:rPr lang="it-IT" altLang="it-IT" sz="2200" baseline="-25000" dirty="0">
                  <a:solidFill>
                    <a:srgbClr val="00FF99"/>
                  </a:solidFill>
                  <a:latin typeface="Comic Sans MS" pitchFamily="66" charset="0"/>
                </a:rPr>
                <a:t>4</a:t>
              </a: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Cl</a:t>
              </a:r>
              <a:r>
                <a:rPr lang="it-IT" altLang="it-IT" sz="2200" baseline="-25000" dirty="0">
                  <a:solidFill>
                    <a:srgbClr val="00FF99"/>
                  </a:solidFill>
                  <a:latin typeface="Comic Sans MS" pitchFamily="66" charset="0"/>
                </a:rPr>
                <a:t>(s)</a:t>
              </a: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	2</a:t>
              </a:r>
              <a:r>
                <a:rPr lang="it-IT" altLang="it-IT" sz="2200" dirty="0">
                  <a:solidFill>
                    <a:srgbClr val="00FF99"/>
                  </a:solidFill>
                  <a:latin typeface="Symbol" pitchFamily="18" charset="2"/>
                </a:rPr>
                <a:t>D</a:t>
              </a:r>
              <a:r>
                <a:rPr lang="it-IT" altLang="it-IT" sz="2200" dirty="0">
                  <a:solidFill>
                    <a:srgbClr val="00FF99"/>
                  </a:solidFill>
                  <a:latin typeface="Comic Sans MS" pitchFamily="66" charset="0"/>
                </a:rPr>
                <a:t>H'</a:t>
              </a: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3800793" y="2968625"/>
              <a:ext cx="728662" cy="0"/>
            </a:xfrm>
            <a:prstGeom prst="line">
              <a:avLst/>
            </a:prstGeom>
            <a:noFill/>
            <a:ln w="38100">
              <a:solidFill>
                <a:srgbClr val="00FF99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3800793" y="2490787"/>
              <a:ext cx="728662" cy="0"/>
            </a:xfrm>
            <a:prstGeom prst="line">
              <a:avLst/>
            </a:prstGeom>
            <a:noFill/>
            <a:ln w="38100">
              <a:solidFill>
                <a:srgbClr val="00FF99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3800793" y="2085975"/>
              <a:ext cx="728662" cy="0"/>
            </a:xfrm>
            <a:prstGeom prst="line">
              <a:avLst/>
            </a:prstGeom>
            <a:noFill/>
            <a:ln w="38100">
              <a:solidFill>
                <a:srgbClr val="00FF99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1517748" y="2935499"/>
            <a:ext cx="9221373" cy="390953"/>
            <a:chOff x="0" y="3130975"/>
            <a:chExt cx="9221373" cy="390953"/>
          </a:xfrm>
        </p:grpSpPr>
        <p:sp>
          <p:nvSpPr>
            <p:cNvPr id="26" name="Rettangolo 25"/>
            <p:cNvSpPr/>
            <p:nvPr/>
          </p:nvSpPr>
          <p:spPr bwMode="auto">
            <a:xfrm>
              <a:off x="0" y="3130975"/>
              <a:ext cx="9144000" cy="39095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0" y="3130975"/>
              <a:ext cx="9221373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dirty="0">
                  <a:solidFill>
                    <a:srgbClr val="FF0000"/>
                  </a:solidFill>
                  <a:latin typeface="Comic Sans MS" pitchFamily="66" charset="0"/>
                </a:rPr>
                <a:t>Stato di riferimento: 25°C, 1 atm - reattivi e prodotti nello stato più stabile.</a:t>
              </a:r>
            </a:p>
          </p:txBody>
        </p:sp>
      </p:grp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1595120" y="3484242"/>
            <a:ext cx="5078412" cy="45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tabLst>
                <a:tab pos="1296988" algn="l"/>
                <a:tab pos="1784350" algn="l"/>
                <a:tab pos="4270375" algn="l"/>
                <a:tab pos="6108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tabLst>
                <a:tab pos="1296988" algn="l"/>
                <a:tab pos="1784350" algn="l"/>
                <a:tab pos="4270375" algn="l"/>
                <a:tab pos="6108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tabLst>
                <a:tab pos="1296988" algn="l"/>
                <a:tab pos="1784350" algn="l"/>
                <a:tab pos="4270375" algn="l"/>
                <a:tab pos="6108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tabLst>
                <a:tab pos="1296988" algn="l"/>
                <a:tab pos="1784350" algn="l"/>
                <a:tab pos="4270375" algn="l"/>
                <a:tab pos="6108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tabLst>
                <a:tab pos="1296988" algn="l"/>
                <a:tab pos="1784350" algn="l"/>
                <a:tab pos="4270375" algn="l"/>
                <a:tab pos="6108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1296988" algn="l"/>
                <a:tab pos="1784350" algn="l"/>
                <a:tab pos="4270375" algn="l"/>
                <a:tab pos="6108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1296988" algn="l"/>
                <a:tab pos="1784350" algn="l"/>
                <a:tab pos="4270375" algn="l"/>
                <a:tab pos="6108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1296988" algn="l"/>
                <a:tab pos="1784350" algn="l"/>
                <a:tab pos="4270375" algn="l"/>
                <a:tab pos="6108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1296988" algn="l"/>
                <a:tab pos="1784350" algn="l"/>
                <a:tab pos="4270375" algn="l"/>
                <a:tab pos="6108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000" dirty="0">
                <a:solidFill>
                  <a:srgbClr val="00FFCC"/>
                </a:solidFill>
                <a:latin typeface="Comic Sans MS" pitchFamily="66" charset="0"/>
              </a:rPr>
              <a:t>Entalpia standard di formazione:       </a:t>
            </a:r>
            <a:r>
              <a:rPr lang="it-IT" altLang="it-IT" sz="2000" dirty="0" err="1">
                <a:solidFill>
                  <a:srgbClr val="00FFCC"/>
                </a:solidFill>
                <a:latin typeface="Comic Sans MS" pitchFamily="66" charset="0"/>
              </a:rPr>
              <a:t>H°</a:t>
            </a:r>
            <a:r>
              <a:rPr lang="it-IT" altLang="it-IT" sz="2000" baseline="-25000" dirty="0" err="1">
                <a:solidFill>
                  <a:srgbClr val="00FFCC"/>
                </a:solidFill>
                <a:latin typeface="Comic Sans MS" pitchFamily="66" charset="0"/>
              </a:rPr>
              <a:t>f</a:t>
            </a:r>
            <a:endParaRPr lang="it-IT" altLang="it-IT" sz="2000" dirty="0">
              <a:solidFill>
                <a:srgbClr val="00FFCC"/>
              </a:solidFill>
              <a:latin typeface="Comic Sans MS" pitchFamily="66" charset="0"/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1924099" y="4559300"/>
            <a:ext cx="7435850" cy="2197100"/>
            <a:chOff x="31750" y="6680200"/>
            <a:chExt cx="7435850" cy="2197100"/>
          </a:xfrm>
        </p:grpSpPr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74613" y="6680200"/>
              <a:ext cx="6440487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dirty="0">
                  <a:solidFill>
                    <a:srgbClr val="00FFCC"/>
                  </a:solidFill>
                  <a:latin typeface="Comic Sans MS" pitchFamily="66" charset="0"/>
                </a:rPr>
                <a:t>Entalpia standard di formazione di alcune sostanze</a:t>
              </a:r>
            </a:p>
          </p:txBody>
        </p:sp>
        <p:sp>
          <p:nvSpPr>
            <p:cNvPr id="22" name="Text Box 32"/>
            <p:cNvSpPr txBox="1">
              <a:spLocks noChangeArrowheads="1"/>
            </p:cNvSpPr>
            <p:nvPr/>
          </p:nvSpPr>
          <p:spPr bwMode="auto">
            <a:xfrm>
              <a:off x="31750" y="7270750"/>
              <a:ext cx="7435850" cy="160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tabLst>
                  <a:tab pos="2270125" algn="l"/>
                  <a:tab pos="4594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tabLst>
                  <a:tab pos="2270125" algn="l"/>
                  <a:tab pos="4594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tabLst>
                  <a:tab pos="2270125" algn="l"/>
                  <a:tab pos="4594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tabLst>
                  <a:tab pos="2270125" algn="l"/>
                  <a:tab pos="4594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tabLst>
                  <a:tab pos="2270125" algn="l"/>
                  <a:tab pos="4594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70125" algn="l"/>
                  <a:tab pos="4594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70125" algn="l"/>
                  <a:tab pos="4594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70125" algn="l"/>
                  <a:tab pos="4594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70125" algn="l"/>
                  <a:tab pos="4594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H</a:t>
              </a:r>
              <a:r>
                <a:rPr lang="it-IT" altLang="it-IT" sz="1500" baseline="-25000">
                  <a:solidFill>
                    <a:srgbClr val="00FF99"/>
                  </a:solidFill>
                  <a:latin typeface="Comic Sans MS" pitchFamily="66" charset="0"/>
                </a:rPr>
                <a:t>2(g)</a:t>
              </a: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  = 0	NO</a:t>
              </a:r>
              <a:r>
                <a:rPr lang="it-IT" altLang="it-IT" sz="1500" baseline="-25000">
                  <a:solidFill>
                    <a:srgbClr val="00FF99"/>
                  </a:solidFill>
                  <a:latin typeface="Comic Sans MS" pitchFamily="66" charset="0"/>
                </a:rPr>
                <a:t>(g)</a:t>
              </a: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 = + 21,6 kcal/mole	HI</a:t>
              </a:r>
              <a:r>
                <a:rPr lang="it-IT" altLang="it-IT" sz="1500" baseline="-25000">
                  <a:solidFill>
                    <a:srgbClr val="00FF99"/>
                  </a:solidFill>
                  <a:latin typeface="Comic Sans MS" pitchFamily="66" charset="0"/>
                </a:rPr>
                <a:t>(g)</a:t>
              </a: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 = + 6,2 kcal/mole</a:t>
              </a:r>
            </a:p>
            <a:p>
              <a:pPr eaLnBrk="0" fontAlgn="base" hangingPunct="0">
                <a:lnSpc>
                  <a:spcPct val="1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O</a:t>
              </a:r>
              <a:r>
                <a:rPr lang="it-IT" altLang="it-IT" sz="1500" baseline="-25000">
                  <a:solidFill>
                    <a:srgbClr val="00FF99"/>
                  </a:solidFill>
                  <a:latin typeface="Comic Sans MS" pitchFamily="66" charset="0"/>
                </a:rPr>
                <a:t>2(g)</a:t>
              </a: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  = 0	S</a:t>
              </a:r>
              <a:r>
                <a:rPr lang="it-IT" altLang="it-IT" sz="1500" baseline="-25000">
                  <a:solidFill>
                    <a:srgbClr val="00FF99"/>
                  </a:solidFill>
                  <a:latin typeface="Comic Sans MS" pitchFamily="66" charset="0"/>
                </a:rPr>
                <a:t>(s)</a:t>
              </a: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 = 0	NH</a:t>
              </a:r>
              <a:r>
                <a:rPr lang="it-IT" altLang="it-IT" sz="1500" baseline="-25000">
                  <a:solidFill>
                    <a:srgbClr val="00FF99"/>
                  </a:solidFill>
                  <a:latin typeface="Comic Sans MS" pitchFamily="66" charset="0"/>
                </a:rPr>
                <a:t>3(g)</a:t>
              </a: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 = - 11.0 kcal/mole</a:t>
              </a:r>
            </a:p>
            <a:p>
              <a:pPr eaLnBrk="0" fontAlgn="base" hangingPunct="0">
                <a:lnSpc>
                  <a:spcPct val="1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H</a:t>
              </a:r>
              <a:r>
                <a:rPr lang="it-IT" altLang="it-IT" sz="1500" baseline="-25000">
                  <a:solidFill>
                    <a:srgbClr val="00FF99"/>
                  </a:solidFill>
                  <a:latin typeface="Comic Sans MS" pitchFamily="66" charset="0"/>
                </a:rPr>
                <a:t>2</a:t>
              </a: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O</a:t>
              </a:r>
              <a:r>
                <a:rPr lang="it-IT" altLang="it-IT" sz="1500" baseline="-25000">
                  <a:solidFill>
                    <a:srgbClr val="00FF99"/>
                  </a:solidFill>
                  <a:latin typeface="Comic Sans MS" pitchFamily="66" charset="0"/>
                </a:rPr>
                <a:t>(l)</a:t>
              </a: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 = - 68,3 kcal/mole	H</a:t>
              </a:r>
              <a:r>
                <a:rPr lang="it-IT" altLang="it-IT" sz="1500" baseline="-25000">
                  <a:solidFill>
                    <a:srgbClr val="00FF99"/>
                  </a:solidFill>
                  <a:latin typeface="Comic Sans MS" pitchFamily="66" charset="0"/>
                </a:rPr>
                <a:t>2</a:t>
              </a: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S = - 4,8 kcal/mole	Pb</a:t>
              </a:r>
              <a:r>
                <a:rPr lang="it-IT" altLang="it-IT" sz="1500" baseline="-25000">
                  <a:solidFill>
                    <a:srgbClr val="00FF99"/>
                  </a:solidFill>
                  <a:latin typeface="Comic Sans MS" pitchFamily="66" charset="0"/>
                </a:rPr>
                <a:t>(s)</a:t>
              </a: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 = 0</a:t>
              </a:r>
            </a:p>
            <a:p>
              <a:pPr eaLnBrk="0" fontAlgn="base" hangingPunct="0">
                <a:lnSpc>
                  <a:spcPct val="1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N</a:t>
              </a:r>
              <a:r>
                <a:rPr lang="it-IT" altLang="it-IT" sz="1500" baseline="-25000">
                  <a:solidFill>
                    <a:srgbClr val="00FF99"/>
                  </a:solidFill>
                  <a:latin typeface="Comic Sans MS" pitchFamily="66" charset="0"/>
                </a:rPr>
                <a:t>2(g)</a:t>
              </a: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 = 0	I</a:t>
              </a:r>
              <a:r>
                <a:rPr lang="it-IT" altLang="it-IT" sz="1500" baseline="-25000">
                  <a:solidFill>
                    <a:srgbClr val="00FF99"/>
                  </a:solidFill>
                  <a:latin typeface="Comic Sans MS" pitchFamily="66" charset="0"/>
                </a:rPr>
                <a:t>2(s)</a:t>
              </a: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 = 0	PbO</a:t>
              </a:r>
              <a:r>
                <a:rPr lang="it-IT" altLang="it-IT" sz="1500" baseline="-25000">
                  <a:solidFill>
                    <a:srgbClr val="00FF99"/>
                  </a:solidFill>
                  <a:latin typeface="Comic Sans MS" pitchFamily="66" charset="0"/>
                </a:rPr>
                <a:t>(s)</a:t>
              </a:r>
              <a:r>
                <a:rPr lang="it-IT" altLang="it-IT" sz="1500">
                  <a:solidFill>
                    <a:srgbClr val="00FF99"/>
                  </a:solidFill>
                  <a:latin typeface="Comic Sans MS" pitchFamily="66" charset="0"/>
                </a:rPr>
                <a:t> = - 52,1 kcal/mole</a:t>
              </a:r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3276465" y="3931917"/>
            <a:ext cx="7297738" cy="452509"/>
            <a:chOff x="1681345" y="3931916"/>
            <a:chExt cx="7297738" cy="452509"/>
          </a:xfrm>
        </p:grpSpPr>
        <p:grpSp>
          <p:nvGrpSpPr>
            <p:cNvPr id="27" name="Gruppo 26"/>
            <p:cNvGrpSpPr/>
            <p:nvPr/>
          </p:nvGrpSpPr>
          <p:grpSpPr>
            <a:xfrm>
              <a:off x="1681345" y="3931917"/>
              <a:ext cx="5497513" cy="452508"/>
              <a:chOff x="1742464" y="4393244"/>
              <a:chExt cx="5497513" cy="452508"/>
            </a:xfrm>
          </p:grpSpPr>
          <p:sp>
            <p:nvSpPr>
              <p:cNvPr id="19" name="Text Box 21"/>
              <p:cNvSpPr txBox="1">
                <a:spLocks noChangeArrowheads="1"/>
              </p:cNvSpPr>
              <p:nvPr/>
            </p:nvSpPr>
            <p:spPr bwMode="auto">
              <a:xfrm>
                <a:off x="1742464" y="4393244"/>
                <a:ext cx="5497513" cy="4525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tabLst>
                    <a:tab pos="1296988" algn="l"/>
                    <a:tab pos="1784350" algn="l"/>
                    <a:tab pos="4270375" algn="l"/>
                    <a:tab pos="61087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tabLst>
                    <a:tab pos="1296988" algn="l"/>
                    <a:tab pos="1784350" algn="l"/>
                    <a:tab pos="4270375" algn="l"/>
                    <a:tab pos="61087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tabLst>
                    <a:tab pos="1296988" algn="l"/>
                    <a:tab pos="1784350" algn="l"/>
                    <a:tab pos="4270375" algn="l"/>
                    <a:tab pos="61087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tabLst>
                    <a:tab pos="1296988" algn="l"/>
                    <a:tab pos="1784350" algn="l"/>
                    <a:tab pos="4270375" algn="l"/>
                    <a:tab pos="61087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tabLst>
                    <a:tab pos="1296988" algn="l"/>
                    <a:tab pos="1784350" algn="l"/>
                    <a:tab pos="4270375" algn="l"/>
                    <a:tab pos="61087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296988" algn="l"/>
                    <a:tab pos="1784350" algn="l"/>
                    <a:tab pos="4270375" algn="l"/>
                    <a:tab pos="61087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296988" algn="l"/>
                    <a:tab pos="1784350" algn="l"/>
                    <a:tab pos="4270375" algn="l"/>
                    <a:tab pos="61087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296988" algn="l"/>
                    <a:tab pos="1784350" algn="l"/>
                    <a:tab pos="4270375" algn="l"/>
                    <a:tab pos="61087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296988" algn="l"/>
                    <a:tab pos="1784350" algn="l"/>
                    <a:tab pos="4270375" algn="l"/>
                    <a:tab pos="61087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000" dirty="0">
                    <a:solidFill>
                      <a:srgbClr val="00FF99"/>
                    </a:solidFill>
                    <a:latin typeface="Comic Sans MS" pitchFamily="66" charset="0"/>
                  </a:rPr>
                  <a:t>½ H</a:t>
                </a:r>
                <a:r>
                  <a:rPr lang="it-IT" altLang="it-IT" sz="2000" baseline="-25000" dirty="0">
                    <a:solidFill>
                      <a:srgbClr val="00FF99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000" dirty="0">
                    <a:solidFill>
                      <a:srgbClr val="00FF99"/>
                    </a:solidFill>
                    <a:latin typeface="Comic Sans MS" pitchFamily="66" charset="0"/>
                  </a:rPr>
                  <a:t>   +   ½ Cl</a:t>
                </a:r>
                <a:r>
                  <a:rPr lang="it-IT" altLang="it-IT" sz="2000" baseline="-25000" dirty="0">
                    <a:solidFill>
                      <a:srgbClr val="00FF99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000" dirty="0">
                    <a:solidFill>
                      <a:srgbClr val="00FF99"/>
                    </a:solidFill>
                    <a:latin typeface="Comic Sans MS" pitchFamily="66" charset="0"/>
                  </a:rPr>
                  <a:t>                 </a:t>
                </a:r>
                <a:r>
                  <a:rPr lang="it-IT" altLang="it-IT" sz="2000" dirty="0" err="1">
                    <a:solidFill>
                      <a:srgbClr val="00FF99"/>
                    </a:solidFill>
                    <a:latin typeface="Comic Sans MS" pitchFamily="66" charset="0"/>
                  </a:rPr>
                  <a:t>HCl</a:t>
                </a:r>
                <a:r>
                  <a:rPr lang="it-IT" altLang="it-IT" sz="2000" baseline="-25000" dirty="0">
                    <a:solidFill>
                      <a:srgbClr val="00FF99"/>
                    </a:solidFill>
                    <a:latin typeface="Comic Sans MS" pitchFamily="66" charset="0"/>
                  </a:rPr>
                  <a:t>(g)</a:t>
                </a:r>
                <a:r>
                  <a:rPr lang="it-IT" altLang="it-IT" sz="2000" dirty="0">
                    <a:solidFill>
                      <a:srgbClr val="00FF99"/>
                    </a:solidFill>
                    <a:latin typeface="Comic Sans MS" pitchFamily="66" charset="0"/>
                  </a:rPr>
                  <a:t>      </a:t>
                </a:r>
                <a:r>
                  <a:rPr lang="it-IT" altLang="it-IT" sz="2000" dirty="0">
                    <a:solidFill>
                      <a:srgbClr val="00FF99"/>
                    </a:solidFill>
                    <a:latin typeface="Symbol" pitchFamily="18" charset="2"/>
                  </a:rPr>
                  <a:t>D</a:t>
                </a:r>
                <a:r>
                  <a:rPr lang="it-IT" altLang="it-IT" sz="2000" dirty="0">
                    <a:solidFill>
                      <a:srgbClr val="00FF99"/>
                    </a:solidFill>
                    <a:latin typeface="Comic Sans MS" pitchFamily="66" charset="0"/>
                  </a:rPr>
                  <a:t>H° = </a:t>
                </a:r>
                <a:r>
                  <a:rPr lang="it-IT" altLang="it-IT" sz="2000" dirty="0" err="1">
                    <a:solidFill>
                      <a:srgbClr val="00FF99"/>
                    </a:solidFill>
                    <a:latin typeface="Comic Sans MS" pitchFamily="66" charset="0"/>
                  </a:rPr>
                  <a:t>H°</a:t>
                </a:r>
                <a:r>
                  <a:rPr lang="it-IT" altLang="it-IT" sz="2000" baseline="-25000" dirty="0" err="1">
                    <a:solidFill>
                      <a:srgbClr val="00FF99"/>
                    </a:solidFill>
                    <a:latin typeface="Comic Sans MS" pitchFamily="66" charset="0"/>
                  </a:rPr>
                  <a:t>f</a:t>
                </a:r>
                <a:endParaRPr lang="it-IT" altLang="it-IT" sz="2000" dirty="0">
                  <a:solidFill>
                    <a:srgbClr val="00FF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0" name="Line 24"/>
              <p:cNvSpPr>
                <a:spLocks noChangeShapeType="1"/>
              </p:cNvSpPr>
              <p:nvPr/>
            </p:nvSpPr>
            <p:spPr bwMode="auto">
              <a:xfrm>
                <a:off x="3815420" y="4617081"/>
                <a:ext cx="728662" cy="0"/>
              </a:xfrm>
              <a:prstGeom prst="line">
                <a:avLst/>
              </a:prstGeom>
              <a:noFill/>
              <a:ln w="38100">
                <a:solidFill>
                  <a:srgbClr val="00FF99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7178858" y="3931916"/>
              <a:ext cx="1800225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96988" algn="l"/>
                  <a:tab pos="1784350" algn="l"/>
                  <a:tab pos="4270375" algn="l"/>
                  <a:tab pos="6108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dirty="0">
                  <a:solidFill>
                    <a:srgbClr val="00FF99"/>
                  </a:solidFill>
                  <a:latin typeface="Comic Sans MS" pitchFamily="66" charset="0"/>
                </a:rPr>
                <a:t>1 atm,  25°C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6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77"/>
    </mc:Choice>
    <mc:Fallback xmlns="">
      <p:transition spd="slow" advTm="331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8"/>
          <p:cNvSpPr>
            <a:spLocks noChangeArrowheads="1" noChangeShapeType="1" noTextEdit="1"/>
          </p:cNvSpPr>
          <p:nvPr/>
        </p:nvSpPr>
        <p:spPr bwMode="auto">
          <a:xfrm>
            <a:off x="4069081" y="138114"/>
            <a:ext cx="3814763" cy="436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i="1" kern="10" dirty="0">
                <a:ln w="317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Narrow"/>
              </a:rPr>
              <a:t>Legge di Hess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551364" y="1628776"/>
            <a:ext cx="85725" cy="130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7267577" y="1487488"/>
            <a:ext cx="85725" cy="130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7267577" y="1209676"/>
            <a:ext cx="85725" cy="130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3024188" y="1089025"/>
            <a:ext cx="5270500" cy="654050"/>
            <a:chOff x="1500188" y="1089025"/>
            <a:chExt cx="5270500" cy="654050"/>
          </a:xfrm>
        </p:grpSpPr>
        <p:grpSp>
          <p:nvGrpSpPr>
            <p:cNvPr id="17" name="Gruppo 16"/>
            <p:cNvGrpSpPr/>
            <p:nvPr/>
          </p:nvGrpSpPr>
          <p:grpSpPr>
            <a:xfrm>
              <a:off x="2143126" y="1089025"/>
              <a:ext cx="4627562" cy="654050"/>
              <a:chOff x="2143126" y="1089025"/>
              <a:chExt cx="4627562" cy="654050"/>
            </a:xfrm>
          </p:grpSpPr>
          <p:sp>
            <p:nvSpPr>
              <p:cNvPr id="3" name="Oval 9"/>
              <p:cNvSpPr>
                <a:spLocks noChangeArrowheads="1"/>
              </p:cNvSpPr>
              <p:nvPr/>
            </p:nvSpPr>
            <p:spPr bwMode="auto">
              <a:xfrm>
                <a:off x="2143126" y="1089025"/>
                <a:ext cx="3771900" cy="654050"/>
              </a:xfrm>
              <a:prstGeom prst="ellips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Text Box 18"/>
              <p:cNvSpPr txBox="1">
                <a:spLocks noChangeArrowheads="1"/>
              </p:cNvSpPr>
              <p:nvPr/>
            </p:nvSpPr>
            <p:spPr bwMode="auto">
              <a:xfrm>
                <a:off x="5786438" y="1231900"/>
                <a:ext cx="984250" cy="336550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800" b="1">
                    <a:solidFill>
                      <a:srgbClr val="CCFF99"/>
                    </a:solidFill>
                    <a:latin typeface="Arial" charset="0"/>
                  </a:rPr>
                  <a:t>Prodotti</a:t>
                </a:r>
                <a:endParaRPr lang="it-IT" altLang="it-IT" sz="1800" b="1">
                  <a:solidFill>
                    <a:srgbClr val="990033"/>
                  </a:solidFill>
                  <a:latin typeface="Arial" charset="0"/>
                </a:endParaRPr>
              </a:p>
            </p:txBody>
          </p:sp>
        </p:grpSp>
        <p:sp>
          <p:nvSpPr>
            <p:cNvPr id="4" name="Text Box 10"/>
            <p:cNvSpPr txBox="1">
              <a:spLocks noChangeArrowheads="1"/>
            </p:cNvSpPr>
            <p:nvPr/>
          </p:nvSpPr>
          <p:spPr bwMode="auto">
            <a:xfrm>
              <a:off x="1500188" y="1231900"/>
              <a:ext cx="933450" cy="336550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 dirty="0">
                  <a:solidFill>
                    <a:srgbClr val="CCFF99"/>
                  </a:solidFill>
                  <a:latin typeface="Arial" charset="0"/>
                </a:rPr>
                <a:t>Reattivi</a:t>
              </a:r>
              <a:endParaRPr lang="it-IT" altLang="it-IT" sz="1800" b="1" dirty="0">
                <a:solidFill>
                  <a:srgbClr val="990033"/>
                </a:solidFill>
                <a:latin typeface="Arial" charset="0"/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5338764" y="1068387"/>
            <a:ext cx="1928813" cy="298620"/>
            <a:chOff x="3814763" y="1068387"/>
            <a:chExt cx="1928813" cy="298620"/>
          </a:xfrm>
        </p:grpSpPr>
        <p:sp>
          <p:nvSpPr>
            <p:cNvPr id="5" name="Line 11"/>
            <p:cNvSpPr>
              <a:spLocks noChangeShapeType="1"/>
            </p:cNvSpPr>
            <p:nvPr/>
          </p:nvSpPr>
          <p:spPr bwMode="auto">
            <a:xfrm>
              <a:off x="5614988" y="1236662"/>
              <a:ext cx="128588" cy="42863"/>
            </a:xfrm>
            <a:prstGeom prst="line">
              <a:avLst/>
            </a:prstGeom>
            <a:noFill/>
            <a:ln w="50800">
              <a:solidFill>
                <a:srgbClr val="000099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3814763" y="1068387"/>
              <a:ext cx="452650" cy="298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 dirty="0">
                  <a:solidFill>
                    <a:srgbClr val="990033"/>
                  </a:solidFill>
                  <a:latin typeface="Symbol" pitchFamily="18" charset="2"/>
                </a:rPr>
                <a:t>D</a:t>
              </a:r>
              <a:r>
                <a:rPr lang="it-IT" altLang="it-IT" sz="1600" dirty="0">
                  <a:solidFill>
                    <a:srgbClr val="990033"/>
                  </a:solidFill>
                  <a:latin typeface="Arial" charset="0"/>
                </a:rPr>
                <a:t>H</a:t>
              </a:r>
              <a:r>
                <a:rPr lang="it-IT" altLang="it-IT" sz="1600" baseline="-25000" dirty="0">
                  <a:solidFill>
                    <a:srgbClr val="990033"/>
                  </a:solidFill>
                  <a:latin typeface="Arial" charset="0"/>
                </a:rPr>
                <a:t>1</a:t>
              </a:r>
              <a:endParaRPr lang="it-IT" altLang="it-IT" sz="1600" dirty="0">
                <a:solidFill>
                  <a:srgbClr val="990033"/>
                </a:solidFill>
                <a:latin typeface="Arial" charset="0"/>
              </a:endParaRP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3946526" y="1327151"/>
            <a:ext cx="3321050" cy="377825"/>
            <a:chOff x="2422526" y="1327150"/>
            <a:chExt cx="3321050" cy="377825"/>
          </a:xfrm>
        </p:grpSpPr>
        <p:sp>
          <p:nvSpPr>
            <p:cNvPr id="7" name="Line 13"/>
            <p:cNvSpPr>
              <a:spLocks noChangeShapeType="1"/>
            </p:cNvSpPr>
            <p:nvPr/>
          </p:nvSpPr>
          <p:spPr bwMode="auto">
            <a:xfrm rot="21111374">
              <a:off x="2914651" y="1660525"/>
              <a:ext cx="128587" cy="44450"/>
            </a:xfrm>
            <a:prstGeom prst="line">
              <a:avLst/>
            </a:prstGeom>
            <a:noFill/>
            <a:ln w="50800">
              <a:solidFill>
                <a:srgbClr val="000099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 rot="19317751">
              <a:off x="5614988" y="1546225"/>
              <a:ext cx="128588" cy="44450"/>
            </a:xfrm>
            <a:prstGeom prst="line">
              <a:avLst/>
            </a:prstGeom>
            <a:noFill/>
            <a:ln w="50800">
              <a:solidFill>
                <a:srgbClr val="000099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2422526" y="1343025"/>
              <a:ext cx="491122" cy="298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 dirty="0">
                  <a:solidFill>
                    <a:srgbClr val="990033"/>
                  </a:solidFill>
                  <a:latin typeface="Symbol" pitchFamily="18" charset="2"/>
                </a:rPr>
                <a:t>D</a:t>
              </a:r>
              <a:r>
                <a:rPr lang="it-IT" altLang="it-IT" sz="1600" dirty="0">
                  <a:solidFill>
                    <a:srgbClr val="990033"/>
                  </a:solidFill>
                  <a:latin typeface="Arial" charset="0"/>
                </a:rPr>
                <a:t>H'</a:t>
              </a:r>
              <a:r>
                <a:rPr lang="it-IT" altLang="it-IT" sz="1600" baseline="-25000" dirty="0">
                  <a:solidFill>
                    <a:srgbClr val="990033"/>
                  </a:solidFill>
                  <a:latin typeface="Arial" charset="0"/>
                </a:rPr>
                <a:t>2</a:t>
              </a:r>
              <a:endParaRPr lang="it-IT" altLang="it-IT" sz="1600" dirty="0">
                <a:solidFill>
                  <a:srgbClr val="990033"/>
                </a:solidFill>
                <a:latin typeface="Arial" charset="0"/>
              </a:endParaRPr>
            </a:p>
          </p:txBody>
        </p:sp>
        <p:sp>
          <p:nvSpPr>
            <p:cNvPr id="15" name="Text Box 21"/>
            <p:cNvSpPr txBox="1">
              <a:spLocks noChangeArrowheads="1"/>
            </p:cNvSpPr>
            <p:nvPr/>
          </p:nvSpPr>
          <p:spPr bwMode="auto">
            <a:xfrm>
              <a:off x="5038726" y="1327150"/>
              <a:ext cx="529594" cy="298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>
                  <a:solidFill>
                    <a:srgbClr val="990033"/>
                  </a:solidFill>
                  <a:latin typeface="Symbol" pitchFamily="18" charset="2"/>
                </a:rPr>
                <a:t>D</a:t>
              </a:r>
              <a:r>
                <a:rPr lang="it-IT" altLang="it-IT" sz="1600">
                  <a:solidFill>
                    <a:srgbClr val="990033"/>
                  </a:solidFill>
                  <a:latin typeface="Arial" charset="0"/>
                </a:rPr>
                <a:t>H''</a:t>
              </a:r>
              <a:r>
                <a:rPr lang="it-IT" altLang="it-IT" sz="1600" baseline="-25000">
                  <a:solidFill>
                    <a:srgbClr val="990033"/>
                  </a:solidFill>
                  <a:latin typeface="Arial" charset="0"/>
                </a:rPr>
                <a:t>2</a:t>
              </a:r>
              <a:endParaRPr lang="it-IT" altLang="it-IT" sz="1600">
                <a:solidFill>
                  <a:srgbClr val="990033"/>
                </a:solidFill>
                <a:latin typeface="Arial" charset="0"/>
              </a:endParaRPr>
            </a:p>
          </p:txBody>
        </p:sp>
      </p:grp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7771766" y="1772602"/>
            <a:ext cx="1965884" cy="29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>
                <a:solidFill>
                  <a:srgbClr val="990033"/>
                </a:solidFill>
                <a:latin typeface="Symbol" pitchFamily="18" charset="2"/>
              </a:rPr>
              <a:t>D</a:t>
            </a:r>
            <a:r>
              <a:rPr lang="it-IT" altLang="it-IT" sz="1600" dirty="0">
                <a:solidFill>
                  <a:srgbClr val="990033"/>
                </a:solidFill>
                <a:latin typeface="Arial" charset="0"/>
              </a:rPr>
              <a:t>H</a:t>
            </a:r>
            <a:r>
              <a:rPr lang="it-IT" altLang="it-IT" sz="1600" baseline="-25000" dirty="0">
                <a:solidFill>
                  <a:srgbClr val="990033"/>
                </a:solidFill>
                <a:latin typeface="Arial" charset="0"/>
              </a:rPr>
              <a:t>1</a:t>
            </a:r>
            <a:r>
              <a:rPr lang="it-IT" altLang="it-IT" sz="1600" dirty="0">
                <a:solidFill>
                  <a:srgbClr val="990033"/>
                </a:solidFill>
                <a:latin typeface="Arial" charset="0"/>
              </a:rPr>
              <a:t> =  </a:t>
            </a:r>
            <a:r>
              <a:rPr lang="it-IT" altLang="it-IT" sz="1600" dirty="0">
                <a:solidFill>
                  <a:srgbClr val="990033"/>
                </a:solidFill>
                <a:latin typeface="Symbol" pitchFamily="18" charset="2"/>
              </a:rPr>
              <a:t>D</a:t>
            </a:r>
            <a:r>
              <a:rPr lang="it-IT" altLang="it-IT" sz="1600" dirty="0">
                <a:solidFill>
                  <a:srgbClr val="990033"/>
                </a:solidFill>
                <a:latin typeface="Arial" charset="0"/>
              </a:rPr>
              <a:t>H'</a:t>
            </a:r>
            <a:r>
              <a:rPr lang="it-IT" altLang="it-IT" sz="1600" baseline="-25000" dirty="0">
                <a:solidFill>
                  <a:srgbClr val="990033"/>
                </a:solidFill>
                <a:latin typeface="Arial" charset="0"/>
              </a:rPr>
              <a:t>2</a:t>
            </a:r>
            <a:r>
              <a:rPr lang="it-IT" altLang="it-IT" sz="1600" dirty="0">
                <a:solidFill>
                  <a:srgbClr val="990033"/>
                </a:solidFill>
                <a:latin typeface="Arial" charset="0"/>
              </a:rPr>
              <a:t>  +   </a:t>
            </a:r>
            <a:r>
              <a:rPr lang="it-IT" altLang="it-IT" sz="1600" dirty="0">
                <a:solidFill>
                  <a:srgbClr val="990033"/>
                </a:solidFill>
                <a:latin typeface="Symbol" pitchFamily="18" charset="2"/>
              </a:rPr>
              <a:t>D</a:t>
            </a:r>
            <a:r>
              <a:rPr lang="it-IT" altLang="it-IT" sz="1600" dirty="0">
                <a:solidFill>
                  <a:srgbClr val="990033"/>
                </a:solidFill>
                <a:latin typeface="Arial" charset="0"/>
              </a:rPr>
              <a:t>H''</a:t>
            </a:r>
            <a:r>
              <a:rPr lang="it-IT" altLang="it-IT" sz="1600" baseline="-25000" dirty="0">
                <a:solidFill>
                  <a:srgbClr val="990033"/>
                </a:solidFill>
                <a:latin typeface="Arial" charset="0"/>
              </a:rPr>
              <a:t>2</a:t>
            </a:r>
            <a:endParaRPr lang="it-IT" altLang="it-IT" sz="16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618039" y="1536700"/>
            <a:ext cx="1909763" cy="336550"/>
          </a:xfrm>
          <a:prstGeom prst="rect">
            <a:avLst/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 b="1">
                <a:solidFill>
                  <a:srgbClr val="CCFF99"/>
                </a:solidFill>
                <a:latin typeface="Arial" charset="0"/>
              </a:rPr>
              <a:t>Stato intermedio</a:t>
            </a:r>
            <a:endParaRPr lang="it-IT" altLang="it-IT" sz="1800" b="1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4622007" y="2958460"/>
            <a:ext cx="85725" cy="130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7338220" y="2817172"/>
            <a:ext cx="85725" cy="130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7338220" y="2539360"/>
            <a:ext cx="85725" cy="130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grpSp>
        <p:nvGrpSpPr>
          <p:cNvPr id="47" name="Gruppo 46"/>
          <p:cNvGrpSpPr/>
          <p:nvPr/>
        </p:nvGrpSpPr>
        <p:grpSpPr>
          <a:xfrm>
            <a:off x="5409407" y="2398071"/>
            <a:ext cx="1928813" cy="298620"/>
            <a:chOff x="3814763" y="1068387"/>
            <a:chExt cx="1928813" cy="298620"/>
          </a:xfrm>
        </p:grpSpPr>
        <p:sp>
          <p:nvSpPr>
            <p:cNvPr id="48" name="Line 11"/>
            <p:cNvSpPr>
              <a:spLocks noChangeShapeType="1"/>
            </p:cNvSpPr>
            <p:nvPr/>
          </p:nvSpPr>
          <p:spPr bwMode="auto">
            <a:xfrm>
              <a:off x="5614988" y="1236662"/>
              <a:ext cx="128588" cy="42863"/>
            </a:xfrm>
            <a:prstGeom prst="line">
              <a:avLst/>
            </a:prstGeom>
            <a:noFill/>
            <a:ln w="50800">
              <a:solidFill>
                <a:srgbClr val="000099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" name="Text Box 19"/>
            <p:cNvSpPr txBox="1">
              <a:spLocks noChangeArrowheads="1"/>
            </p:cNvSpPr>
            <p:nvPr/>
          </p:nvSpPr>
          <p:spPr bwMode="auto">
            <a:xfrm>
              <a:off x="3814763" y="1068387"/>
              <a:ext cx="104862" cy="298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600" dirty="0">
                <a:solidFill>
                  <a:srgbClr val="990033"/>
                </a:solidFill>
                <a:latin typeface="Arial" charset="0"/>
              </a:endParaRPr>
            </a:p>
          </p:txBody>
        </p:sp>
      </p:grpSp>
      <p:grpSp>
        <p:nvGrpSpPr>
          <p:cNvPr id="86" name="Gruppo 85"/>
          <p:cNvGrpSpPr/>
          <p:nvPr/>
        </p:nvGrpSpPr>
        <p:grpSpPr>
          <a:xfrm>
            <a:off x="4016961" y="2609839"/>
            <a:ext cx="3321258" cy="424821"/>
            <a:chOff x="2492961" y="2609838"/>
            <a:chExt cx="3321258" cy="424821"/>
          </a:xfrm>
        </p:grpSpPr>
        <p:sp>
          <p:nvSpPr>
            <p:cNvPr id="51" name="Line 13"/>
            <p:cNvSpPr>
              <a:spLocks noChangeShapeType="1"/>
            </p:cNvSpPr>
            <p:nvPr/>
          </p:nvSpPr>
          <p:spPr bwMode="auto">
            <a:xfrm rot="21111374">
              <a:off x="2985294" y="2990209"/>
              <a:ext cx="128587" cy="44450"/>
            </a:xfrm>
            <a:prstGeom prst="line">
              <a:avLst/>
            </a:prstGeom>
            <a:noFill/>
            <a:ln w="50800">
              <a:solidFill>
                <a:srgbClr val="000099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" name="Line 17"/>
            <p:cNvSpPr>
              <a:spLocks noChangeShapeType="1"/>
            </p:cNvSpPr>
            <p:nvPr/>
          </p:nvSpPr>
          <p:spPr bwMode="auto">
            <a:xfrm rot="19317751">
              <a:off x="5685631" y="2875909"/>
              <a:ext cx="128588" cy="44450"/>
            </a:xfrm>
            <a:prstGeom prst="line">
              <a:avLst/>
            </a:prstGeom>
            <a:noFill/>
            <a:ln w="50800">
              <a:solidFill>
                <a:srgbClr val="000099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Text Box 20"/>
            <p:cNvSpPr txBox="1">
              <a:spLocks noChangeArrowheads="1"/>
            </p:cNvSpPr>
            <p:nvPr/>
          </p:nvSpPr>
          <p:spPr bwMode="auto">
            <a:xfrm>
              <a:off x="2492961" y="2609838"/>
              <a:ext cx="534402" cy="298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 dirty="0">
                  <a:solidFill>
                    <a:srgbClr val="990033"/>
                  </a:solidFill>
                  <a:latin typeface="Symbol" pitchFamily="18" charset="2"/>
                </a:rPr>
                <a:t>D</a:t>
              </a:r>
              <a:r>
                <a:rPr lang="it-IT" altLang="it-IT" sz="1600" dirty="0">
                  <a:solidFill>
                    <a:srgbClr val="990033"/>
                  </a:solidFill>
                  <a:latin typeface="Arial" charset="0"/>
                </a:rPr>
                <a:t>H°</a:t>
              </a:r>
              <a:r>
                <a:rPr lang="it-IT" altLang="it-IT" sz="1600" baseline="-25000" dirty="0">
                  <a:solidFill>
                    <a:srgbClr val="990033"/>
                  </a:solidFill>
                  <a:latin typeface="Arial" charset="0"/>
                </a:rPr>
                <a:t>2</a:t>
              </a:r>
              <a:endParaRPr lang="it-IT" altLang="it-IT" sz="1600" dirty="0">
                <a:solidFill>
                  <a:srgbClr val="990033"/>
                </a:solidFill>
                <a:latin typeface="Arial" charset="0"/>
              </a:endParaRPr>
            </a:p>
          </p:txBody>
        </p:sp>
        <p:sp>
          <p:nvSpPr>
            <p:cNvPr id="54" name="Text Box 21"/>
            <p:cNvSpPr txBox="1">
              <a:spLocks noChangeArrowheads="1"/>
            </p:cNvSpPr>
            <p:nvPr/>
          </p:nvSpPr>
          <p:spPr bwMode="auto">
            <a:xfrm>
              <a:off x="5109369" y="2656834"/>
              <a:ext cx="534402" cy="298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 dirty="0">
                  <a:solidFill>
                    <a:srgbClr val="990033"/>
                  </a:solidFill>
                  <a:latin typeface="Symbol" pitchFamily="18" charset="2"/>
                </a:rPr>
                <a:t>D</a:t>
              </a:r>
              <a:r>
                <a:rPr lang="it-IT" altLang="it-IT" sz="1600" dirty="0">
                  <a:solidFill>
                    <a:srgbClr val="990033"/>
                  </a:solidFill>
                  <a:latin typeface="Arial" charset="0"/>
                </a:rPr>
                <a:t>H°</a:t>
              </a:r>
              <a:r>
                <a:rPr lang="it-IT" altLang="it-IT" sz="1600" baseline="-25000" dirty="0">
                  <a:solidFill>
                    <a:srgbClr val="990033"/>
                  </a:solidFill>
                  <a:latin typeface="Arial" charset="0"/>
                </a:rPr>
                <a:t>3</a:t>
              </a:r>
              <a:endParaRPr lang="it-IT" altLang="it-IT" sz="1600" dirty="0">
                <a:solidFill>
                  <a:srgbClr val="990033"/>
                </a:solidFill>
                <a:latin typeface="Arial" charset="0"/>
              </a:endParaRPr>
            </a:p>
          </p:txBody>
        </p:sp>
      </p:grpSp>
      <p:grpSp>
        <p:nvGrpSpPr>
          <p:cNvPr id="85" name="Gruppo 84"/>
          <p:cNvGrpSpPr/>
          <p:nvPr/>
        </p:nvGrpSpPr>
        <p:grpSpPr>
          <a:xfrm>
            <a:off x="2299018" y="2418709"/>
            <a:ext cx="6775926" cy="1174902"/>
            <a:chOff x="775018" y="2418709"/>
            <a:chExt cx="6775926" cy="1174902"/>
          </a:xfrm>
        </p:grpSpPr>
        <p:sp>
          <p:nvSpPr>
            <p:cNvPr id="37" name="Text Box 33"/>
            <p:cNvSpPr txBox="1">
              <a:spLocks noChangeArrowheads="1"/>
            </p:cNvSpPr>
            <p:nvPr/>
          </p:nvSpPr>
          <p:spPr bwMode="auto">
            <a:xfrm>
              <a:off x="5990432" y="3088634"/>
              <a:ext cx="156051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 u="sng" dirty="0">
                  <a:solidFill>
                    <a:srgbClr val="FF6600"/>
                  </a:solidFill>
                  <a:latin typeface="Arial" charset="0"/>
                </a:rPr>
                <a:t>Stato Finale</a:t>
              </a:r>
            </a:p>
          </p:txBody>
        </p:sp>
        <p:sp>
          <p:nvSpPr>
            <p:cNvPr id="38" name="Text Box 34"/>
            <p:cNvSpPr txBox="1">
              <a:spLocks noChangeArrowheads="1"/>
            </p:cNvSpPr>
            <p:nvPr/>
          </p:nvSpPr>
          <p:spPr bwMode="auto">
            <a:xfrm>
              <a:off x="775018" y="3226899"/>
              <a:ext cx="167481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 u="sng" dirty="0">
                  <a:solidFill>
                    <a:srgbClr val="FF6600"/>
                  </a:solidFill>
                  <a:latin typeface="Arial" charset="0"/>
                </a:rPr>
                <a:t>Stato Iniziale</a:t>
              </a:r>
            </a:p>
          </p:txBody>
        </p:sp>
        <p:sp>
          <p:nvSpPr>
            <p:cNvPr id="45" name="Oval 9"/>
            <p:cNvSpPr>
              <a:spLocks noChangeArrowheads="1"/>
            </p:cNvSpPr>
            <p:nvPr/>
          </p:nvSpPr>
          <p:spPr bwMode="auto">
            <a:xfrm>
              <a:off x="2201632" y="2418709"/>
              <a:ext cx="3771900" cy="654050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80" name="Gruppo 79"/>
            <p:cNvGrpSpPr/>
            <p:nvPr/>
          </p:nvGrpSpPr>
          <p:grpSpPr>
            <a:xfrm>
              <a:off x="5844944" y="2558092"/>
              <a:ext cx="925744" cy="340042"/>
              <a:chOff x="5844944" y="2558092"/>
              <a:chExt cx="925744" cy="340042"/>
            </a:xfrm>
          </p:grpSpPr>
          <p:sp>
            <p:nvSpPr>
              <p:cNvPr id="46" name="Text Box 18"/>
              <p:cNvSpPr txBox="1">
                <a:spLocks noChangeArrowheads="1"/>
              </p:cNvSpPr>
              <p:nvPr/>
            </p:nvSpPr>
            <p:spPr bwMode="auto">
              <a:xfrm>
                <a:off x="5844944" y="2561584"/>
                <a:ext cx="925744" cy="336550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 sz="1800" b="1" dirty="0">
                  <a:solidFill>
                    <a:srgbClr val="990033"/>
                  </a:solidFill>
                  <a:latin typeface="Arial" charset="0"/>
                </a:endParaRPr>
              </a:p>
            </p:txBody>
          </p:sp>
          <p:sp>
            <p:nvSpPr>
              <p:cNvPr id="58" name="Text Box 29"/>
              <p:cNvSpPr txBox="1">
                <a:spLocks noChangeArrowheads="1"/>
              </p:cNvSpPr>
              <p:nvPr/>
            </p:nvSpPr>
            <p:spPr bwMode="auto">
              <a:xfrm>
                <a:off x="5987416" y="2558092"/>
                <a:ext cx="733175" cy="329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800" b="1" dirty="0">
                    <a:solidFill>
                      <a:srgbClr val="CCFF99"/>
                    </a:solidFill>
                    <a:latin typeface="Arial" charset="0"/>
                  </a:rPr>
                  <a:t>CO</a:t>
                </a:r>
                <a:r>
                  <a:rPr lang="it-IT" altLang="it-IT" sz="1800" b="1" baseline="-25000" dirty="0">
                    <a:solidFill>
                      <a:srgbClr val="CCFF99"/>
                    </a:solidFill>
                    <a:latin typeface="Arial" charset="0"/>
                  </a:rPr>
                  <a:t>2(g)</a:t>
                </a:r>
                <a:endParaRPr lang="it-IT" altLang="it-IT" sz="1800" b="1" dirty="0">
                  <a:solidFill>
                    <a:srgbClr val="990033"/>
                  </a:solidFill>
                  <a:latin typeface="Arial" charset="0"/>
                </a:endParaRPr>
              </a:p>
            </p:txBody>
          </p:sp>
        </p:grpSp>
        <p:grpSp>
          <p:nvGrpSpPr>
            <p:cNvPr id="82" name="Gruppo 81"/>
            <p:cNvGrpSpPr/>
            <p:nvPr/>
          </p:nvGrpSpPr>
          <p:grpSpPr>
            <a:xfrm>
              <a:off x="1015091" y="2493717"/>
              <a:ext cx="1364255" cy="347924"/>
              <a:chOff x="1015091" y="2493717"/>
              <a:chExt cx="1364255" cy="347924"/>
            </a:xfrm>
          </p:grpSpPr>
          <p:sp>
            <p:nvSpPr>
              <p:cNvPr id="44" name="Text Box 10"/>
              <p:cNvSpPr txBox="1">
                <a:spLocks noChangeArrowheads="1"/>
              </p:cNvSpPr>
              <p:nvPr/>
            </p:nvSpPr>
            <p:spPr bwMode="auto">
              <a:xfrm>
                <a:off x="1015091" y="2493717"/>
                <a:ext cx="1364255" cy="329398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 sz="1800" b="1" dirty="0">
                  <a:solidFill>
                    <a:srgbClr val="990033"/>
                  </a:solidFill>
                  <a:latin typeface="Arial" charset="0"/>
                </a:endParaRPr>
              </a:p>
            </p:txBody>
          </p:sp>
          <p:sp>
            <p:nvSpPr>
              <p:cNvPr id="28" name="Text Box 24"/>
              <p:cNvSpPr txBox="1">
                <a:spLocks noChangeArrowheads="1"/>
              </p:cNvSpPr>
              <p:nvPr/>
            </p:nvSpPr>
            <p:spPr bwMode="auto">
              <a:xfrm>
                <a:off x="1064413" y="2512380"/>
                <a:ext cx="1265610" cy="329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800" b="1" dirty="0">
                    <a:solidFill>
                      <a:srgbClr val="CCFF99"/>
                    </a:solidFill>
                    <a:latin typeface="Arial" charset="0"/>
                  </a:rPr>
                  <a:t>C</a:t>
                </a:r>
                <a:r>
                  <a:rPr lang="it-IT" altLang="it-IT" sz="1800" b="1" baseline="-25000" dirty="0">
                    <a:solidFill>
                      <a:srgbClr val="CCFF99"/>
                    </a:solidFill>
                    <a:latin typeface="Arial" charset="0"/>
                  </a:rPr>
                  <a:t>(s)</a:t>
                </a:r>
                <a:r>
                  <a:rPr lang="it-IT" altLang="it-IT" sz="1800" b="1" dirty="0">
                    <a:solidFill>
                      <a:srgbClr val="CCFF99"/>
                    </a:solidFill>
                    <a:latin typeface="Arial" charset="0"/>
                  </a:rPr>
                  <a:t> + O</a:t>
                </a:r>
                <a:r>
                  <a:rPr lang="it-IT" altLang="it-IT" sz="1800" b="1" baseline="-25000" dirty="0">
                    <a:solidFill>
                      <a:srgbClr val="CCFF99"/>
                    </a:solidFill>
                    <a:latin typeface="Arial" charset="0"/>
                  </a:rPr>
                  <a:t>2(g)</a:t>
                </a:r>
                <a:endParaRPr lang="it-IT" altLang="it-IT" sz="1800" b="1" dirty="0">
                  <a:solidFill>
                    <a:srgbClr val="990033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9" name="Rettangolo 58"/>
          <p:cNvSpPr/>
          <p:nvPr/>
        </p:nvSpPr>
        <p:spPr>
          <a:xfrm>
            <a:off x="5306086" y="2403111"/>
            <a:ext cx="6142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>
                <a:solidFill>
                  <a:srgbClr val="990033"/>
                </a:solidFill>
                <a:latin typeface="Symbol" pitchFamily="18" charset="2"/>
              </a:rPr>
              <a:t>D</a:t>
            </a:r>
            <a:r>
              <a:rPr lang="it-IT" altLang="it-IT" sz="1600" dirty="0">
                <a:solidFill>
                  <a:srgbClr val="990033"/>
                </a:solidFill>
                <a:latin typeface="Arial" charset="0"/>
              </a:rPr>
              <a:t>H°</a:t>
            </a:r>
            <a:r>
              <a:rPr lang="it-IT" altLang="it-IT" sz="1600" baseline="-25000" dirty="0">
                <a:solidFill>
                  <a:srgbClr val="990033"/>
                </a:solidFill>
                <a:latin typeface="Arial" charset="0"/>
              </a:rPr>
              <a:t>1</a:t>
            </a:r>
            <a:endParaRPr lang="it-IT" altLang="it-IT" sz="1600" dirty="0">
              <a:solidFill>
                <a:srgbClr val="990033"/>
              </a:solidFill>
              <a:latin typeface="Arial" charset="0"/>
            </a:endParaRPr>
          </a:p>
        </p:txBody>
      </p:sp>
      <p:grpSp>
        <p:nvGrpSpPr>
          <p:cNvPr id="78" name="Gruppo 77"/>
          <p:cNvGrpSpPr/>
          <p:nvPr/>
        </p:nvGrpSpPr>
        <p:grpSpPr>
          <a:xfrm>
            <a:off x="7055255" y="5147153"/>
            <a:ext cx="2971800" cy="696912"/>
            <a:chOff x="5531255" y="5147153"/>
            <a:chExt cx="2971800" cy="696912"/>
          </a:xfrm>
        </p:grpSpPr>
        <p:sp>
          <p:nvSpPr>
            <p:cNvPr id="62" name="Text Box 37"/>
            <p:cNvSpPr txBox="1">
              <a:spLocks noChangeArrowheads="1"/>
            </p:cNvSpPr>
            <p:nvPr/>
          </p:nvSpPr>
          <p:spPr bwMode="auto">
            <a:xfrm>
              <a:off x="6069418" y="5399408"/>
              <a:ext cx="2433637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 dirty="0">
                  <a:solidFill>
                    <a:srgbClr val="990033"/>
                  </a:solidFill>
                  <a:latin typeface="Symbol" pitchFamily="18" charset="2"/>
                </a:rPr>
                <a:t>D</a:t>
              </a:r>
              <a:r>
                <a:rPr lang="it-IT" altLang="it-IT" sz="2000" b="1" dirty="0">
                  <a:solidFill>
                    <a:srgbClr val="990033"/>
                  </a:solidFill>
                  <a:latin typeface="Arial" charset="0"/>
                </a:rPr>
                <a:t>H°</a:t>
              </a:r>
              <a:r>
                <a:rPr lang="it-IT" altLang="it-IT" sz="2000" b="1" baseline="-25000" dirty="0">
                  <a:solidFill>
                    <a:srgbClr val="990033"/>
                  </a:solidFill>
                  <a:latin typeface="Arial" charset="0"/>
                </a:rPr>
                <a:t>1</a:t>
              </a:r>
              <a:r>
                <a:rPr lang="it-IT" altLang="it-IT" sz="2000" b="1" dirty="0">
                  <a:solidFill>
                    <a:srgbClr val="990033"/>
                  </a:solidFill>
                  <a:latin typeface="Arial" charset="0"/>
                </a:rPr>
                <a:t> =  </a:t>
              </a:r>
              <a:r>
                <a:rPr lang="it-IT" altLang="it-IT" sz="2000" b="1" dirty="0">
                  <a:solidFill>
                    <a:srgbClr val="990033"/>
                  </a:solidFill>
                  <a:latin typeface="Symbol" pitchFamily="18" charset="2"/>
                </a:rPr>
                <a:t>D</a:t>
              </a:r>
              <a:r>
                <a:rPr lang="it-IT" altLang="it-IT" sz="2000" b="1" dirty="0">
                  <a:solidFill>
                    <a:srgbClr val="990033"/>
                  </a:solidFill>
                  <a:latin typeface="Arial" charset="0"/>
                </a:rPr>
                <a:t>H°</a:t>
              </a:r>
              <a:r>
                <a:rPr lang="it-IT" altLang="it-IT" sz="2000" b="1" baseline="-25000" dirty="0">
                  <a:solidFill>
                    <a:srgbClr val="990033"/>
                  </a:solidFill>
                  <a:latin typeface="Arial" charset="0"/>
                </a:rPr>
                <a:t>2</a:t>
              </a:r>
              <a:r>
                <a:rPr lang="it-IT" altLang="it-IT" sz="2000" b="1" dirty="0">
                  <a:solidFill>
                    <a:srgbClr val="990033"/>
                  </a:solidFill>
                  <a:latin typeface="Arial" charset="0"/>
                </a:rPr>
                <a:t>+ </a:t>
              </a:r>
              <a:r>
                <a:rPr lang="it-IT" altLang="it-IT" sz="2000" b="1" dirty="0">
                  <a:solidFill>
                    <a:srgbClr val="990033"/>
                  </a:solidFill>
                  <a:latin typeface="Symbol" pitchFamily="18" charset="2"/>
                </a:rPr>
                <a:t>D</a:t>
              </a:r>
              <a:r>
                <a:rPr lang="it-IT" altLang="it-IT" sz="2000" b="1" dirty="0">
                  <a:solidFill>
                    <a:srgbClr val="990033"/>
                  </a:solidFill>
                  <a:latin typeface="Arial" charset="0"/>
                </a:rPr>
                <a:t>H°</a:t>
              </a:r>
              <a:r>
                <a:rPr lang="it-IT" altLang="it-IT" sz="2000" b="1" baseline="-25000" dirty="0">
                  <a:solidFill>
                    <a:srgbClr val="990033"/>
                  </a:solidFill>
                  <a:latin typeface="Arial" charset="0"/>
                </a:rPr>
                <a:t>3</a:t>
              </a:r>
              <a:endParaRPr lang="it-IT" altLang="it-IT" sz="2000" b="1" dirty="0">
                <a:solidFill>
                  <a:srgbClr val="990033"/>
                </a:solidFill>
                <a:latin typeface="Arial" charset="0"/>
              </a:endParaRPr>
            </a:p>
          </p:txBody>
        </p:sp>
        <p:sp>
          <p:nvSpPr>
            <p:cNvPr id="63" name="AutoShape 38"/>
            <p:cNvSpPr>
              <a:spLocks/>
            </p:cNvSpPr>
            <p:nvPr/>
          </p:nvSpPr>
          <p:spPr bwMode="auto">
            <a:xfrm>
              <a:off x="5531255" y="5147153"/>
              <a:ext cx="214313" cy="696912"/>
            </a:xfrm>
            <a:prstGeom prst="rightBrace">
              <a:avLst>
                <a:gd name="adj1" fmla="val 27099"/>
                <a:gd name="adj2" fmla="val 54056"/>
              </a:avLst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77" name="Gruppo 76"/>
          <p:cNvGrpSpPr/>
          <p:nvPr/>
        </p:nvGrpSpPr>
        <p:grpSpPr>
          <a:xfrm>
            <a:off x="1849983" y="5055008"/>
            <a:ext cx="5104086" cy="932640"/>
            <a:chOff x="325983" y="5055008"/>
            <a:chExt cx="5104086" cy="932640"/>
          </a:xfrm>
        </p:grpSpPr>
        <p:sp>
          <p:nvSpPr>
            <p:cNvPr id="60" name="Text Box 35"/>
            <p:cNvSpPr txBox="1">
              <a:spLocks noChangeArrowheads="1"/>
            </p:cNvSpPr>
            <p:nvPr/>
          </p:nvSpPr>
          <p:spPr bwMode="auto">
            <a:xfrm>
              <a:off x="325983" y="5055008"/>
              <a:ext cx="5104086" cy="932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C</a:t>
              </a:r>
              <a:r>
                <a:rPr lang="it-IT" altLang="it-IT" sz="2200" b="1" baseline="-25000" dirty="0">
                  <a:solidFill>
                    <a:srgbClr val="FF6600"/>
                  </a:solidFill>
                  <a:latin typeface="Arial" charset="0"/>
                </a:rPr>
                <a:t>(s)</a:t>
              </a: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 + O</a:t>
              </a:r>
              <a:r>
                <a:rPr lang="it-IT" altLang="it-IT" sz="2200" b="1" baseline="-25000" dirty="0">
                  <a:solidFill>
                    <a:srgbClr val="FF6600"/>
                  </a:solidFill>
                  <a:latin typeface="Arial" charset="0"/>
                </a:rPr>
                <a:t>2(g)</a:t>
              </a: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	CO + </a:t>
              </a:r>
              <a:r>
                <a:rPr lang="it-IT" altLang="it-IT" sz="2200" b="1" dirty="0">
                  <a:solidFill>
                    <a:srgbClr val="FF6600"/>
                  </a:solidFill>
                  <a:latin typeface="Comic Sans MS" pitchFamily="66" charset="0"/>
                </a:rPr>
                <a:t>½</a:t>
              </a: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O</a:t>
              </a:r>
              <a:r>
                <a:rPr lang="it-IT" altLang="it-IT" sz="2200" b="1" baseline="-25000" dirty="0">
                  <a:solidFill>
                    <a:srgbClr val="FF6600"/>
                  </a:solidFill>
                  <a:latin typeface="Arial" charset="0"/>
                </a:rPr>
                <a:t>2</a:t>
              </a: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	         </a:t>
              </a:r>
              <a:r>
                <a:rPr lang="it-IT" altLang="it-IT" sz="2200" b="1" dirty="0">
                  <a:solidFill>
                    <a:srgbClr val="FF6600"/>
                  </a:solidFill>
                  <a:latin typeface="Symbol" pitchFamily="18" charset="2"/>
                </a:rPr>
                <a:t>D</a:t>
              </a: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H°</a:t>
              </a:r>
              <a:r>
                <a:rPr lang="it-IT" altLang="it-IT" sz="2200" b="1" baseline="-25000" dirty="0">
                  <a:solidFill>
                    <a:srgbClr val="FF6600"/>
                  </a:solidFill>
                  <a:latin typeface="Arial" charset="0"/>
                </a:rPr>
                <a:t>2</a:t>
              </a:r>
              <a:endParaRPr lang="it-IT" altLang="it-IT" sz="2200" b="1" dirty="0">
                <a:solidFill>
                  <a:srgbClr val="FF6600"/>
                </a:solidFill>
                <a:latin typeface="Arial" charset="0"/>
              </a:endParaRP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CO</a:t>
              </a:r>
              <a:r>
                <a:rPr lang="it-IT" altLang="it-IT" sz="2200" b="1" baseline="-25000" dirty="0">
                  <a:solidFill>
                    <a:srgbClr val="FF6600"/>
                  </a:solidFill>
                  <a:latin typeface="Arial" charset="0"/>
                </a:rPr>
                <a:t>(g)</a:t>
              </a: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 + </a:t>
              </a:r>
              <a:r>
                <a:rPr lang="it-IT" altLang="it-IT" sz="2200" b="1" dirty="0">
                  <a:solidFill>
                    <a:srgbClr val="FF6600"/>
                  </a:solidFill>
                  <a:latin typeface="Comic Sans MS" pitchFamily="66" charset="0"/>
                </a:rPr>
                <a:t>½ </a:t>
              </a: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O</a:t>
              </a:r>
              <a:r>
                <a:rPr lang="it-IT" altLang="it-IT" sz="2200" b="1" baseline="-25000" dirty="0">
                  <a:solidFill>
                    <a:srgbClr val="FF6600"/>
                  </a:solidFill>
                  <a:latin typeface="Arial" charset="0"/>
                </a:rPr>
                <a:t>2(g)</a:t>
              </a: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	  CO</a:t>
              </a:r>
              <a:r>
                <a:rPr lang="it-IT" altLang="it-IT" sz="2200" b="1" baseline="-25000" dirty="0">
                  <a:solidFill>
                    <a:srgbClr val="FF6600"/>
                  </a:solidFill>
                  <a:latin typeface="Arial" charset="0"/>
                </a:rPr>
                <a:t>2(g)</a:t>
              </a: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	         </a:t>
              </a:r>
              <a:r>
                <a:rPr lang="it-IT" altLang="it-IT" sz="2200" b="1" dirty="0">
                  <a:solidFill>
                    <a:srgbClr val="FF6600"/>
                  </a:solidFill>
                  <a:latin typeface="Symbol" pitchFamily="18" charset="2"/>
                </a:rPr>
                <a:t>D</a:t>
              </a: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H°</a:t>
              </a:r>
              <a:r>
                <a:rPr lang="it-IT" altLang="it-IT" sz="2200" b="1" baseline="-25000" dirty="0">
                  <a:solidFill>
                    <a:srgbClr val="FF6600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66" name="Line 60"/>
            <p:cNvSpPr>
              <a:spLocks noChangeShapeType="1"/>
            </p:cNvSpPr>
            <p:nvPr/>
          </p:nvSpPr>
          <p:spPr bwMode="auto">
            <a:xfrm>
              <a:off x="2249805" y="5755008"/>
              <a:ext cx="590550" cy="0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Line 61"/>
            <p:cNvSpPr>
              <a:spLocks noChangeShapeType="1"/>
            </p:cNvSpPr>
            <p:nvPr/>
          </p:nvSpPr>
          <p:spPr bwMode="auto">
            <a:xfrm>
              <a:off x="1966913" y="5307016"/>
              <a:ext cx="590550" cy="0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6" name="Gruppo 75"/>
          <p:cNvGrpSpPr/>
          <p:nvPr/>
        </p:nvGrpSpPr>
        <p:grpSpPr>
          <a:xfrm>
            <a:off x="1876873" y="4279889"/>
            <a:ext cx="4409181" cy="492519"/>
            <a:chOff x="352872" y="4279888"/>
            <a:chExt cx="4409181" cy="492519"/>
          </a:xfrm>
        </p:grpSpPr>
        <p:sp>
          <p:nvSpPr>
            <p:cNvPr id="68" name="Text Box 35"/>
            <p:cNvSpPr txBox="1">
              <a:spLocks noChangeArrowheads="1"/>
            </p:cNvSpPr>
            <p:nvPr/>
          </p:nvSpPr>
          <p:spPr bwMode="auto">
            <a:xfrm>
              <a:off x="352872" y="4279888"/>
              <a:ext cx="4409181" cy="492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78075" algn="l"/>
                  <a:tab pos="3675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C</a:t>
              </a:r>
              <a:r>
                <a:rPr lang="it-IT" altLang="it-IT" sz="2200" b="1" baseline="-25000" dirty="0">
                  <a:solidFill>
                    <a:srgbClr val="FF6600"/>
                  </a:solidFill>
                  <a:latin typeface="Arial" charset="0"/>
                </a:rPr>
                <a:t>(s)</a:t>
              </a: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 +  O</a:t>
              </a:r>
              <a:r>
                <a:rPr lang="it-IT" altLang="it-IT" sz="2200" b="1" baseline="-25000" dirty="0">
                  <a:solidFill>
                    <a:srgbClr val="FF6600"/>
                  </a:solidFill>
                  <a:latin typeface="Arial" charset="0"/>
                </a:rPr>
                <a:t>2(g)</a:t>
              </a: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	CO</a:t>
              </a:r>
              <a:r>
                <a:rPr lang="it-IT" altLang="it-IT" sz="2200" b="1" baseline="-25000" dirty="0">
                  <a:solidFill>
                    <a:srgbClr val="FF6600"/>
                  </a:solidFill>
                  <a:latin typeface="Arial" charset="0"/>
                </a:rPr>
                <a:t>2(g)</a:t>
              </a: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	</a:t>
              </a:r>
              <a:r>
                <a:rPr lang="it-IT" altLang="it-IT" sz="2200" b="1" dirty="0">
                  <a:solidFill>
                    <a:srgbClr val="FF6600"/>
                  </a:solidFill>
                  <a:latin typeface="Symbol" pitchFamily="18" charset="2"/>
                </a:rPr>
                <a:t>D</a:t>
              </a:r>
              <a:r>
                <a:rPr lang="it-IT" altLang="it-IT" sz="2200" b="1" dirty="0">
                  <a:solidFill>
                    <a:srgbClr val="FF6600"/>
                  </a:solidFill>
                  <a:latin typeface="Arial" charset="0"/>
                </a:rPr>
                <a:t>H°</a:t>
              </a:r>
              <a:r>
                <a:rPr lang="it-IT" altLang="it-IT" sz="2200" b="1" baseline="-25000" dirty="0">
                  <a:solidFill>
                    <a:srgbClr val="FF6600"/>
                  </a:solidFill>
                  <a:latin typeface="Arial" charset="0"/>
                </a:rPr>
                <a:t>1</a:t>
              </a:r>
              <a:endParaRPr lang="it-IT" altLang="it-IT" sz="2200" b="1" dirty="0">
                <a:solidFill>
                  <a:srgbClr val="FF6600"/>
                </a:solidFill>
                <a:latin typeface="Arial" charset="0"/>
              </a:endParaRPr>
            </a:p>
          </p:txBody>
        </p:sp>
        <p:sp>
          <p:nvSpPr>
            <p:cNvPr id="69" name="Line 36"/>
            <p:cNvSpPr>
              <a:spLocks noChangeShapeType="1"/>
            </p:cNvSpPr>
            <p:nvPr/>
          </p:nvSpPr>
          <p:spPr bwMode="auto">
            <a:xfrm>
              <a:off x="1948429" y="4516968"/>
              <a:ext cx="590550" cy="0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9" name="Gruppo 78"/>
          <p:cNvGrpSpPr/>
          <p:nvPr/>
        </p:nvGrpSpPr>
        <p:grpSpPr>
          <a:xfrm>
            <a:off x="4688681" y="2860187"/>
            <a:ext cx="1770063" cy="360175"/>
            <a:chOff x="3164680" y="2860186"/>
            <a:chExt cx="1770063" cy="360175"/>
          </a:xfrm>
        </p:grpSpPr>
        <p:sp>
          <p:nvSpPr>
            <p:cNvPr id="56" name="Text Box 14"/>
            <p:cNvSpPr txBox="1">
              <a:spLocks noChangeArrowheads="1"/>
            </p:cNvSpPr>
            <p:nvPr/>
          </p:nvSpPr>
          <p:spPr bwMode="auto">
            <a:xfrm>
              <a:off x="3164680" y="2866383"/>
              <a:ext cx="1770063" cy="329398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800" b="1" dirty="0">
                <a:solidFill>
                  <a:srgbClr val="990033"/>
                </a:solidFill>
                <a:latin typeface="Arial" charset="0"/>
              </a:endParaRPr>
            </a:p>
          </p:txBody>
        </p:sp>
        <p:sp>
          <p:nvSpPr>
            <p:cNvPr id="57" name="Text Box 27"/>
            <p:cNvSpPr txBox="1">
              <a:spLocks noChangeArrowheads="1"/>
            </p:cNvSpPr>
            <p:nvPr/>
          </p:nvSpPr>
          <p:spPr bwMode="auto">
            <a:xfrm>
              <a:off x="3235326" y="2860186"/>
              <a:ext cx="1608414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 dirty="0">
                  <a:solidFill>
                    <a:srgbClr val="CCFF99"/>
                  </a:solidFill>
                  <a:latin typeface="Arial" charset="0"/>
                </a:rPr>
                <a:t>CO</a:t>
              </a:r>
              <a:r>
                <a:rPr lang="it-IT" altLang="it-IT" sz="1800" b="1" baseline="-25000" dirty="0">
                  <a:solidFill>
                    <a:srgbClr val="CCFF99"/>
                  </a:solidFill>
                  <a:latin typeface="Arial" charset="0"/>
                </a:rPr>
                <a:t>(g)</a:t>
              </a:r>
              <a:r>
                <a:rPr lang="it-IT" altLang="it-IT" sz="1800" b="1" dirty="0">
                  <a:solidFill>
                    <a:srgbClr val="CCFF99"/>
                  </a:solidFill>
                  <a:latin typeface="Arial" charset="0"/>
                </a:rPr>
                <a:t> + </a:t>
              </a:r>
              <a:r>
                <a:rPr lang="it-IT" altLang="it-IT" sz="2000" dirty="0">
                  <a:solidFill>
                    <a:srgbClr val="CCFF99"/>
                  </a:solidFill>
                  <a:latin typeface="Comic Sans MS" pitchFamily="66" charset="0"/>
                </a:rPr>
                <a:t>½</a:t>
              </a:r>
              <a:r>
                <a:rPr lang="it-IT" altLang="it-IT" sz="1800" dirty="0">
                  <a:solidFill>
                    <a:srgbClr val="CCFF99"/>
                  </a:solidFill>
                  <a:latin typeface="Comic Sans MS" pitchFamily="66" charset="0"/>
                </a:rPr>
                <a:t> </a:t>
              </a:r>
              <a:r>
                <a:rPr lang="it-IT" altLang="it-IT" sz="1800" b="1" dirty="0">
                  <a:solidFill>
                    <a:srgbClr val="CCFF99"/>
                  </a:solidFill>
                  <a:latin typeface="Arial" charset="0"/>
                </a:rPr>
                <a:t>O</a:t>
              </a:r>
              <a:r>
                <a:rPr lang="it-IT" altLang="it-IT" sz="1800" b="1" baseline="-25000" dirty="0">
                  <a:solidFill>
                    <a:srgbClr val="CCFF99"/>
                  </a:solidFill>
                  <a:latin typeface="Arial" charset="0"/>
                </a:rPr>
                <a:t>2(g)</a:t>
              </a:r>
              <a:endParaRPr lang="it-IT" altLang="it-IT" sz="1800" dirty="0">
                <a:solidFill>
                  <a:srgbClr val="CCFF99"/>
                </a:solidFill>
                <a:latin typeface="Comic Sans MS" pitchFamily="66" charset="0"/>
              </a:endParaRPr>
            </a:p>
          </p:txBody>
        </p:sp>
      </p:grp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583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79"/>
    </mc:Choice>
    <mc:Fallback xmlns="">
      <p:transition spd="slow" advTm="186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/>
      <p:bldP spid="8" grpId="0" animBg="1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9"/>
          <p:cNvSpPr txBox="1">
            <a:spLocks noChangeArrowheads="1"/>
          </p:cNvSpPr>
          <p:nvPr/>
        </p:nvSpPr>
        <p:spPr bwMode="auto">
          <a:xfrm>
            <a:off x="4240372" y="692601"/>
            <a:ext cx="3329719" cy="48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 dirty="0">
                <a:solidFill>
                  <a:srgbClr val="FF6600"/>
                </a:solidFill>
                <a:latin typeface="Arial" charset="0"/>
              </a:rPr>
              <a:t>A  +  B		C  +  D</a:t>
            </a:r>
            <a:endParaRPr lang="it-IT" altLang="it-IT" sz="2800" b="1" u="sng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2416334" y="4652174"/>
            <a:ext cx="3608962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 b="1" u="sng" dirty="0">
                <a:solidFill>
                  <a:srgbClr val="990033"/>
                </a:solidFill>
                <a:latin typeface="Arial" charset="0"/>
              </a:rPr>
              <a:t>Secondo la legge di Hess:</a:t>
            </a:r>
            <a:endParaRPr lang="it-IT" altLang="it-IT" sz="2200" b="1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15" name="Rectangle 42"/>
          <p:cNvSpPr>
            <a:spLocks noChangeArrowheads="1"/>
          </p:cNvSpPr>
          <p:nvPr/>
        </p:nvSpPr>
        <p:spPr bwMode="auto">
          <a:xfrm>
            <a:off x="4240371" y="5458010"/>
            <a:ext cx="5083334" cy="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 err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altLang="it-IT" b="1" dirty="0" err="1">
                <a:solidFill>
                  <a:srgbClr val="FF0000"/>
                </a:solidFill>
                <a:latin typeface="Arial" charset="0"/>
              </a:rPr>
              <a:t>H°</a:t>
            </a:r>
            <a:r>
              <a:rPr lang="it-IT" altLang="it-IT" b="1" baseline="-25000" dirty="0" err="1">
                <a:solidFill>
                  <a:srgbClr val="FF0000"/>
                </a:solidFill>
                <a:latin typeface="Arial" charset="0"/>
              </a:rPr>
              <a:t>r</a:t>
            </a:r>
            <a:r>
              <a:rPr lang="it-IT" altLang="it-IT" b="1" dirty="0">
                <a:solidFill>
                  <a:srgbClr val="FF0000"/>
                </a:solidFill>
                <a:latin typeface="Arial" charset="0"/>
              </a:rPr>
              <a:t> = (</a:t>
            </a:r>
            <a:r>
              <a:rPr lang="it-IT" altLang="it-IT" b="1" dirty="0" err="1">
                <a:solidFill>
                  <a:srgbClr val="FF0000"/>
                </a:solidFill>
                <a:latin typeface="Arial" charset="0"/>
              </a:rPr>
              <a:t>H°</a:t>
            </a:r>
            <a:r>
              <a:rPr lang="it-IT" altLang="it-IT" b="1" baseline="-25000" dirty="0" err="1">
                <a:solidFill>
                  <a:srgbClr val="FF0000"/>
                </a:solidFill>
                <a:latin typeface="Arial" charset="0"/>
              </a:rPr>
              <a:t>fC</a:t>
            </a:r>
            <a:r>
              <a:rPr lang="it-IT" altLang="it-IT" b="1" baseline="-25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it-IT" altLang="it-IT" b="1" dirty="0">
                <a:solidFill>
                  <a:srgbClr val="FF0000"/>
                </a:solidFill>
                <a:latin typeface="Arial" charset="0"/>
              </a:rPr>
              <a:t>+ </a:t>
            </a:r>
            <a:r>
              <a:rPr lang="it-IT" altLang="it-IT" b="1" dirty="0" err="1">
                <a:solidFill>
                  <a:srgbClr val="FF0000"/>
                </a:solidFill>
                <a:latin typeface="Arial" charset="0"/>
              </a:rPr>
              <a:t>H°</a:t>
            </a:r>
            <a:r>
              <a:rPr lang="it-IT" altLang="it-IT" b="1" baseline="-25000" dirty="0" err="1">
                <a:solidFill>
                  <a:srgbClr val="FF0000"/>
                </a:solidFill>
                <a:latin typeface="Arial" charset="0"/>
              </a:rPr>
              <a:t>fD</a:t>
            </a:r>
            <a:r>
              <a:rPr lang="it-IT" altLang="it-IT" b="1" dirty="0">
                <a:solidFill>
                  <a:srgbClr val="FF0000"/>
                </a:solidFill>
                <a:latin typeface="Arial" charset="0"/>
              </a:rPr>
              <a:t>) - (</a:t>
            </a:r>
            <a:r>
              <a:rPr lang="it-IT" altLang="it-IT" b="1" dirty="0" err="1">
                <a:solidFill>
                  <a:srgbClr val="FF0000"/>
                </a:solidFill>
                <a:latin typeface="Arial" charset="0"/>
              </a:rPr>
              <a:t>H°</a:t>
            </a:r>
            <a:r>
              <a:rPr lang="it-IT" altLang="it-IT" b="1" baseline="-25000" dirty="0" err="1">
                <a:solidFill>
                  <a:srgbClr val="FF0000"/>
                </a:solidFill>
                <a:latin typeface="Arial" charset="0"/>
              </a:rPr>
              <a:t>fA</a:t>
            </a:r>
            <a:r>
              <a:rPr lang="it-IT" altLang="it-IT" b="1" baseline="-25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it-IT" altLang="it-IT" b="1" dirty="0">
                <a:solidFill>
                  <a:srgbClr val="FF0000"/>
                </a:solidFill>
                <a:latin typeface="Arial" charset="0"/>
              </a:rPr>
              <a:t>+ </a:t>
            </a:r>
            <a:r>
              <a:rPr lang="it-IT" altLang="it-IT" b="1" dirty="0" err="1">
                <a:solidFill>
                  <a:srgbClr val="FF0000"/>
                </a:solidFill>
                <a:latin typeface="Arial" charset="0"/>
              </a:rPr>
              <a:t>H°</a:t>
            </a:r>
            <a:r>
              <a:rPr lang="it-IT" altLang="it-IT" b="1" baseline="-25000" dirty="0" err="1">
                <a:solidFill>
                  <a:srgbClr val="FF0000"/>
                </a:solidFill>
                <a:latin typeface="Arial" charset="0"/>
              </a:rPr>
              <a:t>fB</a:t>
            </a:r>
            <a:r>
              <a:rPr lang="it-IT" altLang="it-IT" b="1" dirty="0">
                <a:solidFill>
                  <a:srgbClr val="FF0000"/>
                </a:solidFill>
                <a:latin typeface="Arial" charset="0"/>
              </a:rPr>
              <a:t>)</a:t>
            </a:r>
          </a:p>
        </p:txBody>
      </p:sp>
      <p:sp>
        <p:nvSpPr>
          <p:cNvPr id="16" name="Rectangle 59"/>
          <p:cNvSpPr>
            <a:spLocks noChangeArrowheads="1"/>
          </p:cNvSpPr>
          <p:nvPr/>
        </p:nvSpPr>
        <p:spPr bwMode="auto">
          <a:xfrm>
            <a:off x="2375694" y="4652173"/>
            <a:ext cx="7509986" cy="1799427"/>
          </a:xfrm>
          <a:prstGeom prst="rect">
            <a:avLst/>
          </a:prstGeom>
          <a:noFill/>
          <a:ln w="5715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7" name="Line 60"/>
          <p:cNvSpPr>
            <a:spLocks noChangeShapeType="1"/>
          </p:cNvSpPr>
          <p:nvPr/>
        </p:nvSpPr>
        <p:spPr bwMode="auto">
          <a:xfrm>
            <a:off x="5550694" y="934244"/>
            <a:ext cx="59055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5" name="Gruppo 34"/>
          <p:cNvGrpSpPr/>
          <p:nvPr/>
        </p:nvGrpSpPr>
        <p:grpSpPr>
          <a:xfrm>
            <a:off x="2416335" y="1413354"/>
            <a:ext cx="4892675" cy="600075"/>
            <a:chOff x="892334" y="1413353"/>
            <a:chExt cx="4892675" cy="600075"/>
          </a:xfrm>
        </p:grpSpPr>
        <p:sp>
          <p:nvSpPr>
            <p:cNvPr id="18" name="Rectangle 43"/>
            <p:cNvSpPr>
              <a:spLocks noChangeArrowheads="1"/>
            </p:cNvSpPr>
            <p:nvPr/>
          </p:nvSpPr>
          <p:spPr bwMode="auto">
            <a:xfrm>
              <a:off x="892334" y="1534003"/>
              <a:ext cx="2532062" cy="47942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9" name="Text Box 44"/>
            <p:cNvSpPr txBox="1">
              <a:spLocks noChangeArrowheads="1"/>
            </p:cNvSpPr>
            <p:nvPr/>
          </p:nvSpPr>
          <p:spPr bwMode="auto">
            <a:xfrm>
              <a:off x="911384" y="1608616"/>
              <a:ext cx="2598737" cy="33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>
                  <a:solidFill>
                    <a:srgbClr val="CCFF99"/>
                  </a:solidFill>
                  <a:latin typeface="Arial" charset="0"/>
                </a:rPr>
                <a:t>Elementi Componenti</a:t>
              </a:r>
              <a:endParaRPr lang="it-IT" altLang="it-IT" sz="1800" b="1">
                <a:solidFill>
                  <a:srgbClr val="990033"/>
                </a:solidFill>
                <a:latin typeface="Arial" charset="0"/>
              </a:endParaRPr>
            </a:p>
          </p:txBody>
        </p:sp>
        <p:sp>
          <p:nvSpPr>
            <p:cNvPr id="24" name="Line 49"/>
            <p:cNvSpPr>
              <a:spLocks noChangeShapeType="1"/>
            </p:cNvSpPr>
            <p:nvPr/>
          </p:nvSpPr>
          <p:spPr bwMode="auto">
            <a:xfrm>
              <a:off x="3513296" y="1832453"/>
              <a:ext cx="2271713" cy="0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Text Box 50"/>
            <p:cNvSpPr txBox="1">
              <a:spLocks noChangeArrowheads="1"/>
            </p:cNvSpPr>
            <p:nvPr/>
          </p:nvSpPr>
          <p:spPr bwMode="auto">
            <a:xfrm>
              <a:off x="4235609" y="1413353"/>
              <a:ext cx="893475" cy="298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 b="1">
                  <a:solidFill>
                    <a:srgbClr val="990033"/>
                  </a:solidFill>
                  <a:latin typeface="Arial" charset="0"/>
                </a:rPr>
                <a:t>(Diretta)</a:t>
              </a:r>
            </a:p>
          </p:txBody>
        </p:sp>
      </p:grpSp>
      <p:sp>
        <p:nvSpPr>
          <p:cNvPr id="26" name="Rectangle 51"/>
          <p:cNvSpPr>
            <a:spLocks noChangeArrowheads="1"/>
          </p:cNvSpPr>
          <p:nvPr/>
        </p:nvSpPr>
        <p:spPr bwMode="auto">
          <a:xfrm>
            <a:off x="5215097" y="1891592"/>
            <a:ext cx="1896955" cy="32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 b="1" dirty="0">
                <a:solidFill>
                  <a:srgbClr val="990033"/>
                </a:solidFill>
                <a:latin typeface="Symbol" pitchFamily="18" charset="2"/>
              </a:rPr>
              <a:t>D</a:t>
            </a:r>
            <a:r>
              <a:rPr lang="it-IT" altLang="it-IT" sz="1800" b="1" dirty="0">
                <a:solidFill>
                  <a:srgbClr val="990033"/>
                </a:solidFill>
                <a:latin typeface="Arial" charset="0"/>
              </a:rPr>
              <a:t>H°</a:t>
            </a:r>
            <a:r>
              <a:rPr lang="it-IT" altLang="it-IT" sz="1800" b="1" baseline="-25000" dirty="0">
                <a:solidFill>
                  <a:srgbClr val="990033"/>
                </a:solidFill>
                <a:latin typeface="Arial" charset="0"/>
              </a:rPr>
              <a:t>I</a:t>
            </a:r>
            <a:r>
              <a:rPr lang="it-IT" altLang="it-IT" sz="1800" b="1" dirty="0">
                <a:solidFill>
                  <a:srgbClr val="990033"/>
                </a:solidFill>
                <a:latin typeface="Arial" charset="0"/>
              </a:rPr>
              <a:t> = </a:t>
            </a:r>
            <a:r>
              <a:rPr lang="it-IT" altLang="it-IT" sz="1800" b="1" dirty="0" err="1">
                <a:solidFill>
                  <a:srgbClr val="990033"/>
                </a:solidFill>
                <a:latin typeface="Arial" charset="0"/>
              </a:rPr>
              <a:t>H°</a:t>
            </a:r>
            <a:r>
              <a:rPr lang="it-IT" altLang="it-IT" sz="1800" b="1" baseline="-25000" dirty="0" err="1">
                <a:solidFill>
                  <a:srgbClr val="990033"/>
                </a:solidFill>
                <a:latin typeface="Arial" charset="0"/>
              </a:rPr>
              <a:t>fC</a:t>
            </a:r>
            <a:r>
              <a:rPr lang="it-IT" altLang="it-IT" sz="1800" b="1" baseline="-25000" dirty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it-IT" altLang="it-IT" sz="1800" b="1" dirty="0">
                <a:solidFill>
                  <a:srgbClr val="990033"/>
                </a:solidFill>
                <a:latin typeface="Arial" charset="0"/>
              </a:rPr>
              <a:t>+ </a:t>
            </a:r>
            <a:r>
              <a:rPr lang="it-IT" altLang="it-IT" sz="1800" b="1" dirty="0" err="1">
                <a:solidFill>
                  <a:srgbClr val="990033"/>
                </a:solidFill>
                <a:latin typeface="Arial" charset="0"/>
              </a:rPr>
              <a:t>H°</a:t>
            </a:r>
            <a:r>
              <a:rPr lang="it-IT" altLang="it-IT" sz="1800" b="1" baseline="-25000" dirty="0" err="1">
                <a:solidFill>
                  <a:srgbClr val="990033"/>
                </a:solidFill>
                <a:latin typeface="Arial" charset="0"/>
              </a:rPr>
              <a:t>fD</a:t>
            </a:r>
            <a:endParaRPr lang="it-IT" altLang="it-IT" sz="1800" b="1" dirty="0">
              <a:solidFill>
                <a:srgbClr val="990033"/>
              </a:solidFill>
              <a:latin typeface="Arial" charset="0"/>
            </a:endParaRPr>
          </a:p>
        </p:txBody>
      </p:sp>
      <p:grpSp>
        <p:nvGrpSpPr>
          <p:cNvPr id="36" name="Gruppo 35"/>
          <p:cNvGrpSpPr/>
          <p:nvPr/>
        </p:nvGrpSpPr>
        <p:grpSpPr>
          <a:xfrm>
            <a:off x="3332322" y="2056292"/>
            <a:ext cx="1882775" cy="657225"/>
            <a:chOff x="1808321" y="2056291"/>
            <a:chExt cx="1882775" cy="657225"/>
          </a:xfrm>
        </p:grpSpPr>
        <p:sp>
          <p:nvSpPr>
            <p:cNvPr id="27" name="Line 52"/>
            <p:cNvSpPr>
              <a:spLocks noChangeShapeType="1"/>
            </p:cNvSpPr>
            <p:nvPr/>
          </p:nvSpPr>
          <p:spPr bwMode="auto">
            <a:xfrm>
              <a:off x="1817846" y="2700816"/>
              <a:ext cx="1873250" cy="0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Line 53"/>
            <p:cNvSpPr>
              <a:spLocks noChangeShapeType="1"/>
            </p:cNvSpPr>
            <p:nvPr/>
          </p:nvSpPr>
          <p:spPr bwMode="auto">
            <a:xfrm flipV="1">
              <a:off x="1808321" y="2056291"/>
              <a:ext cx="3175" cy="657225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" name="Rectangle 56"/>
          <p:cNvSpPr>
            <a:spLocks noChangeArrowheads="1"/>
          </p:cNvSpPr>
          <p:nvPr/>
        </p:nvSpPr>
        <p:spPr bwMode="auto">
          <a:xfrm>
            <a:off x="3179286" y="2742492"/>
            <a:ext cx="1934529" cy="32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 b="1" dirty="0">
                <a:solidFill>
                  <a:srgbClr val="990033"/>
                </a:solidFill>
                <a:latin typeface="Symbol" pitchFamily="18" charset="2"/>
              </a:rPr>
              <a:t>D</a:t>
            </a:r>
            <a:r>
              <a:rPr lang="it-IT" altLang="it-IT" sz="1800" b="1" dirty="0">
                <a:solidFill>
                  <a:srgbClr val="990033"/>
                </a:solidFill>
                <a:latin typeface="Arial" charset="0"/>
              </a:rPr>
              <a:t>H°</a:t>
            </a:r>
            <a:r>
              <a:rPr lang="it-IT" altLang="it-IT" sz="1800" b="1" baseline="-25000" dirty="0">
                <a:solidFill>
                  <a:srgbClr val="990033"/>
                </a:solidFill>
                <a:latin typeface="Arial" charset="0"/>
              </a:rPr>
              <a:t>II</a:t>
            </a:r>
            <a:r>
              <a:rPr lang="it-IT" altLang="it-IT" sz="1800" b="1" dirty="0">
                <a:solidFill>
                  <a:srgbClr val="990033"/>
                </a:solidFill>
                <a:latin typeface="Arial" charset="0"/>
              </a:rPr>
              <a:t> = </a:t>
            </a:r>
            <a:r>
              <a:rPr lang="it-IT" altLang="it-IT" sz="1800" b="1" dirty="0" err="1">
                <a:solidFill>
                  <a:srgbClr val="990033"/>
                </a:solidFill>
                <a:latin typeface="Arial" charset="0"/>
              </a:rPr>
              <a:t>H°</a:t>
            </a:r>
            <a:r>
              <a:rPr lang="it-IT" altLang="it-IT" sz="1800" b="1" baseline="-25000" dirty="0" err="1">
                <a:solidFill>
                  <a:srgbClr val="990033"/>
                </a:solidFill>
                <a:latin typeface="Arial" charset="0"/>
              </a:rPr>
              <a:t>fA</a:t>
            </a:r>
            <a:r>
              <a:rPr lang="it-IT" altLang="it-IT" sz="1800" b="1" baseline="-25000" dirty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it-IT" altLang="it-IT" sz="1800" b="1" dirty="0">
                <a:solidFill>
                  <a:srgbClr val="990033"/>
                </a:solidFill>
                <a:latin typeface="Arial" charset="0"/>
              </a:rPr>
              <a:t>+ </a:t>
            </a:r>
            <a:r>
              <a:rPr lang="it-IT" altLang="it-IT" sz="1800" b="1" dirty="0" err="1">
                <a:solidFill>
                  <a:srgbClr val="990033"/>
                </a:solidFill>
                <a:latin typeface="Arial" charset="0"/>
              </a:rPr>
              <a:t>H°</a:t>
            </a:r>
            <a:r>
              <a:rPr lang="it-IT" altLang="it-IT" sz="1800" b="1" baseline="-25000" dirty="0" err="1">
                <a:solidFill>
                  <a:srgbClr val="990033"/>
                </a:solidFill>
                <a:latin typeface="Arial" charset="0"/>
              </a:rPr>
              <a:t>fB</a:t>
            </a:r>
            <a:endParaRPr lang="it-IT" altLang="it-IT" sz="1800" b="1" dirty="0">
              <a:solidFill>
                <a:srgbClr val="990033"/>
              </a:solidFill>
              <a:latin typeface="Arial" charset="0"/>
            </a:endParaRPr>
          </a:p>
        </p:txBody>
      </p:sp>
      <p:grpSp>
        <p:nvGrpSpPr>
          <p:cNvPr id="34" name="Gruppo 33"/>
          <p:cNvGrpSpPr/>
          <p:nvPr/>
        </p:nvGrpSpPr>
        <p:grpSpPr>
          <a:xfrm>
            <a:off x="5238910" y="1534003"/>
            <a:ext cx="4167187" cy="1492420"/>
            <a:chOff x="3714909" y="1534003"/>
            <a:chExt cx="4167187" cy="1492420"/>
          </a:xfrm>
        </p:grpSpPr>
        <p:grpSp>
          <p:nvGrpSpPr>
            <p:cNvPr id="33" name="Gruppo 32"/>
            <p:cNvGrpSpPr/>
            <p:nvPr/>
          </p:nvGrpSpPr>
          <p:grpSpPr>
            <a:xfrm>
              <a:off x="3714909" y="1534003"/>
              <a:ext cx="4167187" cy="1373188"/>
              <a:chOff x="3714909" y="1534003"/>
              <a:chExt cx="4167187" cy="1373188"/>
            </a:xfrm>
          </p:grpSpPr>
          <p:sp>
            <p:nvSpPr>
              <p:cNvPr id="20" name="Rectangle 45"/>
              <p:cNvSpPr>
                <a:spLocks noChangeArrowheads="1"/>
              </p:cNvSpPr>
              <p:nvPr/>
            </p:nvSpPr>
            <p:spPr bwMode="auto">
              <a:xfrm>
                <a:off x="5907246" y="1534003"/>
                <a:ext cx="1717675" cy="47942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Text Box 46"/>
              <p:cNvSpPr txBox="1">
                <a:spLocks noChangeArrowheads="1"/>
              </p:cNvSpPr>
              <p:nvPr/>
            </p:nvSpPr>
            <p:spPr bwMode="auto">
              <a:xfrm>
                <a:off x="5910421" y="1608616"/>
                <a:ext cx="1971675" cy="33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800" b="1">
                    <a:solidFill>
                      <a:srgbClr val="CCFF99"/>
                    </a:solidFill>
                    <a:latin typeface="Arial" charset="0"/>
                  </a:rPr>
                  <a:t>Prodotti C + D</a:t>
                </a:r>
                <a:endParaRPr lang="it-IT" altLang="it-IT" sz="1800" b="1">
                  <a:solidFill>
                    <a:srgbClr val="990033"/>
                  </a:solidFill>
                  <a:latin typeface="Arial" charset="0"/>
                </a:endParaRPr>
              </a:p>
            </p:txBody>
          </p:sp>
          <p:sp>
            <p:nvSpPr>
              <p:cNvPr id="22" name="Rectangle 47"/>
              <p:cNvSpPr>
                <a:spLocks noChangeArrowheads="1"/>
              </p:cNvSpPr>
              <p:nvPr/>
            </p:nvSpPr>
            <p:spPr bwMode="auto">
              <a:xfrm>
                <a:off x="3714909" y="2427766"/>
                <a:ext cx="1717675" cy="47942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Text Box 48"/>
              <p:cNvSpPr txBox="1">
                <a:spLocks noChangeArrowheads="1"/>
              </p:cNvSpPr>
              <p:nvPr/>
            </p:nvSpPr>
            <p:spPr bwMode="auto">
              <a:xfrm>
                <a:off x="3718084" y="2502378"/>
                <a:ext cx="1971675" cy="33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800" b="1">
                    <a:solidFill>
                      <a:srgbClr val="CCFF99"/>
                    </a:solidFill>
                    <a:latin typeface="Arial" charset="0"/>
                  </a:rPr>
                  <a:t>Reattivi A + B</a:t>
                </a:r>
                <a:endParaRPr lang="it-IT" altLang="it-IT" sz="1800" b="1">
                  <a:solidFill>
                    <a:srgbClr val="990033"/>
                  </a:solidFill>
                  <a:latin typeface="Arial" charset="0"/>
                </a:endParaRPr>
              </a:p>
            </p:txBody>
          </p:sp>
          <p:sp>
            <p:nvSpPr>
              <p:cNvPr id="29" name="Line 54"/>
              <p:cNvSpPr>
                <a:spLocks noChangeShapeType="1"/>
              </p:cNvSpPr>
              <p:nvPr/>
            </p:nvSpPr>
            <p:spPr bwMode="auto">
              <a:xfrm flipV="1">
                <a:off x="6889909" y="2022953"/>
                <a:ext cx="1587" cy="674688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" name="Line 55"/>
              <p:cNvSpPr>
                <a:spLocks noChangeShapeType="1"/>
              </p:cNvSpPr>
              <p:nvPr/>
            </p:nvSpPr>
            <p:spPr bwMode="auto">
              <a:xfrm>
                <a:off x="5454809" y="2700816"/>
                <a:ext cx="1452562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2" name="Rectangle 57"/>
            <p:cNvSpPr>
              <a:spLocks noChangeArrowheads="1"/>
            </p:cNvSpPr>
            <p:nvPr/>
          </p:nvSpPr>
          <p:spPr bwMode="auto">
            <a:xfrm>
              <a:off x="5932646" y="2727803"/>
              <a:ext cx="511960" cy="298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600" b="1" dirty="0" err="1">
                  <a:solidFill>
                    <a:srgbClr val="990033"/>
                  </a:solidFill>
                  <a:latin typeface="Symbol" pitchFamily="18" charset="2"/>
                </a:rPr>
                <a:t>D</a:t>
              </a:r>
              <a:r>
                <a:rPr lang="it-IT" altLang="it-IT" sz="1600" b="1" dirty="0" err="1">
                  <a:solidFill>
                    <a:srgbClr val="990033"/>
                  </a:solidFill>
                  <a:latin typeface="Arial" charset="0"/>
                </a:rPr>
                <a:t>H°</a:t>
              </a:r>
              <a:r>
                <a:rPr lang="it-IT" altLang="it-IT" sz="1600" b="1" baseline="-25000" dirty="0" err="1">
                  <a:solidFill>
                    <a:srgbClr val="990033"/>
                  </a:solidFill>
                  <a:latin typeface="Arial" charset="0"/>
                </a:rPr>
                <a:t>r</a:t>
              </a:r>
              <a:endParaRPr lang="it-IT" altLang="it-IT" sz="1600" b="1" dirty="0">
                <a:solidFill>
                  <a:srgbClr val="990033"/>
                </a:solidFill>
                <a:latin typeface="Arial" charset="0"/>
              </a:endParaRPr>
            </a:p>
          </p:txBody>
        </p:sp>
      </p:grpSp>
      <p:sp>
        <p:nvSpPr>
          <p:cNvPr id="37" name="Text Box 58"/>
          <p:cNvSpPr txBox="1">
            <a:spLocks noChangeArrowheads="1"/>
          </p:cNvSpPr>
          <p:nvPr/>
        </p:nvSpPr>
        <p:spPr bwMode="auto">
          <a:xfrm>
            <a:off x="2318702" y="3443560"/>
            <a:ext cx="4312444" cy="526375"/>
          </a:xfrm>
          <a:prstGeom prst="rect">
            <a:avLst/>
          </a:prstGeom>
          <a:noFill/>
          <a:ln w="5715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200" b="1" dirty="0">
                <a:solidFill>
                  <a:srgbClr val="990033"/>
                </a:solidFill>
                <a:latin typeface="Arial" charset="0"/>
              </a:rPr>
              <a:t>deve essere :	</a:t>
            </a:r>
            <a:r>
              <a:rPr lang="it-IT" altLang="it-IT" sz="2000" dirty="0">
                <a:solidFill>
                  <a:srgbClr val="990033"/>
                </a:solidFill>
                <a:latin typeface="Symbol" pitchFamily="18" charset="2"/>
              </a:rPr>
              <a:t>D</a:t>
            </a:r>
            <a:r>
              <a:rPr lang="it-IT" altLang="it-IT" sz="2000" dirty="0">
                <a:solidFill>
                  <a:srgbClr val="990033"/>
                </a:solidFill>
                <a:latin typeface="Arial" charset="0"/>
              </a:rPr>
              <a:t>H°</a:t>
            </a:r>
            <a:r>
              <a:rPr lang="it-IT" altLang="it-IT" sz="2000" baseline="-25000" dirty="0">
                <a:solidFill>
                  <a:srgbClr val="990033"/>
                </a:solidFill>
                <a:latin typeface="Arial" charset="0"/>
              </a:rPr>
              <a:t>I</a:t>
            </a:r>
            <a:r>
              <a:rPr lang="it-IT" altLang="it-IT" sz="2000" dirty="0">
                <a:solidFill>
                  <a:srgbClr val="990033"/>
                </a:solidFill>
                <a:latin typeface="Arial" charset="0"/>
              </a:rPr>
              <a:t> = </a:t>
            </a:r>
            <a:r>
              <a:rPr lang="it-IT" altLang="it-IT" sz="2000" dirty="0">
                <a:solidFill>
                  <a:srgbClr val="990033"/>
                </a:solidFill>
                <a:latin typeface="Symbol" pitchFamily="18" charset="2"/>
              </a:rPr>
              <a:t>D</a:t>
            </a:r>
            <a:r>
              <a:rPr lang="it-IT" altLang="it-IT" sz="2000" dirty="0">
                <a:solidFill>
                  <a:srgbClr val="990033"/>
                </a:solidFill>
                <a:latin typeface="Arial" charset="0"/>
              </a:rPr>
              <a:t>H°</a:t>
            </a:r>
            <a:r>
              <a:rPr lang="it-IT" altLang="it-IT" sz="2000" baseline="-25000" dirty="0">
                <a:solidFill>
                  <a:srgbClr val="990033"/>
                </a:solidFill>
                <a:latin typeface="Arial" charset="0"/>
              </a:rPr>
              <a:t>II </a:t>
            </a:r>
            <a:r>
              <a:rPr lang="it-IT" altLang="it-IT" sz="2000" dirty="0">
                <a:solidFill>
                  <a:srgbClr val="990033"/>
                </a:solidFill>
                <a:latin typeface="Arial" charset="0"/>
              </a:rPr>
              <a:t>+ </a:t>
            </a:r>
            <a:r>
              <a:rPr lang="it-IT" altLang="it-IT" sz="2000" dirty="0" err="1">
                <a:solidFill>
                  <a:srgbClr val="990033"/>
                </a:solidFill>
                <a:latin typeface="Symbol" pitchFamily="18" charset="2"/>
              </a:rPr>
              <a:t>D</a:t>
            </a:r>
            <a:r>
              <a:rPr lang="it-IT" altLang="it-IT" sz="2000" dirty="0" err="1">
                <a:solidFill>
                  <a:srgbClr val="990033"/>
                </a:solidFill>
                <a:latin typeface="Arial" charset="0"/>
              </a:rPr>
              <a:t>H°</a:t>
            </a:r>
            <a:r>
              <a:rPr lang="it-IT" altLang="it-IT" sz="2000" baseline="-25000" dirty="0" err="1">
                <a:solidFill>
                  <a:srgbClr val="990033"/>
                </a:solidFill>
                <a:latin typeface="Arial" charset="0"/>
              </a:rPr>
              <a:t>r</a:t>
            </a:r>
            <a:endParaRPr lang="it-IT" altLang="it-IT" sz="20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38" name="Text Box 58"/>
          <p:cNvSpPr txBox="1">
            <a:spLocks noChangeArrowheads="1"/>
          </p:cNvSpPr>
          <p:nvPr/>
        </p:nvSpPr>
        <p:spPr bwMode="auto">
          <a:xfrm>
            <a:off x="7112051" y="3465104"/>
            <a:ext cx="2278222" cy="483286"/>
          </a:xfrm>
          <a:prstGeom prst="rect">
            <a:avLst/>
          </a:prstGeom>
          <a:noFill/>
          <a:ln w="5715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19462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000" dirty="0" err="1">
                <a:solidFill>
                  <a:srgbClr val="990033"/>
                </a:solidFill>
                <a:latin typeface="Symbol" pitchFamily="18" charset="2"/>
              </a:rPr>
              <a:t>D</a:t>
            </a:r>
            <a:r>
              <a:rPr lang="it-IT" altLang="it-IT" sz="2000" dirty="0" err="1">
                <a:solidFill>
                  <a:srgbClr val="990033"/>
                </a:solidFill>
                <a:latin typeface="Arial" charset="0"/>
              </a:rPr>
              <a:t>H°</a:t>
            </a:r>
            <a:r>
              <a:rPr lang="it-IT" altLang="it-IT" sz="2000" baseline="-25000" dirty="0" err="1">
                <a:solidFill>
                  <a:srgbClr val="990033"/>
                </a:solidFill>
                <a:latin typeface="Arial" charset="0"/>
              </a:rPr>
              <a:t>r</a:t>
            </a:r>
            <a:r>
              <a:rPr lang="it-IT" altLang="it-IT" sz="2000" baseline="-25000" dirty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it-IT" altLang="it-IT" sz="2000" dirty="0">
                <a:solidFill>
                  <a:srgbClr val="990033"/>
                </a:solidFill>
                <a:latin typeface="Arial" charset="0"/>
              </a:rPr>
              <a:t>= </a:t>
            </a:r>
            <a:r>
              <a:rPr lang="it-IT" altLang="it-IT" sz="2000" dirty="0">
                <a:solidFill>
                  <a:srgbClr val="990033"/>
                </a:solidFill>
                <a:latin typeface="Symbol" pitchFamily="18" charset="2"/>
              </a:rPr>
              <a:t>D</a:t>
            </a:r>
            <a:r>
              <a:rPr lang="it-IT" altLang="it-IT" sz="2000" dirty="0">
                <a:solidFill>
                  <a:srgbClr val="990033"/>
                </a:solidFill>
                <a:latin typeface="Arial" charset="0"/>
              </a:rPr>
              <a:t>H°</a:t>
            </a:r>
            <a:r>
              <a:rPr lang="it-IT" altLang="it-IT" sz="2000" baseline="-25000" dirty="0">
                <a:solidFill>
                  <a:srgbClr val="990033"/>
                </a:solidFill>
                <a:latin typeface="Arial" charset="0"/>
              </a:rPr>
              <a:t>I </a:t>
            </a:r>
            <a:r>
              <a:rPr lang="it-IT" altLang="it-IT" sz="2000" dirty="0">
                <a:solidFill>
                  <a:srgbClr val="990033"/>
                </a:solidFill>
                <a:latin typeface="Arial" charset="0"/>
              </a:rPr>
              <a:t>- </a:t>
            </a:r>
            <a:r>
              <a:rPr lang="it-IT" altLang="it-IT" sz="2000" dirty="0">
                <a:solidFill>
                  <a:srgbClr val="990033"/>
                </a:solidFill>
                <a:latin typeface="Symbol" pitchFamily="18" charset="2"/>
              </a:rPr>
              <a:t>D</a:t>
            </a:r>
            <a:r>
              <a:rPr lang="it-IT" altLang="it-IT" sz="2000" dirty="0">
                <a:solidFill>
                  <a:srgbClr val="990033"/>
                </a:solidFill>
                <a:latin typeface="Arial" charset="0"/>
              </a:rPr>
              <a:t>H°</a:t>
            </a:r>
            <a:r>
              <a:rPr lang="it-IT" altLang="it-IT" sz="2000" baseline="-25000" dirty="0">
                <a:solidFill>
                  <a:srgbClr val="990033"/>
                </a:solidFill>
                <a:latin typeface="Arial" charset="0"/>
              </a:rPr>
              <a:t>II</a:t>
            </a:r>
            <a:endParaRPr lang="it-IT" altLang="it-IT" sz="2000" dirty="0">
              <a:solidFill>
                <a:srgbClr val="990033"/>
              </a:solidFill>
              <a:latin typeface="Arial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2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14"/>
    </mc:Choice>
    <mc:Fallback xmlns="">
      <p:transition spd="slow" advTm="168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15" grpId="0"/>
      <p:bldP spid="16" grpId="0" animBg="1"/>
      <p:bldP spid="26" grpId="0"/>
      <p:bldP spid="31" grpId="0"/>
      <p:bldP spid="37" grpId="0" animBg="1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5|10.2|37.6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4.2|5.5|1.9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7|15.2|12.8|23.9|9.5|26.3|1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|32.1|5.9|5.5|32.9|10.9|19.7|1.2|3.7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9|47.4|17.1|12.1|12.9|17.5|10.1|30|3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58.8|41.3|109.4|13.6|5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0.9|7.3|8.7|4.8|22.7|44.8|9.8|12.1|35.8|10.4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9.1|8.1|20|28|12.5|12|8.9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62.8|0.9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998</Words>
  <Application>Microsoft Office PowerPoint</Application>
  <PresentationFormat>Widescreen</PresentationFormat>
  <Paragraphs>161</Paragraphs>
  <Slides>10</Slides>
  <Notes>0</Notes>
  <HiddenSlides>0</HiddenSlides>
  <MMClips>10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20" baseType="lpstr">
      <vt:lpstr>Arial</vt:lpstr>
      <vt:lpstr>Arial Black</vt:lpstr>
      <vt:lpstr>Arial Narrow</vt:lpstr>
      <vt:lpstr>Comic Sans MS</vt:lpstr>
      <vt:lpstr>Eras Demi ITC</vt:lpstr>
      <vt:lpstr>Eras Medium ITC</vt:lpstr>
      <vt:lpstr>Symbol</vt:lpstr>
      <vt:lpstr>Times New Roman</vt:lpstr>
      <vt:lpstr>Struttura predefinita</vt:lpstr>
      <vt:lpstr>Image</vt:lpstr>
      <vt:lpstr>Presentazione standard di PowerPoint</vt:lpstr>
      <vt:lpstr>Presentazione standard di PowerPoint</vt:lpstr>
      <vt:lpstr>VARIABILI DI STATO E VARIABILI DI TRASFERIMENTO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8</cp:revision>
  <dcterms:created xsi:type="dcterms:W3CDTF">2020-03-23T16:15:18Z</dcterms:created>
  <dcterms:modified xsi:type="dcterms:W3CDTF">2020-03-25T15:52:15Z</dcterms:modified>
</cp:coreProperties>
</file>