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2" r:id="rId7"/>
    <p:sldId id="263" r:id="rId8"/>
    <p:sldId id="264" r:id="rId9"/>
    <p:sldId id="265" r:id="rId10"/>
    <p:sldId id="267" r:id="rId11"/>
    <p:sldId id="268" r:id="rId12"/>
    <p:sldId id="269" r:id="rId13"/>
    <p:sldId id="266" r:id="rId14"/>
    <p:sldId id="270" r:id="rId15"/>
    <p:sldId id="271" r:id="rId16"/>
    <p:sldId id="272" r:id="rId17"/>
    <p:sldId id="273" r:id="rId18"/>
    <p:sldId id="274" r:id="rId19"/>
    <p:sldId id="282" r:id="rId20"/>
    <p:sldId id="283" r:id="rId21"/>
    <p:sldId id="284" r:id="rId22"/>
    <p:sldId id="275" r:id="rId23"/>
    <p:sldId id="276" r:id="rId24"/>
    <p:sldId id="277" r:id="rId25"/>
    <p:sldId id="278" r:id="rId26"/>
    <p:sldId id="279" r:id="rId27"/>
    <p:sldId id="280" r:id="rId28"/>
  </p:sldIdLst>
  <p:sldSz cx="9144000" cy="6858000" type="screen4x3"/>
  <p:notesSz cx="6858000" cy="9144000"/>
  <p:defaultTextStyle>
    <a:defPPr>
      <a:defRPr lang="it-IT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2787"/>
    <p:restoredTop sz="90929"/>
  </p:normalViewPr>
  <p:slideViewPr>
    <p:cSldViewPr>
      <p:cViewPr varScale="1">
        <p:scale>
          <a:sx n="67" d="100"/>
          <a:sy n="67" d="100"/>
        </p:scale>
        <p:origin x="-1242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124B7D-A603-4A5D-AC21-B9C75271A0F7}" type="slidenum">
              <a:rPr lang="it-IT"/>
              <a:pPr>
                <a:defRPr/>
              </a:pPr>
              <a:t>‹#›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2DF23F-3F64-498C-A31A-45DF6FCB4DAC}" type="slidenum">
              <a:rPr lang="it-IT"/>
              <a:pPr>
                <a:defRPr/>
              </a:pPr>
              <a:t>‹#›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26394E-DE7F-4EF0-BD00-6D58588E266D}" type="slidenum">
              <a:rPr lang="it-IT"/>
              <a:pPr>
                <a:defRPr/>
              </a:pPr>
              <a:t>‹#›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5AF33F-BB18-4573-AB68-CCB930E53EC8}" type="slidenum">
              <a:rPr lang="it-IT"/>
              <a:pPr>
                <a:defRPr/>
              </a:pPr>
              <a:t>‹#›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8DE5F6-863D-415F-B7D4-19921D68A4DE}" type="slidenum">
              <a:rPr lang="it-IT"/>
              <a:pPr>
                <a:defRPr/>
              </a:pPr>
              <a:t>‹#›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1D47FE-3494-4C5E-9BAE-A0509156367A}" type="slidenum">
              <a:rPr lang="it-IT"/>
              <a:pPr>
                <a:defRPr/>
              </a:pPr>
              <a:t>‹#›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B42713-2620-4F3E-95A6-2FE0F530985F}" type="slidenum">
              <a:rPr lang="it-IT"/>
              <a:pPr>
                <a:defRPr/>
              </a:pPr>
              <a:t>‹#›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E8FD90-437D-4E86-A029-787014500356}" type="slidenum">
              <a:rPr lang="it-IT"/>
              <a:pPr>
                <a:defRPr/>
              </a:pPr>
              <a:t>‹#›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5511E2-281C-4ACB-9D71-8D87C8E07A0E}" type="slidenum">
              <a:rPr lang="it-IT"/>
              <a:pPr>
                <a:defRPr/>
              </a:pPr>
              <a:t>‹#›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FB5342-BE1B-489B-8ECE-F3C49AD015C1}" type="slidenum">
              <a:rPr lang="it-IT"/>
              <a:pPr>
                <a:defRPr/>
              </a:pPr>
              <a:t>‹#›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it-IT" noProof="0" smtClean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9443B2-BDBD-472D-B57B-3095AF17C450}" type="slidenum">
              <a:rPr lang="it-IT"/>
              <a:pPr>
                <a:defRPr/>
              </a:pPr>
              <a:t>‹#›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it-IT" smtClean="0"/>
              <a:t>Fare clic per modificare lo stile del titolo dello schema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>
              <a:defRPr/>
            </a:pPr>
            <a:fld id="{34D741C5-2ADD-4F66-8580-3B65105AEB6A}" type="slidenum">
              <a:rPr lang="it-IT"/>
              <a:pPr>
                <a:defRPr/>
              </a:pPr>
              <a:t>‹#›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pPr eaLnBrk="1" hangingPunct="1"/>
            <a:r>
              <a:rPr lang="it-IT" smtClean="0"/>
              <a:t>Psicologia  economica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it-IT" smtClean="0"/>
              <a:t>Processi cognitivi 2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6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685800" y="152400"/>
            <a:ext cx="7924800" cy="5715000"/>
          </a:xfrm>
        </p:spPr>
        <p:txBody>
          <a:bodyPr/>
          <a:lstStyle/>
          <a:p>
            <a:pPr algn="ctr" eaLnBrk="1" hangingPunct="1">
              <a:defRPr/>
            </a:pPr>
            <a:r>
              <a:rPr lang="it-IT" b="1" smtClean="0">
                <a:effectLst>
                  <a:outerShdw blurRad="38100" dist="38100" dir="2700000" algn="tl">
                    <a:srgbClr val="C0C0C0"/>
                  </a:outerShdw>
                </a:effectLst>
                <a:cs typeface="Times New Roman" charset="0"/>
              </a:rPr>
              <a:t>Strategia lessicografica</a:t>
            </a:r>
          </a:p>
          <a:p>
            <a:pPr eaLnBrk="1" hangingPunct="1">
              <a:defRPr/>
            </a:pPr>
            <a:r>
              <a:rPr lang="it-IT" smtClean="0">
                <a:cs typeface="Times New Roman" charset="0"/>
              </a:rPr>
              <a:t>scegliere l’alternativa con il valore migliore sulla dimensione  ritenuta più importante  </a:t>
            </a:r>
          </a:p>
          <a:p>
            <a:pPr algn="just" eaLnBrk="1" hangingPunct="1">
              <a:defRPr/>
            </a:pPr>
            <a:r>
              <a:rPr lang="it-IT" smtClean="0">
                <a:cs typeface="Times New Roman" charset="0"/>
              </a:rPr>
              <a:t>Decisione molto più rapida</a:t>
            </a:r>
          </a:p>
          <a:p>
            <a:pPr algn="just" eaLnBrk="1" hangingPunct="1">
              <a:defRPr/>
            </a:pPr>
            <a:r>
              <a:rPr lang="it-IT" smtClean="0">
                <a:cs typeface="Times New Roman" charset="0"/>
              </a:rPr>
              <a:t>non è compensatoria </a:t>
            </a:r>
          </a:p>
          <a:p>
            <a:pPr algn="just" eaLnBrk="1" hangingPunct="1">
              <a:defRPr/>
            </a:pPr>
            <a:r>
              <a:rPr lang="it-IT" smtClean="0">
                <a:cs typeface="Times New Roman" charset="0"/>
              </a:rPr>
              <a:t>esame ridotto dell’informazione</a:t>
            </a:r>
          </a:p>
          <a:p>
            <a:pPr algn="just" eaLnBrk="1" hangingPunct="1">
              <a:defRPr/>
            </a:pPr>
            <a:r>
              <a:rPr lang="it-IT" smtClean="0">
                <a:cs typeface="Times New Roman" charset="0"/>
              </a:rPr>
              <a:t>in modo selettivo rispetto agli attributi (ne considera solo uno), ma in modo coerente rispetto alle alternative (vengono considerate tutte).</a:t>
            </a:r>
            <a:endParaRPr lang="it-IT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it-IT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Accontentarsi (</a:t>
            </a:r>
            <a:r>
              <a:rPr lang="it-IT" b="1" i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satisficing</a:t>
            </a:r>
            <a:r>
              <a:rPr lang="it-IT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)</a:t>
            </a:r>
            <a:br>
              <a:rPr lang="it-IT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it-IT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Simon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 eaLnBrk="1" hangingPunct="1">
              <a:lnSpc>
                <a:spcPct val="90000"/>
              </a:lnSpc>
            </a:pPr>
            <a:r>
              <a:rPr lang="it-IT" sz="2800" smtClean="0">
                <a:cs typeface="Times New Roman" charset="0"/>
              </a:rPr>
              <a:t>Le alternative considerate nell’ordine col quale compaiono nell’insieme di scelta (</a:t>
            </a:r>
            <a:r>
              <a:rPr lang="it-IT" sz="2800" i="1" smtClean="0">
                <a:cs typeface="Times New Roman" charset="0"/>
              </a:rPr>
              <a:t>choice set</a:t>
            </a:r>
            <a:r>
              <a:rPr lang="it-IT" sz="2800" smtClean="0">
                <a:cs typeface="Times New Roman" charset="0"/>
              </a:rPr>
              <a:t>).</a:t>
            </a:r>
          </a:p>
          <a:p>
            <a:pPr algn="just" eaLnBrk="1" hangingPunct="1">
              <a:lnSpc>
                <a:spcPct val="90000"/>
              </a:lnSpc>
            </a:pPr>
            <a:r>
              <a:rPr lang="it-IT" sz="2800" smtClean="0">
                <a:cs typeface="Times New Roman" charset="0"/>
              </a:rPr>
              <a:t>Per ciascun attributo il decisore ha fissato dei valori riferimento (minimi o massimi, </a:t>
            </a:r>
            <a:r>
              <a:rPr lang="it-IT" sz="2800" i="1" smtClean="0">
                <a:cs typeface="Times New Roman" charset="0"/>
              </a:rPr>
              <a:t>cutoff)</a:t>
            </a:r>
          </a:p>
          <a:p>
            <a:pPr algn="just" eaLnBrk="1" hangingPunct="1">
              <a:lnSpc>
                <a:spcPct val="90000"/>
              </a:lnSpc>
            </a:pPr>
            <a:r>
              <a:rPr lang="it-IT" sz="2800" smtClean="0">
                <a:cs typeface="Times New Roman" charset="0"/>
              </a:rPr>
              <a:t>per ogni alternativa si confrontano i valori di ciascun attributo con i valori di riferimento  </a:t>
            </a:r>
          </a:p>
          <a:p>
            <a:pPr algn="just" eaLnBrk="1" hangingPunct="1">
              <a:lnSpc>
                <a:spcPct val="90000"/>
              </a:lnSpc>
            </a:pPr>
            <a:r>
              <a:rPr lang="it-IT" sz="2800" smtClean="0">
                <a:cs typeface="Times New Roman" charset="0"/>
              </a:rPr>
              <a:t>ci si ferma alla prima alternativa che non viene scartata    </a:t>
            </a:r>
          </a:p>
          <a:p>
            <a:pPr algn="just" eaLnBrk="1" hangingPunct="1">
              <a:lnSpc>
                <a:spcPct val="90000"/>
              </a:lnSpc>
            </a:pPr>
            <a:r>
              <a:rPr lang="it-IT" sz="2800" smtClean="0">
                <a:cs typeface="Times New Roman" charset="0"/>
              </a:rPr>
              <a:t>ordine di presentazione ha un ruolo cruciale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it-IT" smtClean="0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 eaLnBrk="1" hangingPunct="1"/>
            <a:r>
              <a:rPr lang="it-IT" smtClean="0">
                <a:cs typeface="Times New Roman" charset="0"/>
              </a:rPr>
              <a:t>Procede per alternative</a:t>
            </a:r>
          </a:p>
          <a:p>
            <a:pPr algn="just" eaLnBrk="1" hangingPunct="1"/>
            <a:r>
              <a:rPr lang="it-IT" smtClean="0">
                <a:cs typeface="Times New Roman" charset="0"/>
              </a:rPr>
              <a:t>selettiva rispetto alle alternative</a:t>
            </a:r>
          </a:p>
          <a:p>
            <a:pPr algn="just" eaLnBrk="1" hangingPunct="1"/>
            <a:r>
              <a:rPr lang="it-IT" smtClean="0">
                <a:cs typeface="Times New Roman" charset="0"/>
              </a:rPr>
              <a:t>non compensatoria. </a:t>
            </a:r>
          </a:p>
          <a:p>
            <a:pPr algn="just" eaLnBrk="1" hangingPunct="1"/>
            <a:r>
              <a:rPr lang="it-IT" smtClean="0">
                <a:cs typeface="Times New Roman" charset="0"/>
              </a:rPr>
              <a:t>durata dipende dai valori di </a:t>
            </a:r>
            <a:r>
              <a:rPr lang="it-IT" i="1" smtClean="0">
                <a:cs typeface="Times New Roman" charset="0"/>
              </a:rPr>
              <a:t>cutoff</a:t>
            </a:r>
            <a:r>
              <a:rPr lang="it-IT" smtClean="0">
                <a:cs typeface="Times New Roman" charset="0"/>
              </a:rPr>
              <a:t> fissati e dal livello delle alternative nei diversi attributi.</a:t>
            </a:r>
          </a:p>
          <a:p>
            <a:pPr eaLnBrk="1" hangingPunct="1"/>
            <a:endParaRPr lang="it-IT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it-IT" u="sng" smtClean="0">
                <a:cs typeface="Times New Roman" charset="0"/>
              </a:rPr>
              <a:t/>
            </a:r>
            <a:br>
              <a:rPr lang="it-IT" u="sng" smtClean="0">
                <a:cs typeface="Times New Roman" charset="0"/>
              </a:rPr>
            </a:br>
            <a:r>
              <a:rPr lang="it-IT" b="1" smtClean="0">
                <a:effectLst>
                  <a:outerShdw blurRad="38100" dist="38100" dir="2700000" algn="tl">
                    <a:srgbClr val="C0C0C0"/>
                  </a:outerShdw>
                </a:effectLst>
                <a:cs typeface="Times New Roman" charset="0"/>
              </a:rPr>
              <a:t>eliminazione in base ad un aspetto</a:t>
            </a:r>
            <a:r>
              <a:rPr lang="it-IT" b="1" i="1" smtClean="0">
                <a:effectLst>
                  <a:outerShdw blurRad="38100" dist="38100" dir="2700000" algn="tl">
                    <a:srgbClr val="C0C0C0"/>
                  </a:outerShdw>
                </a:effectLst>
                <a:cs typeface="Times New Roman" charset="0"/>
              </a:rPr>
              <a:t> (</a:t>
            </a:r>
            <a:r>
              <a:rPr lang="it-IT" sz="2800" b="1" i="1" smtClean="0">
                <a:effectLst>
                  <a:outerShdw blurRad="38100" dist="38100" dir="2700000" algn="tl">
                    <a:srgbClr val="C0C0C0"/>
                  </a:outerShdw>
                </a:effectLst>
                <a:cs typeface="Times New Roman" charset="0"/>
              </a:rPr>
              <a:t>elimination by aspect</a:t>
            </a:r>
            <a:r>
              <a:rPr lang="it-IT" b="1" smtClean="0">
                <a:effectLst>
                  <a:outerShdw blurRad="38100" dist="38100" dir="2700000" algn="tl">
                    <a:srgbClr val="C0C0C0"/>
                  </a:outerShdw>
                </a:effectLst>
                <a:cs typeface="Times New Roman" charset="0"/>
              </a:rPr>
              <a:t>  EBA)</a:t>
            </a:r>
            <a:br>
              <a:rPr lang="it-IT" b="1" smtClean="0">
                <a:effectLst>
                  <a:outerShdw blurRad="38100" dist="38100" dir="2700000" algn="tl">
                    <a:srgbClr val="C0C0C0"/>
                  </a:outerShdw>
                </a:effectLst>
                <a:cs typeface="Times New Roman" charset="0"/>
              </a:rPr>
            </a:br>
            <a:endParaRPr lang="it-IT" b="1" smtClean="0">
              <a:effectLst>
                <a:outerShdw blurRad="38100" dist="38100" dir="2700000" algn="tl">
                  <a:srgbClr val="C0C0C0"/>
                </a:outerShdw>
              </a:effectLst>
              <a:cs typeface="Times New Roman" charset="0"/>
            </a:endParaRP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 eaLnBrk="1" hangingPunct="1"/>
            <a:r>
              <a:rPr lang="it-IT" sz="2800" b="1" smtClean="0">
                <a:cs typeface="Times New Roman" charset="0"/>
              </a:rPr>
              <a:t>eliminare le alternative</a:t>
            </a:r>
            <a:r>
              <a:rPr lang="it-IT" sz="2800" smtClean="0">
                <a:cs typeface="Times New Roman" charset="0"/>
              </a:rPr>
              <a:t> che non rispettano il valore di riferimento </a:t>
            </a:r>
            <a:r>
              <a:rPr lang="it-IT" sz="2800" b="1" smtClean="0">
                <a:cs typeface="Times New Roman" charset="0"/>
              </a:rPr>
              <a:t>relativamente</a:t>
            </a:r>
            <a:r>
              <a:rPr lang="it-IT" sz="2800" smtClean="0">
                <a:cs typeface="Times New Roman" charset="0"/>
              </a:rPr>
              <a:t> </a:t>
            </a:r>
            <a:r>
              <a:rPr lang="it-IT" sz="2800" b="1" smtClean="0">
                <a:cs typeface="Times New Roman" charset="0"/>
              </a:rPr>
              <a:t>all’attributo ritenuto più importante</a:t>
            </a:r>
            <a:r>
              <a:rPr lang="it-IT" sz="2800" smtClean="0">
                <a:cs typeface="Times New Roman" charset="0"/>
              </a:rPr>
              <a:t> dallo specifico decisore</a:t>
            </a:r>
          </a:p>
          <a:p>
            <a:pPr algn="just" eaLnBrk="1" hangingPunct="1"/>
            <a:r>
              <a:rPr lang="it-IT" sz="2800" smtClean="0">
                <a:cs typeface="Times New Roman" charset="0"/>
              </a:rPr>
              <a:t>quindi </a:t>
            </a:r>
            <a:r>
              <a:rPr lang="it-IT" sz="2800" b="1" smtClean="0">
                <a:cs typeface="Times New Roman" charset="0"/>
              </a:rPr>
              <a:t>eliminare le alternative</a:t>
            </a:r>
            <a:r>
              <a:rPr lang="it-IT" sz="2800" smtClean="0">
                <a:cs typeface="Times New Roman" charset="0"/>
              </a:rPr>
              <a:t> che non rispettano il valore di riferimento relativamente al secondo attributo ritenuto più importante </a:t>
            </a:r>
          </a:p>
          <a:p>
            <a:pPr algn="just" eaLnBrk="1" hangingPunct="1"/>
            <a:r>
              <a:rPr lang="it-IT" sz="2800" smtClean="0">
                <a:cs typeface="Times New Roman" charset="0"/>
              </a:rPr>
              <a:t>e così via finche non si</a:t>
            </a:r>
            <a:r>
              <a:rPr lang="it-IT" sz="2800" b="1" smtClean="0">
                <a:cs typeface="Times New Roman" charset="0"/>
              </a:rPr>
              <a:t> rimane con una sola</a:t>
            </a:r>
            <a:r>
              <a:rPr lang="it-IT" sz="2800" smtClean="0">
                <a:cs typeface="Times New Roman" charset="0"/>
              </a:rPr>
              <a:t> alternativa.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it-IT" smtClean="0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 eaLnBrk="1" hangingPunct="1"/>
            <a:r>
              <a:rPr lang="it-IT" smtClean="0">
                <a:cs typeface="Times New Roman" charset="0"/>
              </a:rPr>
              <a:t>Procede per attributi</a:t>
            </a:r>
          </a:p>
          <a:p>
            <a:pPr algn="just" eaLnBrk="1" hangingPunct="1"/>
            <a:r>
              <a:rPr lang="it-IT" smtClean="0">
                <a:cs typeface="Times New Roman" charset="0"/>
              </a:rPr>
              <a:t>non compensatoria</a:t>
            </a:r>
          </a:p>
          <a:p>
            <a:pPr algn="just" eaLnBrk="1" hangingPunct="1"/>
            <a:r>
              <a:rPr lang="it-IT" smtClean="0">
                <a:cs typeface="Times New Roman" charset="0"/>
              </a:rPr>
              <a:t>e caratterizzata da estensione e selettività variabili in funzione del pattern di eliminazione delle alternative.</a:t>
            </a:r>
          </a:p>
          <a:p>
            <a:pPr eaLnBrk="1" hangingPunct="1"/>
            <a:endParaRPr lang="it-IT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it-IT" u="sng" smtClean="0">
                <a:cs typeface="Times New Roman" charset="0"/>
              </a:rPr>
              <a:t/>
            </a:r>
            <a:br>
              <a:rPr lang="it-IT" u="sng" smtClean="0">
                <a:cs typeface="Times New Roman" charset="0"/>
              </a:rPr>
            </a:br>
            <a:r>
              <a:rPr lang="it-IT" b="1" smtClean="0">
                <a:effectLst>
                  <a:outerShdw blurRad="38100" dist="38100" dir="2700000" algn="tl">
                    <a:srgbClr val="C0C0C0"/>
                  </a:outerShdw>
                </a:effectLst>
                <a:cs typeface="Times New Roman" charset="0"/>
              </a:rPr>
              <a:t>Strategia della somma con pesi uguali</a:t>
            </a:r>
            <a:br>
              <a:rPr lang="it-IT" b="1" smtClean="0">
                <a:effectLst>
                  <a:outerShdw blurRad="38100" dist="38100" dir="2700000" algn="tl">
                    <a:srgbClr val="C0C0C0"/>
                  </a:outerShdw>
                </a:effectLst>
                <a:cs typeface="Times New Roman" charset="0"/>
              </a:rPr>
            </a:br>
            <a:endParaRPr lang="it-IT" b="1" smtClean="0">
              <a:effectLst>
                <a:outerShdw blurRad="38100" dist="38100" dir="2700000" algn="tl">
                  <a:srgbClr val="C0C0C0"/>
                </a:outerShdw>
              </a:effectLst>
              <a:cs typeface="Times New Roman" charset="0"/>
            </a:endParaRP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 eaLnBrk="1" hangingPunct="1"/>
            <a:r>
              <a:rPr lang="it-IT" smtClean="0">
                <a:cs typeface="Times New Roman" charset="0"/>
              </a:rPr>
              <a:t>E’ una variazione della strategia della media ponderata   (non tiene conto di importanza soggettiva di attributi)</a:t>
            </a:r>
          </a:p>
          <a:p>
            <a:pPr algn="just" eaLnBrk="1" hangingPunct="1"/>
            <a:r>
              <a:rPr lang="it-IT" smtClean="0">
                <a:cs typeface="Times New Roman" charset="0"/>
              </a:rPr>
              <a:t>Estensiva </a:t>
            </a:r>
          </a:p>
          <a:p>
            <a:pPr algn="just" eaLnBrk="1" hangingPunct="1"/>
            <a:r>
              <a:rPr lang="it-IT" smtClean="0">
                <a:cs typeface="Times New Roman" charset="0"/>
              </a:rPr>
              <a:t>Consistente  </a:t>
            </a:r>
          </a:p>
          <a:p>
            <a:pPr algn="just" eaLnBrk="1" hangingPunct="1"/>
            <a:r>
              <a:rPr lang="it-IT" smtClean="0">
                <a:cs typeface="Times New Roman" charset="0"/>
              </a:rPr>
              <a:t>Procede per alternative </a:t>
            </a:r>
          </a:p>
          <a:p>
            <a:pPr algn="just" eaLnBrk="1" hangingPunct="1"/>
            <a:r>
              <a:rPr lang="it-IT" smtClean="0">
                <a:cs typeface="Times New Roman" charset="0"/>
              </a:rPr>
              <a:t>compensatoria</a:t>
            </a:r>
            <a:endParaRPr lang="it-IT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it-IT" b="1" smtClean="0">
                <a:effectLst>
                  <a:outerShdw blurRad="38100" dist="38100" dir="2700000" algn="tl">
                    <a:srgbClr val="C0C0C0"/>
                  </a:outerShdw>
                </a:effectLst>
                <a:cs typeface="Times New Roman" charset="0"/>
              </a:rPr>
              <a:t>maggioranza delle dimensioni confermanti</a:t>
            </a:r>
            <a:r>
              <a:rPr lang="it-IT" smtClean="0">
                <a:cs typeface="Times New Roman" charset="0"/>
              </a:rPr>
              <a:t>  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7848600" cy="4876800"/>
          </a:xfrm>
        </p:spPr>
        <p:txBody>
          <a:bodyPr/>
          <a:lstStyle/>
          <a:p>
            <a:pPr algn="just" eaLnBrk="1" hangingPunct="1"/>
            <a:r>
              <a:rPr lang="it-IT" sz="2800" smtClean="0">
                <a:cs typeface="Times New Roman" charset="0"/>
              </a:rPr>
              <a:t>alternative sono considerate a due a due su tutti gli attributi: l’alternativa che ha valori inferiori sulla maggioranza delle dimensioni viene  scartata</a:t>
            </a:r>
          </a:p>
          <a:p>
            <a:pPr algn="just" eaLnBrk="1" hangingPunct="1"/>
            <a:r>
              <a:rPr lang="it-IT" sz="2800" smtClean="0">
                <a:cs typeface="Times New Roman" charset="0"/>
              </a:rPr>
              <a:t>alternativa mantenuta viene confrontata con l’alternativa successiva </a:t>
            </a:r>
          </a:p>
          <a:p>
            <a:pPr algn="just" eaLnBrk="1" hangingPunct="1"/>
            <a:r>
              <a:rPr lang="it-IT" sz="2800" smtClean="0">
                <a:cs typeface="Times New Roman" charset="0"/>
              </a:rPr>
              <a:t>finché non ne è rimasta una sola . </a:t>
            </a:r>
          </a:p>
          <a:p>
            <a:pPr algn="just" eaLnBrk="1" hangingPunct="1"/>
            <a:r>
              <a:rPr lang="it-IT" sz="2800" smtClean="0">
                <a:cs typeface="Times New Roman" charset="0"/>
              </a:rPr>
              <a:t>elaborazione estesa</a:t>
            </a:r>
          </a:p>
          <a:p>
            <a:pPr algn="just" eaLnBrk="1" hangingPunct="1"/>
            <a:r>
              <a:rPr lang="it-IT" sz="2800" smtClean="0">
                <a:cs typeface="Times New Roman" charset="0"/>
              </a:rPr>
              <a:t>Consistente </a:t>
            </a:r>
          </a:p>
          <a:p>
            <a:pPr algn="just" eaLnBrk="1" hangingPunct="1"/>
            <a:r>
              <a:rPr lang="it-IT" sz="2800" smtClean="0">
                <a:cs typeface="Times New Roman" charset="0"/>
              </a:rPr>
              <a:t>basata sugli attributi</a:t>
            </a:r>
          </a:p>
          <a:p>
            <a:pPr algn="just" eaLnBrk="1" hangingPunct="1"/>
            <a:r>
              <a:rPr lang="it-IT" sz="2800" smtClean="0">
                <a:cs typeface="Times New Roman" charset="0"/>
              </a:rPr>
              <a:t>compensatoria.</a:t>
            </a:r>
          </a:p>
          <a:p>
            <a:pPr eaLnBrk="1" hangingPunct="1"/>
            <a:endParaRPr lang="it-IT" sz="28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it-IT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Strategie percettive</a:t>
            </a:r>
            <a:r>
              <a:rPr lang="it-IT" smtClean="0"/>
              <a:t> </a:t>
            </a:r>
            <a:br>
              <a:rPr lang="it-IT" smtClean="0"/>
            </a:br>
            <a:r>
              <a:rPr lang="it-IT" sz="3200" smtClean="0"/>
              <a:t>Simonson e Tversky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 eaLnBrk="1" hangingPunct="1">
              <a:lnSpc>
                <a:spcPct val="90000"/>
              </a:lnSpc>
            </a:pPr>
            <a:r>
              <a:rPr lang="it-IT" sz="2800" smtClean="0">
                <a:cs typeface="Times New Roman" charset="0"/>
              </a:rPr>
              <a:t>le persone:</a:t>
            </a:r>
          </a:p>
          <a:p>
            <a:pPr algn="just" eaLnBrk="1" hangingPunct="1">
              <a:lnSpc>
                <a:spcPct val="90000"/>
              </a:lnSpc>
            </a:pPr>
            <a:r>
              <a:rPr lang="it-IT" sz="2800" smtClean="0">
                <a:cs typeface="Times New Roman" charset="0"/>
              </a:rPr>
              <a:t>- percepiscono più facilmente i cambiamenti nell’intensità degli stimoli dei  valori assoluti;</a:t>
            </a:r>
          </a:p>
          <a:p>
            <a:pPr algn="just" eaLnBrk="1" hangingPunct="1">
              <a:lnSpc>
                <a:spcPct val="90000"/>
              </a:lnSpc>
            </a:pPr>
            <a:r>
              <a:rPr lang="it-IT" sz="2800" smtClean="0">
                <a:cs typeface="Times New Roman" charset="0"/>
              </a:rPr>
              <a:t>- codificano i risultati in termini di perdite o guadagni rispetto ad un punto di riferimento;</a:t>
            </a:r>
          </a:p>
          <a:p>
            <a:pPr algn="just" eaLnBrk="1" hangingPunct="1">
              <a:lnSpc>
                <a:spcPct val="90000"/>
              </a:lnSpc>
            </a:pPr>
            <a:r>
              <a:rPr lang="it-IT" sz="2800" smtClean="0">
                <a:cs typeface="Times New Roman" charset="0"/>
              </a:rPr>
              <a:t>- formulano scelte differenti in funzione  del framing;</a:t>
            </a:r>
          </a:p>
          <a:p>
            <a:pPr algn="just" eaLnBrk="1" hangingPunct="1">
              <a:lnSpc>
                <a:spcPct val="90000"/>
              </a:lnSpc>
            </a:pPr>
            <a:r>
              <a:rPr lang="it-IT" sz="2800" smtClean="0">
                <a:cs typeface="Times New Roman" charset="0"/>
              </a:rPr>
              <a:t>- affrontano le valutazioni concernenti i compromessi fra i valori di un’alternativa di scelta su diversi attributi in modo analogo a come affrontano i contrasti percettivi.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57200"/>
            <a:ext cx="8153400" cy="6096000"/>
          </a:xfrm>
        </p:spPr>
        <p:txBody>
          <a:bodyPr/>
          <a:lstStyle/>
          <a:p>
            <a:pPr eaLnBrk="1" hangingPunct="1"/>
            <a:r>
              <a:rPr lang="it-IT" smtClean="0">
                <a:cs typeface="Times New Roman" charset="0"/>
              </a:rPr>
              <a:t>Ad esempio:  “confrontare le alternative a due a due e scegliere quella superiore”</a:t>
            </a:r>
          </a:p>
          <a:p>
            <a:pPr eaLnBrk="1" hangingPunct="1"/>
            <a:r>
              <a:rPr lang="it-IT" smtClean="0">
                <a:cs typeface="Times New Roman" charset="0"/>
              </a:rPr>
              <a:t>oppure “considerare vantaggi e svantaggi di un’alternativa e confrontarli con quelli di un’altra”</a:t>
            </a:r>
          </a:p>
          <a:p>
            <a:pPr eaLnBrk="1" hangingPunct="1"/>
            <a:r>
              <a:rPr lang="it-IT" smtClean="0">
                <a:cs typeface="Times New Roman" charset="0"/>
              </a:rPr>
              <a:t>Tversky e Simonson (1993) hanno proposto un modello generale, detto “</a:t>
            </a:r>
            <a:r>
              <a:rPr lang="it-IT" i="1" smtClean="0">
                <a:cs typeface="Times New Roman" charset="0"/>
              </a:rPr>
              <a:t>componential context model</a:t>
            </a:r>
            <a:r>
              <a:rPr lang="it-IT" smtClean="0">
                <a:cs typeface="Times New Roman" charset="0"/>
              </a:rPr>
              <a:t>”  </a:t>
            </a:r>
            <a:endParaRPr lang="it-IT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 smtClean="0"/>
              <a:t>Context</a:t>
            </a:r>
            <a:r>
              <a:rPr lang="it-IT" dirty="0" smtClean="0"/>
              <a:t> </a:t>
            </a:r>
            <a:r>
              <a:rPr lang="it-IT" dirty="0" err="1" smtClean="0"/>
              <a:t>dependent</a:t>
            </a:r>
            <a:r>
              <a:rPr lang="it-IT" dirty="0" smtClean="0"/>
              <a:t> </a:t>
            </a:r>
            <a:r>
              <a:rPr lang="it-IT" dirty="0" err="1" smtClean="0"/>
              <a:t>preferences</a:t>
            </a:r>
            <a:r>
              <a:rPr lang="it-IT" dirty="0" smtClean="0"/>
              <a:t/>
            </a:r>
            <a:br>
              <a:rPr lang="it-IT" dirty="0" smtClean="0"/>
            </a:br>
            <a:r>
              <a:rPr lang="it-IT" sz="2800" dirty="0" err="1" smtClean="0"/>
              <a:t>Tversky</a:t>
            </a:r>
            <a:r>
              <a:rPr lang="it-IT" sz="2800" dirty="0" smtClean="0"/>
              <a:t> &amp; </a:t>
            </a:r>
            <a:r>
              <a:rPr lang="it-IT" sz="2800" dirty="0" err="1" smtClean="0"/>
              <a:t>Simonson</a:t>
            </a:r>
            <a:r>
              <a:rPr lang="it-IT" sz="2800" dirty="0" smtClean="0"/>
              <a:t> 1993</a:t>
            </a:r>
            <a:endParaRPr lang="it-IT" sz="28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Sec. Teoria economica scelta tra x e y è indipendente dal set di alternative disponibili</a:t>
            </a:r>
          </a:p>
          <a:p>
            <a:r>
              <a:rPr lang="it-IT" dirty="0" smtClean="0"/>
              <a:t>Evidenza empirica contrastante</a:t>
            </a:r>
          </a:p>
          <a:p>
            <a:r>
              <a:rPr lang="it-IT" dirty="0" smtClean="0"/>
              <a:t>2 ipotesi psicologiche</a:t>
            </a:r>
          </a:p>
          <a:p>
            <a:pPr lvl="1"/>
            <a:r>
              <a:rPr lang="it-IT" dirty="0" err="1" smtClean="0"/>
              <a:t>Trade-off</a:t>
            </a:r>
            <a:r>
              <a:rPr lang="it-IT" dirty="0" smtClean="0"/>
              <a:t> </a:t>
            </a:r>
            <a:r>
              <a:rPr lang="it-IT" dirty="0" err="1" smtClean="0"/>
              <a:t>contrast</a:t>
            </a:r>
            <a:endParaRPr lang="it-IT" dirty="0" smtClean="0"/>
          </a:p>
          <a:p>
            <a:pPr lvl="1"/>
            <a:r>
              <a:rPr lang="it-IT" dirty="0" err="1" smtClean="0"/>
              <a:t>Extremeness</a:t>
            </a:r>
            <a:r>
              <a:rPr lang="it-IT" dirty="0" smtClean="0"/>
              <a:t> </a:t>
            </a:r>
            <a:r>
              <a:rPr lang="it-IT" dirty="0" err="1" smtClean="0"/>
              <a:t>aversion</a:t>
            </a: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it-IT" smtClean="0"/>
              <a:t>Livelli di scelta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 eaLnBrk="1" hangingPunct="1">
              <a:lnSpc>
                <a:spcPct val="90000"/>
              </a:lnSpc>
            </a:pPr>
            <a:r>
              <a:rPr lang="it-IT" smtClean="0">
                <a:cs typeface="Times New Roman" charset="0"/>
              </a:rPr>
              <a:t>a)   </a:t>
            </a:r>
            <a:r>
              <a:rPr lang="it-IT" b="1" smtClean="0">
                <a:cs typeface="Times New Roman" charset="0"/>
              </a:rPr>
              <a:t>scelte generiche</a:t>
            </a:r>
            <a:r>
              <a:rPr lang="it-IT" smtClean="0">
                <a:cs typeface="Times New Roman" charset="0"/>
              </a:rPr>
              <a:t> riguardanti lo spendere o risparmiare in un determinato settore  di consumi (abbigliamento, bevande, ecc..);</a:t>
            </a:r>
          </a:p>
          <a:p>
            <a:pPr algn="just" eaLnBrk="1" hangingPunct="1">
              <a:lnSpc>
                <a:spcPct val="90000"/>
              </a:lnSpc>
            </a:pPr>
            <a:r>
              <a:rPr lang="it-IT" smtClean="0">
                <a:cs typeface="Times New Roman" charset="0"/>
              </a:rPr>
              <a:t>b)   </a:t>
            </a:r>
            <a:r>
              <a:rPr lang="it-IT" b="1" smtClean="0">
                <a:cs typeface="Times New Roman" charset="0"/>
              </a:rPr>
              <a:t>scelte modali</a:t>
            </a:r>
            <a:r>
              <a:rPr lang="it-IT" smtClean="0">
                <a:cs typeface="Times New Roman" charset="0"/>
              </a:rPr>
              <a:t> riguardanti la scelta di specifici prodotti all’interno di una categoria (es. bevande: succhi di frutta, tea, bevande gassate…)</a:t>
            </a:r>
          </a:p>
          <a:p>
            <a:pPr algn="just" eaLnBrk="1" hangingPunct="1">
              <a:lnSpc>
                <a:spcPct val="90000"/>
              </a:lnSpc>
            </a:pPr>
            <a:r>
              <a:rPr lang="it-IT" smtClean="0">
                <a:cs typeface="Times New Roman" charset="0"/>
              </a:rPr>
              <a:t>c)   </a:t>
            </a:r>
            <a:r>
              <a:rPr lang="it-IT" b="1" smtClean="0">
                <a:cs typeface="Times New Roman" charset="0"/>
              </a:rPr>
              <a:t>scelte specifiche </a:t>
            </a:r>
            <a:r>
              <a:rPr lang="it-IT" smtClean="0">
                <a:cs typeface="Times New Roman" charset="0"/>
              </a:rPr>
              <a:t>riguardanti il tipo o la marca specifica (coca-cola o pepsi?)</a:t>
            </a:r>
            <a:endParaRPr lang="it-IT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 smtClean="0"/>
              <a:t>Trade-off</a:t>
            </a:r>
            <a:r>
              <a:rPr lang="it-IT" dirty="0" smtClean="0"/>
              <a:t> </a:t>
            </a:r>
            <a:r>
              <a:rPr lang="it-IT" dirty="0" err="1" smtClean="0"/>
              <a:t>contrast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X &gt; Y per prezzo</a:t>
            </a:r>
          </a:p>
          <a:p>
            <a:r>
              <a:rPr lang="it-IT" dirty="0" smtClean="0"/>
              <a:t>X&gt; Y per qualità</a:t>
            </a:r>
          </a:p>
          <a:p>
            <a:r>
              <a:rPr lang="it-IT" dirty="0" smtClean="0"/>
              <a:t>Scelta dipende da quanto superiorità di qualità “vale” rispetto a differenza di prezzo</a:t>
            </a:r>
          </a:p>
          <a:p>
            <a:r>
              <a:rPr lang="it-IT" dirty="0" smtClean="0"/>
              <a:t>Se introduco terza alternativa Z con stesso incremento di qualità di X e maggiore differenza di prezzo </a:t>
            </a:r>
            <a:r>
              <a:rPr lang="it-IT" dirty="0" smtClean="0">
                <a:sym typeface="Wingdings" pitchFamily="2" charset="2"/>
              </a:rPr>
              <a:t> cresce % scelta per X</a:t>
            </a: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Extremeness</a:t>
            </a:r>
            <a:r>
              <a:rPr lang="it-IT" dirty="0" smtClean="0"/>
              <a:t> </a:t>
            </a:r>
            <a:r>
              <a:rPr lang="it-IT" dirty="0" err="1" smtClean="0"/>
              <a:t>aversion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611560" y="1981200"/>
            <a:ext cx="7846640" cy="4472136"/>
          </a:xfrm>
        </p:spPr>
        <p:txBody>
          <a:bodyPr/>
          <a:lstStyle/>
          <a:p>
            <a:r>
              <a:rPr lang="it-IT" dirty="0" smtClean="0"/>
              <a:t>Macchina fotografica Minolta</a:t>
            </a:r>
          </a:p>
          <a:p>
            <a:r>
              <a:rPr lang="it-IT" dirty="0" smtClean="0"/>
              <a:t>Modello x   170 E     Modello y 240 E</a:t>
            </a:r>
          </a:p>
          <a:p>
            <a:r>
              <a:rPr lang="it-IT" dirty="0" smtClean="0"/>
              <a:t>% Scelte  quasi equivalente </a:t>
            </a:r>
          </a:p>
          <a:p>
            <a:r>
              <a:rPr lang="it-IT" dirty="0" smtClean="0"/>
              <a:t>Se introduco modello Z ancora superiore 470 E </a:t>
            </a:r>
            <a:r>
              <a:rPr lang="it-IT" dirty="0" smtClean="0">
                <a:sym typeface="Wingdings" pitchFamily="2" charset="2"/>
              </a:rPr>
              <a:t> % di scelte di y cresce</a:t>
            </a:r>
          </a:p>
          <a:p>
            <a:r>
              <a:rPr lang="it-IT" dirty="0" smtClean="0">
                <a:sym typeface="Wingdings" pitchFamily="2" charset="2"/>
              </a:rPr>
              <a:t>Effetto presente sia se si considera set presente che se si considerano scelte fatte in passato</a:t>
            </a: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it-IT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Image Theory </a:t>
            </a:r>
            <a:br>
              <a:rPr lang="it-IT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it-IT" sz="3200" b="1" smtClean="0">
                <a:cs typeface="Times New Roman" charset="0"/>
              </a:rPr>
              <a:t>Beach e Mitchell 1998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 eaLnBrk="1" hangingPunct="1">
              <a:lnSpc>
                <a:spcPct val="90000"/>
              </a:lnSpc>
            </a:pPr>
            <a:r>
              <a:rPr lang="it-IT" sz="2800" smtClean="0">
                <a:cs typeface="Times New Roman" charset="0"/>
              </a:rPr>
              <a:t> Critiche a modelli  normativi:</a:t>
            </a:r>
          </a:p>
          <a:p>
            <a:pPr algn="just" eaLnBrk="1" hangingPunct="1">
              <a:lnSpc>
                <a:spcPct val="90000"/>
              </a:lnSpc>
            </a:pPr>
            <a:r>
              <a:rPr lang="it-IT" sz="2800" smtClean="0">
                <a:cs typeface="Times New Roman" charset="0"/>
              </a:rPr>
              <a:t>- le strategie più sofisticate sono </a:t>
            </a:r>
            <a:r>
              <a:rPr lang="it-IT" sz="2800" b="1" smtClean="0">
                <a:cs typeface="Times New Roman" charset="0"/>
              </a:rPr>
              <a:t>usate pochissimo</a:t>
            </a:r>
          </a:p>
          <a:p>
            <a:pPr algn="just" eaLnBrk="1" hangingPunct="1">
              <a:lnSpc>
                <a:spcPct val="90000"/>
              </a:lnSpc>
            </a:pPr>
            <a:r>
              <a:rPr lang="it-IT" sz="2800" smtClean="0">
                <a:cs typeface="Times New Roman" charset="0"/>
              </a:rPr>
              <a:t> -strategie molto </a:t>
            </a:r>
            <a:r>
              <a:rPr lang="it-IT" sz="2800" b="1" smtClean="0">
                <a:cs typeface="Times New Roman" charset="0"/>
              </a:rPr>
              <a:t>più semplici</a:t>
            </a:r>
            <a:r>
              <a:rPr lang="it-IT" sz="2800" smtClean="0">
                <a:cs typeface="Times New Roman" charset="0"/>
              </a:rPr>
              <a:t> ed economiche risultano </a:t>
            </a:r>
            <a:r>
              <a:rPr lang="it-IT" sz="2800" b="1" smtClean="0">
                <a:cs typeface="Times New Roman" charset="0"/>
              </a:rPr>
              <a:t>altrettanto efficienti</a:t>
            </a:r>
          </a:p>
          <a:p>
            <a:pPr algn="just" eaLnBrk="1" hangingPunct="1">
              <a:lnSpc>
                <a:spcPct val="90000"/>
              </a:lnSpc>
            </a:pPr>
            <a:r>
              <a:rPr lang="it-IT" sz="2800" smtClean="0">
                <a:cs typeface="Times New Roman" charset="0"/>
              </a:rPr>
              <a:t>- le strategie analitiche richiedono </a:t>
            </a:r>
            <a:r>
              <a:rPr lang="it-IT" sz="2800" b="1" smtClean="0">
                <a:cs typeface="Times New Roman" charset="0"/>
              </a:rPr>
              <a:t>troppo sforzo</a:t>
            </a:r>
            <a:r>
              <a:rPr lang="it-IT" sz="2800" smtClean="0">
                <a:cs typeface="Times New Roman" charset="0"/>
              </a:rPr>
              <a:t>   e sono troppo </a:t>
            </a:r>
            <a:r>
              <a:rPr lang="it-IT" sz="2800" b="1" smtClean="0">
                <a:cs typeface="Times New Roman" charset="0"/>
              </a:rPr>
              <a:t>fredde</a:t>
            </a:r>
            <a:r>
              <a:rPr lang="it-IT" sz="2800" smtClean="0">
                <a:cs typeface="Times New Roman" charset="0"/>
              </a:rPr>
              <a:t>  </a:t>
            </a:r>
          </a:p>
          <a:p>
            <a:pPr algn="just" eaLnBrk="1" hangingPunct="1">
              <a:lnSpc>
                <a:spcPct val="90000"/>
              </a:lnSpc>
            </a:pPr>
            <a:r>
              <a:rPr lang="it-IT" sz="2800" smtClean="0">
                <a:cs typeface="Times New Roman" charset="0"/>
              </a:rPr>
              <a:t>- si occupano solo della scelta  fra alternative date  </a:t>
            </a:r>
          </a:p>
          <a:p>
            <a:pPr algn="just" eaLnBrk="1" hangingPunct="1">
              <a:lnSpc>
                <a:spcPct val="90000"/>
              </a:lnSpc>
            </a:pPr>
            <a:r>
              <a:rPr lang="it-IT" sz="2800" smtClean="0">
                <a:cs typeface="Times New Roman" charset="0"/>
              </a:rPr>
              <a:t>- decisori prendono decisioni che ritengono giuste anche se sono contro i loro interessi   </a:t>
            </a:r>
          </a:p>
          <a:p>
            <a:pPr algn="just" eaLnBrk="1" hangingPunct="1">
              <a:lnSpc>
                <a:spcPct val="90000"/>
              </a:lnSpc>
            </a:pPr>
            <a:r>
              <a:rPr lang="it-IT" sz="2800" smtClean="0">
                <a:cs typeface="Times New Roman" charset="0"/>
              </a:rPr>
              <a:t>- </a:t>
            </a:r>
            <a:r>
              <a:rPr lang="it-IT" sz="2800" b="1" smtClean="0">
                <a:cs typeface="Times New Roman" charset="0"/>
              </a:rPr>
              <a:t>trascurano</a:t>
            </a:r>
            <a:r>
              <a:rPr lang="it-IT" sz="2800" smtClean="0">
                <a:cs typeface="Times New Roman" charset="0"/>
              </a:rPr>
              <a:t> ruolo di credenze, norme morali,   convenzioni sociali.</a:t>
            </a:r>
            <a:endParaRPr lang="it-IT" sz="28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it-IT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Image Theory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 eaLnBrk="1" hangingPunct="1">
              <a:lnSpc>
                <a:spcPct val="90000"/>
              </a:lnSpc>
            </a:pPr>
            <a:r>
              <a:rPr lang="it-IT" sz="2800" smtClean="0">
                <a:cs typeface="Times New Roman" charset="0"/>
              </a:rPr>
              <a:t>Massimizzare compatibilità fra le alternative di azione e i principi del decisore  </a:t>
            </a:r>
          </a:p>
          <a:p>
            <a:pPr algn="just" eaLnBrk="1" hangingPunct="1">
              <a:lnSpc>
                <a:spcPct val="90000"/>
              </a:lnSpc>
            </a:pPr>
            <a:r>
              <a:rPr lang="it-IT" sz="2800" smtClean="0">
                <a:cs typeface="Times New Roman" charset="0"/>
              </a:rPr>
              <a:t>Decisori  </a:t>
            </a:r>
          </a:p>
          <a:p>
            <a:pPr lvl="1" algn="just" eaLnBrk="1" hangingPunct="1">
              <a:lnSpc>
                <a:spcPct val="90000"/>
              </a:lnSpc>
            </a:pPr>
            <a:r>
              <a:rPr lang="it-IT" sz="2400" smtClean="0">
                <a:cs typeface="Times New Roman" charset="0"/>
              </a:rPr>
              <a:t>Hanno Principi </a:t>
            </a:r>
            <a:r>
              <a:rPr lang="it-IT" sz="2400" smtClean="0">
                <a:cs typeface="Times New Roman" charset="0"/>
                <a:sym typeface="Wingdings" pitchFamily="2" charset="2"/>
              </a:rPr>
              <a:t>  </a:t>
            </a:r>
            <a:r>
              <a:rPr lang="it-IT" sz="2400" smtClean="0">
                <a:cs typeface="Times New Roman" charset="0"/>
              </a:rPr>
              <a:t>scopi </a:t>
            </a:r>
            <a:r>
              <a:rPr lang="it-IT" sz="2400" smtClean="0">
                <a:cs typeface="Times New Roman" charset="0"/>
                <a:sym typeface="Wingdings" pitchFamily="2" charset="2"/>
              </a:rPr>
              <a:t></a:t>
            </a:r>
            <a:r>
              <a:rPr lang="it-IT" sz="2400" smtClean="0">
                <a:cs typeface="Times New Roman" charset="0"/>
              </a:rPr>
              <a:t> piani </a:t>
            </a:r>
            <a:r>
              <a:rPr lang="it-IT" sz="2400" smtClean="0">
                <a:cs typeface="Times New Roman" charset="0"/>
                <a:sym typeface="Wingdings" pitchFamily="2" charset="2"/>
              </a:rPr>
              <a:t></a:t>
            </a:r>
            <a:r>
              <a:rPr lang="it-IT" sz="2400" smtClean="0">
                <a:cs typeface="Times New Roman" charset="0"/>
              </a:rPr>
              <a:t> tattiche  </a:t>
            </a:r>
          </a:p>
          <a:p>
            <a:pPr lvl="1" algn="just" eaLnBrk="1" hangingPunct="1">
              <a:lnSpc>
                <a:spcPct val="90000"/>
              </a:lnSpc>
            </a:pPr>
            <a:r>
              <a:rPr lang="it-IT" sz="2400" smtClean="0">
                <a:cs typeface="Times New Roman" charset="0"/>
              </a:rPr>
              <a:t>Fanno previsioni circa le implicazioni della realizzazione dei piani</a:t>
            </a:r>
          </a:p>
          <a:p>
            <a:pPr algn="just" eaLnBrk="1" hangingPunct="1">
              <a:lnSpc>
                <a:spcPct val="90000"/>
              </a:lnSpc>
            </a:pPr>
            <a:r>
              <a:rPr lang="it-IT" sz="2800" smtClean="0">
                <a:cs typeface="Times New Roman" charset="0"/>
              </a:rPr>
              <a:t>adulti scelgono fra di scopi, o piani o strategie o di singole azioni, ma non più fra principi  (già scelti in precedenza) </a:t>
            </a:r>
          </a:p>
          <a:p>
            <a:pPr algn="just" eaLnBrk="1" hangingPunct="1">
              <a:lnSpc>
                <a:spcPct val="90000"/>
              </a:lnSpc>
            </a:pPr>
            <a:r>
              <a:rPr lang="it-IT" sz="2800" smtClean="0"/>
              <a:t>Significato di alternative derivato da contesto sociale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it-IT" b="1" u="sng" smtClean="0"/>
              <a:t>Usano tre tipi di “immagini”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 eaLnBrk="1" hangingPunct="1"/>
            <a:r>
              <a:rPr lang="it-IT" b="1" smtClean="0">
                <a:cs typeface="Times New Roman" charset="0"/>
              </a:rPr>
              <a:t>immagini di valori</a:t>
            </a:r>
            <a:r>
              <a:rPr lang="it-IT" smtClean="0">
                <a:cs typeface="Times New Roman" charset="0"/>
              </a:rPr>
              <a:t> (</a:t>
            </a:r>
            <a:r>
              <a:rPr lang="it-IT" b="1" i="1" smtClean="0">
                <a:cs typeface="Times New Roman" charset="0"/>
              </a:rPr>
              <a:t>value image</a:t>
            </a:r>
            <a:r>
              <a:rPr lang="it-IT" smtClean="0">
                <a:cs typeface="Times New Roman" charset="0"/>
              </a:rPr>
              <a:t>)  </a:t>
            </a:r>
          </a:p>
          <a:p>
            <a:pPr algn="just" eaLnBrk="1" hangingPunct="1"/>
            <a:r>
              <a:rPr lang="it-IT" smtClean="0">
                <a:cs typeface="Times New Roman" charset="0"/>
              </a:rPr>
              <a:t> </a:t>
            </a:r>
            <a:r>
              <a:rPr lang="it-IT" b="1" smtClean="0">
                <a:cs typeface="Times New Roman" charset="0"/>
              </a:rPr>
              <a:t>immagini di traiettoria (trajectory image), </a:t>
            </a:r>
            <a:r>
              <a:rPr lang="it-IT" smtClean="0">
                <a:cs typeface="Times New Roman" charset="0"/>
              </a:rPr>
              <a:t>ovvero l’agenda degli scopi, speranze, futuro ideale;</a:t>
            </a:r>
          </a:p>
          <a:p>
            <a:pPr algn="just" eaLnBrk="1" hangingPunct="1"/>
            <a:r>
              <a:rPr lang="it-IT" b="1" smtClean="0">
                <a:cs typeface="Times New Roman" charset="0"/>
              </a:rPr>
              <a:t>immagini strategiche (strategic image), </a:t>
            </a:r>
            <a:r>
              <a:rPr lang="it-IT" smtClean="0">
                <a:cs typeface="Times New Roman" charset="0"/>
              </a:rPr>
              <a:t>i vari piani adottati per raggiungere gli scopi. I piani si specificano in tattiche e previsioni.</a:t>
            </a:r>
            <a:endParaRPr lang="it-IT" smtClean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it-IT" smtClean="0"/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 eaLnBrk="1" hangingPunct="1"/>
            <a:r>
              <a:rPr lang="it-IT" sz="2800" smtClean="0">
                <a:cs typeface="Times New Roman" charset="0"/>
              </a:rPr>
              <a:t>Il primo passo = selezionare all’interno dei tre tipi di strutture cognitive, il sottoinsieme rilevante per la situazione nella quale si trova (dare un significato alla situazione /framing)</a:t>
            </a:r>
          </a:p>
          <a:p>
            <a:pPr algn="just" eaLnBrk="1" hangingPunct="1"/>
            <a:r>
              <a:rPr lang="it-IT" sz="2800" smtClean="0">
                <a:cs typeface="Times New Roman" charset="0"/>
              </a:rPr>
              <a:t>confrontando la situazione presente con l’esperienza passata</a:t>
            </a:r>
          </a:p>
          <a:p>
            <a:pPr lvl="1" algn="just" eaLnBrk="1" hangingPunct="1"/>
            <a:r>
              <a:rPr lang="it-IT" sz="2400" smtClean="0">
                <a:cs typeface="Times New Roman" charset="0"/>
              </a:rPr>
              <a:t>se situazione viene “riconosciuta” la persona può selezionare le conoscenze rilevanti </a:t>
            </a:r>
            <a:r>
              <a:rPr lang="it-IT" sz="2400" smtClean="0">
                <a:cs typeface="Times New Roman" charset="0"/>
                <a:sym typeface="Wingdings" pitchFamily="2" charset="2"/>
              </a:rPr>
              <a:t></a:t>
            </a:r>
            <a:r>
              <a:rPr lang="it-IT" sz="2400" smtClean="0">
                <a:cs typeface="Times New Roman" charset="0"/>
              </a:rPr>
              <a:t> immagini operative (</a:t>
            </a:r>
            <a:r>
              <a:rPr lang="it-IT" sz="2400" i="1" smtClean="0">
                <a:cs typeface="Times New Roman" charset="0"/>
              </a:rPr>
              <a:t>working images)</a:t>
            </a:r>
            <a:endParaRPr lang="it-IT" sz="2400" smtClean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it-IT" smtClean="0"/>
              <a:t>Due tipi di decisioni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 eaLnBrk="1" hangingPunct="1"/>
            <a:r>
              <a:rPr lang="it-IT" smtClean="0">
                <a:cs typeface="Times New Roman" charset="0"/>
              </a:rPr>
              <a:t>le </a:t>
            </a:r>
            <a:r>
              <a:rPr lang="it-IT" b="1" smtClean="0">
                <a:cs typeface="Times New Roman" charset="0"/>
              </a:rPr>
              <a:t>decisioni di adozione: </a:t>
            </a:r>
            <a:r>
              <a:rPr lang="it-IT" smtClean="0">
                <a:cs typeface="Times New Roman" charset="0"/>
              </a:rPr>
              <a:t>l’individuazione di possibili alternative di scelta  </a:t>
            </a:r>
          </a:p>
          <a:p>
            <a:pPr lvl="1" algn="just" eaLnBrk="1" hangingPunct="1"/>
            <a:r>
              <a:rPr lang="it-IT" smtClean="0">
                <a:cs typeface="Times New Roman" charset="0"/>
              </a:rPr>
              <a:t>In base al principio di compatibilità</a:t>
            </a:r>
          </a:p>
          <a:p>
            <a:pPr eaLnBrk="1" hangingPunct="1"/>
            <a:r>
              <a:rPr lang="it-IT" smtClean="0">
                <a:cs typeface="Times New Roman" charset="0"/>
              </a:rPr>
              <a:t>le </a:t>
            </a:r>
            <a:r>
              <a:rPr lang="it-IT" b="1" smtClean="0">
                <a:cs typeface="Times New Roman" charset="0"/>
              </a:rPr>
              <a:t>decisioni di progresso: </a:t>
            </a:r>
            <a:r>
              <a:rPr lang="it-IT" smtClean="0">
                <a:cs typeface="Times New Roman" charset="0"/>
              </a:rPr>
              <a:t> verifica di come  piano progredisce in termini di compatibilità fra i risultati previsti se il piano verrà portato avanti e l’immagine di traiettoria   </a:t>
            </a:r>
            <a:endParaRPr lang="it-IT" smtClean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it-IT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Concludendo su strategie decisionali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it-IT" sz="2800" smtClean="0"/>
              <a:t>Si sceglie una strategia in funzione di 4 metascopi:</a:t>
            </a:r>
          </a:p>
          <a:p>
            <a:pPr algn="just" eaLnBrk="1" hangingPunct="1"/>
            <a:r>
              <a:rPr lang="it-IT" sz="2800" smtClean="0">
                <a:cs typeface="Times New Roman" charset="0"/>
              </a:rPr>
              <a:t>a) </a:t>
            </a:r>
            <a:r>
              <a:rPr lang="it-IT" sz="2800" b="1" smtClean="0">
                <a:cs typeface="Times New Roman" charset="0"/>
              </a:rPr>
              <a:t>massimizzare l’accuratezza della scelta</a:t>
            </a:r>
            <a:r>
              <a:rPr lang="it-IT" sz="2800" smtClean="0">
                <a:cs typeface="Times New Roman" charset="0"/>
              </a:rPr>
              <a:t>   (</a:t>
            </a:r>
            <a:r>
              <a:rPr lang="it-IT" sz="2400" smtClean="0">
                <a:cs typeface="Times New Roman" charset="0"/>
              </a:rPr>
              <a:t>unico considerato dalla teoria della decisione razionale</a:t>
            </a:r>
            <a:r>
              <a:rPr lang="it-IT" sz="2800" smtClean="0">
                <a:cs typeface="Times New Roman" charset="0"/>
              </a:rPr>
              <a:t>)</a:t>
            </a:r>
          </a:p>
          <a:p>
            <a:pPr algn="just" eaLnBrk="1" hangingPunct="1"/>
            <a:r>
              <a:rPr lang="it-IT" sz="2800" smtClean="0">
                <a:cs typeface="Times New Roman" charset="0"/>
              </a:rPr>
              <a:t>b)    </a:t>
            </a:r>
            <a:r>
              <a:rPr lang="it-IT" sz="2800" b="1" smtClean="0">
                <a:cs typeface="Times New Roman" charset="0"/>
              </a:rPr>
              <a:t>minimizzare lo sforzo cognitivo</a:t>
            </a:r>
            <a:r>
              <a:rPr lang="it-IT" sz="2800" smtClean="0">
                <a:cs typeface="Times New Roman" charset="0"/>
              </a:rPr>
              <a:t>    </a:t>
            </a:r>
          </a:p>
          <a:p>
            <a:pPr algn="just" eaLnBrk="1" hangingPunct="1"/>
            <a:r>
              <a:rPr lang="it-IT" sz="2800" smtClean="0">
                <a:cs typeface="Times New Roman" charset="0"/>
              </a:rPr>
              <a:t>c) </a:t>
            </a:r>
            <a:r>
              <a:rPr lang="it-IT" sz="2800" b="1" smtClean="0">
                <a:cs typeface="Times New Roman" charset="0"/>
              </a:rPr>
              <a:t>minimizzare l’esperienza di emozioni negative</a:t>
            </a:r>
            <a:r>
              <a:rPr lang="it-IT" sz="2800" smtClean="0">
                <a:cs typeface="Times New Roman" charset="0"/>
              </a:rPr>
              <a:t> dovute al processo di decisione  </a:t>
            </a:r>
          </a:p>
          <a:p>
            <a:pPr algn="just" eaLnBrk="1" hangingPunct="1"/>
            <a:r>
              <a:rPr lang="it-IT" sz="2800" smtClean="0">
                <a:cs typeface="Times New Roman" charset="0"/>
              </a:rPr>
              <a:t>d)      </a:t>
            </a:r>
            <a:r>
              <a:rPr lang="it-IT" sz="2800" b="1" smtClean="0">
                <a:cs typeface="Times New Roman" charset="0"/>
              </a:rPr>
              <a:t>massimizzare la facilità con la quale la decisione può essere giustificata </a:t>
            </a:r>
            <a:r>
              <a:rPr lang="it-IT" sz="2800" smtClean="0">
                <a:cs typeface="Times New Roman" charset="0"/>
              </a:rPr>
              <a:t> </a:t>
            </a:r>
            <a:endParaRPr lang="it-IT" sz="2800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it-IT" smtClean="0"/>
              <a:t>Come si sceglie?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it-IT" smtClean="0"/>
              <a:t>Come e dove si raccolgono informazioni?</a:t>
            </a:r>
          </a:p>
          <a:p>
            <a:pPr eaLnBrk="1" hangingPunct="1"/>
            <a:r>
              <a:rPr lang="it-IT" smtClean="0"/>
              <a:t>Come si elaborano le informazioni?</a:t>
            </a:r>
          </a:p>
          <a:p>
            <a:pPr eaLnBrk="1" hangingPunct="1"/>
            <a:r>
              <a:rPr lang="it-IT" smtClean="0"/>
              <a:t>Quali processi si utilizzano per scegliere fra le alternative?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7772400" cy="1143000"/>
          </a:xfrm>
        </p:spPr>
        <p:txBody>
          <a:bodyPr/>
          <a:lstStyle/>
          <a:p>
            <a:pPr eaLnBrk="1" hangingPunct="1"/>
            <a:r>
              <a:rPr lang="it-IT" smtClean="0"/>
              <a:t>Ricerca di informazioni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143000"/>
            <a:ext cx="7924800" cy="4953000"/>
          </a:xfrm>
        </p:spPr>
        <p:txBody>
          <a:bodyPr/>
          <a:lstStyle/>
          <a:p>
            <a:pPr algn="just" eaLnBrk="1" hangingPunct="1">
              <a:lnSpc>
                <a:spcPct val="90000"/>
              </a:lnSpc>
            </a:pPr>
            <a:r>
              <a:rPr lang="it-IT" sz="2800" b="1" smtClean="0">
                <a:cs typeface="Times New Roman" charset="0"/>
              </a:rPr>
              <a:t>fonti utilizzate</a:t>
            </a:r>
            <a:r>
              <a:rPr lang="it-IT" sz="2800" smtClean="0">
                <a:cs typeface="Times New Roman" charset="0"/>
              </a:rPr>
              <a:t>. Antonides e Van Raaij (1998) distinguono le fonti di informazione in personali versus impersonali e commerciali versus non commerciali.  </a:t>
            </a:r>
          </a:p>
          <a:p>
            <a:pPr lvl="1" algn="just" eaLnBrk="1" hangingPunct="1">
              <a:lnSpc>
                <a:spcPct val="90000"/>
              </a:lnSpc>
            </a:pPr>
            <a:r>
              <a:rPr lang="it-IT" sz="2400" smtClean="0">
                <a:cs typeface="Times New Roman" charset="0"/>
              </a:rPr>
              <a:t>Ricerche recenti evidenziano che consumatori diversi possono dare diversa importanza a fonti esterne (autorità epistemica)</a:t>
            </a:r>
          </a:p>
          <a:p>
            <a:pPr algn="just" eaLnBrk="1" hangingPunct="1">
              <a:lnSpc>
                <a:spcPct val="90000"/>
              </a:lnSpc>
            </a:pPr>
            <a:r>
              <a:rPr lang="it-IT" sz="2800" b="1" smtClean="0">
                <a:cs typeface="Times New Roman" charset="0"/>
              </a:rPr>
              <a:t>Estensione : </a:t>
            </a:r>
            <a:r>
              <a:rPr lang="it-IT" sz="2800" smtClean="0">
                <a:cs typeface="Times New Roman" charset="0"/>
              </a:rPr>
              <a:t>influenzata da diversi fattori personali e situazionali. Al di sopra di una certa quantità di informazione  la qualità della decisione inizia a decrescere  (</a:t>
            </a:r>
            <a:r>
              <a:rPr lang="it-IT" sz="2800" i="1" smtClean="0">
                <a:cs typeface="Times New Roman" charset="0"/>
              </a:rPr>
              <a:t>information overload</a:t>
            </a:r>
            <a:r>
              <a:rPr lang="it-IT" sz="2800" smtClean="0">
                <a:cs typeface="Times New Roman" charset="0"/>
              </a:rPr>
              <a:t>);</a:t>
            </a:r>
          </a:p>
          <a:p>
            <a:pPr algn="just" eaLnBrk="1" hangingPunct="1">
              <a:lnSpc>
                <a:spcPct val="90000"/>
              </a:lnSpc>
            </a:pPr>
            <a:r>
              <a:rPr lang="it-IT" sz="2800" b="1" smtClean="0">
                <a:cs typeface="Times New Roman" charset="0"/>
              </a:rPr>
              <a:t>Intenzionalità</a:t>
            </a:r>
            <a:r>
              <a:rPr lang="it-IT" sz="2800" smtClean="0">
                <a:cs typeface="Times New Roman" charset="0"/>
              </a:rPr>
              <a:t>   nella società attuale, molto spesso noi veniamo informati senza aver attivamente ricercato l’informazione stessa.  </a:t>
            </a:r>
            <a:endParaRPr lang="it-IT" sz="28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12"/>
          <p:cNvSpPr>
            <a:spLocks noChangeArrowheads="1"/>
          </p:cNvSpPr>
          <p:nvPr/>
        </p:nvSpPr>
        <p:spPr bwMode="auto">
          <a:xfrm>
            <a:off x="835025" y="2133600"/>
            <a:ext cx="7623175" cy="4648200"/>
          </a:xfrm>
          <a:prstGeom prst="rect">
            <a:avLst/>
          </a:prstGeom>
          <a:solidFill>
            <a:srgbClr val="FF66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0" hangingPunct="0"/>
            <a:r>
              <a:rPr lang="it-IT" sz="1800" b="1"/>
              <a:t>Intera categoria- tutti i prodotti esistenti sul mercato</a:t>
            </a:r>
          </a:p>
          <a:p>
            <a:pPr eaLnBrk="0" hangingPunct="0"/>
            <a:endParaRPr lang="it-IT" sz="1800" b="1"/>
          </a:p>
          <a:p>
            <a:pPr eaLnBrk="0" hangingPunct="0"/>
            <a:r>
              <a:rPr lang="it-IT" sz="1200" b="1"/>
              <a:t>					</a:t>
            </a:r>
            <a:r>
              <a:rPr lang="it-IT" sz="1800" b="1"/>
              <a:t>A	B	C</a:t>
            </a:r>
          </a:p>
        </p:txBody>
      </p:sp>
      <p:sp>
        <p:nvSpPr>
          <p:cNvPr id="6147" name="Rectangle 13"/>
          <p:cNvSpPr>
            <a:spLocks noChangeArrowheads="1"/>
          </p:cNvSpPr>
          <p:nvPr/>
        </p:nvSpPr>
        <p:spPr bwMode="auto">
          <a:xfrm>
            <a:off x="1520825" y="2924175"/>
            <a:ext cx="4422775" cy="3095625"/>
          </a:xfrm>
          <a:prstGeom prst="rect">
            <a:avLst/>
          </a:prstGeom>
          <a:solidFill>
            <a:srgbClr val="FFFF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0" hangingPunct="0"/>
            <a:r>
              <a:rPr lang="it-IT" sz="1800" b="1"/>
              <a:t>Insieme noto al consumatore</a:t>
            </a:r>
          </a:p>
          <a:p>
            <a:pPr eaLnBrk="0" hangingPunct="0"/>
            <a:r>
              <a:rPr lang="it-IT" sz="1800" b="1"/>
              <a:t>			D	E</a:t>
            </a:r>
          </a:p>
        </p:txBody>
      </p:sp>
      <p:sp>
        <p:nvSpPr>
          <p:cNvPr id="6148" name="Rectangle 14"/>
          <p:cNvSpPr>
            <a:spLocks noChangeArrowheads="1"/>
          </p:cNvSpPr>
          <p:nvPr/>
        </p:nvSpPr>
        <p:spPr bwMode="auto">
          <a:xfrm>
            <a:off x="3124200" y="3924300"/>
            <a:ext cx="3546475" cy="6477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0" hangingPunct="0"/>
            <a:r>
              <a:rPr lang="it-IT" sz="1800" b="1"/>
              <a:t>Insieme considerato: F     G     H</a:t>
            </a:r>
          </a:p>
        </p:txBody>
      </p:sp>
      <p:sp>
        <p:nvSpPr>
          <p:cNvPr id="6149" name="Rectangle 15"/>
          <p:cNvSpPr>
            <a:spLocks noChangeArrowheads="1"/>
          </p:cNvSpPr>
          <p:nvPr/>
        </p:nvSpPr>
        <p:spPr bwMode="auto">
          <a:xfrm>
            <a:off x="3235325" y="4914900"/>
            <a:ext cx="3470275" cy="7239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0" hangingPunct="0"/>
            <a:r>
              <a:rPr lang="it-IT" sz="1800" b="1"/>
              <a:t>Insieme escluso:       I      J     K</a:t>
            </a:r>
          </a:p>
        </p:txBody>
      </p:sp>
      <p:sp>
        <p:nvSpPr>
          <p:cNvPr id="6150" name="Rectangle 16"/>
          <p:cNvSpPr>
            <a:spLocks noChangeArrowheads="1"/>
          </p:cNvSpPr>
          <p:nvPr/>
        </p:nvSpPr>
        <p:spPr bwMode="auto">
          <a:xfrm>
            <a:off x="152400" y="0"/>
            <a:ext cx="8839200" cy="191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it-IT">
                <a:cs typeface="Times New Roman" charset="0"/>
              </a:rPr>
              <a:t>Automobili </a:t>
            </a:r>
            <a:r>
              <a:rPr lang="it-IT" b="1">
                <a:cs typeface="Times New Roman" charset="0"/>
              </a:rPr>
              <a:t>presenti sul mercato</a:t>
            </a:r>
            <a:r>
              <a:rPr lang="it-IT">
                <a:cs typeface="Times New Roman" charset="0"/>
              </a:rPr>
              <a:t>: A, B, C, D, E, F, G, H, I,  J, K </a:t>
            </a:r>
          </a:p>
          <a:p>
            <a:pPr algn="just"/>
            <a:r>
              <a:rPr lang="it-IT">
                <a:cs typeface="Times New Roman" charset="0"/>
              </a:rPr>
              <a:t>sottoinsieme </a:t>
            </a:r>
            <a:r>
              <a:rPr lang="it-IT" b="1">
                <a:cs typeface="Times New Roman" charset="0"/>
              </a:rPr>
              <a:t>note al consumatore</a:t>
            </a:r>
            <a:r>
              <a:rPr lang="it-IT">
                <a:cs typeface="Times New Roman" charset="0"/>
              </a:rPr>
              <a:t> D, E, F, G, I, J</a:t>
            </a:r>
          </a:p>
          <a:p>
            <a:pPr algn="just"/>
            <a:r>
              <a:rPr lang="it-IT">
                <a:cs typeface="Times New Roman" charset="0"/>
              </a:rPr>
              <a:t>alternative che il consumatore </a:t>
            </a:r>
            <a:r>
              <a:rPr lang="it-IT" b="1">
                <a:cs typeface="Times New Roman" charset="0"/>
              </a:rPr>
              <a:t>considera dopo  ricerca di informazioni</a:t>
            </a:r>
            <a:r>
              <a:rPr lang="it-IT">
                <a:cs typeface="Times New Roman" charset="0"/>
              </a:rPr>
              <a:t>:F, G, H</a:t>
            </a:r>
          </a:p>
          <a:p>
            <a:pPr algn="just"/>
            <a:r>
              <a:rPr lang="it-IT">
                <a:cs typeface="Times New Roman" charset="0"/>
              </a:rPr>
              <a:t>alternative che </a:t>
            </a:r>
            <a:r>
              <a:rPr lang="it-IT" b="1">
                <a:cs typeface="Times New Roman" charset="0"/>
              </a:rPr>
              <a:t>esclude</a:t>
            </a:r>
            <a:r>
              <a:rPr lang="it-IT">
                <a:cs typeface="Times New Roman" charset="0"/>
              </a:rPr>
              <a:t>: I, J, K.  </a:t>
            </a:r>
            <a:endParaRPr lang="it-IT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it-IT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Scegliere fra le alternative considerate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 eaLnBrk="1" hangingPunct="1">
              <a:lnSpc>
                <a:spcPct val="90000"/>
              </a:lnSpc>
              <a:defRPr/>
            </a:pPr>
            <a:r>
              <a:rPr lang="it-IT" sz="2800" b="1" smtClean="0">
                <a:cs typeface="Times New Roman" charset="0"/>
              </a:rPr>
              <a:t>teoria della decisione razionale:</a:t>
            </a:r>
            <a:endParaRPr lang="it-IT" sz="2800" smtClean="0">
              <a:cs typeface="Times New Roman" charset="0"/>
            </a:endParaRPr>
          </a:p>
          <a:p>
            <a:pPr algn="just" eaLnBrk="1" hangingPunct="1">
              <a:lnSpc>
                <a:spcPct val="90000"/>
              </a:lnSpc>
              <a:defRPr/>
            </a:pPr>
            <a:r>
              <a:rPr lang="it-IT" sz="2800" smtClean="0">
                <a:cs typeface="Times New Roman" charset="0"/>
              </a:rPr>
              <a:t>-   </a:t>
            </a:r>
            <a:r>
              <a:rPr lang="it-IT" sz="2800" b="1" smtClean="0">
                <a:effectLst>
                  <a:outerShdw blurRad="38100" dist="38100" dir="2700000" algn="tl">
                    <a:srgbClr val="C0C0C0"/>
                  </a:outerShdw>
                </a:effectLst>
                <a:cs typeface="Times New Roman" charset="0"/>
              </a:rPr>
              <a:t>preferenze</a:t>
            </a:r>
            <a:r>
              <a:rPr lang="it-IT" sz="2800" smtClean="0">
                <a:cs typeface="Times New Roman" charset="0"/>
              </a:rPr>
              <a:t> ben </a:t>
            </a:r>
            <a:r>
              <a:rPr lang="it-IT" sz="2800" b="1" smtClean="0">
                <a:effectLst>
                  <a:outerShdw blurRad="38100" dist="38100" dir="2700000" algn="tl">
                    <a:srgbClr val="C0C0C0"/>
                  </a:outerShdw>
                </a:effectLst>
                <a:cs typeface="Times New Roman" charset="0"/>
              </a:rPr>
              <a:t>definite e stabili</a:t>
            </a:r>
            <a:r>
              <a:rPr lang="it-IT" sz="2800" smtClean="0">
                <a:cs typeface="Times New Roman" charset="0"/>
              </a:rPr>
              <a:t>  (“</a:t>
            </a:r>
            <a:r>
              <a:rPr lang="it-IT" sz="2800" b="1" i="1" smtClean="0">
                <a:effectLst>
                  <a:outerShdw blurRad="38100" dist="38100" dir="2700000" algn="tl">
                    <a:srgbClr val="C0C0C0"/>
                  </a:outerShdw>
                </a:effectLst>
                <a:cs typeface="Times New Roman" charset="0"/>
              </a:rPr>
              <a:t>rivelate</a:t>
            </a:r>
            <a:r>
              <a:rPr lang="it-IT" sz="2800" smtClean="0">
                <a:cs typeface="Times New Roman" charset="0"/>
              </a:rPr>
              <a:t>”)</a:t>
            </a:r>
          </a:p>
          <a:p>
            <a:pPr algn="just" eaLnBrk="1" hangingPunct="1">
              <a:lnSpc>
                <a:spcPct val="90000"/>
              </a:lnSpc>
              <a:defRPr/>
            </a:pPr>
            <a:r>
              <a:rPr lang="it-IT" sz="2800" smtClean="0">
                <a:cs typeface="Times New Roman" charset="0"/>
              </a:rPr>
              <a:t>- ciascuna </a:t>
            </a:r>
            <a:r>
              <a:rPr lang="it-IT" sz="2800" b="1" smtClean="0">
                <a:effectLst>
                  <a:outerShdw blurRad="38100" dist="38100" dir="2700000" algn="tl">
                    <a:srgbClr val="C0C0C0"/>
                  </a:outerShdw>
                </a:effectLst>
                <a:cs typeface="Times New Roman" charset="0"/>
              </a:rPr>
              <a:t>alternativa ha una utilità</a:t>
            </a:r>
            <a:r>
              <a:rPr lang="it-IT" sz="2800" smtClean="0">
                <a:cs typeface="Times New Roman" charset="0"/>
              </a:rPr>
              <a:t> (valore soggettivo)  </a:t>
            </a:r>
          </a:p>
          <a:p>
            <a:pPr algn="just" eaLnBrk="1" hangingPunct="1">
              <a:lnSpc>
                <a:spcPct val="90000"/>
              </a:lnSpc>
              <a:defRPr/>
            </a:pPr>
            <a:r>
              <a:rPr lang="it-IT" sz="2800" smtClean="0">
                <a:cs typeface="Times New Roman" charset="0"/>
              </a:rPr>
              <a:t>-  </a:t>
            </a:r>
            <a:r>
              <a:rPr lang="it-IT" sz="2800" b="1" smtClean="0">
                <a:effectLst>
                  <a:outerShdw blurRad="38100" dist="38100" dir="2700000" algn="tl">
                    <a:srgbClr val="C0C0C0"/>
                  </a:outerShdw>
                </a:effectLst>
                <a:cs typeface="Times New Roman" charset="0"/>
              </a:rPr>
              <a:t>decisore ha le abilità</a:t>
            </a:r>
            <a:r>
              <a:rPr lang="it-IT" sz="2800" smtClean="0">
                <a:cs typeface="Times New Roman" charset="0"/>
              </a:rPr>
              <a:t> e le competenze per calcolare quale alternativa potrà massimizzare l’utilità  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it-IT" sz="2800" smtClean="0">
                <a:cs typeface="Times New Roman" charset="0"/>
              </a:rPr>
              <a:t>che il consumatore </a:t>
            </a:r>
            <a:r>
              <a:rPr lang="it-IT" sz="2800" b="1" smtClean="0">
                <a:effectLst>
                  <a:outerShdw blurRad="38100" dist="38100" dir="2700000" algn="tl">
                    <a:srgbClr val="C0C0C0"/>
                  </a:outerShdw>
                </a:effectLst>
                <a:cs typeface="Times New Roman" charset="0"/>
              </a:rPr>
              <a:t>sceglie</a:t>
            </a:r>
            <a:r>
              <a:rPr lang="it-IT" sz="2800" smtClean="0">
                <a:cs typeface="Times New Roman" charset="0"/>
              </a:rPr>
              <a:t> l’alternativa con la </a:t>
            </a:r>
            <a:r>
              <a:rPr lang="it-IT" sz="2800" b="1" smtClean="0">
                <a:effectLst>
                  <a:outerShdw blurRad="38100" dist="38100" dir="2700000" algn="tl">
                    <a:srgbClr val="C0C0C0"/>
                  </a:outerShdw>
                </a:effectLst>
                <a:cs typeface="Times New Roman" charset="0"/>
              </a:rPr>
              <a:t>massima utilità</a:t>
            </a:r>
            <a:r>
              <a:rPr lang="it-IT" sz="2800" smtClean="0">
                <a:cs typeface="Times New Roman" charset="0"/>
              </a:rPr>
              <a:t> soggettiva.</a:t>
            </a:r>
            <a:r>
              <a:rPr lang="it-IT" sz="2800" smtClean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76200"/>
            <a:ext cx="7772400" cy="1143000"/>
          </a:xfrm>
        </p:spPr>
        <p:txBody>
          <a:bodyPr/>
          <a:lstStyle/>
          <a:p>
            <a:pPr eaLnBrk="1" hangingPunct="1">
              <a:defRPr/>
            </a:pPr>
            <a:r>
              <a:rPr lang="it-IT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Approccio cognitivo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001000" cy="5410200"/>
          </a:xfrm>
        </p:spPr>
        <p:txBody>
          <a:bodyPr/>
          <a:lstStyle/>
          <a:p>
            <a:pPr algn="just" eaLnBrk="1" hangingPunct="1">
              <a:defRPr/>
            </a:pPr>
            <a:r>
              <a:rPr lang="it-IT" sz="2800" smtClean="0">
                <a:cs typeface="Times New Roman" charset="0"/>
              </a:rPr>
              <a:t>si basa sull’elaborazione delle informazioni   </a:t>
            </a:r>
          </a:p>
          <a:p>
            <a:pPr algn="just" eaLnBrk="1" hangingPunct="1">
              <a:defRPr/>
            </a:pPr>
            <a:r>
              <a:rPr lang="it-IT" sz="2800" smtClean="0">
                <a:cs typeface="Times New Roman" charset="0"/>
              </a:rPr>
              <a:t>adotta il concetto di </a:t>
            </a:r>
            <a:r>
              <a:rPr lang="it-IT" sz="2800" b="1" smtClean="0">
                <a:cs typeface="Times New Roman" charset="0"/>
              </a:rPr>
              <a:t>razionalità limitata</a:t>
            </a:r>
            <a:r>
              <a:rPr lang="it-IT" sz="2800" smtClean="0">
                <a:cs typeface="Times New Roman" charset="0"/>
              </a:rPr>
              <a:t> (Simon, 1955),  </a:t>
            </a:r>
          </a:p>
          <a:p>
            <a:pPr algn="just" eaLnBrk="1" hangingPunct="1">
              <a:defRPr/>
            </a:pPr>
            <a:r>
              <a:rPr lang="it-IT" sz="2800" smtClean="0">
                <a:cs typeface="Times New Roman" charset="0"/>
              </a:rPr>
              <a:t>comportamento (scelta)  dipende dall’interazione fra le proprietà del sistema cognitivo umano  e le caratteristiche della situazione  </a:t>
            </a:r>
          </a:p>
          <a:p>
            <a:pPr algn="just" eaLnBrk="1" hangingPunct="1">
              <a:defRPr/>
            </a:pPr>
            <a:r>
              <a:rPr lang="it-IT" sz="2800" smtClean="0">
                <a:cs typeface="Times New Roman" charset="0"/>
              </a:rPr>
              <a:t>le </a:t>
            </a:r>
            <a:r>
              <a:rPr lang="it-IT" sz="2800" b="1" smtClean="0">
                <a:cs typeface="Times New Roman" charset="0"/>
              </a:rPr>
              <a:t>preferenze</a:t>
            </a:r>
            <a:r>
              <a:rPr lang="it-IT" sz="2800" smtClean="0">
                <a:cs typeface="Times New Roman" charset="0"/>
              </a:rPr>
              <a:t> sono </a:t>
            </a:r>
            <a:r>
              <a:rPr lang="it-IT" sz="2800" b="1" smtClean="0">
                <a:cs typeface="Times New Roman" charset="0"/>
              </a:rPr>
              <a:t>molto spesso costruite</a:t>
            </a:r>
            <a:r>
              <a:rPr lang="it-IT" sz="2800" smtClean="0">
                <a:cs typeface="Times New Roman" charset="0"/>
              </a:rPr>
              <a:t> nel momento in cui si formula una decisione  </a:t>
            </a:r>
          </a:p>
          <a:p>
            <a:pPr algn="just" eaLnBrk="1" hangingPunct="1">
              <a:defRPr/>
            </a:pPr>
            <a:r>
              <a:rPr lang="it-IT" sz="2800" smtClean="0">
                <a:cs typeface="Times New Roman" charset="0"/>
              </a:rPr>
              <a:t>per costruire le preferenze: varietà di approcci. </a:t>
            </a:r>
          </a:p>
          <a:p>
            <a:pPr algn="just" eaLnBrk="1" hangingPunct="1">
              <a:defRPr/>
            </a:pPr>
            <a:r>
              <a:rPr lang="it-IT" sz="2800" b="1" smtClean="0">
                <a:effectLst>
                  <a:outerShdw blurRad="38100" dist="38100" dir="2700000" algn="tl">
                    <a:srgbClr val="C0C0C0"/>
                  </a:outerShdw>
                </a:effectLst>
                <a:cs typeface="Times New Roman" charset="0"/>
              </a:rPr>
              <a:t>scelte</a:t>
            </a:r>
            <a:r>
              <a:rPr lang="it-IT" sz="2800" smtClean="0">
                <a:cs typeface="Times New Roman" charset="0"/>
              </a:rPr>
              <a:t> sono fortemente </a:t>
            </a:r>
            <a:r>
              <a:rPr lang="it-IT" sz="2800" b="1" smtClean="0">
                <a:effectLst>
                  <a:outerShdw blurRad="38100" dist="38100" dir="2700000" algn="tl">
                    <a:srgbClr val="C0C0C0"/>
                  </a:outerShdw>
                </a:effectLst>
                <a:cs typeface="Times New Roman" charset="0"/>
              </a:rPr>
              <a:t>condizionate dal contesto</a:t>
            </a:r>
            <a:r>
              <a:rPr lang="it-IT" sz="2800" smtClean="0">
                <a:cs typeface="Times New Roman" charset="0"/>
              </a:rPr>
              <a:t>  </a:t>
            </a:r>
          </a:p>
          <a:p>
            <a:pPr eaLnBrk="1" hangingPunct="1">
              <a:defRPr/>
            </a:pPr>
            <a:endParaRPr lang="it-IT" sz="28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it-IT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Panoramica delle diverse strategie (</a:t>
            </a:r>
            <a:r>
              <a:rPr lang="it-IT" sz="2800" b="1" smtClean="0">
                <a:effectLst>
                  <a:outerShdw blurRad="38100" dist="38100" dir="2700000" algn="tl">
                    <a:srgbClr val="C0C0C0"/>
                  </a:outerShdw>
                </a:effectLst>
                <a:cs typeface="Times New Roman" charset="0"/>
              </a:rPr>
              <a:t>Bettman, Luce e Payne,1998)</a:t>
            </a:r>
            <a:r>
              <a:rPr lang="it-IT" smtClean="0">
                <a:cs typeface="Times New Roman" charset="0"/>
              </a:rPr>
              <a:t> 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 eaLnBrk="1" hangingPunct="1">
              <a:lnSpc>
                <a:spcPct val="90000"/>
              </a:lnSpc>
            </a:pPr>
            <a:r>
              <a:rPr lang="it-IT" smtClean="0">
                <a:cs typeface="Times New Roman" charset="0"/>
              </a:rPr>
              <a:t>possono variare per:</a:t>
            </a:r>
          </a:p>
          <a:p>
            <a:pPr algn="just" eaLnBrk="1" hangingPunct="1">
              <a:lnSpc>
                <a:spcPct val="90000"/>
              </a:lnSpc>
            </a:pPr>
            <a:r>
              <a:rPr lang="it-IT" smtClean="0">
                <a:cs typeface="Times New Roman" charset="0"/>
              </a:rPr>
              <a:t>a)  </a:t>
            </a:r>
            <a:r>
              <a:rPr lang="it-IT" b="1" smtClean="0">
                <a:cs typeface="Times New Roman" charset="0"/>
              </a:rPr>
              <a:t>quantità totale di informazione</a:t>
            </a:r>
            <a:r>
              <a:rPr lang="it-IT" smtClean="0">
                <a:cs typeface="Times New Roman" charset="0"/>
              </a:rPr>
              <a:t> analizzata</a:t>
            </a:r>
            <a:r>
              <a:rPr lang="it-IT" u="sng" smtClean="0">
                <a:cs typeface="Times New Roman" charset="0"/>
              </a:rPr>
              <a:t> </a:t>
            </a:r>
            <a:r>
              <a:rPr lang="it-IT" smtClean="0">
                <a:cs typeface="Times New Roman" charset="0"/>
              </a:rPr>
              <a:t> </a:t>
            </a:r>
          </a:p>
          <a:p>
            <a:pPr algn="just" eaLnBrk="1" hangingPunct="1">
              <a:lnSpc>
                <a:spcPct val="90000"/>
              </a:lnSpc>
            </a:pPr>
            <a:r>
              <a:rPr lang="it-IT" smtClean="0">
                <a:cs typeface="Times New Roman" charset="0"/>
              </a:rPr>
              <a:t>b)  quantità di </a:t>
            </a:r>
            <a:r>
              <a:rPr lang="it-IT" b="1" smtClean="0">
                <a:cs typeface="Times New Roman" charset="0"/>
              </a:rPr>
              <a:t>informazione elaborata per ciascuna alternativa</a:t>
            </a:r>
            <a:r>
              <a:rPr lang="it-IT" smtClean="0">
                <a:cs typeface="Times New Roman" charset="0"/>
              </a:rPr>
              <a:t> e per ciascuna caratteristica (e. selettiva/coerente)  </a:t>
            </a:r>
          </a:p>
          <a:p>
            <a:pPr algn="just" eaLnBrk="1" hangingPunct="1">
              <a:lnSpc>
                <a:spcPct val="90000"/>
              </a:lnSpc>
            </a:pPr>
            <a:r>
              <a:rPr lang="it-IT" smtClean="0">
                <a:cs typeface="Times New Roman" charset="0"/>
              </a:rPr>
              <a:t>c) procedere </a:t>
            </a:r>
            <a:r>
              <a:rPr lang="it-IT" b="1" smtClean="0">
                <a:cs typeface="Times New Roman" charset="0"/>
              </a:rPr>
              <a:t>per alternativa /per attributo</a:t>
            </a:r>
            <a:r>
              <a:rPr lang="it-IT" smtClean="0">
                <a:cs typeface="Times New Roman" charset="0"/>
              </a:rPr>
              <a:t> </a:t>
            </a:r>
          </a:p>
          <a:p>
            <a:pPr algn="just" eaLnBrk="1" hangingPunct="1">
              <a:lnSpc>
                <a:spcPct val="90000"/>
              </a:lnSpc>
            </a:pPr>
            <a:r>
              <a:rPr lang="it-IT" smtClean="0">
                <a:cs typeface="Times New Roman" charset="0"/>
              </a:rPr>
              <a:t>d) </a:t>
            </a:r>
            <a:r>
              <a:rPr lang="it-IT" b="1" smtClean="0">
                <a:cs typeface="Times New Roman" charset="0"/>
              </a:rPr>
              <a:t>compensatorie o no</a:t>
            </a:r>
            <a:r>
              <a:rPr lang="it-IT" smtClean="0">
                <a:cs typeface="Times New Roman" charset="0"/>
              </a:rPr>
              <a:t>  </a:t>
            </a:r>
            <a:endParaRPr lang="it-IT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it-IT" smtClean="0"/>
              <a:t>Somma ponderata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it-IT" sz="2800" smtClean="0"/>
              <a:t>costruisce tabella tipo rivista “4 ruote”</a:t>
            </a:r>
          </a:p>
          <a:p>
            <a:pPr eaLnBrk="1" hangingPunct="1">
              <a:lnSpc>
                <a:spcPct val="90000"/>
              </a:lnSpc>
            </a:pPr>
            <a:r>
              <a:rPr lang="it-IT" sz="2800" smtClean="0"/>
              <a:t>importanza soggettiva dei diversi attributi</a:t>
            </a:r>
          </a:p>
          <a:p>
            <a:pPr eaLnBrk="1" hangingPunct="1">
              <a:lnSpc>
                <a:spcPct val="90000"/>
              </a:lnSpc>
            </a:pPr>
            <a:r>
              <a:rPr lang="it-IT" sz="2800" smtClean="0"/>
              <a:t>Calcola somma ponderata di ciascuna alternativa: </a:t>
            </a:r>
            <a:r>
              <a:rPr lang="it-IT" sz="2800" smtClean="0">
                <a:sym typeface="Symbol" pitchFamily="18" charset="2"/>
              </a:rPr>
              <a:t>  = (V c. 1) x (imp.sog.c.1)  +… fino a caratteristica N</a:t>
            </a:r>
          </a:p>
          <a:p>
            <a:pPr eaLnBrk="1" hangingPunct="1">
              <a:lnSpc>
                <a:spcPct val="90000"/>
              </a:lnSpc>
            </a:pPr>
            <a:r>
              <a:rPr lang="it-IT" sz="2800" smtClean="0">
                <a:cs typeface="Times New Roman" charset="0"/>
                <a:sym typeface="Symbol" pitchFamily="18" charset="2"/>
              </a:rPr>
              <a:t>esame estensivo dell’informazione, consistente (non selettiva) e compensatoria. </a:t>
            </a:r>
          </a:p>
          <a:p>
            <a:pPr eaLnBrk="1" hangingPunct="1">
              <a:lnSpc>
                <a:spcPct val="90000"/>
              </a:lnSpc>
            </a:pPr>
            <a:r>
              <a:rPr lang="it-IT" sz="2800" smtClean="0">
                <a:cs typeface="Times New Roman" charset="0"/>
                <a:sym typeface="Symbol" pitchFamily="18" charset="2"/>
              </a:rPr>
              <a:t>strategia più accurata ,ma più dispendiosa </a:t>
            </a:r>
          </a:p>
          <a:p>
            <a:pPr eaLnBrk="1" hangingPunct="1">
              <a:lnSpc>
                <a:spcPct val="90000"/>
              </a:lnSpc>
            </a:pPr>
            <a:r>
              <a:rPr lang="it-IT" sz="2800" smtClean="0">
                <a:cs typeface="Times New Roman" charset="0"/>
                <a:sym typeface="Symbol" pitchFamily="18" charset="2"/>
              </a:rPr>
              <a:t>usata più raramente.</a:t>
            </a:r>
            <a:r>
              <a:rPr lang="it-IT" sz="2800" smtClean="0">
                <a:sym typeface="Symbol" pitchFamily="18" charset="2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truttura predefinita">
  <a:themeElements>
    <a:clrScheme name="Struttura predefinita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Struttura predefinita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truttura predefinita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805</TotalTime>
  <Words>1156</Words>
  <Application>Microsoft Office PowerPoint</Application>
  <PresentationFormat>On-screen Show (4:3)</PresentationFormat>
  <Paragraphs>147</Paragraphs>
  <Slides>27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28" baseType="lpstr">
      <vt:lpstr>Struttura predefinita</vt:lpstr>
      <vt:lpstr>Psicologia  economica</vt:lpstr>
      <vt:lpstr>Livelli di scelta</vt:lpstr>
      <vt:lpstr>Come si sceglie?</vt:lpstr>
      <vt:lpstr>Ricerca di informazioni</vt:lpstr>
      <vt:lpstr>PowerPoint Presentation</vt:lpstr>
      <vt:lpstr>Scegliere fra le alternative considerate</vt:lpstr>
      <vt:lpstr>Approccio cognitivo</vt:lpstr>
      <vt:lpstr>Panoramica delle diverse strategie (Bettman, Luce e Payne,1998) </vt:lpstr>
      <vt:lpstr>Somma ponderata</vt:lpstr>
      <vt:lpstr>PowerPoint Presentation</vt:lpstr>
      <vt:lpstr>Accontentarsi (satisficing) Simon</vt:lpstr>
      <vt:lpstr>PowerPoint Presentation</vt:lpstr>
      <vt:lpstr> eliminazione in base ad un aspetto (elimination by aspect  EBA) </vt:lpstr>
      <vt:lpstr>PowerPoint Presentation</vt:lpstr>
      <vt:lpstr> Strategia della somma con pesi uguali </vt:lpstr>
      <vt:lpstr>maggioranza delle dimensioni confermanti  </vt:lpstr>
      <vt:lpstr>Strategie percettive  Simonson e Tversky</vt:lpstr>
      <vt:lpstr>PowerPoint Presentation</vt:lpstr>
      <vt:lpstr>Context dependent preferences Tversky &amp; Simonson 1993</vt:lpstr>
      <vt:lpstr>Trade-off contrast</vt:lpstr>
      <vt:lpstr>Extremeness aversion</vt:lpstr>
      <vt:lpstr>Image Theory  Beach e Mitchell 1998</vt:lpstr>
      <vt:lpstr>Image Theory</vt:lpstr>
      <vt:lpstr>Usano tre tipi di “immagini”</vt:lpstr>
      <vt:lpstr>PowerPoint Presentation</vt:lpstr>
      <vt:lpstr>Due tipi di decisioni</vt:lpstr>
      <vt:lpstr>Concludendo su strategie decisionali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Psicologia sociale delle condotte economiche</dc:title>
  <dc:creator>Dip. Processi e Sviluppo</dc:creator>
  <cp:lastModifiedBy>Mannetti</cp:lastModifiedBy>
  <cp:revision>51</cp:revision>
  <dcterms:created xsi:type="dcterms:W3CDTF">2004-02-12T19:59:45Z</dcterms:created>
  <dcterms:modified xsi:type="dcterms:W3CDTF">2012-10-21T06:08:26Z</dcterms:modified>
</cp:coreProperties>
</file>