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10" r:id="rId5"/>
    <p:sldId id="302" r:id="rId6"/>
    <p:sldId id="301" r:id="rId7"/>
    <p:sldId id="262" r:id="rId8"/>
    <p:sldId id="311" r:id="rId9"/>
    <p:sldId id="312" r:id="rId10"/>
    <p:sldId id="263" r:id="rId11"/>
    <p:sldId id="264" r:id="rId12"/>
    <p:sldId id="265" r:id="rId13"/>
    <p:sldId id="268" r:id="rId14"/>
    <p:sldId id="269" r:id="rId15"/>
    <p:sldId id="303" r:id="rId16"/>
    <p:sldId id="304" r:id="rId17"/>
    <p:sldId id="305" r:id="rId18"/>
    <p:sldId id="300" r:id="rId19"/>
    <p:sldId id="307" r:id="rId20"/>
    <p:sldId id="308" r:id="rId21"/>
    <p:sldId id="309" r:id="rId22"/>
    <p:sldId id="275" r:id="rId23"/>
    <p:sldId id="271" r:id="rId24"/>
    <p:sldId id="278" r:id="rId25"/>
    <p:sldId id="279" r:id="rId26"/>
    <p:sldId id="280" r:id="rId27"/>
    <p:sldId id="281" r:id="rId28"/>
    <p:sldId id="282" r:id="rId29"/>
    <p:sldId id="283" r:id="rId30"/>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83" d="100"/>
          <a:sy n="83" d="100"/>
        </p:scale>
        <p:origin x="-98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9D28752-A03D-4648-82B8-109C4729BBB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EF46183-9AD4-4608-A252-4484E6A0A348}"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ECF04D7-7734-470D-B998-97E7303D6E1F}"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C094677-6C74-4761-A669-2CDD5524538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4372FE3-601A-4BA4-9108-3CF72F76BBB3}"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E1454A1F-E2EC-43E6-BCFB-E3E631A37579}"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EF9B78B4-F14C-4242-9750-8EB6B80B1D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DA6D18BB-D3B0-474F-8DD9-8FFA5C452A0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3B6A871B-00A5-496C-BC65-32ABEAA9BEED}"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DE0FBE6-06AC-4B7D-8C54-0C40EBFA814B}"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8A75331D-6970-4CCD-BFD8-0860CD972C2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7227EBA-03E0-4520-AE66-82FB24058C87}"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pPr eaLnBrk="1" hangingPunct="1">
              <a:defRPr/>
            </a:pPr>
            <a:r>
              <a:rPr lang="it-IT" b="1" smtClean="0">
                <a:effectLst>
                  <a:outerShdw blurRad="38100" dist="38100" dir="2700000" algn="tl">
                    <a:srgbClr val="C0C0C0"/>
                  </a:outerShdw>
                </a:effectLst>
                <a:latin typeface="Verdana" pitchFamily="34" charset="0"/>
              </a:rPr>
              <a:t>Processi cognitivi</a:t>
            </a:r>
          </a:p>
        </p:txBody>
      </p:sp>
      <p:sp>
        <p:nvSpPr>
          <p:cNvPr id="2051" name="Rectangle 3"/>
          <p:cNvSpPr>
            <a:spLocks noGrp="1" noChangeArrowheads="1"/>
          </p:cNvSpPr>
          <p:nvPr>
            <p:ph type="subTitle" idx="1"/>
          </p:nvPr>
        </p:nvSpPr>
        <p:spPr/>
        <p:txBody>
          <a:bodyPr/>
          <a:lstStyle/>
          <a:p>
            <a:pPr eaLnBrk="1" hangingPunct="1"/>
            <a:r>
              <a:rPr lang="it-IT" smtClean="0"/>
              <a:t>Prima parte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it-IT" b="1" smtClean="0">
                <a:effectLst>
                  <a:outerShdw blurRad="38100" dist="38100" dir="2700000" algn="tl">
                    <a:srgbClr val="C0C0C0"/>
                  </a:outerShdw>
                </a:effectLst>
              </a:rPr>
              <a:t>Formarsi delle aspettative in ambito economico</a:t>
            </a:r>
          </a:p>
        </p:txBody>
      </p:sp>
      <p:sp>
        <p:nvSpPr>
          <p:cNvPr id="10243" name="Rectangle 3"/>
          <p:cNvSpPr>
            <a:spLocks noGrp="1" noChangeArrowheads="1"/>
          </p:cNvSpPr>
          <p:nvPr>
            <p:ph type="body" idx="1"/>
          </p:nvPr>
        </p:nvSpPr>
        <p:spPr/>
        <p:txBody>
          <a:bodyPr/>
          <a:lstStyle/>
          <a:p>
            <a:pPr algn="just" eaLnBrk="1" hangingPunct="1"/>
            <a:r>
              <a:rPr lang="it-IT" dirty="0" smtClean="0">
                <a:cs typeface="Times New Roman" charset="0"/>
              </a:rPr>
              <a:t>1) aspettative = </a:t>
            </a:r>
            <a:r>
              <a:rPr lang="it-IT" b="1" dirty="0" smtClean="0">
                <a:cs typeface="Times New Roman" charset="0"/>
              </a:rPr>
              <a:t>estrapolazioni </a:t>
            </a:r>
            <a:r>
              <a:rPr lang="it-IT" dirty="0" smtClean="0">
                <a:cs typeface="Times New Roman" charset="0"/>
              </a:rPr>
              <a:t>più o meno sofisticate delle esperienze precedenti; </a:t>
            </a:r>
          </a:p>
          <a:p>
            <a:pPr algn="just" eaLnBrk="1" hangingPunct="1"/>
            <a:r>
              <a:rPr lang="it-IT" dirty="0" smtClean="0">
                <a:cs typeface="Times New Roman" charset="0"/>
              </a:rPr>
              <a:t>2) </a:t>
            </a:r>
            <a:r>
              <a:rPr lang="it-IT" b="1" dirty="0" smtClean="0">
                <a:cs typeface="Times New Roman" charset="0"/>
              </a:rPr>
              <a:t>aspettative “adattate</a:t>
            </a:r>
            <a:r>
              <a:rPr lang="it-IT" dirty="0" smtClean="0">
                <a:cs typeface="Times New Roman" charset="0"/>
              </a:rPr>
              <a:t>” vengono formate tenendo conto degli errori di previsione precedentemente commessi</a:t>
            </a:r>
          </a:p>
          <a:p>
            <a:pPr algn="just" eaLnBrk="1" hangingPunct="1"/>
            <a:r>
              <a:rPr lang="it-IT" dirty="0" smtClean="0">
                <a:cs typeface="Times New Roman" charset="0"/>
              </a:rPr>
              <a:t>3) </a:t>
            </a:r>
            <a:r>
              <a:rPr lang="it-IT" b="1" dirty="0" smtClean="0">
                <a:cs typeface="Times New Roman" charset="0"/>
              </a:rPr>
              <a:t>aspettative </a:t>
            </a:r>
            <a:r>
              <a:rPr lang="it-IT" b="1" dirty="0" smtClean="0">
                <a:cs typeface="Times New Roman" charset="0"/>
              </a:rPr>
              <a:t>razionali</a:t>
            </a:r>
            <a:r>
              <a:rPr lang="it-IT" dirty="0" smtClean="0">
                <a:cs typeface="Times New Roman" charset="0"/>
              </a:rPr>
              <a:t>, basate prevalentemente su nuova informazione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it-IT" b="1" smtClean="0">
                <a:effectLst>
                  <a:outerShdw blurRad="38100" dist="38100" dir="2700000" algn="tl">
                    <a:srgbClr val="C0C0C0"/>
                  </a:outerShdw>
                </a:effectLst>
                <a:cs typeface="Times New Roman" charset="0"/>
              </a:rPr>
              <a:t>Secondo la teoria delle aspettative razionali</a:t>
            </a:r>
          </a:p>
        </p:txBody>
      </p:sp>
      <p:sp>
        <p:nvSpPr>
          <p:cNvPr id="11267" name="Rectangle 3"/>
          <p:cNvSpPr>
            <a:spLocks noGrp="1" noChangeArrowheads="1"/>
          </p:cNvSpPr>
          <p:nvPr>
            <p:ph type="body" idx="1"/>
          </p:nvPr>
        </p:nvSpPr>
        <p:spPr/>
        <p:txBody>
          <a:bodyPr/>
          <a:lstStyle/>
          <a:p>
            <a:pPr algn="just" eaLnBrk="1" hangingPunct="1"/>
            <a:r>
              <a:rPr lang="it-IT" sz="2800" smtClean="0">
                <a:cs typeface="Times New Roman" charset="0"/>
              </a:rPr>
              <a:t>attori economici </a:t>
            </a:r>
            <a:r>
              <a:rPr lang="it-IT" sz="2800" b="1" smtClean="0">
                <a:cs typeface="Times New Roman" charset="0"/>
              </a:rPr>
              <a:t>usano le esperienze passate e le nuove informazioni in modo ottimale</a:t>
            </a:r>
            <a:r>
              <a:rPr lang="it-IT" sz="2800" smtClean="0">
                <a:cs typeface="Times New Roman" charset="0"/>
              </a:rPr>
              <a:t> alla luce delle migliori teorie economiche</a:t>
            </a:r>
          </a:p>
          <a:p>
            <a:pPr algn="just" eaLnBrk="1" hangingPunct="1"/>
            <a:r>
              <a:rPr lang="it-IT" sz="2800" b="1" smtClean="0">
                <a:cs typeface="Times New Roman" charset="0"/>
              </a:rPr>
              <a:t>non c’è alcun bisogno di misurare le aspettative soggettive. </a:t>
            </a:r>
          </a:p>
          <a:p>
            <a:pPr algn="just" eaLnBrk="1" hangingPunct="1"/>
            <a:r>
              <a:rPr lang="it-IT" sz="2800" b="1" smtClean="0"/>
              <a:t>Ma… evidenza empirica non conferma la teoria anche nel caso di aspettative di esperti!!!</a:t>
            </a:r>
          </a:p>
          <a:p>
            <a:pPr eaLnBrk="1" hangingPunct="1"/>
            <a:endParaRPr lang="it-IT"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defRPr/>
            </a:pPr>
            <a:r>
              <a:rPr lang="it-IT" b="1" smtClean="0">
                <a:effectLst>
                  <a:outerShdw blurRad="38100" dist="38100" dir="2700000" algn="tl">
                    <a:srgbClr val="C0C0C0"/>
                  </a:outerShdw>
                </a:effectLst>
              </a:rPr>
              <a:t>Secondo gli psicologi</a:t>
            </a:r>
            <a:r>
              <a:rPr lang="it-IT" smtClean="0"/>
              <a:t>…..</a:t>
            </a:r>
          </a:p>
        </p:txBody>
      </p:sp>
      <p:sp>
        <p:nvSpPr>
          <p:cNvPr id="12291" name="Rectangle 3"/>
          <p:cNvSpPr>
            <a:spLocks noGrp="1" noChangeArrowheads="1"/>
          </p:cNvSpPr>
          <p:nvPr>
            <p:ph type="body" idx="1"/>
          </p:nvPr>
        </p:nvSpPr>
        <p:spPr>
          <a:xfrm>
            <a:off x="609600" y="1524000"/>
            <a:ext cx="7848600" cy="4572000"/>
          </a:xfrm>
        </p:spPr>
        <p:txBody>
          <a:bodyPr/>
          <a:lstStyle/>
          <a:p>
            <a:pPr algn="just" eaLnBrk="1" hangingPunct="1">
              <a:lnSpc>
                <a:spcPct val="90000"/>
              </a:lnSpc>
            </a:pPr>
            <a:r>
              <a:rPr lang="it-IT" sz="2800" b="1" smtClean="0">
                <a:cs typeface="Times New Roman" charset="0"/>
              </a:rPr>
              <a:t>Aspettativa = credenza soggettiva</a:t>
            </a:r>
            <a:r>
              <a:rPr lang="it-IT" sz="2800" smtClean="0">
                <a:cs typeface="Times New Roman" charset="0"/>
              </a:rPr>
              <a:t> circa eventi ed oggetti futuri </a:t>
            </a:r>
          </a:p>
          <a:p>
            <a:pPr lvl="1" algn="just" eaLnBrk="1" hangingPunct="1">
              <a:lnSpc>
                <a:spcPct val="90000"/>
              </a:lnSpc>
            </a:pPr>
            <a:r>
              <a:rPr lang="it-IT" sz="2400" smtClean="0">
                <a:cs typeface="Times New Roman" charset="0"/>
              </a:rPr>
              <a:t>(Feather, 1982) formata attraverso il </a:t>
            </a:r>
            <a:r>
              <a:rPr lang="it-IT" sz="2400" b="1" smtClean="0">
                <a:cs typeface="Times New Roman" charset="0"/>
              </a:rPr>
              <a:t>ricordo dell’esperienza passata</a:t>
            </a:r>
            <a:r>
              <a:rPr lang="it-IT" sz="2400" smtClean="0">
                <a:cs typeface="Times New Roman" charset="0"/>
              </a:rPr>
              <a:t>, l’osservazione diretta della </a:t>
            </a:r>
            <a:r>
              <a:rPr lang="it-IT" sz="2400" b="1" smtClean="0">
                <a:cs typeface="Times New Roman" charset="0"/>
              </a:rPr>
              <a:t>nuova informazione</a:t>
            </a:r>
            <a:r>
              <a:rPr lang="it-IT" sz="2400" smtClean="0">
                <a:cs typeface="Times New Roman" charset="0"/>
              </a:rPr>
              <a:t> e attraverso </a:t>
            </a:r>
            <a:r>
              <a:rPr lang="it-IT" sz="2400" b="1" smtClean="0">
                <a:cs typeface="Times New Roman" charset="0"/>
              </a:rPr>
              <a:t>processi di inferenza</a:t>
            </a:r>
            <a:r>
              <a:rPr lang="it-IT" sz="2400" smtClean="0">
                <a:cs typeface="Times New Roman" charset="0"/>
              </a:rPr>
              <a:t> </a:t>
            </a:r>
          </a:p>
          <a:p>
            <a:pPr algn="just" eaLnBrk="1" hangingPunct="1">
              <a:lnSpc>
                <a:spcPct val="90000"/>
              </a:lnSpc>
            </a:pPr>
            <a:r>
              <a:rPr lang="it-IT" sz="2800" b="1" smtClean="0">
                <a:cs typeface="Times New Roman" charset="0"/>
              </a:rPr>
              <a:t>aspettative = scenari</a:t>
            </a:r>
            <a:r>
              <a:rPr lang="it-IT" sz="2800" smtClean="0">
                <a:cs typeface="Times New Roman" charset="0"/>
              </a:rPr>
              <a:t> che le persone hanno in mente e dei quali sono in grado di parlare</a:t>
            </a:r>
          </a:p>
          <a:p>
            <a:pPr algn="just" eaLnBrk="1" hangingPunct="1">
              <a:lnSpc>
                <a:spcPct val="90000"/>
              </a:lnSpc>
            </a:pPr>
            <a:r>
              <a:rPr lang="it-IT" sz="2800" smtClean="0">
                <a:cs typeface="Times New Roman" charset="0"/>
              </a:rPr>
              <a:t>Tipi di aspettative:</a:t>
            </a:r>
          </a:p>
          <a:p>
            <a:pPr lvl="1" algn="just" eaLnBrk="1" hangingPunct="1">
              <a:lnSpc>
                <a:spcPct val="90000"/>
              </a:lnSpc>
            </a:pPr>
            <a:r>
              <a:rPr lang="it-IT" sz="2400" smtClean="0">
                <a:cs typeface="Times New Roman" charset="0"/>
              </a:rPr>
              <a:t> circa eventi  non  controllabili (</a:t>
            </a:r>
            <a:r>
              <a:rPr lang="it-IT" sz="2400" b="1" smtClean="0">
                <a:cs typeface="Times New Roman" charset="0"/>
              </a:rPr>
              <a:t>contingenti</a:t>
            </a:r>
            <a:r>
              <a:rPr lang="it-IT" sz="2400" smtClean="0">
                <a:cs typeface="Times New Roman" charset="0"/>
              </a:rPr>
              <a:t>), </a:t>
            </a:r>
          </a:p>
          <a:p>
            <a:pPr lvl="1" algn="just" eaLnBrk="1" hangingPunct="1">
              <a:lnSpc>
                <a:spcPct val="90000"/>
              </a:lnSpc>
            </a:pPr>
            <a:r>
              <a:rPr lang="it-IT" sz="2400" smtClean="0">
                <a:cs typeface="Times New Roman" charset="0"/>
              </a:rPr>
              <a:t> circa eventi  almeno parzialmente controllabili (</a:t>
            </a:r>
            <a:r>
              <a:rPr lang="it-IT" sz="2400" b="1" smtClean="0">
                <a:cs typeface="Times New Roman" charset="0"/>
              </a:rPr>
              <a:t>intenzionali</a:t>
            </a:r>
            <a:r>
              <a:rPr lang="it-IT" sz="2400" smtClean="0">
                <a:cs typeface="Times New Roman" charset="0"/>
              </a:rPr>
              <a:t>),    molto simili a </a:t>
            </a:r>
            <a:r>
              <a:rPr lang="it-IT" sz="2400" u="sng" smtClean="0">
                <a:cs typeface="Times New Roman" charset="0"/>
              </a:rPr>
              <a:t>progetti, scopi o livelli di aspirazione</a:t>
            </a:r>
            <a:r>
              <a:rPr lang="it-IT" sz="2400" smtClean="0">
                <a:cs typeface="Times New Roman" charset="0"/>
              </a:rPr>
              <a:t> di una persona.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it-IT" b="1" smtClean="0">
                <a:effectLst>
                  <a:outerShdw blurRad="38100" dist="38100" dir="2700000" algn="tl">
                    <a:srgbClr val="C0C0C0"/>
                  </a:outerShdw>
                </a:effectLst>
              </a:rPr>
              <a:t>Esperienze passate + nuove informazioni</a:t>
            </a:r>
          </a:p>
        </p:txBody>
      </p:sp>
      <p:sp>
        <p:nvSpPr>
          <p:cNvPr id="13315" name="Rectangle 3"/>
          <p:cNvSpPr>
            <a:spLocks noGrp="1" noChangeArrowheads="1"/>
          </p:cNvSpPr>
          <p:nvPr>
            <p:ph type="body" idx="1"/>
          </p:nvPr>
        </p:nvSpPr>
        <p:spPr/>
        <p:txBody>
          <a:bodyPr/>
          <a:lstStyle/>
          <a:p>
            <a:pPr eaLnBrk="1" hangingPunct="1">
              <a:lnSpc>
                <a:spcPct val="90000"/>
              </a:lnSpc>
            </a:pPr>
            <a:r>
              <a:rPr lang="it-IT" sz="2800" smtClean="0"/>
              <a:t>Come si integrano?</a:t>
            </a:r>
          </a:p>
          <a:p>
            <a:pPr algn="just" eaLnBrk="1" hangingPunct="1">
              <a:lnSpc>
                <a:spcPct val="90000"/>
              </a:lnSpc>
            </a:pPr>
            <a:r>
              <a:rPr lang="it-IT" sz="2800" b="1" smtClean="0">
                <a:cs typeface="Times New Roman" charset="0"/>
              </a:rPr>
              <a:t>T</a:t>
            </a:r>
            <a:r>
              <a:rPr lang="it-IT" sz="2800" smtClean="0">
                <a:cs typeface="Times New Roman" charset="0"/>
              </a:rPr>
              <a:t>. </a:t>
            </a:r>
            <a:r>
              <a:rPr lang="it-IT" sz="2800" b="1" smtClean="0">
                <a:cs typeface="Times New Roman" charset="0"/>
              </a:rPr>
              <a:t>livello di adattamento</a:t>
            </a:r>
            <a:r>
              <a:rPr lang="it-IT" sz="2800" smtClean="0">
                <a:cs typeface="Times New Roman" charset="0"/>
              </a:rPr>
              <a:t> (Helson,1964) : le </a:t>
            </a:r>
            <a:r>
              <a:rPr lang="it-IT" sz="2800" u="sng" smtClean="0">
                <a:cs typeface="Times New Roman" charset="0"/>
              </a:rPr>
              <a:t>nuove informazioni vengono valutate</a:t>
            </a:r>
            <a:r>
              <a:rPr lang="it-IT" sz="2800" smtClean="0">
                <a:cs typeface="Times New Roman" charset="0"/>
              </a:rPr>
              <a:t> non in modo assoluto, ma </a:t>
            </a:r>
            <a:r>
              <a:rPr lang="it-IT" sz="2800" u="sng" smtClean="0">
                <a:cs typeface="Times New Roman" charset="0"/>
              </a:rPr>
              <a:t>in relazione</a:t>
            </a:r>
            <a:r>
              <a:rPr lang="it-IT" sz="2800" smtClean="0">
                <a:cs typeface="Times New Roman" charset="0"/>
              </a:rPr>
              <a:t> a quelle passate e alle altre informazioni presenti.</a:t>
            </a:r>
          </a:p>
          <a:p>
            <a:pPr algn="just" eaLnBrk="1" hangingPunct="1">
              <a:lnSpc>
                <a:spcPct val="90000"/>
              </a:lnSpc>
              <a:buFontTx/>
              <a:buNone/>
            </a:pPr>
            <a:r>
              <a:rPr lang="it-IT" sz="2800" smtClean="0">
                <a:cs typeface="Times New Roman" charset="0"/>
              </a:rPr>
              <a:t> </a:t>
            </a:r>
          </a:p>
          <a:p>
            <a:pPr algn="just" eaLnBrk="1" hangingPunct="1">
              <a:lnSpc>
                <a:spcPct val="90000"/>
              </a:lnSpc>
            </a:pPr>
            <a:r>
              <a:rPr lang="it-IT" sz="2800" b="1" smtClean="0">
                <a:cs typeface="Times New Roman" charset="0"/>
              </a:rPr>
              <a:t>T. integrazione delle informazioni (</a:t>
            </a:r>
            <a:r>
              <a:rPr lang="it-IT" sz="2800" smtClean="0">
                <a:cs typeface="Times New Roman" charset="0"/>
              </a:rPr>
              <a:t>Anderson, 1991): le persone calcolano  “media ponderata” tra i vecchi e i nuovi  elementi di informazione. </a:t>
            </a:r>
            <a:endParaRPr lang="it-IT"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it-IT" smtClean="0"/>
              <a:t>Warneryd(2001)</a:t>
            </a:r>
          </a:p>
        </p:txBody>
      </p:sp>
      <p:sp>
        <p:nvSpPr>
          <p:cNvPr id="15364" name="Oval 4"/>
          <p:cNvSpPr>
            <a:spLocks noChangeArrowheads="1"/>
          </p:cNvSpPr>
          <p:nvPr/>
        </p:nvSpPr>
        <p:spPr bwMode="auto">
          <a:xfrm>
            <a:off x="5791200" y="3200400"/>
            <a:ext cx="2209800" cy="1676400"/>
          </a:xfrm>
          <a:prstGeom prst="ellipse">
            <a:avLst/>
          </a:prstGeom>
          <a:solidFill>
            <a:schemeClr val="bg1"/>
          </a:solidFill>
          <a:ln w="9525">
            <a:solidFill>
              <a:schemeClr val="tx1"/>
            </a:solidFill>
            <a:round/>
            <a:headEnd/>
            <a:tailEnd/>
          </a:ln>
        </p:spPr>
        <p:txBody>
          <a:bodyPr wrap="none" anchor="ctr"/>
          <a:lstStyle/>
          <a:p>
            <a:pPr algn="ctr"/>
            <a:r>
              <a:rPr lang="it-IT" b="1"/>
              <a:t>Aspettative </a:t>
            </a:r>
          </a:p>
          <a:p>
            <a:pPr algn="ctr"/>
            <a:r>
              <a:rPr lang="it-IT" b="1"/>
              <a:t>circa fenomeno</a:t>
            </a:r>
          </a:p>
          <a:p>
            <a:pPr algn="ctr"/>
            <a:r>
              <a:rPr lang="it-IT" b="1"/>
              <a:t>X</a:t>
            </a:r>
          </a:p>
        </p:txBody>
      </p:sp>
      <p:sp>
        <p:nvSpPr>
          <p:cNvPr id="15369" name="Rectangle 9"/>
          <p:cNvSpPr>
            <a:spLocks noChangeArrowheads="1"/>
          </p:cNvSpPr>
          <p:nvPr/>
        </p:nvSpPr>
        <p:spPr bwMode="auto">
          <a:xfrm>
            <a:off x="1447800" y="1828800"/>
            <a:ext cx="2362200" cy="1143000"/>
          </a:xfrm>
          <a:prstGeom prst="rect">
            <a:avLst/>
          </a:prstGeom>
          <a:solidFill>
            <a:schemeClr val="bg1"/>
          </a:solidFill>
          <a:ln w="9525">
            <a:solidFill>
              <a:schemeClr val="tx1"/>
            </a:solidFill>
            <a:miter lim="800000"/>
            <a:headEnd/>
            <a:tailEnd/>
          </a:ln>
        </p:spPr>
        <p:txBody>
          <a:bodyPr wrap="none" anchor="ctr"/>
          <a:lstStyle/>
          <a:p>
            <a:pPr algn="ctr"/>
            <a:r>
              <a:rPr lang="it-IT" b="1"/>
              <a:t>Credenze passate</a:t>
            </a:r>
          </a:p>
          <a:p>
            <a:pPr algn="ctr"/>
            <a:r>
              <a:rPr lang="it-IT" b="1"/>
              <a:t>Su fenomeni</a:t>
            </a:r>
          </a:p>
          <a:p>
            <a:pPr algn="ctr"/>
            <a:r>
              <a:rPr lang="it-IT" b="1"/>
              <a:t>Uguali o simili </a:t>
            </a:r>
          </a:p>
        </p:txBody>
      </p:sp>
      <p:sp>
        <p:nvSpPr>
          <p:cNvPr id="15371" name="Rectangle 11"/>
          <p:cNvSpPr>
            <a:spLocks noChangeArrowheads="1"/>
          </p:cNvSpPr>
          <p:nvPr/>
        </p:nvSpPr>
        <p:spPr bwMode="auto">
          <a:xfrm>
            <a:off x="762000" y="3429000"/>
            <a:ext cx="2743200" cy="1295400"/>
          </a:xfrm>
          <a:prstGeom prst="rect">
            <a:avLst/>
          </a:prstGeom>
          <a:solidFill>
            <a:schemeClr val="bg1"/>
          </a:solidFill>
          <a:ln w="9525">
            <a:solidFill>
              <a:schemeClr val="tx1"/>
            </a:solidFill>
            <a:miter lim="800000"/>
            <a:headEnd/>
            <a:tailEnd/>
          </a:ln>
        </p:spPr>
        <p:txBody>
          <a:bodyPr wrap="none" anchor="ctr"/>
          <a:lstStyle/>
          <a:p>
            <a:pPr algn="ctr"/>
            <a:r>
              <a:rPr lang="it-IT" b="1"/>
              <a:t>Conoscenza su</a:t>
            </a:r>
          </a:p>
          <a:p>
            <a:pPr algn="ctr"/>
            <a:r>
              <a:rPr lang="it-IT" b="1"/>
              <a:t>Adeguatezza </a:t>
            </a:r>
          </a:p>
          <a:p>
            <a:pPr algn="ctr"/>
            <a:r>
              <a:rPr lang="it-IT" b="1"/>
              <a:t>Previsioni precedenti</a:t>
            </a:r>
          </a:p>
        </p:txBody>
      </p:sp>
      <p:sp>
        <p:nvSpPr>
          <p:cNvPr id="15373" name="Rectangle 13"/>
          <p:cNvSpPr>
            <a:spLocks noChangeArrowheads="1"/>
          </p:cNvSpPr>
          <p:nvPr/>
        </p:nvSpPr>
        <p:spPr bwMode="auto">
          <a:xfrm>
            <a:off x="1066800" y="5105400"/>
            <a:ext cx="2971800" cy="838200"/>
          </a:xfrm>
          <a:prstGeom prst="rect">
            <a:avLst/>
          </a:prstGeom>
          <a:solidFill>
            <a:schemeClr val="bg1"/>
          </a:solidFill>
          <a:ln w="9525">
            <a:solidFill>
              <a:schemeClr val="tx1"/>
            </a:solidFill>
            <a:miter lim="800000"/>
            <a:headEnd/>
            <a:tailEnd/>
          </a:ln>
        </p:spPr>
        <p:txBody>
          <a:bodyPr wrap="none" anchor="ctr"/>
          <a:lstStyle/>
          <a:p>
            <a:pPr algn="ctr"/>
            <a:r>
              <a:rPr lang="it-IT" b="1"/>
              <a:t>Nuova informazione</a:t>
            </a:r>
          </a:p>
        </p:txBody>
      </p:sp>
      <p:sp>
        <p:nvSpPr>
          <p:cNvPr id="15375" name="Line 15"/>
          <p:cNvSpPr>
            <a:spLocks noChangeShapeType="1"/>
          </p:cNvSpPr>
          <p:nvPr/>
        </p:nvSpPr>
        <p:spPr bwMode="auto">
          <a:xfrm>
            <a:off x="3810000" y="2438400"/>
            <a:ext cx="2133600" cy="1143000"/>
          </a:xfrm>
          <a:prstGeom prst="line">
            <a:avLst/>
          </a:prstGeom>
          <a:noFill/>
          <a:ln w="28575">
            <a:solidFill>
              <a:schemeClr val="tx1"/>
            </a:solidFill>
            <a:round/>
            <a:headEnd/>
            <a:tailEnd type="triangle" w="med" len="med"/>
          </a:ln>
        </p:spPr>
        <p:txBody>
          <a:bodyPr/>
          <a:lstStyle/>
          <a:p>
            <a:endParaRPr lang="en-US"/>
          </a:p>
        </p:txBody>
      </p:sp>
      <p:sp>
        <p:nvSpPr>
          <p:cNvPr id="15376" name="Line 16"/>
          <p:cNvSpPr>
            <a:spLocks noChangeShapeType="1"/>
          </p:cNvSpPr>
          <p:nvPr/>
        </p:nvSpPr>
        <p:spPr bwMode="auto">
          <a:xfrm>
            <a:off x="3505200" y="4114800"/>
            <a:ext cx="2286000" cy="0"/>
          </a:xfrm>
          <a:prstGeom prst="line">
            <a:avLst/>
          </a:prstGeom>
          <a:noFill/>
          <a:ln w="28575">
            <a:solidFill>
              <a:schemeClr val="tx1"/>
            </a:solidFill>
            <a:round/>
            <a:headEnd/>
            <a:tailEnd type="triangle" w="med" len="med"/>
          </a:ln>
        </p:spPr>
        <p:txBody>
          <a:bodyPr/>
          <a:lstStyle/>
          <a:p>
            <a:endParaRPr lang="en-US"/>
          </a:p>
        </p:txBody>
      </p:sp>
      <p:sp>
        <p:nvSpPr>
          <p:cNvPr id="15377" name="Line 17"/>
          <p:cNvSpPr>
            <a:spLocks noChangeShapeType="1"/>
          </p:cNvSpPr>
          <p:nvPr/>
        </p:nvSpPr>
        <p:spPr bwMode="auto">
          <a:xfrm flipV="1">
            <a:off x="4038600" y="4572000"/>
            <a:ext cx="1981200" cy="990600"/>
          </a:xfrm>
          <a:prstGeom prst="line">
            <a:avLst/>
          </a:prstGeom>
          <a:noFill/>
          <a:ln w="28575">
            <a:solidFill>
              <a:schemeClr val="tx1"/>
            </a:solidFill>
            <a:round/>
            <a:headEnd/>
            <a:tailEnd type="triangle" w="med" len="med"/>
          </a:ln>
        </p:spPr>
        <p:txBody>
          <a:bodyPr/>
          <a:lstStyle/>
          <a:p>
            <a:endParaRPr lang="en-US"/>
          </a:p>
        </p:txBody>
      </p:sp>
      <p:sp>
        <p:nvSpPr>
          <p:cNvPr id="15378" name="Rectangle 18"/>
          <p:cNvSpPr>
            <a:spLocks noChangeArrowheads="1"/>
          </p:cNvSpPr>
          <p:nvPr/>
        </p:nvSpPr>
        <p:spPr bwMode="auto">
          <a:xfrm>
            <a:off x="4495800" y="2743200"/>
            <a:ext cx="685800" cy="533400"/>
          </a:xfrm>
          <a:prstGeom prst="rect">
            <a:avLst/>
          </a:prstGeom>
          <a:solidFill>
            <a:schemeClr val="bg1"/>
          </a:solidFill>
          <a:ln w="9525">
            <a:solidFill>
              <a:schemeClr val="tx1"/>
            </a:solidFill>
            <a:miter lim="800000"/>
            <a:headEnd/>
            <a:tailEnd/>
          </a:ln>
        </p:spPr>
        <p:txBody>
          <a:bodyPr wrap="none" anchor="ctr"/>
          <a:lstStyle/>
          <a:p>
            <a:pPr algn="ctr"/>
            <a:r>
              <a:rPr lang="it-IT" b="1"/>
              <a:t>P ?</a:t>
            </a:r>
          </a:p>
        </p:txBody>
      </p:sp>
      <p:sp>
        <p:nvSpPr>
          <p:cNvPr id="15379" name="Rectangle 19"/>
          <p:cNvSpPr>
            <a:spLocks noChangeArrowheads="1"/>
          </p:cNvSpPr>
          <p:nvPr/>
        </p:nvSpPr>
        <p:spPr bwMode="auto">
          <a:xfrm>
            <a:off x="4648200" y="3810000"/>
            <a:ext cx="685800" cy="533400"/>
          </a:xfrm>
          <a:prstGeom prst="rect">
            <a:avLst/>
          </a:prstGeom>
          <a:solidFill>
            <a:schemeClr val="bg1"/>
          </a:solidFill>
          <a:ln w="9525">
            <a:solidFill>
              <a:schemeClr val="tx1"/>
            </a:solidFill>
            <a:miter lim="800000"/>
            <a:headEnd/>
            <a:tailEnd/>
          </a:ln>
        </p:spPr>
        <p:txBody>
          <a:bodyPr wrap="none" anchor="ctr"/>
          <a:lstStyle/>
          <a:p>
            <a:pPr algn="ctr"/>
            <a:r>
              <a:rPr lang="it-IT" b="1"/>
              <a:t>P ?</a:t>
            </a:r>
          </a:p>
        </p:txBody>
      </p:sp>
      <p:sp>
        <p:nvSpPr>
          <p:cNvPr id="15380" name="Rectangle 20"/>
          <p:cNvSpPr>
            <a:spLocks noChangeArrowheads="1"/>
          </p:cNvSpPr>
          <p:nvPr/>
        </p:nvSpPr>
        <p:spPr bwMode="auto">
          <a:xfrm>
            <a:off x="4800600" y="4724400"/>
            <a:ext cx="685800" cy="533400"/>
          </a:xfrm>
          <a:prstGeom prst="rect">
            <a:avLst/>
          </a:prstGeom>
          <a:solidFill>
            <a:schemeClr val="bg1"/>
          </a:solidFill>
          <a:ln w="9525">
            <a:solidFill>
              <a:schemeClr val="tx1"/>
            </a:solidFill>
            <a:miter lim="800000"/>
            <a:headEnd/>
            <a:tailEnd/>
          </a:ln>
        </p:spPr>
        <p:txBody>
          <a:bodyPr wrap="none" anchor="ctr"/>
          <a:lstStyle/>
          <a:p>
            <a:pPr algn="ctr"/>
            <a:r>
              <a:rPr lang="it-IT" b="1"/>
              <a:t>P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 fill="hold"/>
                                        <p:tgtEl>
                                          <p:spTgt spid="15364"/>
                                        </p:tgtEl>
                                        <p:attrNameLst>
                                          <p:attrName>ppt_x</p:attrName>
                                        </p:attrNameLst>
                                      </p:cBhvr>
                                      <p:tavLst>
                                        <p:tav tm="0">
                                          <p:val>
                                            <p:strVal val="0-#ppt_w/2"/>
                                          </p:val>
                                        </p:tav>
                                        <p:tav tm="100000">
                                          <p:val>
                                            <p:strVal val="#ppt_x"/>
                                          </p:val>
                                        </p:tav>
                                      </p:tavLst>
                                    </p:anim>
                                    <p:anim calcmode="lin" valueType="num">
                                      <p:cBhvr additive="base">
                                        <p:cTn id="8" dur="500" fill="hold"/>
                                        <p:tgtEl>
                                          <p:spTgt spid="1536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9"/>
                                        </p:tgtEl>
                                        <p:attrNameLst>
                                          <p:attrName>style.visibility</p:attrName>
                                        </p:attrNameLst>
                                      </p:cBhvr>
                                      <p:to>
                                        <p:strVal val="visible"/>
                                      </p:to>
                                    </p:set>
                                    <p:anim calcmode="lin" valueType="num">
                                      <p:cBhvr additive="base">
                                        <p:cTn id="13" dur="500" fill="hold"/>
                                        <p:tgtEl>
                                          <p:spTgt spid="15369"/>
                                        </p:tgtEl>
                                        <p:attrNameLst>
                                          <p:attrName>ppt_x</p:attrName>
                                        </p:attrNameLst>
                                      </p:cBhvr>
                                      <p:tavLst>
                                        <p:tav tm="0">
                                          <p:val>
                                            <p:strVal val="0-#ppt_w/2"/>
                                          </p:val>
                                        </p:tav>
                                        <p:tav tm="100000">
                                          <p:val>
                                            <p:strVal val="#ppt_x"/>
                                          </p:val>
                                        </p:tav>
                                      </p:tavLst>
                                    </p:anim>
                                    <p:anim calcmode="lin" valueType="num">
                                      <p:cBhvr additive="base">
                                        <p:cTn id="14" dur="500" fill="hold"/>
                                        <p:tgtEl>
                                          <p:spTgt spid="1536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375"/>
                                        </p:tgtEl>
                                        <p:attrNameLst>
                                          <p:attrName>style.visibility</p:attrName>
                                        </p:attrNameLst>
                                      </p:cBhvr>
                                      <p:to>
                                        <p:strVal val="visible"/>
                                      </p:to>
                                    </p:set>
                                    <p:anim calcmode="lin" valueType="num">
                                      <p:cBhvr additive="base">
                                        <p:cTn id="19" dur="500" fill="hold"/>
                                        <p:tgtEl>
                                          <p:spTgt spid="15375"/>
                                        </p:tgtEl>
                                        <p:attrNameLst>
                                          <p:attrName>ppt_x</p:attrName>
                                        </p:attrNameLst>
                                      </p:cBhvr>
                                      <p:tavLst>
                                        <p:tav tm="0">
                                          <p:val>
                                            <p:strVal val="0-#ppt_w/2"/>
                                          </p:val>
                                        </p:tav>
                                        <p:tav tm="100000">
                                          <p:val>
                                            <p:strVal val="#ppt_x"/>
                                          </p:val>
                                        </p:tav>
                                      </p:tavLst>
                                    </p:anim>
                                    <p:anim calcmode="lin" valueType="num">
                                      <p:cBhvr additive="base">
                                        <p:cTn id="20" dur="500" fill="hold"/>
                                        <p:tgtEl>
                                          <p:spTgt spid="1537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5371"/>
                                        </p:tgtEl>
                                        <p:attrNameLst>
                                          <p:attrName>style.visibility</p:attrName>
                                        </p:attrNameLst>
                                      </p:cBhvr>
                                      <p:to>
                                        <p:strVal val="visible"/>
                                      </p:to>
                                    </p:set>
                                    <p:anim calcmode="lin" valueType="num">
                                      <p:cBhvr additive="base">
                                        <p:cTn id="25" dur="500" fill="hold"/>
                                        <p:tgtEl>
                                          <p:spTgt spid="15371"/>
                                        </p:tgtEl>
                                        <p:attrNameLst>
                                          <p:attrName>ppt_x</p:attrName>
                                        </p:attrNameLst>
                                      </p:cBhvr>
                                      <p:tavLst>
                                        <p:tav tm="0">
                                          <p:val>
                                            <p:strVal val="0-#ppt_w/2"/>
                                          </p:val>
                                        </p:tav>
                                        <p:tav tm="100000">
                                          <p:val>
                                            <p:strVal val="#ppt_x"/>
                                          </p:val>
                                        </p:tav>
                                      </p:tavLst>
                                    </p:anim>
                                    <p:anim calcmode="lin" valueType="num">
                                      <p:cBhvr additive="base">
                                        <p:cTn id="26" dur="500" fill="hold"/>
                                        <p:tgtEl>
                                          <p:spTgt spid="1537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5376"/>
                                        </p:tgtEl>
                                        <p:attrNameLst>
                                          <p:attrName>style.visibility</p:attrName>
                                        </p:attrNameLst>
                                      </p:cBhvr>
                                      <p:to>
                                        <p:strVal val="visible"/>
                                      </p:to>
                                    </p:set>
                                    <p:anim calcmode="lin" valueType="num">
                                      <p:cBhvr additive="base">
                                        <p:cTn id="31" dur="500" fill="hold"/>
                                        <p:tgtEl>
                                          <p:spTgt spid="15376"/>
                                        </p:tgtEl>
                                        <p:attrNameLst>
                                          <p:attrName>ppt_x</p:attrName>
                                        </p:attrNameLst>
                                      </p:cBhvr>
                                      <p:tavLst>
                                        <p:tav tm="0">
                                          <p:val>
                                            <p:strVal val="0-#ppt_w/2"/>
                                          </p:val>
                                        </p:tav>
                                        <p:tav tm="100000">
                                          <p:val>
                                            <p:strVal val="#ppt_x"/>
                                          </p:val>
                                        </p:tav>
                                      </p:tavLst>
                                    </p:anim>
                                    <p:anim calcmode="lin" valueType="num">
                                      <p:cBhvr additive="base">
                                        <p:cTn id="32" dur="500" fill="hold"/>
                                        <p:tgtEl>
                                          <p:spTgt spid="1537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5373"/>
                                        </p:tgtEl>
                                        <p:attrNameLst>
                                          <p:attrName>style.visibility</p:attrName>
                                        </p:attrNameLst>
                                      </p:cBhvr>
                                      <p:to>
                                        <p:strVal val="visible"/>
                                      </p:to>
                                    </p:set>
                                    <p:anim calcmode="lin" valueType="num">
                                      <p:cBhvr additive="base">
                                        <p:cTn id="37" dur="500" fill="hold"/>
                                        <p:tgtEl>
                                          <p:spTgt spid="15373"/>
                                        </p:tgtEl>
                                        <p:attrNameLst>
                                          <p:attrName>ppt_x</p:attrName>
                                        </p:attrNameLst>
                                      </p:cBhvr>
                                      <p:tavLst>
                                        <p:tav tm="0">
                                          <p:val>
                                            <p:strVal val="0-#ppt_w/2"/>
                                          </p:val>
                                        </p:tav>
                                        <p:tav tm="100000">
                                          <p:val>
                                            <p:strVal val="#ppt_x"/>
                                          </p:val>
                                        </p:tav>
                                      </p:tavLst>
                                    </p:anim>
                                    <p:anim calcmode="lin" valueType="num">
                                      <p:cBhvr additive="base">
                                        <p:cTn id="38" dur="500" fill="hold"/>
                                        <p:tgtEl>
                                          <p:spTgt spid="1537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5377"/>
                                        </p:tgtEl>
                                        <p:attrNameLst>
                                          <p:attrName>style.visibility</p:attrName>
                                        </p:attrNameLst>
                                      </p:cBhvr>
                                      <p:to>
                                        <p:strVal val="visible"/>
                                      </p:to>
                                    </p:set>
                                    <p:anim calcmode="lin" valueType="num">
                                      <p:cBhvr additive="base">
                                        <p:cTn id="43" dur="500" fill="hold"/>
                                        <p:tgtEl>
                                          <p:spTgt spid="15377"/>
                                        </p:tgtEl>
                                        <p:attrNameLst>
                                          <p:attrName>ppt_x</p:attrName>
                                        </p:attrNameLst>
                                      </p:cBhvr>
                                      <p:tavLst>
                                        <p:tav tm="0">
                                          <p:val>
                                            <p:strVal val="0-#ppt_w/2"/>
                                          </p:val>
                                        </p:tav>
                                        <p:tav tm="100000">
                                          <p:val>
                                            <p:strVal val="#ppt_x"/>
                                          </p:val>
                                        </p:tav>
                                      </p:tavLst>
                                    </p:anim>
                                    <p:anim calcmode="lin" valueType="num">
                                      <p:cBhvr additive="base">
                                        <p:cTn id="44" dur="500" fill="hold"/>
                                        <p:tgtEl>
                                          <p:spTgt spid="15377"/>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5378"/>
                                        </p:tgtEl>
                                        <p:attrNameLst>
                                          <p:attrName>style.visibility</p:attrName>
                                        </p:attrNameLst>
                                      </p:cBhvr>
                                      <p:to>
                                        <p:strVal val="visible"/>
                                      </p:to>
                                    </p:set>
                                    <p:anim calcmode="lin" valueType="num">
                                      <p:cBhvr additive="base">
                                        <p:cTn id="49" dur="500" fill="hold"/>
                                        <p:tgtEl>
                                          <p:spTgt spid="15378"/>
                                        </p:tgtEl>
                                        <p:attrNameLst>
                                          <p:attrName>ppt_x</p:attrName>
                                        </p:attrNameLst>
                                      </p:cBhvr>
                                      <p:tavLst>
                                        <p:tav tm="0">
                                          <p:val>
                                            <p:strVal val="0-#ppt_w/2"/>
                                          </p:val>
                                        </p:tav>
                                        <p:tav tm="100000">
                                          <p:val>
                                            <p:strVal val="#ppt_x"/>
                                          </p:val>
                                        </p:tav>
                                      </p:tavLst>
                                    </p:anim>
                                    <p:anim calcmode="lin" valueType="num">
                                      <p:cBhvr additive="base">
                                        <p:cTn id="50" dur="500" fill="hold"/>
                                        <p:tgtEl>
                                          <p:spTgt spid="15378"/>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5379"/>
                                        </p:tgtEl>
                                        <p:attrNameLst>
                                          <p:attrName>style.visibility</p:attrName>
                                        </p:attrNameLst>
                                      </p:cBhvr>
                                      <p:to>
                                        <p:strVal val="visible"/>
                                      </p:to>
                                    </p:set>
                                    <p:anim calcmode="lin" valueType="num">
                                      <p:cBhvr additive="base">
                                        <p:cTn id="55" dur="500" fill="hold"/>
                                        <p:tgtEl>
                                          <p:spTgt spid="15379"/>
                                        </p:tgtEl>
                                        <p:attrNameLst>
                                          <p:attrName>ppt_x</p:attrName>
                                        </p:attrNameLst>
                                      </p:cBhvr>
                                      <p:tavLst>
                                        <p:tav tm="0">
                                          <p:val>
                                            <p:strVal val="0-#ppt_w/2"/>
                                          </p:val>
                                        </p:tav>
                                        <p:tav tm="100000">
                                          <p:val>
                                            <p:strVal val="#ppt_x"/>
                                          </p:val>
                                        </p:tav>
                                      </p:tavLst>
                                    </p:anim>
                                    <p:anim calcmode="lin" valueType="num">
                                      <p:cBhvr additive="base">
                                        <p:cTn id="56" dur="500" fill="hold"/>
                                        <p:tgtEl>
                                          <p:spTgt spid="15379"/>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5380"/>
                                        </p:tgtEl>
                                        <p:attrNameLst>
                                          <p:attrName>style.visibility</p:attrName>
                                        </p:attrNameLst>
                                      </p:cBhvr>
                                      <p:to>
                                        <p:strVal val="visible"/>
                                      </p:to>
                                    </p:set>
                                    <p:anim calcmode="lin" valueType="num">
                                      <p:cBhvr additive="base">
                                        <p:cTn id="61" dur="500" fill="hold"/>
                                        <p:tgtEl>
                                          <p:spTgt spid="15380"/>
                                        </p:tgtEl>
                                        <p:attrNameLst>
                                          <p:attrName>ppt_x</p:attrName>
                                        </p:attrNameLst>
                                      </p:cBhvr>
                                      <p:tavLst>
                                        <p:tav tm="0">
                                          <p:val>
                                            <p:strVal val="0-#ppt_w/2"/>
                                          </p:val>
                                        </p:tav>
                                        <p:tav tm="100000">
                                          <p:val>
                                            <p:strVal val="#ppt_x"/>
                                          </p:val>
                                        </p:tav>
                                      </p:tavLst>
                                    </p:anim>
                                    <p:anim calcmode="lin" valueType="num">
                                      <p:cBhvr additive="base">
                                        <p:cTn id="62" dur="500" fill="hold"/>
                                        <p:tgtEl>
                                          <p:spTgt spid="153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autoUpdateAnimBg="0"/>
      <p:bldP spid="15369" grpId="0" animBg="1" autoUpdateAnimBg="0"/>
      <p:bldP spid="15371" grpId="0" animBg="1" autoUpdateAnimBg="0"/>
      <p:bldP spid="15373" grpId="0" animBg="1" autoUpdateAnimBg="0"/>
      <p:bldP spid="15375" grpId="0" animBg="1"/>
      <p:bldP spid="15376" grpId="0" animBg="1"/>
      <p:bldP spid="15377" grpId="0" animBg="1"/>
      <p:bldP spid="15378" grpId="0" animBg="1" autoUpdateAnimBg="0"/>
      <p:bldP spid="15379" grpId="0" animBg="1" autoUpdateAnimBg="0"/>
      <p:bldP spid="15380"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it-IT" smtClean="0"/>
              <a:t>Due modelli alternativi</a:t>
            </a:r>
          </a:p>
        </p:txBody>
      </p:sp>
      <p:sp>
        <p:nvSpPr>
          <p:cNvPr id="15363" name="Content Placeholder 2"/>
          <p:cNvSpPr>
            <a:spLocks noGrp="1"/>
          </p:cNvSpPr>
          <p:nvPr>
            <p:ph idx="1"/>
          </p:nvPr>
        </p:nvSpPr>
        <p:spPr/>
        <p:txBody>
          <a:bodyPr/>
          <a:lstStyle/>
          <a:p>
            <a:pPr marL="0" indent="0">
              <a:buFontTx/>
              <a:buNone/>
            </a:pPr>
            <a:r>
              <a:rPr lang="it-IT" smtClean="0"/>
              <a:t>Teoria dell’utilità attesa </a:t>
            </a:r>
            <a:r>
              <a:rPr lang="it-IT" sz="2400" smtClean="0"/>
              <a:t>(EU- von Neuman e Morgenstern 1944) </a:t>
            </a:r>
            <a:r>
              <a:rPr lang="it-IT" sz="2400" smtClean="0">
                <a:sym typeface="Wingdings" pitchFamily="2" charset="2"/>
              </a:rPr>
              <a:t>homo oeconomicus perfettamente razionale</a:t>
            </a:r>
            <a:endParaRPr lang="it-IT" sz="2400" smtClean="0"/>
          </a:p>
          <a:p>
            <a:pPr marL="0" indent="0">
              <a:buFontTx/>
              <a:buNone/>
            </a:pPr>
            <a:endParaRPr lang="it-IT" sz="2400" smtClean="0"/>
          </a:p>
          <a:p>
            <a:pPr marL="0" indent="0">
              <a:buFontTx/>
              <a:buNone/>
            </a:pPr>
            <a:r>
              <a:rPr lang="it-IT" smtClean="0"/>
              <a:t>Prospect theory </a:t>
            </a:r>
            <a:r>
              <a:rPr lang="it-IT" sz="2400" smtClean="0"/>
              <a:t>(Khaneman &amp; Tversky, 1979) </a:t>
            </a:r>
            <a:r>
              <a:rPr lang="it-IT" sz="2400" smtClean="0">
                <a:sym typeface="Wingdings" pitchFamily="2" charset="2"/>
              </a:rPr>
              <a:t> uomo dalla razionalità limitata (bounded)</a:t>
            </a:r>
            <a:endParaRPr lang="it-IT"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it-IT" smtClean="0"/>
              <a:t>EUT</a:t>
            </a:r>
          </a:p>
        </p:txBody>
      </p:sp>
      <p:sp>
        <p:nvSpPr>
          <p:cNvPr id="16387" name="Content Placeholder 2"/>
          <p:cNvSpPr>
            <a:spLocks noGrp="1"/>
          </p:cNvSpPr>
          <p:nvPr>
            <p:ph idx="1"/>
          </p:nvPr>
        </p:nvSpPr>
        <p:spPr/>
        <p:txBody>
          <a:bodyPr/>
          <a:lstStyle/>
          <a:p>
            <a:r>
              <a:rPr lang="it-IT" sz="2400" smtClean="0"/>
              <a:t>A= 50% probabilità di vincere 100 E</a:t>
            </a:r>
          </a:p>
          <a:p>
            <a:r>
              <a:rPr lang="it-IT" sz="2400" smtClean="0"/>
              <a:t>B= 100%probabilità di vincere 45 E</a:t>
            </a:r>
          </a:p>
          <a:p>
            <a:pPr lvl="1"/>
            <a:r>
              <a:rPr lang="it-IT" sz="2400" smtClean="0"/>
              <a:t>Calcolo utilità attesa</a:t>
            </a:r>
          </a:p>
          <a:p>
            <a:pPr lvl="2"/>
            <a:r>
              <a:rPr lang="it-IT" smtClean="0"/>
              <a:t>A= 100x0,50 = </a:t>
            </a:r>
            <a:r>
              <a:rPr lang="it-IT" smtClean="0">
                <a:solidFill>
                  <a:srgbClr val="FF0000"/>
                </a:solidFill>
              </a:rPr>
              <a:t>50</a:t>
            </a:r>
          </a:p>
          <a:p>
            <a:pPr lvl="2"/>
            <a:r>
              <a:rPr lang="it-IT" smtClean="0"/>
              <a:t>B=45x1= </a:t>
            </a:r>
            <a:r>
              <a:rPr lang="it-IT" smtClean="0">
                <a:solidFill>
                  <a:srgbClr val="FF0000"/>
                </a:solidFill>
              </a:rPr>
              <a:t>45</a:t>
            </a:r>
          </a:p>
          <a:p>
            <a:r>
              <a:rPr lang="it-IT" sz="2400" smtClean="0"/>
              <a:t>EUT postula una serie di assiomi:</a:t>
            </a:r>
          </a:p>
          <a:p>
            <a:pPr lvl="1"/>
            <a:r>
              <a:rPr lang="it-IT" sz="2000" smtClean="0"/>
              <a:t>Cancellazione componenti comuni</a:t>
            </a:r>
          </a:p>
          <a:p>
            <a:pPr lvl="1"/>
            <a:r>
              <a:rPr lang="it-IT" sz="2000" smtClean="0"/>
              <a:t>Transitività</a:t>
            </a:r>
          </a:p>
          <a:p>
            <a:pPr lvl="1"/>
            <a:r>
              <a:rPr lang="it-IT" sz="2000" smtClean="0"/>
              <a:t>Invarianza</a:t>
            </a:r>
          </a:p>
          <a:p>
            <a:pPr lvl="1"/>
            <a:r>
              <a:rPr lang="it-IT" sz="2000" smtClean="0"/>
              <a:t>Dominanza</a:t>
            </a:r>
          </a:p>
          <a:p>
            <a:endParaRPr lang="it-IT" sz="2400" smtClean="0"/>
          </a:p>
          <a:p>
            <a:endParaRPr lang="it-IT" smtClean="0"/>
          </a:p>
          <a:p>
            <a:endParaRPr lang="it-IT"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it-IT" smtClean="0"/>
              <a:t>EUT</a:t>
            </a:r>
          </a:p>
        </p:txBody>
      </p:sp>
      <p:sp>
        <p:nvSpPr>
          <p:cNvPr id="17411" name="Content Placeholder 2"/>
          <p:cNvSpPr>
            <a:spLocks noGrp="1"/>
          </p:cNvSpPr>
          <p:nvPr>
            <p:ph idx="1"/>
          </p:nvPr>
        </p:nvSpPr>
        <p:spPr/>
        <p:txBody>
          <a:bodyPr/>
          <a:lstStyle/>
          <a:p>
            <a:r>
              <a:rPr lang="it-IT" smtClean="0"/>
              <a:t>Ci dice come il decisore pienamente razionale dovrebbe comportarsi</a:t>
            </a:r>
          </a:p>
          <a:p>
            <a:endParaRPr lang="it-IT" smtClean="0"/>
          </a:p>
          <a:p>
            <a:r>
              <a:rPr lang="it-IT" smtClean="0"/>
              <a:t>Osservazione in contesti quotidiani e sperimentali ci dice che spesso non è così: </a:t>
            </a:r>
            <a:r>
              <a:rPr lang="it-IT" smtClean="0">
                <a:solidFill>
                  <a:srgbClr val="FF0000"/>
                </a:solidFill>
              </a:rPr>
              <a:t>anomalie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it-IT" b="1" smtClean="0">
                <a:effectLst>
                  <a:outerShdw blurRad="38100" dist="38100" dir="2700000" algn="tl">
                    <a:srgbClr val="C0C0C0"/>
                  </a:outerShdw>
                </a:effectLst>
              </a:rPr>
              <a:t>Evidenza empirica</a:t>
            </a:r>
          </a:p>
        </p:txBody>
      </p:sp>
      <p:sp>
        <p:nvSpPr>
          <p:cNvPr id="19459" name="Rectangle 3"/>
          <p:cNvSpPr>
            <a:spLocks noGrp="1" noChangeArrowheads="1"/>
          </p:cNvSpPr>
          <p:nvPr>
            <p:ph type="body" idx="1"/>
          </p:nvPr>
        </p:nvSpPr>
        <p:spPr/>
        <p:txBody>
          <a:bodyPr/>
          <a:lstStyle/>
          <a:p>
            <a:pPr eaLnBrk="1" hangingPunct="1">
              <a:lnSpc>
                <a:spcPct val="90000"/>
              </a:lnSpc>
            </a:pPr>
            <a:r>
              <a:rPr lang="it-IT" sz="2800" smtClean="0"/>
              <a:t>Non conferma aspettative di teoria economica</a:t>
            </a:r>
          </a:p>
          <a:p>
            <a:pPr eaLnBrk="1" hangingPunct="1">
              <a:lnSpc>
                <a:spcPct val="90000"/>
              </a:lnSpc>
            </a:pPr>
            <a:r>
              <a:rPr lang="it-IT" sz="2800" smtClean="0"/>
              <a:t>Persone tendono a </a:t>
            </a:r>
            <a:r>
              <a:rPr lang="it-IT" sz="2800" b="1" smtClean="0"/>
              <a:t>preferire la  vincita inferiore, ma più sicura</a:t>
            </a:r>
            <a:r>
              <a:rPr lang="it-IT" sz="2800" smtClean="0"/>
              <a:t> (100 euro col 70% di probabilità)</a:t>
            </a:r>
          </a:p>
          <a:p>
            <a:pPr eaLnBrk="1" hangingPunct="1">
              <a:lnSpc>
                <a:spcPct val="90000"/>
              </a:lnSpc>
            </a:pPr>
            <a:r>
              <a:rPr lang="it-IT" sz="2800" smtClean="0"/>
              <a:t>Ma nel caso di scelta fra perdite:  viene</a:t>
            </a:r>
            <a:r>
              <a:rPr lang="it-IT" sz="2800" smtClean="0">
                <a:cs typeface="Times New Roman" charset="0"/>
              </a:rPr>
              <a:t> preferita la probabilità dell’80% di perdere 2000 euro rispetto alla certezza di perderne 1500 </a:t>
            </a:r>
          </a:p>
          <a:p>
            <a:pPr eaLnBrk="1" hangingPunct="1">
              <a:lnSpc>
                <a:spcPct val="90000"/>
              </a:lnSpc>
            </a:pPr>
            <a:endParaRPr lang="it-IT" sz="2800" smtClean="0">
              <a:cs typeface="Times New Roman" charset="0"/>
            </a:endParaRPr>
          </a:p>
          <a:p>
            <a:pPr eaLnBrk="1" hangingPunct="1">
              <a:lnSpc>
                <a:spcPct val="90000"/>
              </a:lnSpc>
            </a:pPr>
            <a:r>
              <a:rPr lang="it-IT" sz="2800" smtClean="0">
                <a:cs typeface="Times New Roman" charset="0"/>
              </a:rPr>
              <a:t>Evitamento del rischio nelle vincite e tendenza al rischio nelle perdite???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it-IT" smtClean="0"/>
              <a:t>Prospect theory</a:t>
            </a:r>
          </a:p>
        </p:txBody>
      </p:sp>
      <p:sp>
        <p:nvSpPr>
          <p:cNvPr id="20483" name="Content Placeholder 2"/>
          <p:cNvSpPr>
            <a:spLocks noGrp="1"/>
          </p:cNvSpPr>
          <p:nvPr>
            <p:ph idx="1"/>
          </p:nvPr>
        </p:nvSpPr>
        <p:spPr/>
        <p:txBody>
          <a:bodyPr/>
          <a:lstStyle/>
          <a:p>
            <a:pPr marL="0" indent="0">
              <a:buFontTx/>
              <a:buNone/>
            </a:pPr>
            <a:r>
              <a:rPr lang="it-IT" smtClean="0"/>
              <a:t>Teoria più nota e rappresentativa di approccio descrittivo</a:t>
            </a:r>
          </a:p>
          <a:p>
            <a:pPr marL="0" indent="0">
              <a:buFontTx/>
              <a:buNone/>
            </a:pPr>
            <a:r>
              <a:rPr lang="it-IT" smtClean="0"/>
              <a:t>Sviluppata sulla base della ricerca psicologica sui processi cognitivi (euristiche, bias)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it-IT" smtClean="0"/>
              <a:t>Percezione e categorizzazione</a:t>
            </a:r>
          </a:p>
        </p:txBody>
      </p:sp>
      <p:sp>
        <p:nvSpPr>
          <p:cNvPr id="3075" name="Rectangle 3"/>
          <p:cNvSpPr>
            <a:spLocks noGrp="1" noChangeArrowheads="1"/>
          </p:cNvSpPr>
          <p:nvPr>
            <p:ph type="body" idx="1"/>
          </p:nvPr>
        </p:nvSpPr>
        <p:spPr/>
        <p:txBody>
          <a:bodyPr/>
          <a:lstStyle/>
          <a:p>
            <a:pPr algn="just" eaLnBrk="1" hangingPunct="1"/>
            <a:r>
              <a:rPr lang="it-IT" smtClean="0">
                <a:cs typeface="Times New Roman" charset="0"/>
              </a:rPr>
              <a:t>La percezione = processo costruttivo di categorizzazione  </a:t>
            </a:r>
          </a:p>
          <a:p>
            <a:pPr algn="just" eaLnBrk="1" hangingPunct="1"/>
            <a:r>
              <a:rPr lang="it-IT" smtClean="0">
                <a:cs typeface="Times New Roman" charset="0"/>
              </a:rPr>
              <a:t>a)    è selettivo  </a:t>
            </a:r>
          </a:p>
          <a:p>
            <a:pPr algn="just" eaLnBrk="1" hangingPunct="1"/>
            <a:r>
              <a:rPr lang="it-IT" smtClean="0">
                <a:cs typeface="Times New Roman" charset="0"/>
              </a:rPr>
              <a:t>b)  è guidato dagli schemi cognitivi della persona  </a:t>
            </a:r>
          </a:p>
          <a:p>
            <a:pPr algn="just" eaLnBrk="1" hangingPunct="1"/>
            <a:r>
              <a:rPr lang="it-IT" smtClean="0">
                <a:cs typeface="Times New Roman" charset="0"/>
              </a:rPr>
              <a:t>c) ha un grado variabile di complessità e di differenziazione  </a:t>
            </a:r>
          </a:p>
          <a:p>
            <a:pPr eaLnBrk="1" hangingPunct="1"/>
            <a:endParaRPr lang="it-IT"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52400"/>
            <a:ext cx="7772400" cy="1143000"/>
          </a:xfrm>
        </p:spPr>
        <p:txBody>
          <a:bodyPr/>
          <a:lstStyle/>
          <a:p>
            <a:pPr eaLnBrk="1" hangingPunct="1">
              <a:defRPr/>
            </a:pPr>
            <a:r>
              <a:rPr lang="it-IT" b="1" smtClean="0">
                <a:effectLst>
                  <a:outerShdw blurRad="38100" dist="38100" dir="2700000" algn="tl">
                    <a:srgbClr val="C0C0C0"/>
                  </a:outerShdw>
                </a:effectLst>
              </a:rPr>
              <a:t>Prospect theory</a:t>
            </a:r>
          </a:p>
        </p:txBody>
      </p:sp>
      <p:sp>
        <p:nvSpPr>
          <p:cNvPr id="21507" name="Rectangle 3"/>
          <p:cNvSpPr>
            <a:spLocks noGrp="1" noChangeArrowheads="1"/>
          </p:cNvSpPr>
          <p:nvPr>
            <p:ph type="body" idx="1"/>
          </p:nvPr>
        </p:nvSpPr>
        <p:spPr>
          <a:xfrm>
            <a:off x="685800" y="1143000"/>
            <a:ext cx="8077200" cy="4953000"/>
          </a:xfrm>
        </p:spPr>
        <p:txBody>
          <a:bodyPr/>
          <a:lstStyle/>
          <a:p>
            <a:pPr algn="just" eaLnBrk="1" hangingPunct="1"/>
            <a:r>
              <a:rPr lang="it-IT" smtClean="0">
                <a:cs typeface="Times New Roman" charset="0"/>
              </a:rPr>
              <a:t> </a:t>
            </a:r>
          </a:p>
          <a:p>
            <a:pPr algn="just" eaLnBrk="1" hangingPunct="1"/>
            <a:endParaRPr lang="it-IT" smtClean="0">
              <a:cs typeface="Times New Roman" charset="0"/>
            </a:endParaRPr>
          </a:p>
          <a:p>
            <a:pPr algn="just" eaLnBrk="1" hangingPunct="1"/>
            <a:endParaRPr lang="it-IT" smtClean="0">
              <a:cs typeface="Times New Roman" charset="0"/>
            </a:endParaRPr>
          </a:p>
          <a:p>
            <a:pPr algn="just" eaLnBrk="1" hangingPunct="1"/>
            <a:r>
              <a:rPr lang="it-IT" smtClean="0">
                <a:cs typeface="Times New Roman" charset="0"/>
              </a:rPr>
              <a:t>decisore razionale sceglie alternativa con utilità attesa più elevata </a:t>
            </a:r>
          </a:p>
          <a:p>
            <a:pPr eaLnBrk="1" hangingPunct="1"/>
            <a:r>
              <a:rPr lang="it-IT" smtClean="0">
                <a:cs typeface="Times New Roman" charset="0"/>
              </a:rPr>
              <a:t>Utilità è calcolata applicando una formula che tiene conto della funzione di utilità del denaro </a:t>
            </a:r>
          </a:p>
          <a:p>
            <a:pPr eaLnBrk="1" hangingPunct="1"/>
            <a:r>
              <a:rPr lang="it-IT" smtClean="0">
                <a:cs typeface="Times New Roman" charset="0"/>
              </a:rPr>
              <a:t>Funzioni di utilità hanno forma concava </a:t>
            </a:r>
          </a:p>
        </p:txBody>
      </p:sp>
      <p:sp>
        <p:nvSpPr>
          <p:cNvPr id="21508" name="Rectangle 4"/>
          <p:cNvSpPr>
            <a:spLocks noChangeArrowheads="1"/>
          </p:cNvSpPr>
          <p:nvPr/>
        </p:nvSpPr>
        <p:spPr bwMode="auto">
          <a:xfrm>
            <a:off x="1447800" y="1143000"/>
            <a:ext cx="3048000" cy="1295400"/>
          </a:xfrm>
          <a:prstGeom prst="rect">
            <a:avLst/>
          </a:prstGeom>
          <a:solidFill>
            <a:schemeClr val="bg1"/>
          </a:solidFill>
          <a:ln w="9525">
            <a:solidFill>
              <a:schemeClr val="tx1"/>
            </a:solidFill>
            <a:miter lim="800000"/>
            <a:headEnd/>
            <a:tailEnd/>
          </a:ln>
        </p:spPr>
        <p:txBody>
          <a:bodyPr wrap="none" anchor="ctr"/>
          <a:lstStyle/>
          <a:p>
            <a:pPr algn="ctr"/>
            <a:r>
              <a:rPr lang="it-IT" sz="2800">
                <a:cs typeface="Times New Roman" charset="0"/>
              </a:rPr>
              <a:t>vincere 100 Euro</a:t>
            </a:r>
          </a:p>
          <a:p>
            <a:pPr algn="ctr"/>
            <a:r>
              <a:rPr lang="it-IT" sz="2800">
                <a:cs typeface="Times New Roman" charset="0"/>
              </a:rPr>
              <a:t>con 70% della prob.</a:t>
            </a:r>
          </a:p>
        </p:txBody>
      </p:sp>
      <p:sp>
        <p:nvSpPr>
          <p:cNvPr id="21509" name="Rectangle 7"/>
          <p:cNvSpPr>
            <a:spLocks noChangeArrowheads="1"/>
          </p:cNvSpPr>
          <p:nvPr/>
        </p:nvSpPr>
        <p:spPr bwMode="auto">
          <a:xfrm>
            <a:off x="5410200" y="1143000"/>
            <a:ext cx="3276600" cy="1295400"/>
          </a:xfrm>
          <a:prstGeom prst="rect">
            <a:avLst/>
          </a:prstGeom>
          <a:solidFill>
            <a:schemeClr val="bg1"/>
          </a:solidFill>
          <a:ln w="9525">
            <a:solidFill>
              <a:schemeClr val="tx1"/>
            </a:solidFill>
            <a:miter lim="800000"/>
            <a:headEnd/>
            <a:tailEnd/>
          </a:ln>
        </p:spPr>
        <p:txBody>
          <a:bodyPr wrap="none" anchor="ctr"/>
          <a:lstStyle/>
          <a:p>
            <a:pPr algn="ctr"/>
            <a:r>
              <a:rPr lang="it-IT" sz="2800">
                <a:cs typeface="Times New Roman" charset="0"/>
              </a:rPr>
              <a:t>vincere 500 Euro</a:t>
            </a:r>
          </a:p>
          <a:p>
            <a:pPr algn="ctr"/>
            <a:r>
              <a:rPr lang="it-IT" sz="2800">
                <a:cs typeface="Times New Roman" charset="0"/>
              </a:rPr>
              <a:t> con 50% di prob.</a:t>
            </a:r>
          </a:p>
        </p:txBody>
      </p:sp>
      <p:sp>
        <p:nvSpPr>
          <p:cNvPr id="21510" name="Text Box 9"/>
          <p:cNvSpPr txBox="1">
            <a:spLocks noChangeArrowheads="1"/>
          </p:cNvSpPr>
          <p:nvPr/>
        </p:nvSpPr>
        <p:spPr bwMode="auto">
          <a:xfrm>
            <a:off x="4784725" y="1489075"/>
            <a:ext cx="336550" cy="457200"/>
          </a:xfrm>
          <a:prstGeom prst="rect">
            <a:avLst/>
          </a:prstGeom>
          <a:noFill/>
          <a:ln w="9525">
            <a:noFill/>
            <a:miter lim="800000"/>
            <a:headEnd/>
            <a:tailEnd/>
          </a:ln>
        </p:spPr>
        <p:txBody>
          <a:bodyPr wrap="none">
            <a:spAutoFit/>
          </a:bodyPr>
          <a:lstStyle/>
          <a:p>
            <a:r>
              <a:rPr lang="it-IT" b="1"/>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a:off x="1676400" y="5334000"/>
            <a:ext cx="5867400" cy="0"/>
          </a:xfrm>
          <a:prstGeom prst="line">
            <a:avLst/>
          </a:prstGeom>
          <a:noFill/>
          <a:ln w="28575">
            <a:solidFill>
              <a:schemeClr val="tx1"/>
            </a:solidFill>
            <a:round/>
            <a:headEnd/>
            <a:tailEnd type="triangle" w="med" len="med"/>
          </a:ln>
        </p:spPr>
        <p:txBody>
          <a:bodyPr/>
          <a:lstStyle/>
          <a:p>
            <a:endParaRPr lang="en-US"/>
          </a:p>
        </p:txBody>
      </p:sp>
      <p:sp>
        <p:nvSpPr>
          <p:cNvPr id="22531" name="Line 3"/>
          <p:cNvSpPr>
            <a:spLocks noChangeShapeType="1"/>
          </p:cNvSpPr>
          <p:nvPr/>
        </p:nvSpPr>
        <p:spPr bwMode="auto">
          <a:xfrm flipV="1">
            <a:off x="1676400" y="914400"/>
            <a:ext cx="0" cy="4419600"/>
          </a:xfrm>
          <a:prstGeom prst="line">
            <a:avLst/>
          </a:prstGeom>
          <a:noFill/>
          <a:ln w="28575">
            <a:solidFill>
              <a:schemeClr val="tx1"/>
            </a:solidFill>
            <a:round/>
            <a:headEnd/>
            <a:tailEnd type="triangle" w="med" len="med"/>
          </a:ln>
        </p:spPr>
        <p:txBody>
          <a:bodyPr/>
          <a:lstStyle/>
          <a:p>
            <a:endParaRPr lang="en-US"/>
          </a:p>
        </p:txBody>
      </p:sp>
      <p:sp>
        <p:nvSpPr>
          <p:cNvPr id="22532" name="Text Box 12"/>
          <p:cNvSpPr txBox="1">
            <a:spLocks noChangeArrowheads="1"/>
          </p:cNvSpPr>
          <p:nvPr/>
        </p:nvSpPr>
        <p:spPr bwMode="auto">
          <a:xfrm>
            <a:off x="3124200" y="5791200"/>
            <a:ext cx="3505200" cy="457200"/>
          </a:xfrm>
          <a:prstGeom prst="rect">
            <a:avLst/>
          </a:prstGeom>
          <a:noFill/>
          <a:ln w="9525">
            <a:noFill/>
            <a:miter lim="800000"/>
            <a:headEnd/>
            <a:tailEnd/>
          </a:ln>
        </p:spPr>
        <p:txBody>
          <a:bodyPr>
            <a:spAutoFit/>
          </a:bodyPr>
          <a:lstStyle/>
          <a:p>
            <a:pPr>
              <a:spcBef>
                <a:spcPct val="50000"/>
              </a:spcBef>
            </a:pPr>
            <a:r>
              <a:rPr lang="it-IT"/>
              <a:t>Somme di denaro</a:t>
            </a:r>
          </a:p>
        </p:txBody>
      </p:sp>
      <p:sp>
        <p:nvSpPr>
          <p:cNvPr id="22533" name="Text Box 13"/>
          <p:cNvSpPr txBox="1">
            <a:spLocks noChangeArrowheads="1"/>
          </p:cNvSpPr>
          <p:nvPr/>
        </p:nvSpPr>
        <p:spPr bwMode="auto">
          <a:xfrm>
            <a:off x="7070725" y="5375275"/>
            <a:ext cx="355600" cy="457200"/>
          </a:xfrm>
          <a:prstGeom prst="rect">
            <a:avLst/>
          </a:prstGeom>
          <a:noFill/>
          <a:ln w="9525">
            <a:noFill/>
            <a:miter lim="800000"/>
            <a:headEnd/>
            <a:tailEnd/>
          </a:ln>
        </p:spPr>
        <p:txBody>
          <a:bodyPr wrap="none">
            <a:spAutoFit/>
          </a:bodyPr>
          <a:lstStyle/>
          <a:p>
            <a:r>
              <a:rPr lang="it-IT" b="1"/>
              <a:t>+</a:t>
            </a:r>
          </a:p>
        </p:txBody>
      </p:sp>
      <p:sp>
        <p:nvSpPr>
          <p:cNvPr id="22534" name="Text Box 14"/>
          <p:cNvSpPr txBox="1">
            <a:spLocks noChangeArrowheads="1"/>
          </p:cNvSpPr>
          <p:nvPr/>
        </p:nvSpPr>
        <p:spPr bwMode="auto">
          <a:xfrm>
            <a:off x="76200" y="2743200"/>
            <a:ext cx="1295400" cy="457200"/>
          </a:xfrm>
          <a:prstGeom prst="rect">
            <a:avLst/>
          </a:prstGeom>
          <a:noFill/>
          <a:ln w="9525">
            <a:noFill/>
            <a:miter lim="800000"/>
            <a:headEnd/>
            <a:tailEnd/>
          </a:ln>
        </p:spPr>
        <p:txBody>
          <a:bodyPr>
            <a:spAutoFit/>
          </a:bodyPr>
          <a:lstStyle/>
          <a:p>
            <a:pPr>
              <a:spcBef>
                <a:spcPct val="50000"/>
              </a:spcBef>
            </a:pPr>
            <a:r>
              <a:rPr lang="it-IT"/>
              <a:t>utilità</a:t>
            </a:r>
          </a:p>
        </p:txBody>
      </p:sp>
      <p:sp>
        <p:nvSpPr>
          <p:cNvPr id="22535" name="Freeform 15"/>
          <p:cNvSpPr>
            <a:spLocks/>
          </p:cNvSpPr>
          <p:nvPr/>
        </p:nvSpPr>
        <p:spPr bwMode="auto">
          <a:xfrm>
            <a:off x="1981200" y="2057400"/>
            <a:ext cx="4267200" cy="2895600"/>
          </a:xfrm>
          <a:custGeom>
            <a:avLst/>
            <a:gdLst>
              <a:gd name="T0" fmla="*/ 0 w 2688"/>
              <a:gd name="T1" fmla="*/ 2147483647 h 1824"/>
              <a:gd name="T2" fmla="*/ 2147483647 w 2688"/>
              <a:gd name="T3" fmla="*/ 2147483647 h 1824"/>
              <a:gd name="T4" fmla="*/ 2147483647 w 2688"/>
              <a:gd name="T5" fmla="*/ 0 h 1824"/>
              <a:gd name="T6" fmla="*/ 0 60000 65536"/>
              <a:gd name="T7" fmla="*/ 0 60000 65536"/>
              <a:gd name="T8" fmla="*/ 0 60000 65536"/>
              <a:gd name="T9" fmla="*/ 0 w 2688"/>
              <a:gd name="T10" fmla="*/ 0 h 1824"/>
              <a:gd name="T11" fmla="*/ 2688 w 2688"/>
              <a:gd name="T12" fmla="*/ 1824 h 1824"/>
            </a:gdLst>
            <a:ahLst/>
            <a:cxnLst>
              <a:cxn ang="T6">
                <a:pos x="T0" y="T1"/>
              </a:cxn>
              <a:cxn ang="T7">
                <a:pos x="T2" y="T3"/>
              </a:cxn>
              <a:cxn ang="T8">
                <a:pos x="T4" y="T5"/>
              </a:cxn>
            </a:cxnLst>
            <a:rect l="T9" t="T10" r="T11" b="T12"/>
            <a:pathLst>
              <a:path w="2688" h="1824">
                <a:moveTo>
                  <a:pt x="0" y="1824"/>
                </a:moveTo>
                <a:cubicBezTo>
                  <a:pt x="136" y="1352"/>
                  <a:pt x="272" y="880"/>
                  <a:pt x="720" y="576"/>
                </a:cubicBezTo>
                <a:cubicBezTo>
                  <a:pt x="1168" y="272"/>
                  <a:pt x="1928" y="136"/>
                  <a:pt x="2688" y="0"/>
                </a:cubicBezTo>
              </a:path>
            </a:pathLst>
          </a:custGeom>
          <a:noFill/>
          <a:ln w="28575" cmpd="sng">
            <a:solidFill>
              <a:schemeClr val="tx1"/>
            </a:solidFill>
            <a:round/>
            <a:headEnd/>
            <a:tailEnd/>
          </a:ln>
        </p:spPr>
        <p:txBody>
          <a:bodyPr/>
          <a:lstStyle/>
          <a:p>
            <a:endParaRPr lang="en-US"/>
          </a:p>
        </p:txBody>
      </p:sp>
      <p:sp>
        <p:nvSpPr>
          <p:cNvPr id="22536" name="Line 16"/>
          <p:cNvSpPr>
            <a:spLocks noChangeShapeType="1"/>
          </p:cNvSpPr>
          <p:nvPr/>
        </p:nvSpPr>
        <p:spPr bwMode="auto">
          <a:xfrm flipV="1">
            <a:off x="2209800" y="5257800"/>
            <a:ext cx="0" cy="76200"/>
          </a:xfrm>
          <a:prstGeom prst="line">
            <a:avLst/>
          </a:prstGeom>
          <a:noFill/>
          <a:ln w="9525">
            <a:solidFill>
              <a:schemeClr val="tx1"/>
            </a:solidFill>
            <a:round/>
            <a:headEnd/>
            <a:tailEnd/>
          </a:ln>
        </p:spPr>
        <p:txBody>
          <a:bodyPr/>
          <a:lstStyle/>
          <a:p>
            <a:endParaRPr lang="en-US"/>
          </a:p>
        </p:txBody>
      </p:sp>
      <p:sp>
        <p:nvSpPr>
          <p:cNvPr id="22537" name="Text Box 17"/>
          <p:cNvSpPr txBox="1">
            <a:spLocks noChangeArrowheads="1"/>
          </p:cNvSpPr>
          <p:nvPr/>
        </p:nvSpPr>
        <p:spPr bwMode="auto">
          <a:xfrm>
            <a:off x="1905000" y="5486400"/>
            <a:ext cx="685800" cy="304800"/>
          </a:xfrm>
          <a:prstGeom prst="rect">
            <a:avLst/>
          </a:prstGeom>
          <a:noFill/>
          <a:ln w="9525">
            <a:noFill/>
            <a:miter lim="800000"/>
            <a:headEnd/>
            <a:tailEnd/>
          </a:ln>
        </p:spPr>
        <p:txBody>
          <a:bodyPr>
            <a:spAutoFit/>
          </a:bodyPr>
          <a:lstStyle/>
          <a:p>
            <a:pPr>
              <a:spcBef>
                <a:spcPct val="50000"/>
              </a:spcBef>
            </a:pPr>
            <a:r>
              <a:rPr lang="it-IT" sz="1400" b="1"/>
              <a:t>100 E</a:t>
            </a:r>
          </a:p>
        </p:txBody>
      </p:sp>
      <p:sp>
        <p:nvSpPr>
          <p:cNvPr id="22538" name="Line 18"/>
          <p:cNvSpPr>
            <a:spLocks noChangeShapeType="1"/>
          </p:cNvSpPr>
          <p:nvPr/>
        </p:nvSpPr>
        <p:spPr bwMode="auto">
          <a:xfrm flipV="1">
            <a:off x="2209800" y="4343400"/>
            <a:ext cx="0" cy="914400"/>
          </a:xfrm>
          <a:prstGeom prst="line">
            <a:avLst/>
          </a:prstGeom>
          <a:noFill/>
          <a:ln w="28575">
            <a:solidFill>
              <a:schemeClr val="tx1"/>
            </a:solidFill>
            <a:prstDash val="sysDot"/>
            <a:round/>
            <a:headEnd/>
            <a:tailEnd/>
          </a:ln>
        </p:spPr>
        <p:txBody>
          <a:bodyPr/>
          <a:lstStyle/>
          <a:p>
            <a:endParaRPr lang="en-US"/>
          </a:p>
        </p:txBody>
      </p:sp>
      <p:sp>
        <p:nvSpPr>
          <p:cNvPr id="22539" name="Line 19"/>
          <p:cNvSpPr>
            <a:spLocks noChangeShapeType="1"/>
          </p:cNvSpPr>
          <p:nvPr/>
        </p:nvSpPr>
        <p:spPr bwMode="auto">
          <a:xfrm flipH="1">
            <a:off x="1676400" y="4343400"/>
            <a:ext cx="457200" cy="0"/>
          </a:xfrm>
          <a:prstGeom prst="line">
            <a:avLst/>
          </a:prstGeom>
          <a:noFill/>
          <a:ln w="28575">
            <a:solidFill>
              <a:schemeClr val="tx1"/>
            </a:solidFill>
            <a:prstDash val="sysDot"/>
            <a:round/>
            <a:headEnd/>
            <a:tailEnd/>
          </a:ln>
        </p:spPr>
        <p:txBody>
          <a:bodyPr/>
          <a:lstStyle/>
          <a:p>
            <a:endParaRPr lang="en-US"/>
          </a:p>
        </p:txBody>
      </p:sp>
      <p:sp>
        <p:nvSpPr>
          <p:cNvPr id="22540" name="Line 20"/>
          <p:cNvSpPr>
            <a:spLocks noChangeShapeType="1"/>
          </p:cNvSpPr>
          <p:nvPr/>
        </p:nvSpPr>
        <p:spPr bwMode="auto">
          <a:xfrm flipV="1">
            <a:off x="6858000" y="5181600"/>
            <a:ext cx="0" cy="152400"/>
          </a:xfrm>
          <a:prstGeom prst="line">
            <a:avLst/>
          </a:prstGeom>
          <a:noFill/>
          <a:ln w="9525">
            <a:solidFill>
              <a:schemeClr val="tx1"/>
            </a:solidFill>
            <a:round/>
            <a:headEnd/>
            <a:tailEnd/>
          </a:ln>
        </p:spPr>
        <p:txBody>
          <a:bodyPr/>
          <a:lstStyle/>
          <a:p>
            <a:endParaRPr lang="en-US"/>
          </a:p>
        </p:txBody>
      </p:sp>
      <p:sp>
        <p:nvSpPr>
          <p:cNvPr id="22541" name="Text Box 21"/>
          <p:cNvSpPr txBox="1">
            <a:spLocks noChangeArrowheads="1"/>
          </p:cNvSpPr>
          <p:nvPr/>
        </p:nvSpPr>
        <p:spPr bwMode="auto">
          <a:xfrm>
            <a:off x="6400800" y="5410200"/>
            <a:ext cx="1143000" cy="304800"/>
          </a:xfrm>
          <a:prstGeom prst="rect">
            <a:avLst/>
          </a:prstGeom>
          <a:noFill/>
          <a:ln w="9525">
            <a:noFill/>
            <a:miter lim="800000"/>
            <a:headEnd/>
            <a:tailEnd/>
          </a:ln>
        </p:spPr>
        <p:txBody>
          <a:bodyPr>
            <a:spAutoFit/>
          </a:bodyPr>
          <a:lstStyle/>
          <a:p>
            <a:pPr>
              <a:spcBef>
                <a:spcPct val="50000"/>
              </a:spcBef>
            </a:pPr>
            <a:r>
              <a:rPr lang="it-IT" sz="1400" b="1"/>
              <a:t>1000 E</a:t>
            </a:r>
          </a:p>
        </p:txBody>
      </p:sp>
      <p:sp>
        <p:nvSpPr>
          <p:cNvPr id="22542" name="Line 22"/>
          <p:cNvSpPr>
            <a:spLocks noChangeShapeType="1"/>
          </p:cNvSpPr>
          <p:nvPr/>
        </p:nvSpPr>
        <p:spPr bwMode="auto">
          <a:xfrm flipV="1">
            <a:off x="6858000" y="2057400"/>
            <a:ext cx="0" cy="3124200"/>
          </a:xfrm>
          <a:prstGeom prst="line">
            <a:avLst/>
          </a:prstGeom>
          <a:noFill/>
          <a:ln w="28575">
            <a:solidFill>
              <a:schemeClr val="tx1"/>
            </a:solidFill>
            <a:prstDash val="sysDot"/>
            <a:round/>
            <a:headEnd/>
            <a:tailEnd/>
          </a:ln>
        </p:spPr>
        <p:txBody>
          <a:bodyPr/>
          <a:lstStyle/>
          <a:p>
            <a:endParaRPr lang="en-US"/>
          </a:p>
        </p:txBody>
      </p:sp>
      <p:sp>
        <p:nvSpPr>
          <p:cNvPr id="22543" name="Line 24"/>
          <p:cNvSpPr>
            <a:spLocks noChangeShapeType="1"/>
          </p:cNvSpPr>
          <p:nvPr/>
        </p:nvSpPr>
        <p:spPr bwMode="auto">
          <a:xfrm flipH="1">
            <a:off x="1676400" y="2057400"/>
            <a:ext cx="5181600" cy="0"/>
          </a:xfrm>
          <a:prstGeom prst="line">
            <a:avLst/>
          </a:prstGeom>
          <a:noFill/>
          <a:ln w="28575">
            <a:solidFill>
              <a:schemeClr val="tx1"/>
            </a:solidFill>
            <a:prstDash val="sysDot"/>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2400" y="152400"/>
            <a:ext cx="7772400" cy="1143000"/>
          </a:xfrm>
        </p:spPr>
        <p:txBody>
          <a:bodyPr/>
          <a:lstStyle/>
          <a:p>
            <a:pPr eaLnBrk="1" hangingPunct="1"/>
            <a:r>
              <a:rPr lang="it-IT" smtClean="0"/>
              <a:t> </a:t>
            </a:r>
          </a:p>
        </p:txBody>
      </p:sp>
      <p:sp>
        <p:nvSpPr>
          <p:cNvPr id="23555" name="Rectangle 3"/>
          <p:cNvSpPr>
            <a:spLocks noGrp="1" noChangeArrowheads="1"/>
          </p:cNvSpPr>
          <p:nvPr>
            <p:ph type="body" idx="1"/>
          </p:nvPr>
        </p:nvSpPr>
        <p:spPr>
          <a:xfrm>
            <a:off x="685800" y="152400"/>
            <a:ext cx="8229600" cy="6553200"/>
          </a:xfrm>
        </p:spPr>
        <p:txBody>
          <a:bodyPr/>
          <a:lstStyle/>
          <a:p>
            <a:pPr algn="just" eaLnBrk="1" hangingPunct="1"/>
            <a:r>
              <a:rPr lang="it-IT" sz="2400" b="1" smtClean="0">
                <a:cs typeface="Times New Roman" charset="0"/>
              </a:rPr>
              <a:t>a) l’origine = status quo  </a:t>
            </a:r>
          </a:p>
          <a:p>
            <a:pPr algn="just" eaLnBrk="1" hangingPunct="1"/>
            <a:r>
              <a:rPr lang="it-IT" sz="2400" b="1" smtClean="0">
                <a:cs typeface="Times New Roman" charset="0"/>
              </a:rPr>
              <a:t> b) ogni unità di guadagno aggiunta ha valore minore della precedente, ogni unità di perdita che viene aggiunta ha un valore negativo minore di quella precedente; </a:t>
            </a:r>
          </a:p>
          <a:p>
            <a:pPr algn="just" eaLnBrk="1" hangingPunct="1"/>
            <a:r>
              <a:rPr lang="it-IT" sz="2400" b="1" smtClean="0">
                <a:cs typeface="Times New Roman" charset="0"/>
              </a:rPr>
              <a:t>c) l’incremento negativo delle perdite è più rapido  </a:t>
            </a:r>
          </a:p>
          <a:p>
            <a:pPr algn="just" eaLnBrk="1" hangingPunct="1"/>
            <a:endParaRPr lang="it-IT" sz="2400" b="1" smtClean="0">
              <a:cs typeface="Times New Roman" charset="0"/>
            </a:endParaRPr>
          </a:p>
          <a:p>
            <a:pPr eaLnBrk="1" hangingPunct="1">
              <a:buFontTx/>
              <a:buNone/>
            </a:pPr>
            <a:endParaRPr lang="it-IT" smtClean="0"/>
          </a:p>
        </p:txBody>
      </p:sp>
      <p:sp>
        <p:nvSpPr>
          <p:cNvPr id="23556" name="Line 5"/>
          <p:cNvSpPr>
            <a:spLocks noChangeShapeType="1"/>
          </p:cNvSpPr>
          <p:nvPr/>
        </p:nvSpPr>
        <p:spPr bwMode="auto">
          <a:xfrm>
            <a:off x="2286000" y="4800600"/>
            <a:ext cx="5105400" cy="0"/>
          </a:xfrm>
          <a:prstGeom prst="line">
            <a:avLst/>
          </a:prstGeom>
          <a:noFill/>
          <a:ln w="28575">
            <a:solidFill>
              <a:schemeClr val="tx1"/>
            </a:solidFill>
            <a:round/>
            <a:headEnd/>
            <a:tailEnd/>
          </a:ln>
        </p:spPr>
        <p:txBody>
          <a:bodyPr/>
          <a:lstStyle/>
          <a:p>
            <a:endParaRPr lang="en-US"/>
          </a:p>
        </p:txBody>
      </p:sp>
      <p:sp>
        <p:nvSpPr>
          <p:cNvPr id="23557" name="Line 6"/>
          <p:cNvSpPr>
            <a:spLocks noChangeShapeType="1"/>
          </p:cNvSpPr>
          <p:nvPr/>
        </p:nvSpPr>
        <p:spPr bwMode="auto">
          <a:xfrm>
            <a:off x="4495800" y="2895600"/>
            <a:ext cx="0" cy="3962400"/>
          </a:xfrm>
          <a:prstGeom prst="line">
            <a:avLst/>
          </a:prstGeom>
          <a:noFill/>
          <a:ln w="28575">
            <a:solidFill>
              <a:schemeClr val="tx1"/>
            </a:solidFill>
            <a:round/>
            <a:headEnd/>
            <a:tailEnd/>
          </a:ln>
        </p:spPr>
        <p:txBody>
          <a:bodyPr/>
          <a:lstStyle/>
          <a:p>
            <a:endParaRPr lang="en-US"/>
          </a:p>
        </p:txBody>
      </p:sp>
      <p:sp>
        <p:nvSpPr>
          <p:cNvPr id="23558" name="Freeform 7"/>
          <p:cNvSpPr>
            <a:spLocks/>
          </p:cNvSpPr>
          <p:nvPr/>
        </p:nvSpPr>
        <p:spPr bwMode="auto">
          <a:xfrm>
            <a:off x="4495800" y="3429000"/>
            <a:ext cx="1676400" cy="1371600"/>
          </a:xfrm>
          <a:custGeom>
            <a:avLst/>
            <a:gdLst>
              <a:gd name="T0" fmla="*/ 0 w 1056"/>
              <a:gd name="T1" fmla="*/ 2147483647 h 864"/>
              <a:gd name="T2" fmla="*/ 2147483647 w 1056"/>
              <a:gd name="T3" fmla="*/ 2147483647 h 864"/>
              <a:gd name="T4" fmla="*/ 2147483647 w 1056"/>
              <a:gd name="T5" fmla="*/ 0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864"/>
                </a:moveTo>
                <a:cubicBezTo>
                  <a:pt x="104" y="624"/>
                  <a:pt x="208" y="384"/>
                  <a:pt x="384" y="240"/>
                </a:cubicBezTo>
                <a:cubicBezTo>
                  <a:pt x="560" y="96"/>
                  <a:pt x="808" y="48"/>
                  <a:pt x="1056" y="0"/>
                </a:cubicBezTo>
              </a:path>
            </a:pathLst>
          </a:custGeom>
          <a:noFill/>
          <a:ln w="28575" cmpd="sng">
            <a:solidFill>
              <a:schemeClr val="tx1"/>
            </a:solidFill>
            <a:round/>
            <a:headEnd/>
            <a:tailEnd/>
          </a:ln>
        </p:spPr>
        <p:txBody>
          <a:bodyPr/>
          <a:lstStyle/>
          <a:p>
            <a:endParaRPr lang="en-US"/>
          </a:p>
        </p:txBody>
      </p:sp>
      <p:sp>
        <p:nvSpPr>
          <p:cNvPr id="23559" name="Freeform 8"/>
          <p:cNvSpPr>
            <a:spLocks/>
          </p:cNvSpPr>
          <p:nvPr/>
        </p:nvSpPr>
        <p:spPr bwMode="auto">
          <a:xfrm>
            <a:off x="3810000" y="4800600"/>
            <a:ext cx="685800" cy="1828800"/>
          </a:xfrm>
          <a:custGeom>
            <a:avLst/>
            <a:gdLst>
              <a:gd name="T0" fmla="*/ 2147483647 w 432"/>
              <a:gd name="T1" fmla="*/ 0 h 1152"/>
              <a:gd name="T2" fmla="*/ 2147483647 w 432"/>
              <a:gd name="T3" fmla="*/ 2147483647 h 1152"/>
              <a:gd name="T4" fmla="*/ 0 w 432"/>
              <a:gd name="T5" fmla="*/ 2147483647 h 1152"/>
              <a:gd name="T6" fmla="*/ 0 60000 65536"/>
              <a:gd name="T7" fmla="*/ 0 60000 65536"/>
              <a:gd name="T8" fmla="*/ 0 60000 65536"/>
              <a:gd name="T9" fmla="*/ 0 w 432"/>
              <a:gd name="T10" fmla="*/ 0 h 1152"/>
              <a:gd name="T11" fmla="*/ 432 w 432"/>
              <a:gd name="T12" fmla="*/ 1152 h 1152"/>
            </a:gdLst>
            <a:ahLst/>
            <a:cxnLst>
              <a:cxn ang="T6">
                <a:pos x="T0" y="T1"/>
              </a:cxn>
              <a:cxn ang="T7">
                <a:pos x="T2" y="T3"/>
              </a:cxn>
              <a:cxn ang="T8">
                <a:pos x="T4" y="T5"/>
              </a:cxn>
            </a:cxnLst>
            <a:rect l="T9" t="T10" r="T11" b="T12"/>
            <a:pathLst>
              <a:path w="432" h="1152">
                <a:moveTo>
                  <a:pt x="432" y="0"/>
                </a:moveTo>
                <a:cubicBezTo>
                  <a:pt x="396" y="264"/>
                  <a:pt x="360" y="528"/>
                  <a:pt x="288" y="720"/>
                </a:cubicBezTo>
                <a:cubicBezTo>
                  <a:pt x="216" y="912"/>
                  <a:pt x="108" y="1032"/>
                  <a:pt x="0" y="1152"/>
                </a:cubicBezTo>
              </a:path>
            </a:pathLst>
          </a:custGeom>
          <a:noFill/>
          <a:ln w="28575" cmpd="sng">
            <a:solidFill>
              <a:schemeClr val="tx1"/>
            </a:solidFill>
            <a:round/>
            <a:headEnd/>
            <a:tailEnd/>
          </a:ln>
        </p:spPr>
        <p:txBody>
          <a:bodyPr/>
          <a:lstStyle/>
          <a:p>
            <a:endParaRPr lang="en-US"/>
          </a:p>
        </p:txBody>
      </p:sp>
      <p:sp>
        <p:nvSpPr>
          <p:cNvPr id="23560" name="Text Box 9"/>
          <p:cNvSpPr txBox="1">
            <a:spLocks noChangeArrowheads="1"/>
          </p:cNvSpPr>
          <p:nvPr/>
        </p:nvSpPr>
        <p:spPr bwMode="auto">
          <a:xfrm>
            <a:off x="1098550" y="4586288"/>
            <a:ext cx="882650" cy="366712"/>
          </a:xfrm>
          <a:prstGeom prst="rect">
            <a:avLst/>
          </a:prstGeom>
          <a:noFill/>
          <a:ln w="9525">
            <a:noFill/>
            <a:miter lim="800000"/>
            <a:headEnd/>
            <a:tailEnd/>
          </a:ln>
        </p:spPr>
        <p:txBody>
          <a:bodyPr wrap="none">
            <a:spAutoFit/>
          </a:bodyPr>
          <a:lstStyle/>
          <a:p>
            <a:r>
              <a:rPr lang="it-IT" sz="1800" b="1"/>
              <a:t>perdite</a:t>
            </a:r>
          </a:p>
        </p:txBody>
      </p:sp>
      <p:sp>
        <p:nvSpPr>
          <p:cNvPr id="23561" name="Text Box 11"/>
          <p:cNvSpPr txBox="1">
            <a:spLocks noChangeArrowheads="1"/>
          </p:cNvSpPr>
          <p:nvPr/>
        </p:nvSpPr>
        <p:spPr bwMode="auto">
          <a:xfrm>
            <a:off x="7543800" y="4572000"/>
            <a:ext cx="1295400" cy="366713"/>
          </a:xfrm>
          <a:prstGeom prst="rect">
            <a:avLst/>
          </a:prstGeom>
          <a:noFill/>
          <a:ln w="9525">
            <a:noFill/>
            <a:miter lim="800000"/>
            <a:headEnd/>
            <a:tailEnd/>
          </a:ln>
        </p:spPr>
        <p:txBody>
          <a:bodyPr>
            <a:spAutoFit/>
          </a:bodyPr>
          <a:lstStyle/>
          <a:p>
            <a:pPr>
              <a:spcBef>
                <a:spcPct val="50000"/>
              </a:spcBef>
            </a:pPr>
            <a:r>
              <a:rPr lang="it-IT" sz="1800" b="1"/>
              <a:t>guadagni</a:t>
            </a:r>
          </a:p>
        </p:txBody>
      </p:sp>
      <p:sp>
        <p:nvSpPr>
          <p:cNvPr id="23562" name="Text Box 12"/>
          <p:cNvSpPr txBox="1">
            <a:spLocks noChangeArrowheads="1"/>
          </p:cNvSpPr>
          <p:nvPr/>
        </p:nvSpPr>
        <p:spPr bwMode="auto">
          <a:xfrm>
            <a:off x="4648200" y="2895600"/>
            <a:ext cx="1219200" cy="457200"/>
          </a:xfrm>
          <a:prstGeom prst="rect">
            <a:avLst/>
          </a:prstGeom>
          <a:noFill/>
          <a:ln w="9525">
            <a:noFill/>
            <a:miter lim="800000"/>
            <a:headEnd/>
            <a:tailEnd/>
          </a:ln>
        </p:spPr>
        <p:txBody>
          <a:bodyPr>
            <a:spAutoFit/>
          </a:bodyPr>
          <a:lstStyle/>
          <a:p>
            <a:pPr>
              <a:spcBef>
                <a:spcPct val="50000"/>
              </a:spcBef>
            </a:pPr>
            <a:endParaRPr lang="it-IT"/>
          </a:p>
        </p:txBody>
      </p:sp>
      <p:sp>
        <p:nvSpPr>
          <p:cNvPr id="21518" name="Text Box 14"/>
          <p:cNvSpPr txBox="1">
            <a:spLocks noChangeArrowheads="1"/>
          </p:cNvSpPr>
          <p:nvPr/>
        </p:nvSpPr>
        <p:spPr bwMode="auto">
          <a:xfrm>
            <a:off x="228600" y="2743200"/>
            <a:ext cx="2438400" cy="457200"/>
          </a:xfrm>
          <a:prstGeom prst="rect">
            <a:avLst/>
          </a:prstGeom>
          <a:noFill/>
          <a:ln w="9525">
            <a:noFill/>
            <a:miter lim="800000"/>
            <a:headEnd/>
            <a:tailEnd/>
          </a:ln>
          <a:effectLst/>
        </p:spPr>
        <p:txBody>
          <a:bodyPr>
            <a:spAutoFit/>
          </a:bodyPr>
          <a:lstStyle/>
          <a:p>
            <a:pPr>
              <a:spcBef>
                <a:spcPct val="50000"/>
              </a:spcBef>
              <a:defRPr/>
            </a:pPr>
            <a:r>
              <a:rPr lang="it-IT" b="1">
                <a:effectLst>
                  <a:outerShdw blurRad="38100" dist="38100" dir="2700000" algn="tl">
                    <a:srgbClr val="C0C0C0"/>
                  </a:outerShdw>
                </a:effectLst>
              </a:rPr>
              <a:t>Prospect Theory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it-IT" smtClean="0"/>
          </a:p>
        </p:txBody>
      </p:sp>
      <p:sp>
        <p:nvSpPr>
          <p:cNvPr id="24579" name="Rectangle 3"/>
          <p:cNvSpPr>
            <a:spLocks noGrp="1" noChangeArrowheads="1"/>
          </p:cNvSpPr>
          <p:nvPr>
            <p:ph type="body" idx="1"/>
          </p:nvPr>
        </p:nvSpPr>
        <p:spPr/>
        <p:txBody>
          <a:bodyPr/>
          <a:lstStyle/>
          <a:p>
            <a:pPr algn="just" eaLnBrk="1" hangingPunct="1"/>
            <a:r>
              <a:rPr lang="it-IT" smtClean="0">
                <a:cs typeface="Times New Roman" charset="0"/>
              </a:rPr>
              <a:t>L’apparente tendenza ad evitare il rischio nei guadagni e a ricercarlo nelle perdite dipende dal fatto che </a:t>
            </a:r>
            <a:r>
              <a:rPr lang="it-IT" b="1" smtClean="0">
                <a:cs typeface="Times New Roman" charset="0"/>
              </a:rPr>
              <a:t>la persona assume una prospettiva diversa</a:t>
            </a:r>
          </a:p>
          <a:p>
            <a:pPr algn="just" eaLnBrk="1" hangingPunct="1"/>
            <a:r>
              <a:rPr lang="it-IT" smtClean="0">
                <a:cs typeface="Times New Roman" charset="0"/>
              </a:rPr>
              <a:t>la stessa cifra viene vista in una </a:t>
            </a:r>
            <a:r>
              <a:rPr lang="it-IT" b="1" smtClean="0">
                <a:cs typeface="Times New Roman" charset="0"/>
              </a:rPr>
              <a:t>cornice di riferimento diversa (guadagno o perdita)</a:t>
            </a:r>
            <a:r>
              <a:rPr lang="it-IT" smtClean="0">
                <a:cs typeface="Times New Roman" charset="0"/>
              </a:rPr>
              <a:t> dalla quale derivano diversi valori/pesi soggettivi. </a:t>
            </a:r>
            <a:endParaRPr lang="it-IT"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76200"/>
            <a:ext cx="7543800" cy="838200"/>
          </a:xfrm>
        </p:spPr>
        <p:txBody>
          <a:bodyPr/>
          <a:lstStyle/>
          <a:p>
            <a:pPr eaLnBrk="1" hangingPunct="1">
              <a:defRPr/>
            </a:pPr>
            <a:r>
              <a:rPr lang="it-IT" b="1" smtClean="0">
                <a:effectLst>
                  <a:outerShdw blurRad="38100" dist="38100" dir="2700000" algn="tl">
                    <a:srgbClr val="C0C0C0"/>
                  </a:outerShdw>
                </a:effectLst>
              </a:rPr>
              <a:t>framing</a:t>
            </a:r>
          </a:p>
        </p:txBody>
      </p:sp>
      <p:sp>
        <p:nvSpPr>
          <p:cNvPr id="25603" name="Rectangle 3"/>
          <p:cNvSpPr>
            <a:spLocks noGrp="1" noChangeArrowheads="1"/>
          </p:cNvSpPr>
          <p:nvPr>
            <p:ph type="body" sz="half" idx="1"/>
          </p:nvPr>
        </p:nvSpPr>
        <p:spPr>
          <a:xfrm>
            <a:off x="228600" y="990600"/>
            <a:ext cx="3810000" cy="5257800"/>
          </a:xfrm>
        </p:spPr>
        <p:txBody>
          <a:bodyPr/>
          <a:lstStyle/>
          <a:p>
            <a:pPr algn="just" eaLnBrk="1" hangingPunct="1">
              <a:lnSpc>
                <a:spcPct val="90000"/>
              </a:lnSpc>
            </a:pPr>
            <a:r>
              <a:rPr lang="it-IT" sz="1800" b="1" smtClean="0">
                <a:cs typeface="Times New Roman" charset="0"/>
              </a:rPr>
              <a:t>Immagina che gli Stati Uniti si stiano preparando in vista dell’esplosione di una rara malattia asiatica che ci si aspetta che ucciderà 600 persone. Sono stati proposti due programmi alternativi per combattere la malattia. Assumi che le stime scientifiche esatte delle conseguenze dei due programmi siano le seguenti:</a:t>
            </a:r>
          </a:p>
          <a:p>
            <a:pPr algn="just" eaLnBrk="1" hangingPunct="1">
              <a:lnSpc>
                <a:spcPct val="90000"/>
              </a:lnSpc>
            </a:pPr>
            <a:r>
              <a:rPr lang="it-IT" sz="2400" smtClean="0">
                <a:cs typeface="Times New Roman" charset="0"/>
              </a:rPr>
              <a:t>- </a:t>
            </a:r>
            <a:r>
              <a:rPr lang="it-IT" sz="1800" b="1" smtClean="0">
                <a:cs typeface="Times New Roman" charset="0"/>
              </a:rPr>
              <a:t>se viene adottato il programma A verranno salvate 200 persone</a:t>
            </a:r>
          </a:p>
          <a:p>
            <a:pPr algn="just" eaLnBrk="1" hangingPunct="1">
              <a:lnSpc>
                <a:spcPct val="90000"/>
              </a:lnSpc>
            </a:pPr>
            <a:r>
              <a:rPr lang="it-IT" sz="1800" b="1" smtClean="0">
                <a:cs typeface="Times New Roman" charset="0"/>
              </a:rPr>
              <a:t>- se viene scelto il programma B, c’è 1/3 di probabilità che verranno salvate 600 persone e 2/3 di probabilità che non verrà salvato nessuno</a:t>
            </a:r>
            <a:r>
              <a:rPr lang="it-IT" sz="2400" smtClean="0">
                <a:cs typeface="Times New Roman" charset="0"/>
              </a:rPr>
              <a:t>.</a:t>
            </a:r>
          </a:p>
          <a:p>
            <a:pPr eaLnBrk="1" hangingPunct="1">
              <a:lnSpc>
                <a:spcPct val="90000"/>
              </a:lnSpc>
            </a:pPr>
            <a:endParaRPr lang="it-IT" sz="2400" smtClean="0"/>
          </a:p>
        </p:txBody>
      </p:sp>
      <p:sp>
        <p:nvSpPr>
          <p:cNvPr id="25604" name="Rectangle 4"/>
          <p:cNvSpPr>
            <a:spLocks noGrp="1" noChangeArrowheads="1"/>
          </p:cNvSpPr>
          <p:nvPr>
            <p:ph type="body" sz="half" idx="2"/>
          </p:nvPr>
        </p:nvSpPr>
        <p:spPr>
          <a:xfrm>
            <a:off x="4953000" y="990600"/>
            <a:ext cx="3810000" cy="5105400"/>
          </a:xfrm>
        </p:spPr>
        <p:txBody>
          <a:bodyPr/>
          <a:lstStyle/>
          <a:p>
            <a:pPr algn="just" eaLnBrk="1" hangingPunct="1">
              <a:lnSpc>
                <a:spcPct val="90000"/>
              </a:lnSpc>
            </a:pPr>
            <a:r>
              <a:rPr lang="it-IT" sz="1800" b="1" smtClean="0">
                <a:cs typeface="Times New Roman" charset="0"/>
              </a:rPr>
              <a:t>Immagina che gli Stati Uniti si stiano preparando in vista dell’esplosione di una rara malattia asiatica che ci si aspetta che ucciderà 600 persone. Sono stati proposti due programmi alternativi per combattere la malattia. Assumi che le stime scientifiche esatte delle conseguenze dei due programmi siano le seguenti:</a:t>
            </a:r>
          </a:p>
          <a:p>
            <a:pPr algn="just" eaLnBrk="1" hangingPunct="1">
              <a:lnSpc>
                <a:spcPct val="90000"/>
              </a:lnSpc>
            </a:pPr>
            <a:r>
              <a:rPr lang="it-IT" sz="1800" b="1" smtClean="0">
                <a:cs typeface="Times New Roman" charset="0"/>
              </a:rPr>
              <a:t>- se viene adottato il programma C 400 persone moriranno.</a:t>
            </a:r>
          </a:p>
          <a:p>
            <a:pPr algn="just" eaLnBrk="1" hangingPunct="1">
              <a:lnSpc>
                <a:spcPct val="90000"/>
              </a:lnSpc>
            </a:pPr>
            <a:r>
              <a:rPr lang="it-IT" sz="1800" b="1" smtClean="0">
                <a:cs typeface="Times New Roman" charset="0"/>
              </a:rPr>
              <a:t>- se viene adottato il programma D c’è 1/3 di probabilità che non morirà nessuno e 2/3 di probabilità che moriranno 600 persone.</a:t>
            </a:r>
          </a:p>
          <a:p>
            <a:pPr eaLnBrk="1" hangingPunct="1">
              <a:lnSpc>
                <a:spcPct val="90000"/>
              </a:lnSpc>
            </a:pPr>
            <a:endParaRPr lang="it-IT" sz="1800" b="1" smtClean="0"/>
          </a:p>
        </p:txBody>
      </p:sp>
      <p:sp>
        <p:nvSpPr>
          <p:cNvPr id="27653" name="Text Box 5"/>
          <p:cNvSpPr txBox="1">
            <a:spLocks noChangeArrowheads="1"/>
          </p:cNvSpPr>
          <p:nvPr/>
        </p:nvSpPr>
        <p:spPr bwMode="auto">
          <a:xfrm>
            <a:off x="685800" y="609600"/>
            <a:ext cx="762000" cy="457200"/>
          </a:xfrm>
          <a:prstGeom prst="rect">
            <a:avLst/>
          </a:prstGeom>
          <a:noFill/>
          <a:ln w="9525">
            <a:noFill/>
            <a:miter lim="800000"/>
            <a:headEnd/>
            <a:tailEnd/>
          </a:ln>
          <a:effectLst/>
        </p:spPr>
        <p:txBody>
          <a:bodyPr>
            <a:spAutoFit/>
          </a:bodyPr>
          <a:lstStyle/>
          <a:p>
            <a:pPr>
              <a:spcBef>
                <a:spcPct val="50000"/>
              </a:spcBef>
              <a:defRPr/>
            </a:pPr>
            <a:r>
              <a:rPr lang="it-IT" b="1">
                <a:effectLst>
                  <a:outerShdw blurRad="38100" dist="38100" dir="2700000" algn="tl">
                    <a:srgbClr val="C0C0C0"/>
                  </a:outerShdw>
                </a:effectLst>
              </a:rPr>
              <a:t>1</a:t>
            </a:r>
          </a:p>
        </p:txBody>
      </p:sp>
      <p:sp>
        <p:nvSpPr>
          <p:cNvPr id="25606" name="Text Box 6"/>
          <p:cNvSpPr txBox="1">
            <a:spLocks noChangeArrowheads="1"/>
          </p:cNvSpPr>
          <p:nvPr/>
        </p:nvSpPr>
        <p:spPr bwMode="auto">
          <a:xfrm>
            <a:off x="6629400" y="533400"/>
            <a:ext cx="838200" cy="457200"/>
          </a:xfrm>
          <a:prstGeom prst="rect">
            <a:avLst/>
          </a:prstGeom>
          <a:noFill/>
          <a:ln w="9525">
            <a:noFill/>
            <a:miter lim="800000"/>
            <a:headEnd/>
            <a:tailEnd/>
          </a:ln>
        </p:spPr>
        <p:txBody>
          <a:bodyPr>
            <a:spAutoFit/>
          </a:bodyPr>
          <a:lstStyle/>
          <a:p>
            <a:pPr>
              <a:spcBef>
                <a:spcPct val="50000"/>
              </a:spcBef>
            </a:pPr>
            <a:endParaRPr lang="it-IT"/>
          </a:p>
        </p:txBody>
      </p:sp>
      <p:sp>
        <p:nvSpPr>
          <p:cNvPr id="27655" name="Text Box 7"/>
          <p:cNvSpPr txBox="1">
            <a:spLocks noChangeArrowheads="1"/>
          </p:cNvSpPr>
          <p:nvPr/>
        </p:nvSpPr>
        <p:spPr bwMode="auto">
          <a:xfrm>
            <a:off x="6096000" y="609600"/>
            <a:ext cx="1066800" cy="457200"/>
          </a:xfrm>
          <a:prstGeom prst="rect">
            <a:avLst/>
          </a:prstGeom>
          <a:noFill/>
          <a:ln w="9525">
            <a:noFill/>
            <a:miter lim="800000"/>
            <a:headEnd/>
            <a:tailEnd/>
          </a:ln>
          <a:effectLst/>
        </p:spPr>
        <p:txBody>
          <a:bodyPr>
            <a:spAutoFit/>
          </a:bodyPr>
          <a:lstStyle/>
          <a:p>
            <a:pPr>
              <a:spcBef>
                <a:spcPct val="50000"/>
              </a:spcBef>
              <a:defRPr/>
            </a:pPr>
            <a:r>
              <a:rPr lang="it-IT" b="1">
                <a:effectLst>
                  <a:outerShdw blurRad="38100" dist="38100" dir="2700000" algn="tl">
                    <a:srgbClr val="C0C0C0"/>
                  </a:outerShdw>
                </a:effectLst>
              </a:rPr>
              <a:t>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0"/>
            <a:ext cx="4114800" cy="914400"/>
          </a:xfrm>
        </p:spPr>
        <p:txBody>
          <a:bodyPr/>
          <a:lstStyle/>
          <a:p>
            <a:pPr eaLnBrk="1" hangingPunct="1"/>
            <a:r>
              <a:rPr lang="it-IT" smtClean="0"/>
              <a:t>Risultati</a:t>
            </a:r>
          </a:p>
        </p:txBody>
      </p:sp>
      <p:sp>
        <p:nvSpPr>
          <p:cNvPr id="26627" name="Rectangle 3"/>
          <p:cNvSpPr>
            <a:spLocks noGrp="1" noChangeArrowheads="1"/>
          </p:cNvSpPr>
          <p:nvPr>
            <p:ph type="body" idx="1"/>
          </p:nvPr>
        </p:nvSpPr>
        <p:spPr>
          <a:xfrm>
            <a:off x="685800" y="4114800"/>
            <a:ext cx="7772400" cy="1981200"/>
          </a:xfrm>
        </p:spPr>
        <p:txBody>
          <a:bodyPr/>
          <a:lstStyle/>
          <a:p>
            <a:pPr algn="just" eaLnBrk="1" hangingPunct="1">
              <a:lnSpc>
                <a:spcPct val="90000"/>
              </a:lnSpc>
              <a:buFontTx/>
              <a:buNone/>
            </a:pPr>
            <a:r>
              <a:rPr lang="it-IT" sz="2400" smtClean="0">
                <a:cs typeface="Times New Roman" charset="0"/>
              </a:rPr>
              <a:t>I risultati sono un problema per teoria di scelta razionale perché le due scelte sono identiche </a:t>
            </a:r>
          </a:p>
          <a:p>
            <a:pPr algn="just" eaLnBrk="1" hangingPunct="1">
              <a:lnSpc>
                <a:spcPct val="90000"/>
              </a:lnSpc>
              <a:buFontTx/>
              <a:buNone/>
            </a:pPr>
            <a:r>
              <a:rPr lang="it-IT" sz="2400" smtClean="0">
                <a:cs typeface="Times New Roman" charset="0"/>
              </a:rPr>
              <a:t> I risultati possono, invece, essere previsti in base alla  teoria della prospettiva secondo la quale i guadagni sicuri sono ricercati e le perdite sicure sono evitate.</a:t>
            </a:r>
            <a:endParaRPr lang="it-IT" sz="2400" smtClean="0"/>
          </a:p>
        </p:txBody>
      </p:sp>
      <p:graphicFrame>
        <p:nvGraphicFramePr>
          <p:cNvPr id="26628" name="Object 4"/>
          <p:cNvGraphicFramePr>
            <a:graphicFrameLocks noChangeAspect="1"/>
          </p:cNvGraphicFramePr>
          <p:nvPr/>
        </p:nvGraphicFramePr>
        <p:xfrm>
          <a:off x="-228600" y="762000"/>
          <a:ext cx="4953000" cy="3290888"/>
        </p:xfrm>
        <a:graphic>
          <a:graphicData uri="http://schemas.openxmlformats.org/presentationml/2006/ole">
            <p:oleObj spid="_x0000_s26628" name="Grafico" r:id="rId3" imgW="2667240" imgH="1779480" progId="MSGraph.Chart.8">
              <p:embed followColorScheme="full"/>
            </p:oleObj>
          </a:graphicData>
        </a:graphic>
      </p:graphicFrame>
      <p:graphicFrame>
        <p:nvGraphicFramePr>
          <p:cNvPr id="26629" name="Object 5"/>
          <p:cNvGraphicFramePr>
            <a:graphicFrameLocks noChangeAspect="1"/>
          </p:cNvGraphicFramePr>
          <p:nvPr/>
        </p:nvGraphicFramePr>
        <p:xfrm>
          <a:off x="4572000" y="788988"/>
          <a:ext cx="4495800" cy="3021012"/>
        </p:xfrm>
        <a:graphic>
          <a:graphicData uri="http://schemas.openxmlformats.org/presentationml/2006/ole">
            <p:oleObj spid="_x0000_s26629" name="Grafico" r:id="rId4" imgW="6075000" imgH="4063320" progId="MSGraph.Chart.8">
              <p:embed followColorScheme="full"/>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152400"/>
            <a:ext cx="7772400" cy="762000"/>
          </a:xfrm>
        </p:spPr>
        <p:txBody>
          <a:bodyPr/>
          <a:lstStyle/>
          <a:p>
            <a:pPr eaLnBrk="1" hangingPunct="1"/>
            <a:r>
              <a:rPr lang="it-IT" smtClean="0"/>
              <a:t/>
            </a:r>
            <a:br>
              <a:rPr lang="it-IT" smtClean="0"/>
            </a:br>
            <a:r>
              <a:rPr lang="it-IT" smtClean="0"/>
              <a:t>Altri tipi di framing</a:t>
            </a:r>
            <a:br>
              <a:rPr lang="it-IT" smtClean="0"/>
            </a:br>
            <a:r>
              <a:rPr lang="it-IT" smtClean="0"/>
              <a:t> </a:t>
            </a:r>
          </a:p>
        </p:txBody>
      </p:sp>
      <p:sp>
        <p:nvSpPr>
          <p:cNvPr id="27651" name="Rectangle 3"/>
          <p:cNvSpPr>
            <a:spLocks noGrp="1" noChangeArrowheads="1"/>
          </p:cNvSpPr>
          <p:nvPr>
            <p:ph type="body" idx="1"/>
          </p:nvPr>
        </p:nvSpPr>
        <p:spPr/>
        <p:txBody>
          <a:bodyPr/>
          <a:lstStyle/>
          <a:p>
            <a:pPr eaLnBrk="1" hangingPunct="1"/>
            <a:r>
              <a:rPr lang="it-IT" smtClean="0"/>
              <a:t>Valutazione di spesa in rapporto allo specifico conto mentale</a:t>
            </a:r>
          </a:p>
          <a:p>
            <a:pPr eaLnBrk="1" hangingPunct="1"/>
            <a:r>
              <a:rPr lang="it-IT" smtClean="0"/>
              <a:t>Valutazione di risparmio in rapporto a spese di diversa entità</a:t>
            </a:r>
          </a:p>
          <a:p>
            <a:pPr eaLnBrk="1" hangingPunct="1"/>
            <a:r>
              <a:rPr lang="it-IT" smtClean="0"/>
              <a:t>Status quo rispetto a cambiamento</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it-IT" smtClean="0"/>
              <a:t>euristiche</a:t>
            </a:r>
          </a:p>
        </p:txBody>
      </p:sp>
      <p:sp>
        <p:nvSpPr>
          <p:cNvPr id="28675" name="Rectangle 3"/>
          <p:cNvSpPr>
            <a:spLocks noGrp="1" noChangeArrowheads="1"/>
          </p:cNvSpPr>
          <p:nvPr>
            <p:ph type="body" idx="1"/>
          </p:nvPr>
        </p:nvSpPr>
        <p:spPr/>
        <p:txBody>
          <a:bodyPr/>
          <a:lstStyle/>
          <a:p>
            <a:pPr eaLnBrk="1" hangingPunct="1">
              <a:lnSpc>
                <a:spcPct val="90000"/>
              </a:lnSpc>
            </a:pPr>
            <a:r>
              <a:rPr lang="it-IT" sz="2800" b="1" smtClean="0"/>
              <a:t>Rappresentatività </a:t>
            </a:r>
            <a:r>
              <a:rPr lang="it-IT" sz="2800" smtClean="0"/>
              <a:t>= </a:t>
            </a:r>
            <a:r>
              <a:rPr lang="it-IT" sz="2800" smtClean="0">
                <a:cs typeface="Times New Roman" charset="0"/>
              </a:rPr>
              <a:t>non tenere conto delle informazioni circa i tassi base di frequenza,  ma della similarità con il caso tipico  </a:t>
            </a:r>
          </a:p>
          <a:p>
            <a:pPr algn="just" eaLnBrk="1" hangingPunct="1">
              <a:lnSpc>
                <a:spcPct val="90000"/>
              </a:lnSpc>
            </a:pPr>
            <a:r>
              <a:rPr lang="it-IT" sz="2800" smtClean="0">
                <a:cs typeface="Times New Roman" charset="0"/>
              </a:rPr>
              <a:t>Solt e Statman (1989): investitori comprano azioni di aziende in crescita malgrado tali azioni non siano in crescita in termini di dividendi. </a:t>
            </a:r>
          </a:p>
          <a:p>
            <a:pPr algn="just" eaLnBrk="1" hangingPunct="1">
              <a:lnSpc>
                <a:spcPct val="90000"/>
              </a:lnSpc>
            </a:pPr>
            <a:r>
              <a:rPr lang="it-IT" sz="2800" smtClean="0">
                <a:cs typeface="Times New Roman" charset="0"/>
              </a:rPr>
              <a:t> “sovrastimano la probabilità che le azioni il cui valore cresce siano quelle delle aziende in crescita perché un’azione in crescita è simile ad una azienda in crescita”  </a:t>
            </a:r>
            <a:r>
              <a:rPr lang="it-IT" sz="2800" smtClean="0"/>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685800" y="76200"/>
            <a:ext cx="8001000" cy="6019800"/>
          </a:xfrm>
        </p:spPr>
        <p:txBody>
          <a:bodyPr/>
          <a:lstStyle/>
          <a:p>
            <a:pPr algn="just" eaLnBrk="1" hangingPunct="1"/>
            <a:endParaRPr lang="it-IT" sz="2800" smtClean="0">
              <a:cs typeface="Times New Roman" charset="0"/>
            </a:endParaRPr>
          </a:p>
          <a:p>
            <a:pPr algn="just" eaLnBrk="1" hangingPunct="1"/>
            <a:endParaRPr lang="it-IT" sz="2800" smtClean="0">
              <a:cs typeface="Times New Roman" charset="0"/>
            </a:endParaRPr>
          </a:p>
          <a:p>
            <a:pPr algn="just" eaLnBrk="1" hangingPunct="1"/>
            <a:r>
              <a:rPr lang="it-IT" sz="2800" b="1" smtClean="0">
                <a:cs typeface="Times New Roman" charset="0"/>
              </a:rPr>
              <a:t>Disponibilità</a:t>
            </a:r>
            <a:r>
              <a:rPr lang="it-IT" sz="2800" smtClean="0">
                <a:cs typeface="Times New Roman" charset="0"/>
              </a:rPr>
              <a:t> = stimare la probabilità o la frequenza di un certo fenomeno in base alla facilità con la quale ci vengono in mente esempi di esso. </a:t>
            </a:r>
          </a:p>
          <a:p>
            <a:pPr algn="just" eaLnBrk="1" hangingPunct="1"/>
            <a:endParaRPr lang="it-IT" sz="2800" smtClean="0">
              <a:cs typeface="Times New Roman" charset="0"/>
            </a:endParaRPr>
          </a:p>
          <a:p>
            <a:pPr algn="just" eaLnBrk="1" hangingPunct="1"/>
            <a:r>
              <a:rPr lang="it-IT" sz="2800" smtClean="0">
                <a:cs typeface="Times New Roman" charset="0"/>
              </a:rPr>
              <a:t>Maggiore disponibilità di esempi può derivare da:</a:t>
            </a:r>
          </a:p>
          <a:p>
            <a:pPr lvl="1" algn="just" eaLnBrk="1" hangingPunct="1"/>
            <a:r>
              <a:rPr lang="it-IT" sz="2400" smtClean="0">
                <a:cs typeface="Times New Roman" charset="0"/>
              </a:rPr>
              <a:t>a) esperienza personale (sovrastimiamo ciò che conosciamo)  </a:t>
            </a:r>
          </a:p>
          <a:p>
            <a:pPr lvl="1" algn="just" eaLnBrk="1" hangingPunct="1"/>
            <a:r>
              <a:rPr lang="it-IT" sz="2400" smtClean="0">
                <a:cs typeface="Times New Roman" charset="0"/>
              </a:rPr>
              <a:t>b)   memoria, che è a sua volta influenzata da fattori quali l’attenzione selettiva, la salienza dell’impressione, la familiarità con l’oggetto e la prossimità temporale </a:t>
            </a:r>
          </a:p>
          <a:p>
            <a:pPr lvl="1" algn="just" eaLnBrk="1" hangingPunct="1"/>
            <a:r>
              <a:rPr lang="it-IT" sz="2400" smtClean="0">
                <a:cs typeface="Times New Roman" charset="0"/>
              </a:rPr>
              <a:t>c)   facilità di immaginazione </a:t>
            </a:r>
            <a:endParaRPr lang="it-IT" sz="2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it-IT" b="1" smtClean="0">
                <a:effectLst>
                  <a:outerShdw blurRad="38100" dist="38100" dir="2700000" algn="tl">
                    <a:srgbClr val="C0C0C0"/>
                  </a:outerShdw>
                </a:effectLst>
              </a:rPr>
              <a:t>Ancoraggio e aggiustamento</a:t>
            </a:r>
          </a:p>
        </p:txBody>
      </p:sp>
      <p:sp>
        <p:nvSpPr>
          <p:cNvPr id="30723" name="Rectangle 3"/>
          <p:cNvSpPr>
            <a:spLocks noGrp="1" noChangeArrowheads="1"/>
          </p:cNvSpPr>
          <p:nvPr>
            <p:ph type="body" idx="1"/>
          </p:nvPr>
        </p:nvSpPr>
        <p:spPr/>
        <p:txBody>
          <a:bodyPr/>
          <a:lstStyle/>
          <a:p>
            <a:pPr eaLnBrk="1" hangingPunct="1">
              <a:lnSpc>
                <a:spcPct val="90000"/>
              </a:lnSpc>
            </a:pPr>
            <a:r>
              <a:rPr lang="it-IT" sz="2800" smtClean="0"/>
              <a:t>A investitori professionisti</a:t>
            </a:r>
            <a:r>
              <a:rPr lang="it-IT" sz="2800" smtClean="0">
                <a:cs typeface="Times New Roman" charset="0"/>
              </a:rPr>
              <a:t> veniva mostrato    andamento dell’indice DAX  nei 21 mesi precedenti </a:t>
            </a:r>
          </a:p>
          <a:p>
            <a:pPr eaLnBrk="1" hangingPunct="1">
              <a:lnSpc>
                <a:spcPct val="90000"/>
              </a:lnSpc>
            </a:pPr>
            <a:r>
              <a:rPr lang="it-IT" sz="2800" smtClean="0">
                <a:cs typeface="Times New Roman" charset="0"/>
              </a:rPr>
              <a:t>viene chiesto di indicare se nei 12 messi successivi tale indice sarebbe stato o meno superiore ad un determinato valore </a:t>
            </a:r>
          </a:p>
          <a:p>
            <a:pPr eaLnBrk="1" hangingPunct="1">
              <a:lnSpc>
                <a:spcPct val="90000"/>
              </a:lnSpc>
            </a:pPr>
            <a:r>
              <a:rPr lang="it-IT" sz="2800" smtClean="0">
                <a:cs typeface="Times New Roman" charset="0"/>
              </a:rPr>
              <a:t>per  metà = a 4 500 punti e per  metà= 6 500 punti. </a:t>
            </a:r>
          </a:p>
          <a:p>
            <a:pPr eaLnBrk="1" hangingPunct="1">
              <a:lnSpc>
                <a:spcPct val="90000"/>
              </a:lnSpc>
            </a:pPr>
            <a:r>
              <a:rPr lang="it-IT" sz="2800" smtClean="0">
                <a:cs typeface="Times New Roman" charset="0"/>
              </a:rPr>
              <a:t>nel primo gruppo la stima fu di 5 765 punti</a:t>
            </a:r>
          </a:p>
          <a:p>
            <a:pPr eaLnBrk="1" hangingPunct="1">
              <a:lnSpc>
                <a:spcPct val="90000"/>
              </a:lnSpc>
            </a:pPr>
            <a:r>
              <a:rPr lang="it-IT" sz="2800" smtClean="0">
                <a:cs typeface="Times New Roman" charset="0"/>
              </a:rPr>
              <a:t>nel secondo gruppo di 5 930 punti.  </a:t>
            </a:r>
            <a:endParaRPr lang="it-IT"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152400"/>
            <a:ext cx="8458200" cy="1066800"/>
          </a:xfrm>
        </p:spPr>
        <p:txBody>
          <a:bodyPr/>
          <a:lstStyle/>
          <a:p>
            <a:pPr eaLnBrk="1" hangingPunct="1">
              <a:defRPr/>
            </a:pPr>
            <a:r>
              <a:rPr lang="it-IT" b="1" smtClean="0">
                <a:effectLst>
                  <a:outerShdw blurRad="38100" dist="38100" dir="2700000" algn="tl">
                    <a:srgbClr val="C0C0C0"/>
                  </a:outerShdw>
                </a:effectLst>
              </a:rPr>
              <a:t>I conti mentali :(</a:t>
            </a:r>
            <a:r>
              <a:rPr lang="it-IT" b="1" i="1" smtClean="0">
                <a:effectLst>
                  <a:outerShdw blurRad="38100" dist="38100" dir="2700000" algn="tl">
                    <a:srgbClr val="C0C0C0"/>
                  </a:outerShdw>
                </a:effectLst>
              </a:rPr>
              <a:t>mental accounts</a:t>
            </a:r>
            <a:r>
              <a:rPr lang="it-IT" smtClean="0"/>
              <a:t>)</a:t>
            </a:r>
          </a:p>
        </p:txBody>
      </p:sp>
      <p:sp>
        <p:nvSpPr>
          <p:cNvPr id="4099" name="Rectangle 3"/>
          <p:cNvSpPr>
            <a:spLocks noGrp="1" noChangeArrowheads="1"/>
          </p:cNvSpPr>
          <p:nvPr>
            <p:ph type="body" idx="1"/>
          </p:nvPr>
        </p:nvSpPr>
        <p:spPr>
          <a:xfrm>
            <a:off x="152400" y="1219200"/>
            <a:ext cx="8534400" cy="5410200"/>
          </a:xfrm>
        </p:spPr>
        <p:txBody>
          <a:bodyPr/>
          <a:lstStyle/>
          <a:p>
            <a:pPr eaLnBrk="1" hangingPunct="1"/>
            <a:r>
              <a:rPr lang="it-IT" b="1" smtClean="0"/>
              <a:t>Secondo teoria economica classica: fungibilità</a:t>
            </a:r>
          </a:p>
        </p:txBody>
      </p:sp>
      <p:sp>
        <p:nvSpPr>
          <p:cNvPr id="4100" name="Rectangle 4"/>
          <p:cNvSpPr>
            <a:spLocks noChangeArrowheads="1"/>
          </p:cNvSpPr>
          <p:nvPr/>
        </p:nvSpPr>
        <p:spPr bwMode="auto">
          <a:xfrm>
            <a:off x="2667000" y="3581400"/>
            <a:ext cx="1676400" cy="1295400"/>
          </a:xfrm>
          <a:prstGeom prst="rect">
            <a:avLst/>
          </a:prstGeom>
          <a:solidFill>
            <a:schemeClr val="bg1"/>
          </a:solidFill>
          <a:ln w="9525">
            <a:solidFill>
              <a:schemeClr val="tx1"/>
            </a:solidFill>
            <a:miter lim="800000"/>
            <a:headEnd/>
            <a:tailEnd/>
          </a:ln>
        </p:spPr>
        <p:txBody>
          <a:bodyPr wrap="none" anchor="ctr"/>
          <a:lstStyle/>
          <a:p>
            <a:pPr algn="ctr"/>
            <a:r>
              <a:rPr lang="it-IT"/>
              <a:t>Disponibilità </a:t>
            </a:r>
          </a:p>
          <a:p>
            <a:pPr algn="ctr"/>
            <a:r>
              <a:rPr lang="it-IT"/>
              <a:t>Totale</a:t>
            </a:r>
          </a:p>
          <a:p>
            <a:pPr algn="ctr"/>
            <a:r>
              <a:rPr lang="it-IT"/>
              <a:t>Di denaro</a:t>
            </a:r>
          </a:p>
        </p:txBody>
      </p:sp>
      <p:sp>
        <p:nvSpPr>
          <p:cNvPr id="4101" name="Oval 6"/>
          <p:cNvSpPr>
            <a:spLocks noChangeArrowheads="1"/>
          </p:cNvSpPr>
          <p:nvPr/>
        </p:nvSpPr>
        <p:spPr bwMode="auto">
          <a:xfrm>
            <a:off x="304800" y="4800600"/>
            <a:ext cx="762000" cy="609600"/>
          </a:xfrm>
          <a:prstGeom prst="ellipse">
            <a:avLst/>
          </a:prstGeom>
          <a:solidFill>
            <a:schemeClr val="bg1"/>
          </a:solidFill>
          <a:ln w="9525">
            <a:solidFill>
              <a:schemeClr val="tx1"/>
            </a:solidFill>
            <a:round/>
            <a:headEnd/>
            <a:tailEnd/>
          </a:ln>
        </p:spPr>
        <p:txBody>
          <a:bodyPr wrap="none" anchor="ctr"/>
          <a:lstStyle/>
          <a:p>
            <a:pPr algn="ctr"/>
            <a:r>
              <a:rPr lang="it-IT"/>
              <a:t>f1</a:t>
            </a:r>
          </a:p>
        </p:txBody>
      </p:sp>
      <p:sp>
        <p:nvSpPr>
          <p:cNvPr id="4102" name="Oval 7"/>
          <p:cNvSpPr>
            <a:spLocks noChangeArrowheads="1"/>
          </p:cNvSpPr>
          <p:nvPr/>
        </p:nvSpPr>
        <p:spPr bwMode="auto">
          <a:xfrm>
            <a:off x="228600" y="3733800"/>
            <a:ext cx="762000" cy="609600"/>
          </a:xfrm>
          <a:prstGeom prst="ellipse">
            <a:avLst/>
          </a:prstGeom>
          <a:solidFill>
            <a:schemeClr val="bg1"/>
          </a:solidFill>
          <a:ln w="9525">
            <a:solidFill>
              <a:schemeClr val="tx1"/>
            </a:solidFill>
            <a:round/>
            <a:headEnd/>
            <a:tailEnd/>
          </a:ln>
        </p:spPr>
        <p:txBody>
          <a:bodyPr wrap="none" anchor="ctr"/>
          <a:lstStyle/>
          <a:p>
            <a:pPr algn="ctr"/>
            <a:r>
              <a:rPr lang="it-IT"/>
              <a:t>f2</a:t>
            </a:r>
          </a:p>
        </p:txBody>
      </p:sp>
      <p:sp>
        <p:nvSpPr>
          <p:cNvPr id="4103" name="Oval 8"/>
          <p:cNvSpPr>
            <a:spLocks noChangeArrowheads="1"/>
          </p:cNvSpPr>
          <p:nvPr/>
        </p:nvSpPr>
        <p:spPr bwMode="auto">
          <a:xfrm>
            <a:off x="1447800" y="2743200"/>
            <a:ext cx="762000" cy="609600"/>
          </a:xfrm>
          <a:prstGeom prst="ellipse">
            <a:avLst/>
          </a:prstGeom>
          <a:solidFill>
            <a:schemeClr val="bg1"/>
          </a:solidFill>
          <a:ln w="9525">
            <a:solidFill>
              <a:schemeClr val="tx1"/>
            </a:solidFill>
            <a:round/>
            <a:headEnd/>
            <a:tailEnd/>
          </a:ln>
        </p:spPr>
        <p:txBody>
          <a:bodyPr wrap="none" anchor="ctr"/>
          <a:lstStyle/>
          <a:p>
            <a:pPr algn="ctr"/>
            <a:r>
              <a:rPr lang="it-IT"/>
              <a:t>f3</a:t>
            </a:r>
          </a:p>
        </p:txBody>
      </p:sp>
      <p:sp>
        <p:nvSpPr>
          <p:cNvPr id="4104" name="Oval 9"/>
          <p:cNvSpPr>
            <a:spLocks noChangeArrowheads="1"/>
          </p:cNvSpPr>
          <p:nvPr/>
        </p:nvSpPr>
        <p:spPr bwMode="auto">
          <a:xfrm>
            <a:off x="1371600" y="4191000"/>
            <a:ext cx="762000" cy="609600"/>
          </a:xfrm>
          <a:prstGeom prst="ellipse">
            <a:avLst/>
          </a:prstGeom>
          <a:solidFill>
            <a:schemeClr val="bg1"/>
          </a:solidFill>
          <a:ln w="9525">
            <a:solidFill>
              <a:schemeClr val="tx1"/>
            </a:solidFill>
            <a:round/>
            <a:headEnd/>
            <a:tailEnd/>
          </a:ln>
        </p:spPr>
        <p:txBody>
          <a:bodyPr wrap="none" anchor="ctr"/>
          <a:lstStyle/>
          <a:p>
            <a:pPr algn="ctr"/>
            <a:r>
              <a:rPr lang="it-IT"/>
              <a:t>f4</a:t>
            </a:r>
          </a:p>
        </p:txBody>
      </p:sp>
      <p:sp>
        <p:nvSpPr>
          <p:cNvPr id="4105" name="Oval 10"/>
          <p:cNvSpPr>
            <a:spLocks noChangeArrowheads="1"/>
          </p:cNvSpPr>
          <p:nvPr/>
        </p:nvSpPr>
        <p:spPr bwMode="auto">
          <a:xfrm>
            <a:off x="1524000" y="5562600"/>
            <a:ext cx="762000" cy="609600"/>
          </a:xfrm>
          <a:prstGeom prst="ellipse">
            <a:avLst/>
          </a:prstGeom>
          <a:solidFill>
            <a:schemeClr val="bg1"/>
          </a:solidFill>
          <a:ln w="9525">
            <a:solidFill>
              <a:schemeClr val="tx1"/>
            </a:solidFill>
            <a:round/>
            <a:headEnd/>
            <a:tailEnd/>
          </a:ln>
        </p:spPr>
        <p:txBody>
          <a:bodyPr wrap="none" anchor="ctr"/>
          <a:lstStyle/>
          <a:p>
            <a:pPr algn="ctr"/>
            <a:r>
              <a:rPr lang="it-IT"/>
              <a:t>f5</a:t>
            </a:r>
          </a:p>
        </p:txBody>
      </p:sp>
      <p:sp>
        <p:nvSpPr>
          <p:cNvPr id="4106" name="Line 16"/>
          <p:cNvSpPr>
            <a:spLocks noChangeShapeType="1"/>
          </p:cNvSpPr>
          <p:nvPr/>
        </p:nvSpPr>
        <p:spPr bwMode="auto">
          <a:xfrm>
            <a:off x="2133600" y="3124200"/>
            <a:ext cx="533400" cy="457200"/>
          </a:xfrm>
          <a:prstGeom prst="line">
            <a:avLst/>
          </a:prstGeom>
          <a:noFill/>
          <a:ln w="28575">
            <a:solidFill>
              <a:schemeClr val="tx1"/>
            </a:solidFill>
            <a:round/>
            <a:headEnd/>
            <a:tailEnd type="triangle" w="med" len="med"/>
          </a:ln>
        </p:spPr>
        <p:txBody>
          <a:bodyPr/>
          <a:lstStyle/>
          <a:p>
            <a:endParaRPr lang="en-US"/>
          </a:p>
        </p:txBody>
      </p:sp>
      <p:sp>
        <p:nvSpPr>
          <p:cNvPr id="4107" name="Line 17"/>
          <p:cNvSpPr>
            <a:spLocks noChangeShapeType="1"/>
          </p:cNvSpPr>
          <p:nvPr/>
        </p:nvSpPr>
        <p:spPr bwMode="auto">
          <a:xfrm>
            <a:off x="990600" y="4038600"/>
            <a:ext cx="1676400" cy="0"/>
          </a:xfrm>
          <a:prstGeom prst="line">
            <a:avLst/>
          </a:prstGeom>
          <a:noFill/>
          <a:ln w="28575">
            <a:solidFill>
              <a:schemeClr val="tx1"/>
            </a:solidFill>
            <a:round/>
            <a:headEnd/>
            <a:tailEnd type="triangle" w="med" len="med"/>
          </a:ln>
        </p:spPr>
        <p:txBody>
          <a:bodyPr/>
          <a:lstStyle/>
          <a:p>
            <a:endParaRPr lang="en-US"/>
          </a:p>
        </p:txBody>
      </p:sp>
      <p:sp>
        <p:nvSpPr>
          <p:cNvPr id="4108" name="Line 18"/>
          <p:cNvSpPr>
            <a:spLocks noChangeShapeType="1"/>
          </p:cNvSpPr>
          <p:nvPr/>
        </p:nvSpPr>
        <p:spPr bwMode="auto">
          <a:xfrm flipV="1">
            <a:off x="1066800" y="4724400"/>
            <a:ext cx="1600200" cy="457200"/>
          </a:xfrm>
          <a:prstGeom prst="line">
            <a:avLst/>
          </a:prstGeom>
          <a:noFill/>
          <a:ln w="28575">
            <a:solidFill>
              <a:schemeClr val="tx1"/>
            </a:solidFill>
            <a:round/>
            <a:headEnd/>
            <a:tailEnd type="triangle" w="med" len="med"/>
          </a:ln>
        </p:spPr>
        <p:txBody>
          <a:bodyPr/>
          <a:lstStyle/>
          <a:p>
            <a:endParaRPr lang="en-US"/>
          </a:p>
        </p:txBody>
      </p:sp>
      <p:sp>
        <p:nvSpPr>
          <p:cNvPr id="4109" name="Line 19"/>
          <p:cNvSpPr>
            <a:spLocks noChangeShapeType="1"/>
          </p:cNvSpPr>
          <p:nvPr/>
        </p:nvSpPr>
        <p:spPr bwMode="auto">
          <a:xfrm flipV="1">
            <a:off x="2209800" y="4876800"/>
            <a:ext cx="609600" cy="838200"/>
          </a:xfrm>
          <a:prstGeom prst="line">
            <a:avLst/>
          </a:prstGeom>
          <a:noFill/>
          <a:ln w="28575">
            <a:solidFill>
              <a:schemeClr val="tx1"/>
            </a:solidFill>
            <a:round/>
            <a:headEnd/>
            <a:tailEnd type="triangle" w="med" len="med"/>
          </a:ln>
        </p:spPr>
        <p:txBody>
          <a:bodyPr/>
          <a:lstStyle/>
          <a:p>
            <a:endParaRPr lang="en-US"/>
          </a:p>
        </p:txBody>
      </p:sp>
      <p:sp>
        <p:nvSpPr>
          <p:cNvPr id="4110" name="Line 20"/>
          <p:cNvSpPr>
            <a:spLocks noChangeShapeType="1"/>
          </p:cNvSpPr>
          <p:nvPr/>
        </p:nvSpPr>
        <p:spPr bwMode="auto">
          <a:xfrm>
            <a:off x="2133600" y="4495800"/>
            <a:ext cx="533400" cy="0"/>
          </a:xfrm>
          <a:prstGeom prst="line">
            <a:avLst/>
          </a:prstGeom>
          <a:noFill/>
          <a:ln w="28575">
            <a:solidFill>
              <a:schemeClr val="tx1"/>
            </a:solidFill>
            <a:round/>
            <a:headEnd/>
            <a:tailEnd type="triangle" w="med" len="med"/>
          </a:ln>
        </p:spPr>
        <p:txBody>
          <a:bodyPr/>
          <a:lstStyle/>
          <a:p>
            <a:endParaRPr lang="en-US"/>
          </a:p>
        </p:txBody>
      </p:sp>
      <p:sp>
        <p:nvSpPr>
          <p:cNvPr id="4111" name="Oval 21"/>
          <p:cNvSpPr>
            <a:spLocks noChangeArrowheads="1"/>
          </p:cNvSpPr>
          <p:nvPr/>
        </p:nvSpPr>
        <p:spPr bwMode="auto">
          <a:xfrm>
            <a:off x="6248400" y="3124200"/>
            <a:ext cx="533400" cy="533400"/>
          </a:xfrm>
          <a:prstGeom prst="ellipse">
            <a:avLst/>
          </a:prstGeom>
          <a:solidFill>
            <a:schemeClr val="bg1"/>
          </a:solidFill>
          <a:ln w="9525">
            <a:solidFill>
              <a:schemeClr val="tx1"/>
            </a:solidFill>
            <a:round/>
            <a:headEnd/>
            <a:tailEnd/>
          </a:ln>
        </p:spPr>
        <p:txBody>
          <a:bodyPr wrap="none" anchor="ctr"/>
          <a:lstStyle/>
          <a:p>
            <a:pPr algn="ctr"/>
            <a:r>
              <a:rPr lang="it-IT"/>
              <a:t>s2</a:t>
            </a:r>
          </a:p>
        </p:txBody>
      </p:sp>
      <p:sp>
        <p:nvSpPr>
          <p:cNvPr id="4112" name="Oval 23"/>
          <p:cNvSpPr>
            <a:spLocks noChangeArrowheads="1"/>
          </p:cNvSpPr>
          <p:nvPr/>
        </p:nvSpPr>
        <p:spPr bwMode="auto">
          <a:xfrm>
            <a:off x="7467600" y="2514600"/>
            <a:ext cx="533400" cy="533400"/>
          </a:xfrm>
          <a:prstGeom prst="ellipse">
            <a:avLst/>
          </a:prstGeom>
          <a:solidFill>
            <a:schemeClr val="bg1"/>
          </a:solidFill>
          <a:ln w="9525">
            <a:solidFill>
              <a:schemeClr val="tx1"/>
            </a:solidFill>
            <a:round/>
            <a:headEnd/>
            <a:tailEnd/>
          </a:ln>
        </p:spPr>
        <p:txBody>
          <a:bodyPr wrap="none" anchor="ctr"/>
          <a:lstStyle/>
          <a:p>
            <a:pPr algn="ctr"/>
            <a:r>
              <a:rPr lang="it-IT"/>
              <a:t>s3</a:t>
            </a:r>
          </a:p>
        </p:txBody>
      </p:sp>
      <p:sp>
        <p:nvSpPr>
          <p:cNvPr id="4113" name="Oval 24"/>
          <p:cNvSpPr>
            <a:spLocks noChangeArrowheads="1"/>
          </p:cNvSpPr>
          <p:nvPr/>
        </p:nvSpPr>
        <p:spPr bwMode="auto">
          <a:xfrm>
            <a:off x="5715000" y="3886200"/>
            <a:ext cx="533400" cy="533400"/>
          </a:xfrm>
          <a:prstGeom prst="ellipse">
            <a:avLst/>
          </a:prstGeom>
          <a:solidFill>
            <a:schemeClr val="bg1"/>
          </a:solidFill>
          <a:ln w="9525">
            <a:solidFill>
              <a:schemeClr val="tx1"/>
            </a:solidFill>
            <a:round/>
            <a:headEnd/>
            <a:tailEnd/>
          </a:ln>
        </p:spPr>
        <p:txBody>
          <a:bodyPr wrap="none" anchor="ctr"/>
          <a:lstStyle/>
          <a:p>
            <a:pPr algn="ctr"/>
            <a:r>
              <a:rPr lang="it-IT"/>
              <a:t>s1</a:t>
            </a:r>
          </a:p>
        </p:txBody>
      </p:sp>
      <p:sp>
        <p:nvSpPr>
          <p:cNvPr id="4114" name="Oval 25"/>
          <p:cNvSpPr>
            <a:spLocks noChangeArrowheads="1"/>
          </p:cNvSpPr>
          <p:nvPr/>
        </p:nvSpPr>
        <p:spPr bwMode="auto">
          <a:xfrm>
            <a:off x="7772400" y="3581400"/>
            <a:ext cx="533400" cy="533400"/>
          </a:xfrm>
          <a:prstGeom prst="ellipse">
            <a:avLst/>
          </a:prstGeom>
          <a:solidFill>
            <a:schemeClr val="bg1"/>
          </a:solidFill>
          <a:ln w="9525">
            <a:solidFill>
              <a:schemeClr val="tx1"/>
            </a:solidFill>
            <a:round/>
            <a:headEnd/>
            <a:tailEnd/>
          </a:ln>
        </p:spPr>
        <p:txBody>
          <a:bodyPr wrap="none" anchor="ctr"/>
          <a:lstStyle/>
          <a:p>
            <a:pPr algn="ctr"/>
            <a:r>
              <a:rPr lang="it-IT"/>
              <a:t>s4</a:t>
            </a:r>
          </a:p>
        </p:txBody>
      </p:sp>
      <p:sp>
        <p:nvSpPr>
          <p:cNvPr id="4115" name="Oval 26"/>
          <p:cNvSpPr>
            <a:spLocks noChangeArrowheads="1"/>
          </p:cNvSpPr>
          <p:nvPr/>
        </p:nvSpPr>
        <p:spPr bwMode="auto">
          <a:xfrm>
            <a:off x="6858000" y="4191000"/>
            <a:ext cx="533400" cy="533400"/>
          </a:xfrm>
          <a:prstGeom prst="ellipse">
            <a:avLst/>
          </a:prstGeom>
          <a:solidFill>
            <a:schemeClr val="bg1"/>
          </a:solidFill>
          <a:ln w="9525">
            <a:solidFill>
              <a:schemeClr val="tx1"/>
            </a:solidFill>
            <a:round/>
            <a:headEnd/>
            <a:tailEnd/>
          </a:ln>
        </p:spPr>
        <p:txBody>
          <a:bodyPr wrap="none" anchor="ctr"/>
          <a:lstStyle/>
          <a:p>
            <a:pPr algn="ctr"/>
            <a:r>
              <a:rPr lang="it-IT"/>
              <a:t>s5</a:t>
            </a:r>
          </a:p>
        </p:txBody>
      </p:sp>
      <p:sp>
        <p:nvSpPr>
          <p:cNvPr id="4116" name="Oval 27"/>
          <p:cNvSpPr>
            <a:spLocks noChangeArrowheads="1"/>
          </p:cNvSpPr>
          <p:nvPr/>
        </p:nvSpPr>
        <p:spPr bwMode="auto">
          <a:xfrm>
            <a:off x="7010400" y="5029200"/>
            <a:ext cx="533400" cy="533400"/>
          </a:xfrm>
          <a:prstGeom prst="ellipse">
            <a:avLst/>
          </a:prstGeom>
          <a:solidFill>
            <a:schemeClr val="bg1"/>
          </a:solidFill>
          <a:ln w="9525">
            <a:solidFill>
              <a:schemeClr val="tx1"/>
            </a:solidFill>
            <a:round/>
            <a:headEnd/>
            <a:tailEnd/>
          </a:ln>
        </p:spPr>
        <p:txBody>
          <a:bodyPr wrap="none" anchor="ctr"/>
          <a:lstStyle/>
          <a:p>
            <a:pPr algn="ctr"/>
            <a:r>
              <a:rPr lang="it-IT"/>
              <a:t>s6</a:t>
            </a:r>
          </a:p>
        </p:txBody>
      </p:sp>
      <p:sp>
        <p:nvSpPr>
          <p:cNvPr id="4117" name="Line 28"/>
          <p:cNvSpPr>
            <a:spLocks noChangeShapeType="1"/>
          </p:cNvSpPr>
          <p:nvPr/>
        </p:nvSpPr>
        <p:spPr bwMode="auto">
          <a:xfrm flipV="1">
            <a:off x="4343400" y="3505200"/>
            <a:ext cx="1905000" cy="533400"/>
          </a:xfrm>
          <a:prstGeom prst="line">
            <a:avLst/>
          </a:prstGeom>
          <a:noFill/>
          <a:ln w="28575">
            <a:solidFill>
              <a:schemeClr val="tx1"/>
            </a:solidFill>
            <a:prstDash val="dash"/>
            <a:round/>
            <a:headEnd/>
            <a:tailEnd type="triangle" w="med" len="med"/>
          </a:ln>
        </p:spPr>
        <p:txBody>
          <a:bodyPr/>
          <a:lstStyle/>
          <a:p>
            <a:endParaRPr lang="en-US"/>
          </a:p>
        </p:txBody>
      </p:sp>
      <p:sp>
        <p:nvSpPr>
          <p:cNvPr id="4118" name="Line 29"/>
          <p:cNvSpPr>
            <a:spLocks noChangeShapeType="1"/>
          </p:cNvSpPr>
          <p:nvPr/>
        </p:nvSpPr>
        <p:spPr bwMode="auto">
          <a:xfrm>
            <a:off x="4343400" y="4343400"/>
            <a:ext cx="1371600" cy="0"/>
          </a:xfrm>
          <a:prstGeom prst="line">
            <a:avLst/>
          </a:prstGeom>
          <a:noFill/>
          <a:ln w="28575">
            <a:solidFill>
              <a:schemeClr val="tx1"/>
            </a:solidFill>
            <a:prstDash val="dash"/>
            <a:round/>
            <a:headEnd/>
            <a:tailEnd type="triangle" w="med" len="med"/>
          </a:ln>
        </p:spPr>
        <p:txBody>
          <a:bodyPr/>
          <a:lstStyle/>
          <a:p>
            <a:endParaRPr lang="en-US"/>
          </a:p>
        </p:txBody>
      </p:sp>
      <p:sp>
        <p:nvSpPr>
          <p:cNvPr id="4119" name="Line 30"/>
          <p:cNvSpPr>
            <a:spLocks noChangeShapeType="1"/>
          </p:cNvSpPr>
          <p:nvPr/>
        </p:nvSpPr>
        <p:spPr bwMode="auto">
          <a:xfrm flipV="1">
            <a:off x="4343400" y="2743200"/>
            <a:ext cx="3124200" cy="990600"/>
          </a:xfrm>
          <a:prstGeom prst="line">
            <a:avLst/>
          </a:prstGeom>
          <a:noFill/>
          <a:ln w="28575">
            <a:solidFill>
              <a:schemeClr val="tx1"/>
            </a:solidFill>
            <a:prstDash val="dash"/>
            <a:round/>
            <a:headEnd/>
            <a:tailEnd type="triangle" w="med" len="med"/>
          </a:ln>
        </p:spPr>
        <p:txBody>
          <a:bodyPr/>
          <a:lstStyle/>
          <a:p>
            <a:endParaRPr lang="en-US"/>
          </a:p>
        </p:txBody>
      </p:sp>
      <p:sp>
        <p:nvSpPr>
          <p:cNvPr id="4120" name="Line 31"/>
          <p:cNvSpPr>
            <a:spLocks noChangeShapeType="1"/>
          </p:cNvSpPr>
          <p:nvPr/>
        </p:nvSpPr>
        <p:spPr bwMode="auto">
          <a:xfrm>
            <a:off x="4343400" y="4648200"/>
            <a:ext cx="2514600" cy="0"/>
          </a:xfrm>
          <a:prstGeom prst="line">
            <a:avLst/>
          </a:prstGeom>
          <a:noFill/>
          <a:ln w="28575">
            <a:solidFill>
              <a:schemeClr val="tx1"/>
            </a:solidFill>
            <a:prstDash val="dash"/>
            <a:round/>
            <a:headEnd/>
            <a:tailEnd type="triangle" w="med" len="med"/>
          </a:ln>
        </p:spPr>
        <p:txBody>
          <a:bodyPr/>
          <a:lstStyle/>
          <a:p>
            <a:endParaRPr lang="en-US"/>
          </a:p>
        </p:txBody>
      </p:sp>
      <p:sp>
        <p:nvSpPr>
          <p:cNvPr id="4121" name="Line 32"/>
          <p:cNvSpPr>
            <a:spLocks noChangeShapeType="1"/>
          </p:cNvSpPr>
          <p:nvPr/>
        </p:nvSpPr>
        <p:spPr bwMode="auto">
          <a:xfrm>
            <a:off x="4343400" y="3886200"/>
            <a:ext cx="3429000" cy="0"/>
          </a:xfrm>
          <a:prstGeom prst="line">
            <a:avLst/>
          </a:prstGeom>
          <a:noFill/>
          <a:ln w="28575">
            <a:solidFill>
              <a:schemeClr val="tx1"/>
            </a:solidFill>
            <a:prstDash val="dash"/>
            <a:round/>
            <a:headEnd/>
            <a:tailEnd type="triangle" w="med" len="med"/>
          </a:ln>
        </p:spPr>
        <p:txBody>
          <a:bodyPr/>
          <a:lstStyle/>
          <a:p>
            <a:endParaRPr lang="en-US"/>
          </a:p>
        </p:txBody>
      </p:sp>
      <p:sp>
        <p:nvSpPr>
          <p:cNvPr id="4122" name="Line 33"/>
          <p:cNvSpPr>
            <a:spLocks noChangeShapeType="1"/>
          </p:cNvSpPr>
          <p:nvPr/>
        </p:nvSpPr>
        <p:spPr bwMode="auto">
          <a:xfrm>
            <a:off x="4343400" y="4724400"/>
            <a:ext cx="2667000" cy="609600"/>
          </a:xfrm>
          <a:prstGeom prst="line">
            <a:avLst/>
          </a:prstGeom>
          <a:noFill/>
          <a:ln w="28575">
            <a:solidFill>
              <a:schemeClr val="tx1"/>
            </a:solidFill>
            <a:prstDash val="dash"/>
            <a:round/>
            <a:headEnd/>
            <a:tailEnd type="triangle" w="med" len="med"/>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it-IT" smtClean="0">
              <a:cs typeface="Times New Roman" charset="0"/>
            </a:endParaRPr>
          </a:p>
        </p:txBody>
      </p:sp>
      <p:sp>
        <p:nvSpPr>
          <p:cNvPr id="6147" name="Rectangle 3"/>
          <p:cNvSpPr>
            <a:spLocks noGrp="1" noChangeArrowheads="1"/>
          </p:cNvSpPr>
          <p:nvPr>
            <p:ph type="body" idx="1"/>
          </p:nvPr>
        </p:nvSpPr>
        <p:spPr>
          <a:xfrm>
            <a:off x="533400" y="1676400"/>
            <a:ext cx="7924800" cy="4419600"/>
          </a:xfrm>
        </p:spPr>
        <p:txBody>
          <a:bodyPr/>
          <a:lstStyle/>
          <a:p>
            <a:pPr eaLnBrk="1" hangingPunct="1"/>
            <a:endParaRPr lang="it-IT" smtClean="0"/>
          </a:p>
        </p:txBody>
      </p:sp>
      <p:sp>
        <p:nvSpPr>
          <p:cNvPr id="6148" name="Oval 4"/>
          <p:cNvSpPr>
            <a:spLocks noChangeArrowheads="1"/>
          </p:cNvSpPr>
          <p:nvPr/>
        </p:nvSpPr>
        <p:spPr bwMode="auto">
          <a:xfrm>
            <a:off x="2438400" y="2667000"/>
            <a:ext cx="533400" cy="533400"/>
          </a:xfrm>
          <a:prstGeom prst="ellipse">
            <a:avLst/>
          </a:prstGeom>
          <a:solidFill>
            <a:schemeClr val="bg1"/>
          </a:solidFill>
          <a:ln w="9525">
            <a:solidFill>
              <a:schemeClr val="tx1"/>
            </a:solidFill>
            <a:round/>
            <a:headEnd/>
            <a:tailEnd/>
          </a:ln>
        </p:spPr>
        <p:txBody>
          <a:bodyPr wrap="none" anchor="ctr"/>
          <a:lstStyle/>
          <a:p>
            <a:pPr algn="ctr"/>
            <a:r>
              <a:rPr lang="it-IT"/>
              <a:t>f4</a:t>
            </a:r>
          </a:p>
        </p:txBody>
      </p:sp>
      <p:sp>
        <p:nvSpPr>
          <p:cNvPr id="6149" name="Oval 5"/>
          <p:cNvSpPr>
            <a:spLocks noChangeArrowheads="1"/>
          </p:cNvSpPr>
          <p:nvPr/>
        </p:nvSpPr>
        <p:spPr bwMode="auto">
          <a:xfrm>
            <a:off x="1905000" y="3048000"/>
            <a:ext cx="533400" cy="533400"/>
          </a:xfrm>
          <a:prstGeom prst="ellipse">
            <a:avLst/>
          </a:prstGeom>
          <a:solidFill>
            <a:schemeClr val="bg1"/>
          </a:solidFill>
          <a:ln w="9525">
            <a:solidFill>
              <a:schemeClr val="tx1"/>
            </a:solidFill>
            <a:round/>
            <a:headEnd/>
            <a:tailEnd/>
          </a:ln>
        </p:spPr>
        <p:txBody>
          <a:bodyPr wrap="none" anchor="ctr"/>
          <a:lstStyle/>
          <a:p>
            <a:pPr algn="ctr"/>
            <a:r>
              <a:rPr lang="it-IT"/>
              <a:t>f3</a:t>
            </a:r>
          </a:p>
        </p:txBody>
      </p:sp>
      <p:sp>
        <p:nvSpPr>
          <p:cNvPr id="6150" name="Oval 6"/>
          <p:cNvSpPr>
            <a:spLocks noChangeArrowheads="1"/>
          </p:cNvSpPr>
          <p:nvPr/>
        </p:nvSpPr>
        <p:spPr bwMode="auto">
          <a:xfrm>
            <a:off x="2438400" y="3429000"/>
            <a:ext cx="533400" cy="533400"/>
          </a:xfrm>
          <a:prstGeom prst="ellipse">
            <a:avLst/>
          </a:prstGeom>
          <a:solidFill>
            <a:schemeClr val="bg1"/>
          </a:solidFill>
          <a:ln w="9525">
            <a:solidFill>
              <a:schemeClr val="tx1"/>
            </a:solidFill>
            <a:round/>
            <a:headEnd/>
            <a:tailEnd/>
          </a:ln>
        </p:spPr>
        <p:txBody>
          <a:bodyPr wrap="none" anchor="ctr"/>
          <a:lstStyle/>
          <a:p>
            <a:pPr algn="ctr"/>
            <a:r>
              <a:rPr lang="it-IT"/>
              <a:t>f5</a:t>
            </a:r>
          </a:p>
        </p:txBody>
      </p:sp>
      <p:sp>
        <p:nvSpPr>
          <p:cNvPr id="6151" name="Oval 7"/>
          <p:cNvSpPr>
            <a:spLocks noChangeArrowheads="1"/>
          </p:cNvSpPr>
          <p:nvPr/>
        </p:nvSpPr>
        <p:spPr bwMode="auto">
          <a:xfrm>
            <a:off x="1600200" y="4724400"/>
            <a:ext cx="533400" cy="533400"/>
          </a:xfrm>
          <a:prstGeom prst="ellipse">
            <a:avLst/>
          </a:prstGeom>
          <a:solidFill>
            <a:schemeClr val="bg1"/>
          </a:solidFill>
          <a:ln w="9525">
            <a:solidFill>
              <a:schemeClr val="tx1"/>
            </a:solidFill>
            <a:round/>
            <a:headEnd/>
            <a:tailEnd/>
          </a:ln>
        </p:spPr>
        <p:txBody>
          <a:bodyPr wrap="none" anchor="ctr"/>
          <a:lstStyle/>
          <a:p>
            <a:pPr algn="ctr"/>
            <a:r>
              <a:rPr lang="it-IT"/>
              <a:t>f6</a:t>
            </a:r>
          </a:p>
        </p:txBody>
      </p:sp>
      <p:sp>
        <p:nvSpPr>
          <p:cNvPr id="6152" name="Oval 8"/>
          <p:cNvSpPr>
            <a:spLocks noChangeArrowheads="1"/>
          </p:cNvSpPr>
          <p:nvPr/>
        </p:nvSpPr>
        <p:spPr bwMode="auto">
          <a:xfrm>
            <a:off x="762000" y="3352800"/>
            <a:ext cx="533400" cy="533400"/>
          </a:xfrm>
          <a:prstGeom prst="ellipse">
            <a:avLst/>
          </a:prstGeom>
          <a:solidFill>
            <a:schemeClr val="bg1"/>
          </a:solidFill>
          <a:ln w="9525">
            <a:solidFill>
              <a:schemeClr val="tx1"/>
            </a:solidFill>
            <a:round/>
            <a:headEnd/>
            <a:tailEnd/>
          </a:ln>
        </p:spPr>
        <p:txBody>
          <a:bodyPr wrap="none" anchor="ctr"/>
          <a:lstStyle/>
          <a:p>
            <a:pPr algn="ctr"/>
            <a:r>
              <a:rPr lang="it-IT"/>
              <a:t>f1</a:t>
            </a:r>
          </a:p>
        </p:txBody>
      </p:sp>
      <p:sp>
        <p:nvSpPr>
          <p:cNvPr id="6153" name="Oval 9"/>
          <p:cNvSpPr>
            <a:spLocks noChangeArrowheads="1"/>
          </p:cNvSpPr>
          <p:nvPr/>
        </p:nvSpPr>
        <p:spPr bwMode="auto">
          <a:xfrm>
            <a:off x="990600" y="3886200"/>
            <a:ext cx="533400" cy="533400"/>
          </a:xfrm>
          <a:prstGeom prst="ellipse">
            <a:avLst/>
          </a:prstGeom>
          <a:solidFill>
            <a:schemeClr val="bg1"/>
          </a:solidFill>
          <a:ln w="9525">
            <a:solidFill>
              <a:schemeClr val="tx1"/>
            </a:solidFill>
            <a:round/>
            <a:headEnd/>
            <a:tailEnd/>
          </a:ln>
        </p:spPr>
        <p:txBody>
          <a:bodyPr wrap="none" anchor="ctr"/>
          <a:lstStyle/>
          <a:p>
            <a:pPr algn="ctr"/>
            <a:r>
              <a:rPr lang="it-IT"/>
              <a:t>f2</a:t>
            </a:r>
          </a:p>
        </p:txBody>
      </p:sp>
      <p:sp>
        <p:nvSpPr>
          <p:cNvPr id="6154" name="Oval 10"/>
          <p:cNvSpPr>
            <a:spLocks noChangeArrowheads="1"/>
          </p:cNvSpPr>
          <p:nvPr/>
        </p:nvSpPr>
        <p:spPr bwMode="auto">
          <a:xfrm>
            <a:off x="2057400" y="4495800"/>
            <a:ext cx="533400" cy="533400"/>
          </a:xfrm>
          <a:prstGeom prst="ellipse">
            <a:avLst/>
          </a:prstGeom>
          <a:solidFill>
            <a:schemeClr val="bg1"/>
          </a:solidFill>
          <a:ln w="9525">
            <a:solidFill>
              <a:schemeClr val="tx1"/>
            </a:solidFill>
            <a:round/>
            <a:headEnd/>
            <a:tailEnd/>
          </a:ln>
        </p:spPr>
        <p:txBody>
          <a:bodyPr wrap="none" anchor="ctr"/>
          <a:lstStyle/>
          <a:p>
            <a:pPr algn="ctr"/>
            <a:r>
              <a:rPr lang="it-IT"/>
              <a:t>f7</a:t>
            </a:r>
          </a:p>
        </p:txBody>
      </p:sp>
      <p:sp>
        <p:nvSpPr>
          <p:cNvPr id="6155" name="Rectangle 12"/>
          <p:cNvSpPr>
            <a:spLocks noChangeArrowheads="1"/>
          </p:cNvSpPr>
          <p:nvPr/>
        </p:nvSpPr>
        <p:spPr bwMode="auto">
          <a:xfrm>
            <a:off x="3352800" y="5029200"/>
            <a:ext cx="1143000" cy="838200"/>
          </a:xfrm>
          <a:prstGeom prst="rect">
            <a:avLst/>
          </a:prstGeom>
          <a:solidFill>
            <a:schemeClr val="bg1"/>
          </a:solidFill>
          <a:ln w="9525">
            <a:solidFill>
              <a:schemeClr val="tx1"/>
            </a:solidFill>
            <a:miter lim="800000"/>
            <a:headEnd/>
            <a:tailEnd/>
          </a:ln>
        </p:spPr>
        <p:txBody>
          <a:bodyPr wrap="none" anchor="ctr"/>
          <a:lstStyle/>
          <a:p>
            <a:pPr algn="ctr"/>
            <a:r>
              <a:rPr lang="it-IT"/>
              <a:t>Conto 3</a:t>
            </a:r>
          </a:p>
        </p:txBody>
      </p:sp>
      <p:sp>
        <p:nvSpPr>
          <p:cNvPr id="6156" name="Rectangle 13"/>
          <p:cNvSpPr>
            <a:spLocks noChangeArrowheads="1"/>
          </p:cNvSpPr>
          <p:nvPr/>
        </p:nvSpPr>
        <p:spPr bwMode="auto">
          <a:xfrm>
            <a:off x="3505200" y="3886200"/>
            <a:ext cx="1143000" cy="838200"/>
          </a:xfrm>
          <a:prstGeom prst="rect">
            <a:avLst/>
          </a:prstGeom>
          <a:solidFill>
            <a:schemeClr val="bg1"/>
          </a:solidFill>
          <a:ln w="9525">
            <a:solidFill>
              <a:schemeClr val="tx1"/>
            </a:solidFill>
            <a:miter lim="800000"/>
            <a:headEnd/>
            <a:tailEnd/>
          </a:ln>
        </p:spPr>
        <p:txBody>
          <a:bodyPr wrap="none" anchor="ctr"/>
          <a:lstStyle/>
          <a:p>
            <a:pPr algn="ctr"/>
            <a:r>
              <a:rPr lang="it-IT"/>
              <a:t>Conto 2</a:t>
            </a:r>
          </a:p>
        </p:txBody>
      </p:sp>
      <p:sp>
        <p:nvSpPr>
          <p:cNvPr id="6157" name="Rectangle 14"/>
          <p:cNvSpPr>
            <a:spLocks noChangeArrowheads="1"/>
          </p:cNvSpPr>
          <p:nvPr/>
        </p:nvSpPr>
        <p:spPr bwMode="auto">
          <a:xfrm>
            <a:off x="3657600" y="2667000"/>
            <a:ext cx="1143000" cy="838200"/>
          </a:xfrm>
          <a:prstGeom prst="rect">
            <a:avLst/>
          </a:prstGeom>
          <a:solidFill>
            <a:schemeClr val="bg1"/>
          </a:solidFill>
          <a:ln w="9525">
            <a:solidFill>
              <a:schemeClr val="tx1"/>
            </a:solidFill>
            <a:miter lim="800000"/>
            <a:headEnd/>
            <a:tailEnd/>
          </a:ln>
        </p:spPr>
        <p:txBody>
          <a:bodyPr wrap="none" anchor="ctr"/>
          <a:lstStyle/>
          <a:p>
            <a:pPr algn="ctr"/>
            <a:r>
              <a:rPr lang="it-IT"/>
              <a:t>Conto 1</a:t>
            </a:r>
          </a:p>
        </p:txBody>
      </p:sp>
      <p:sp>
        <p:nvSpPr>
          <p:cNvPr id="6158" name="Oval 15"/>
          <p:cNvSpPr>
            <a:spLocks noChangeArrowheads="1"/>
          </p:cNvSpPr>
          <p:nvPr/>
        </p:nvSpPr>
        <p:spPr bwMode="auto">
          <a:xfrm>
            <a:off x="6400800" y="2667000"/>
            <a:ext cx="533400" cy="533400"/>
          </a:xfrm>
          <a:prstGeom prst="ellipse">
            <a:avLst/>
          </a:prstGeom>
          <a:solidFill>
            <a:schemeClr val="bg1"/>
          </a:solidFill>
          <a:ln w="9525">
            <a:solidFill>
              <a:schemeClr val="tx1"/>
            </a:solidFill>
            <a:round/>
            <a:headEnd/>
            <a:tailEnd/>
          </a:ln>
        </p:spPr>
        <p:txBody>
          <a:bodyPr wrap="none" anchor="ctr"/>
          <a:lstStyle/>
          <a:p>
            <a:pPr algn="ctr"/>
            <a:r>
              <a:rPr lang="it-IT"/>
              <a:t>s1</a:t>
            </a:r>
          </a:p>
        </p:txBody>
      </p:sp>
      <p:sp>
        <p:nvSpPr>
          <p:cNvPr id="6159" name="Oval 16"/>
          <p:cNvSpPr>
            <a:spLocks noChangeArrowheads="1"/>
          </p:cNvSpPr>
          <p:nvPr/>
        </p:nvSpPr>
        <p:spPr bwMode="auto">
          <a:xfrm>
            <a:off x="6553200" y="4038600"/>
            <a:ext cx="533400" cy="533400"/>
          </a:xfrm>
          <a:prstGeom prst="ellipse">
            <a:avLst/>
          </a:prstGeom>
          <a:solidFill>
            <a:schemeClr val="bg1"/>
          </a:solidFill>
          <a:ln w="9525">
            <a:solidFill>
              <a:schemeClr val="tx1"/>
            </a:solidFill>
            <a:round/>
            <a:headEnd/>
            <a:tailEnd/>
          </a:ln>
        </p:spPr>
        <p:txBody>
          <a:bodyPr wrap="none" anchor="ctr"/>
          <a:lstStyle/>
          <a:p>
            <a:pPr algn="ctr"/>
            <a:r>
              <a:rPr lang="it-IT"/>
              <a:t>s5</a:t>
            </a:r>
          </a:p>
        </p:txBody>
      </p:sp>
      <p:sp>
        <p:nvSpPr>
          <p:cNvPr id="6160" name="Oval 17"/>
          <p:cNvSpPr>
            <a:spLocks noChangeArrowheads="1"/>
          </p:cNvSpPr>
          <p:nvPr/>
        </p:nvSpPr>
        <p:spPr bwMode="auto">
          <a:xfrm>
            <a:off x="6705600" y="4876800"/>
            <a:ext cx="533400" cy="533400"/>
          </a:xfrm>
          <a:prstGeom prst="ellipse">
            <a:avLst/>
          </a:prstGeom>
          <a:solidFill>
            <a:schemeClr val="bg1"/>
          </a:solidFill>
          <a:ln w="9525">
            <a:solidFill>
              <a:schemeClr val="tx1"/>
            </a:solidFill>
            <a:round/>
            <a:headEnd/>
            <a:tailEnd/>
          </a:ln>
        </p:spPr>
        <p:txBody>
          <a:bodyPr wrap="none" anchor="ctr"/>
          <a:lstStyle/>
          <a:p>
            <a:pPr algn="ctr"/>
            <a:r>
              <a:rPr lang="it-IT"/>
              <a:t>s6</a:t>
            </a:r>
          </a:p>
        </p:txBody>
      </p:sp>
      <p:sp>
        <p:nvSpPr>
          <p:cNvPr id="6161" name="Oval 18"/>
          <p:cNvSpPr>
            <a:spLocks noChangeArrowheads="1"/>
          </p:cNvSpPr>
          <p:nvPr/>
        </p:nvSpPr>
        <p:spPr bwMode="auto">
          <a:xfrm>
            <a:off x="5791200" y="4038600"/>
            <a:ext cx="533400" cy="533400"/>
          </a:xfrm>
          <a:prstGeom prst="ellipse">
            <a:avLst/>
          </a:prstGeom>
          <a:solidFill>
            <a:schemeClr val="bg1"/>
          </a:solidFill>
          <a:ln w="9525">
            <a:solidFill>
              <a:schemeClr val="tx1"/>
            </a:solidFill>
            <a:round/>
            <a:headEnd/>
            <a:tailEnd/>
          </a:ln>
        </p:spPr>
        <p:txBody>
          <a:bodyPr wrap="none" anchor="ctr"/>
          <a:lstStyle/>
          <a:p>
            <a:pPr algn="ctr"/>
            <a:r>
              <a:rPr lang="it-IT"/>
              <a:t>s4</a:t>
            </a:r>
          </a:p>
        </p:txBody>
      </p:sp>
      <p:sp>
        <p:nvSpPr>
          <p:cNvPr id="6162" name="Oval 19"/>
          <p:cNvSpPr>
            <a:spLocks noChangeArrowheads="1"/>
          </p:cNvSpPr>
          <p:nvPr/>
        </p:nvSpPr>
        <p:spPr bwMode="auto">
          <a:xfrm>
            <a:off x="7010400" y="3048000"/>
            <a:ext cx="533400" cy="533400"/>
          </a:xfrm>
          <a:prstGeom prst="ellipse">
            <a:avLst/>
          </a:prstGeom>
          <a:solidFill>
            <a:schemeClr val="bg1"/>
          </a:solidFill>
          <a:ln w="9525">
            <a:solidFill>
              <a:schemeClr val="tx1"/>
            </a:solidFill>
            <a:round/>
            <a:headEnd/>
            <a:tailEnd/>
          </a:ln>
        </p:spPr>
        <p:txBody>
          <a:bodyPr wrap="none" anchor="ctr"/>
          <a:lstStyle/>
          <a:p>
            <a:pPr algn="ctr"/>
            <a:r>
              <a:rPr lang="it-IT"/>
              <a:t>s3</a:t>
            </a:r>
          </a:p>
        </p:txBody>
      </p:sp>
      <p:sp>
        <p:nvSpPr>
          <p:cNvPr id="6163" name="Oval 20"/>
          <p:cNvSpPr>
            <a:spLocks noChangeArrowheads="1"/>
          </p:cNvSpPr>
          <p:nvPr/>
        </p:nvSpPr>
        <p:spPr bwMode="auto">
          <a:xfrm>
            <a:off x="7162800" y="2362200"/>
            <a:ext cx="533400" cy="533400"/>
          </a:xfrm>
          <a:prstGeom prst="ellipse">
            <a:avLst/>
          </a:prstGeom>
          <a:solidFill>
            <a:schemeClr val="bg1"/>
          </a:solidFill>
          <a:ln w="9525">
            <a:solidFill>
              <a:schemeClr val="tx1"/>
            </a:solidFill>
            <a:round/>
            <a:headEnd/>
            <a:tailEnd/>
          </a:ln>
        </p:spPr>
        <p:txBody>
          <a:bodyPr wrap="none" anchor="ctr"/>
          <a:lstStyle/>
          <a:p>
            <a:pPr algn="ctr"/>
            <a:r>
              <a:rPr lang="it-IT"/>
              <a:t>s2</a:t>
            </a:r>
          </a:p>
        </p:txBody>
      </p:sp>
      <p:sp>
        <p:nvSpPr>
          <p:cNvPr id="6164" name="Oval 21"/>
          <p:cNvSpPr>
            <a:spLocks noChangeArrowheads="1"/>
          </p:cNvSpPr>
          <p:nvPr/>
        </p:nvSpPr>
        <p:spPr bwMode="auto">
          <a:xfrm>
            <a:off x="7315200" y="5181600"/>
            <a:ext cx="533400" cy="533400"/>
          </a:xfrm>
          <a:prstGeom prst="ellipse">
            <a:avLst/>
          </a:prstGeom>
          <a:solidFill>
            <a:schemeClr val="bg1"/>
          </a:solidFill>
          <a:ln w="9525">
            <a:solidFill>
              <a:schemeClr val="tx1"/>
            </a:solidFill>
            <a:round/>
            <a:headEnd/>
            <a:tailEnd/>
          </a:ln>
        </p:spPr>
        <p:txBody>
          <a:bodyPr wrap="none" anchor="ctr"/>
          <a:lstStyle/>
          <a:p>
            <a:pPr algn="ctr"/>
            <a:r>
              <a:rPr lang="it-IT"/>
              <a:t>s7</a:t>
            </a:r>
          </a:p>
        </p:txBody>
      </p:sp>
      <p:sp>
        <p:nvSpPr>
          <p:cNvPr id="6165" name="Line 34"/>
          <p:cNvSpPr>
            <a:spLocks noChangeShapeType="1"/>
          </p:cNvSpPr>
          <p:nvPr/>
        </p:nvSpPr>
        <p:spPr bwMode="auto">
          <a:xfrm>
            <a:off x="2971800" y="2971800"/>
            <a:ext cx="685800" cy="0"/>
          </a:xfrm>
          <a:prstGeom prst="line">
            <a:avLst/>
          </a:prstGeom>
          <a:noFill/>
          <a:ln w="9525">
            <a:solidFill>
              <a:schemeClr val="tx1"/>
            </a:solidFill>
            <a:round/>
            <a:headEnd/>
            <a:tailEnd type="triangle" w="med" len="med"/>
          </a:ln>
        </p:spPr>
        <p:txBody>
          <a:bodyPr/>
          <a:lstStyle/>
          <a:p>
            <a:endParaRPr lang="en-US"/>
          </a:p>
        </p:txBody>
      </p:sp>
      <p:sp>
        <p:nvSpPr>
          <p:cNvPr id="6166" name="Line 35"/>
          <p:cNvSpPr>
            <a:spLocks noChangeShapeType="1"/>
          </p:cNvSpPr>
          <p:nvPr/>
        </p:nvSpPr>
        <p:spPr bwMode="auto">
          <a:xfrm flipV="1">
            <a:off x="2438400" y="3200400"/>
            <a:ext cx="1219200" cy="152400"/>
          </a:xfrm>
          <a:prstGeom prst="line">
            <a:avLst/>
          </a:prstGeom>
          <a:noFill/>
          <a:ln w="9525">
            <a:solidFill>
              <a:schemeClr val="tx1"/>
            </a:solidFill>
            <a:round/>
            <a:headEnd/>
            <a:tailEnd type="triangle" w="med" len="med"/>
          </a:ln>
        </p:spPr>
        <p:txBody>
          <a:bodyPr/>
          <a:lstStyle/>
          <a:p>
            <a:endParaRPr lang="en-US"/>
          </a:p>
        </p:txBody>
      </p:sp>
      <p:sp>
        <p:nvSpPr>
          <p:cNvPr id="6167" name="Line 36"/>
          <p:cNvSpPr>
            <a:spLocks noChangeShapeType="1"/>
          </p:cNvSpPr>
          <p:nvPr/>
        </p:nvSpPr>
        <p:spPr bwMode="auto">
          <a:xfrm flipV="1">
            <a:off x="2971800" y="3352800"/>
            <a:ext cx="685800" cy="304800"/>
          </a:xfrm>
          <a:prstGeom prst="line">
            <a:avLst/>
          </a:prstGeom>
          <a:noFill/>
          <a:ln w="9525">
            <a:solidFill>
              <a:schemeClr val="tx1"/>
            </a:solidFill>
            <a:round/>
            <a:headEnd/>
            <a:tailEnd type="triangle" w="med" len="med"/>
          </a:ln>
        </p:spPr>
        <p:txBody>
          <a:bodyPr/>
          <a:lstStyle/>
          <a:p>
            <a:endParaRPr lang="en-US"/>
          </a:p>
        </p:txBody>
      </p:sp>
      <p:sp>
        <p:nvSpPr>
          <p:cNvPr id="6168" name="Line 37"/>
          <p:cNvSpPr>
            <a:spLocks noChangeShapeType="1"/>
          </p:cNvSpPr>
          <p:nvPr/>
        </p:nvSpPr>
        <p:spPr bwMode="auto">
          <a:xfrm>
            <a:off x="1295400" y="3657600"/>
            <a:ext cx="2209800" cy="609600"/>
          </a:xfrm>
          <a:prstGeom prst="line">
            <a:avLst/>
          </a:prstGeom>
          <a:noFill/>
          <a:ln w="9525">
            <a:solidFill>
              <a:schemeClr val="tx1"/>
            </a:solidFill>
            <a:round/>
            <a:headEnd/>
            <a:tailEnd type="triangle" w="med" len="med"/>
          </a:ln>
        </p:spPr>
        <p:txBody>
          <a:bodyPr/>
          <a:lstStyle/>
          <a:p>
            <a:endParaRPr lang="en-US"/>
          </a:p>
        </p:txBody>
      </p:sp>
      <p:sp>
        <p:nvSpPr>
          <p:cNvPr id="6169" name="Line 39"/>
          <p:cNvSpPr>
            <a:spLocks noChangeShapeType="1"/>
          </p:cNvSpPr>
          <p:nvPr/>
        </p:nvSpPr>
        <p:spPr bwMode="auto">
          <a:xfrm>
            <a:off x="1524000" y="4191000"/>
            <a:ext cx="1981200" cy="76200"/>
          </a:xfrm>
          <a:prstGeom prst="line">
            <a:avLst/>
          </a:prstGeom>
          <a:noFill/>
          <a:ln w="9525">
            <a:solidFill>
              <a:schemeClr val="tx1"/>
            </a:solidFill>
            <a:round/>
            <a:headEnd/>
            <a:tailEnd type="triangle" w="med" len="med"/>
          </a:ln>
        </p:spPr>
        <p:txBody>
          <a:bodyPr/>
          <a:lstStyle/>
          <a:p>
            <a:endParaRPr lang="en-US"/>
          </a:p>
        </p:txBody>
      </p:sp>
      <p:sp>
        <p:nvSpPr>
          <p:cNvPr id="6170" name="Line 40"/>
          <p:cNvSpPr>
            <a:spLocks noChangeShapeType="1"/>
          </p:cNvSpPr>
          <p:nvPr/>
        </p:nvSpPr>
        <p:spPr bwMode="auto">
          <a:xfrm>
            <a:off x="2590800" y="4800600"/>
            <a:ext cx="762000" cy="609600"/>
          </a:xfrm>
          <a:prstGeom prst="line">
            <a:avLst/>
          </a:prstGeom>
          <a:noFill/>
          <a:ln w="9525">
            <a:solidFill>
              <a:schemeClr val="tx1"/>
            </a:solidFill>
            <a:round/>
            <a:headEnd/>
            <a:tailEnd type="triangle" w="med" len="med"/>
          </a:ln>
        </p:spPr>
        <p:txBody>
          <a:bodyPr/>
          <a:lstStyle/>
          <a:p>
            <a:endParaRPr lang="en-US"/>
          </a:p>
        </p:txBody>
      </p:sp>
      <p:sp>
        <p:nvSpPr>
          <p:cNvPr id="6171" name="Line 41"/>
          <p:cNvSpPr>
            <a:spLocks noChangeShapeType="1"/>
          </p:cNvSpPr>
          <p:nvPr/>
        </p:nvSpPr>
        <p:spPr bwMode="auto">
          <a:xfrm>
            <a:off x="2057400" y="5105400"/>
            <a:ext cx="1295400" cy="304800"/>
          </a:xfrm>
          <a:prstGeom prst="line">
            <a:avLst/>
          </a:prstGeom>
          <a:noFill/>
          <a:ln w="9525">
            <a:solidFill>
              <a:schemeClr val="tx1"/>
            </a:solidFill>
            <a:round/>
            <a:headEnd/>
            <a:tailEnd type="triangle" w="med" len="med"/>
          </a:ln>
        </p:spPr>
        <p:txBody>
          <a:bodyPr/>
          <a:lstStyle/>
          <a:p>
            <a:endParaRPr lang="en-US"/>
          </a:p>
        </p:txBody>
      </p:sp>
      <p:sp>
        <p:nvSpPr>
          <p:cNvPr id="6172" name="Line 43"/>
          <p:cNvSpPr>
            <a:spLocks noChangeShapeType="1"/>
          </p:cNvSpPr>
          <p:nvPr/>
        </p:nvSpPr>
        <p:spPr bwMode="auto">
          <a:xfrm>
            <a:off x="2743200" y="5486400"/>
            <a:ext cx="533400" cy="0"/>
          </a:xfrm>
          <a:prstGeom prst="line">
            <a:avLst/>
          </a:prstGeom>
          <a:noFill/>
          <a:ln w="9525">
            <a:solidFill>
              <a:schemeClr val="tx1"/>
            </a:solidFill>
            <a:round/>
            <a:headEnd/>
            <a:tailEnd type="triangle" w="med" len="med"/>
          </a:ln>
        </p:spPr>
        <p:txBody>
          <a:bodyPr/>
          <a:lstStyle/>
          <a:p>
            <a:endParaRPr lang="en-US"/>
          </a:p>
        </p:txBody>
      </p:sp>
      <p:sp>
        <p:nvSpPr>
          <p:cNvPr id="6173" name="Oval 11"/>
          <p:cNvSpPr>
            <a:spLocks noChangeArrowheads="1"/>
          </p:cNvSpPr>
          <p:nvPr/>
        </p:nvSpPr>
        <p:spPr bwMode="auto">
          <a:xfrm>
            <a:off x="2209800" y="5105400"/>
            <a:ext cx="533400" cy="533400"/>
          </a:xfrm>
          <a:prstGeom prst="ellipse">
            <a:avLst/>
          </a:prstGeom>
          <a:solidFill>
            <a:schemeClr val="bg1"/>
          </a:solidFill>
          <a:ln w="9525">
            <a:solidFill>
              <a:schemeClr val="tx1"/>
            </a:solidFill>
            <a:round/>
            <a:headEnd/>
            <a:tailEnd/>
          </a:ln>
        </p:spPr>
        <p:txBody>
          <a:bodyPr wrap="none" anchor="ctr"/>
          <a:lstStyle/>
          <a:p>
            <a:pPr algn="ctr"/>
            <a:r>
              <a:rPr lang="it-IT"/>
              <a:t>f8</a:t>
            </a:r>
          </a:p>
        </p:txBody>
      </p:sp>
      <p:sp>
        <p:nvSpPr>
          <p:cNvPr id="6174" name="Line 44"/>
          <p:cNvSpPr>
            <a:spLocks noChangeShapeType="1"/>
          </p:cNvSpPr>
          <p:nvPr/>
        </p:nvSpPr>
        <p:spPr bwMode="auto">
          <a:xfrm flipV="1">
            <a:off x="4800600" y="2514600"/>
            <a:ext cx="2362200" cy="381000"/>
          </a:xfrm>
          <a:prstGeom prst="line">
            <a:avLst/>
          </a:prstGeom>
          <a:noFill/>
          <a:ln w="9525">
            <a:solidFill>
              <a:schemeClr val="tx1"/>
            </a:solidFill>
            <a:prstDash val="dash"/>
            <a:round/>
            <a:headEnd/>
            <a:tailEnd type="triangle" w="med" len="med"/>
          </a:ln>
        </p:spPr>
        <p:txBody>
          <a:bodyPr/>
          <a:lstStyle/>
          <a:p>
            <a:endParaRPr lang="en-US"/>
          </a:p>
        </p:txBody>
      </p:sp>
      <p:sp>
        <p:nvSpPr>
          <p:cNvPr id="6175" name="Line 45"/>
          <p:cNvSpPr>
            <a:spLocks noChangeShapeType="1"/>
          </p:cNvSpPr>
          <p:nvPr/>
        </p:nvSpPr>
        <p:spPr bwMode="auto">
          <a:xfrm flipV="1">
            <a:off x="4876800" y="2971800"/>
            <a:ext cx="1524000" cy="152400"/>
          </a:xfrm>
          <a:prstGeom prst="line">
            <a:avLst/>
          </a:prstGeom>
          <a:noFill/>
          <a:ln w="9525">
            <a:solidFill>
              <a:schemeClr val="tx1"/>
            </a:solidFill>
            <a:prstDash val="dash"/>
            <a:round/>
            <a:headEnd/>
            <a:tailEnd type="triangle" w="med" len="med"/>
          </a:ln>
        </p:spPr>
        <p:txBody>
          <a:bodyPr/>
          <a:lstStyle/>
          <a:p>
            <a:endParaRPr lang="en-US"/>
          </a:p>
        </p:txBody>
      </p:sp>
      <p:sp>
        <p:nvSpPr>
          <p:cNvPr id="6176" name="Line 46"/>
          <p:cNvSpPr>
            <a:spLocks noChangeShapeType="1"/>
          </p:cNvSpPr>
          <p:nvPr/>
        </p:nvSpPr>
        <p:spPr bwMode="auto">
          <a:xfrm>
            <a:off x="4800600" y="3352800"/>
            <a:ext cx="2286000" cy="0"/>
          </a:xfrm>
          <a:prstGeom prst="line">
            <a:avLst/>
          </a:prstGeom>
          <a:noFill/>
          <a:ln w="9525">
            <a:solidFill>
              <a:schemeClr val="tx1"/>
            </a:solidFill>
            <a:prstDash val="dash"/>
            <a:round/>
            <a:headEnd/>
            <a:tailEnd type="triangle" w="med" len="med"/>
          </a:ln>
        </p:spPr>
        <p:txBody>
          <a:bodyPr/>
          <a:lstStyle/>
          <a:p>
            <a:endParaRPr lang="en-US"/>
          </a:p>
        </p:txBody>
      </p:sp>
      <p:sp>
        <p:nvSpPr>
          <p:cNvPr id="6177" name="Line 48"/>
          <p:cNvSpPr>
            <a:spLocks noChangeShapeType="1"/>
          </p:cNvSpPr>
          <p:nvPr/>
        </p:nvSpPr>
        <p:spPr bwMode="auto">
          <a:xfrm>
            <a:off x="4648200" y="3962400"/>
            <a:ext cx="2057400" cy="76200"/>
          </a:xfrm>
          <a:prstGeom prst="line">
            <a:avLst/>
          </a:prstGeom>
          <a:noFill/>
          <a:ln w="9525">
            <a:solidFill>
              <a:schemeClr val="tx1"/>
            </a:solidFill>
            <a:prstDash val="dash"/>
            <a:round/>
            <a:headEnd/>
            <a:tailEnd type="triangle" w="med" len="med"/>
          </a:ln>
        </p:spPr>
        <p:txBody>
          <a:bodyPr/>
          <a:lstStyle/>
          <a:p>
            <a:endParaRPr lang="en-US"/>
          </a:p>
        </p:txBody>
      </p:sp>
      <p:sp>
        <p:nvSpPr>
          <p:cNvPr id="6178" name="Line 49"/>
          <p:cNvSpPr>
            <a:spLocks noChangeShapeType="1"/>
          </p:cNvSpPr>
          <p:nvPr/>
        </p:nvSpPr>
        <p:spPr bwMode="auto">
          <a:xfrm>
            <a:off x="4648200" y="4343400"/>
            <a:ext cx="1143000" cy="0"/>
          </a:xfrm>
          <a:prstGeom prst="line">
            <a:avLst/>
          </a:prstGeom>
          <a:noFill/>
          <a:ln w="9525">
            <a:solidFill>
              <a:schemeClr val="tx1"/>
            </a:solidFill>
            <a:prstDash val="dash"/>
            <a:round/>
            <a:headEnd/>
            <a:tailEnd type="triangle" w="med" len="med"/>
          </a:ln>
        </p:spPr>
        <p:txBody>
          <a:bodyPr/>
          <a:lstStyle/>
          <a:p>
            <a:endParaRPr lang="en-US"/>
          </a:p>
        </p:txBody>
      </p:sp>
      <p:sp>
        <p:nvSpPr>
          <p:cNvPr id="6179" name="Line 50"/>
          <p:cNvSpPr>
            <a:spLocks noChangeShapeType="1"/>
          </p:cNvSpPr>
          <p:nvPr/>
        </p:nvSpPr>
        <p:spPr bwMode="auto">
          <a:xfrm flipV="1">
            <a:off x="4495800" y="5181600"/>
            <a:ext cx="2209800" cy="76200"/>
          </a:xfrm>
          <a:prstGeom prst="line">
            <a:avLst/>
          </a:prstGeom>
          <a:noFill/>
          <a:ln w="9525">
            <a:solidFill>
              <a:schemeClr val="tx1"/>
            </a:solidFill>
            <a:prstDash val="dash"/>
            <a:round/>
            <a:headEnd/>
            <a:tailEnd type="triangle" w="med" len="med"/>
          </a:ln>
        </p:spPr>
        <p:txBody>
          <a:bodyPr/>
          <a:lstStyle/>
          <a:p>
            <a:endParaRPr lang="en-US"/>
          </a:p>
        </p:txBody>
      </p:sp>
      <p:sp>
        <p:nvSpPr>
          <p:cNvPr id="6180" name="Line 51"/>
          <p:cNvSpPr>
            <a:spLocks noChangeShapeType="1"/>
          </p:cNvSpPr>
          <p:nvPr/>
        </p:nvSpPr>
        <p:spPr bwMode="auto">
          <a:xfrm>
            <a:off x="4419600" y="5638800"/>
            <a:ext cx="2895600" cy="0"/>
          </a:xfrm>
          <a:prstGeom prst="line">
            <a:avLst/>
          </a:prstGeom>
          <a:noFill/>
          <a:ln w="9525">
            <a:solidFill>
              <a:schemeClr val="tx1"/>
            </a:solidFill>
            <a:prstDash val="dash"/>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t-IT" dirty="0" smtClean="0">
                <a:cs typeface="Times New Roman" charset="0"/>
              </a:rPr>
              <a:t>Secondo Shefrin e Thaler:</a:t>
            </a:r>
            <a:br>
              <a:rPr lang="it-IT" dirty="0" smtClean="0">
                <a:cs typeface="Times New Roman" charset="0"/>
              </a:rPr>
            </a:br>
            <a:r>
              <a:rPr lang="it-IT" i="1" dirty="0" smtClean="0">
                <a:effectLst>
                  <a:outerShdw blurRad="38100" dist="38100" dir="2700000" algn="tl">
                    <a:srgbClr val="000000">
                      <a:alpha val="43137"/>
                    </a:srgbClr>
                  </a:outerShdw>
                </a:effectLst>
              </a:rPr>
              <a:t>Le persone tengono conti mentali</a:t>
            </a:r>
            <a:endParaRPr lang="it-IT" i="1" dirty="0">
              <a:effectLst>
                <a:outerShdw blurRad="38100" dist="38100" dir="2700000" algn="tl">
                  <a:srgbClr val="000000">
                    <a:alpha val="43137"/>
                  </a:srgbClr>
                </a:outerShdw>
              </a:effectLst>
            </a:endParaRPr>
          </a:p>
        </p:txBody>
      </p:sp>
      <p:sp>
        <p:nvSpPr>
          <p:cNvPr id="5123" name="Content Placeholder 2"/>
          <p:cNvSpPr>
            <a:spLocks noGrp="1"/>
          </p:cNvSpPr>
          <p:nvPr>
            <p:ph idx="1"/>
          </p:nvPr>
        </p:nvSpPr>
        <p:spPr>
          <a:xfrm>
            <a:off x="539552" y="1981200"/>
            <a:ext cx="7918648" cy="4544144"/>
          </a:xfrm>
        </p:spPr>
        <p:txBody>
          <a:bodyPr/>
          <a:lstStyle/>
          <a:p>
            <a:r>
              <a:rPr lang="it-IT" sz="2400" dirty="0" smtClean="0"/>
              <a:t>Tre componenti:</a:t>
            </a:r>
          </a:p>
          <a:p>
            <a:pPr lvl="1"/>
            <a:r>
              <a:rPr lang="it-IT" sz="2400" dirty="0" smtClean="0"/>
              <a:t>Come </a:t>
            </a:r>
            <a:r>
              <a:rPr lang="it-IT" sz="2400" b="1" dirty="0" smtClean="0"/>
              <a:t>vengono percepiti i risultati </a:t>
            </a:r>
            <a:r>
              <a:rPr lang="it-IT" sz="2400" dirty="0" smtClean="0"/>
              <a:t>e come vengono prese le decisioni e successivamente valutate</a:t>
            </a:r>
          </a:p>
          <a:p>
            <a:pPr lvl="2"/>
            <a:r>
              <a:rPr lang="it-IT" sz="2000" dirty="0" smtClean="0"/>
              <a:t>Si assume che usino funzione di </a:t>
            </a:r>
            <a:r>
              <a:rPr lang="it-IT" sz="2000" dirty="0" err="1" smtClean="0"/>
              <a:t>Prospect</a:t>
            </a:r>
            <a:r>
              <a:rPr lang="it-IT" sz="2000" dirty="0" smtClean="0"/>
              <a:t> </a:t>
            </a:r>
            <a:r>
              <a:rPr lang="it-IT" sz="2000" dirty="0" err="1" smtClean="0"/>
              <a:t>theory</a:t>
            </a:r>
            <a:endParaRPr lang="it-IT" sz="2000" dirty="0" smtClean="0"/>
          </a:p>
          <a:p>
            <a:pPr lvl="1"/>
            <a:r>
              <a:rPr lang="it-IT" sz="2400" dirty="0" smtClean="0"/>
              <a:t>Come le </a:t>
            </a:r>
            <a:r>
              <a:rPr lang="it-IT" sz="2400" b="1" dirty="0" smtClean="0"/>
              <a:t>attività</a:t>
            </a:r>
            <a:r>
              <a:rPr lang="it-IT" sz="2400" dirty="0" smtClean="0"/>
              <a:t> vengono </a:t>
            </a:r>
            <a:r>
              <a:rPr lang="it-IT" sz="2400" b="1" dirty="0" smtClean="0"/>
              <a:t>assegnate a «conti» </a:t>
            </a:r>
            <a:r>
              <a:rPr lang="it-IT" sz="2400" dirty="0" smtClean="0"/>
              <a:t>specifici</a:t>
            </a:r>
          </a:p>
          <a:p>
            <a:pPr lvl="2"/>
            <a:r>
              <a:rPr lang="it-IT" sz="2000" dirty="0" smtClean="0"/>
              <a:t>Es.1 prof, che crea voce “beneficienza” e sottrae da tale voce tutte le perdite dell’anno</a:t>
            </a:r>
          </a:p>
          <a:p>
            <a:pPr lvl="2"/>
            <a:r>
              <a:rPr lang="it-IT" sz="2000" dirty="0" smtClean="0"/>
              <a:t>Es2 assegnare spese in Svizzera a conto “guadagno seminario”</a:t>
            </a:r>
          </a:p>
          <a:p>
            <a:pPr lvl="1"/>
            <a:r>
              <a:rPr lang="it-IT" sz="2400" b="1" dirty="0" smtClean="0"/>
              <a:t>Frequenza</a:t>
            </a:r>
            <a:r>
              <a:rPr lang="it-IT" sz="2400" dirty="0" smtClean="0"/>
              <a:t> con la quale si fanno i </a:t>
            </a:r>
            <a:r>
              <a:rPr lang="it-IT" sz="2400" b="1" dirty="0" smtClean="0"/>
              <a:t>«bilanci» </a:t>
            </a:r>
          </a:p>
          <a:p>
            <a:pPr lvl="2"/>
            <a:r>
              <a:rPr lang="it-IT" sz="2000" dirty="0" smtClean="0"/>
              <a:t>Es. gioco, investimenti</a:t>
            </a:r>
          </a:p>
          <a:p>
            <a:r>
              <a:rPr lang="it-IT" sz="2400" b="1" dirty="0" smtClean="0">
                <a:solidFill>
                  <a:srgbClr val="FF0000"/>
                </a:solidFill>
              </a:rPr>
              <a:t>Conoscere come persone diverse fanno questi tre tipi di operazioni aiuta a prevedere le loro  scelte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it-IT" smtClean="0"/>
              <a:t>Esempio </a:t>
            </a:r>
          </a:p>
        </p:txBody>
      </p:sp>
      <p:sp>
        <p:nvSpPr>
          <p:cNvPr id="8195" name="Content Placeholder 2"/>
          <p:cNvSpPr>
            <a:spLocks noGrp="1"/>
          </p:cNvSpPr>
          <p:nvPr>
            <p:ph idx="1"/>
          </p:nvPr>
        </p:nvSpPr>
        <p:spPr/>
        <p:txBody>
          <a:bodyPr/>
          <a:lstStyle/>
          <a:p>
            <a:r>
              <a:rPr lang="it-IT" sz="2800" dirty="0" smtClean="0"/>
              <a:t>John guadagna 55.000 Euro pagati mensilmente (12)</a:t>
            </a:r>
          </a:p>
          <a:p>
            <a:r>
              <a:rPr lang="it-IT" sz="2800" dirty="0" smtClean="0"/>
              <a:t>Joan guadagna 45.000 Euro pagati mensilmente (12 ) + 10.000 E pagati tutti insieme nei mesi estivi</a:t>
            </a:r>
          </a:p>
          <a:p>
            <a:r>
              <a:rPr lang="it-IT" sz="2800" dirty="0" smtClean="0"/>
              <a:t>Teoria classica prevede uguale risparmio</a:t>
            </a:r>
          </a:p>
          <a:p>
            <a:r>
              <a:rPr lang="it-IT" sz="2800" dirty="0" smtClean="0"/>
              <a:t>T. conti mentali prevede che Joan risparmierà di più. Perche?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it-IT" dirty="0" smtClean="0"/>
              <a:t>     </a:t>
            </a:r>
          </a:p>
        </p:txBody>
      </p:sp>
      <p:sp>
        <p:nvSpPr>
          <p:cNvPr id="9219" name="Rectangle 3"/>
          <p:cNvSpPr>
            <a:spLocks noGrp="1" noChangeArrowheads="1"/>
          </p:cNvSpPr>
          <p:nvPr>
            <p:ph type="body" idx="1"/>
          </p:nvPr>
        </p:nvSpPr>
        <p:spPr/>
        <p:txBody>
          <a:bodyPr/>
          <a:lstStyle/>
          <a:p>
            <a:pPr eaLnBrk="1" hangingPunct="1"/>
            <a:r>
              <a:rPr lang="it-IT" sz="2400" dirty="0" err="1" smtClean="0">
                <a:cs typeface="Times New Roman" charset="0"/>
              </a:rPr>
              <a:t>Heath</a:t>
            </a:r>
            <a:r>
              <a:rPr lang="it-IT" sz="2400" dirty="0" smtClean="0">
                <a:cs typeface="Times New Roman" charset="0"/>
              </a:rPr>
              <a:t> e </a:t>
            </a:r>
            <a:r>
              <a:rPr lang="it-IT" sz="2400" dirty="0" err="1" smtClean="0">
                <a:cs typeface="Times New Roman" charset="0"/>
              </a:rPr>
              <a:t>Soll</a:t>
            </a:r>
            <a:r>
              <a:rPr lang="it-IT" sz="2400" dirty="0" smtClean="0">
                <a:cs typeface="Times New Roman" charset="0"/>
              </a:rPr>
              <a:t> (1996): </a:t>
            </a:r>
            <a:r>
              <a:rPr lang="it-IT" sz="2400" b="1" dirty="0" smtClean="0">
                <a:cs typeface="Times New Roman" charset="0"/>
              </a:rPr>
              <a:t>pianificazione mentale delle spese in due fasi: </a:t>
            </a:r>
          </a:p>
          <a:p>
            <a:pPr eaLnBrk="1" hangingPunct="1"/>
            <a:r>
              <a:rPr lang="it-IT" sz="2400" dirty="0" smtClean="0">
                <a:cs typeface="Times New Roman" charset="0"/>
              </a:rPr>
              <a:t>1) </a:t>
            </a:r>
            <a:r>
              <a:rPr lang="it-IT" sz="2400" b="1" dirty="0" smtClean="0">
                <a:cs typeface="Times New Roman" charset="0"/>
              </a:rPr>
              <a:t>budget </a:t>
            </a:r>
            <a:r>
              <a:rPr lang="it-IT" sz="2400" b="1" dirty="0" err="1" smtClean="0">
                <a:cs typeface="Times New Roman" charset="0"/>
              </a:rPr>
              <a:t>setting</a:t>
            </a:r>
            <a:r>
              <a:rPr lang="it-IT" sz="2400" dirty="0" err="1" smtClean="0">
                <a:cs typeface="Times New Roman" charset="0"/>
              </a:rPr>
              <a:t>=</a:t>
            </a:r>
            <a:r>
              <a:rPr lang="it-IT" sz="2400" dirty="0" smtClean="0">
                <a:cs typeface="Times New Roman" charset="0"/>
              </a:rPr>
              <a:t> la persona attribuisce etichette al denaro, destinandolo all’acquisto di beni diversi (voci di spesa)</a:t>
            </a:r>
          </a:p>
          <a:p>
            <a:pPr eaLnBrk="1" hangingPunct="1"/>
            <a:r>
              <a:rPr lang="it-IT" sz="2400" dirty="0" smtClean="0">
                <a:cs typeface="Times New Roman" charset="0"/>
              </a:rPr>
              <a:t>2) </a:t>
            </a:r>
            <a:r>
              <a:rPr lang="it-IT" sz="2400" b="1" dirty="0" err="1" smtClean="0">
                <a:cs typeface="Times New Roman" charset="0"/>
              </a:rPr>
              <a:t>expense</a:t>
            </a:r>
            <a:r>
              <a:rPr lang="it-IT" sz="2400" b="1" dirty="0" smtClean="0">
                <a:cs typeface="Times New Roman" charset="0"/>
              </a:rPr>
              <a:t> </a:t>
            </a:r>
            <a:r>
              <a:rPr lang="it-IT" sz="2400" b="1" dirty="0" err="1" smtClean="0">
                <a:cs typeface="Times New Roman" charset="0"/>
              </a:rPr>
              <a:t>tracking</a:t>
            </a:r>
            <a:r>
              <a:rPr lang="it-IT" sz="2400" dirty="0" err="1" smtClean="0">
                <a:cs typeface="Times New Roman" charset="0"/>
              </a:rPr>
              <a:t>=</a:t>
            </a:r>
            <a:r>
              <a:rPr lang="it-IT" sz="2400" dirty="0" smtClean="0">
                <a:cs typeface="Times New Roman" charset="0"/>
              </a:rPr>
              <a:t> la persona assegna i beni alle diverse riserve di denaro</a:t>
            </a:r>
          </a:p>
          <a:p>
            <a:pPr lvl="1" eaLnBrk="1" hangingPunct="1"/>
            <a:r>
              <a:rPr lang="it-IT" sz="2400" dirty="0" smtClean="0">
                <a:cs typeface="Times New Roman" charset="0"/>
              </a:rPr>
              <a:t>Anche qui in due fasi: </a:t>
            </a:r>
          </a:p>
          <a:p>
            <a:pPr lvl="2" eaLnBrk="1" hangingPunct="1"/>
            <a:r>
              <a:rPr lang="it-IT" sz="2000" dirty="0" smtClean="0">
                <a:cs typeface="Times New Roman" charset="0"/>
              </a:rPr>
              <a:t>le registra (spese piccole ignorate)  </a:t>
            </a:r>
          </a:p>
          <a:p>
            <a:pPr lvl="2" eaLnBrk="1" hangingPunct="1"/>
            <a:r>
              <a:rPr lang="it-IT" sz="2000" dirty="0" smtClean="0">
                <a:cs typeface="Times New Roman" charset="0"/>
              </a:rPr>
              <a:t>le assegna alla voce di spesa appropriata</a:t>
            </a:r>
            <a:endParaRPr lang="it-IT"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US"/>
          </a:p>
        </p:txBody>
      </p:sp>
      <p:sp>
        <p:nvSpPr>
          <p:cNvPr id="3" name="Segnaposto contenuto 2"/>
          <p:cNvSpPr>
            <a:spLocks noGrp="1"/>
          </p:cNvSpPr>
          <p:nvPr>
            <p:ph idx="1"/>
          </p:nvPr>
        </p:nvSpPr>
        <p:spPr/>
        <p:txBody>
          <a:bodyPr/>
          <a:lstStyle/>
          <a:p>
            <a:r>
              <a:rPr lang="en-US" sz="2800" b="1" dirty="0" smtClean="0"/>
              <a:t>Le diverse </a:t>
            </a:r>
            <a:r>
              <a:rPr lang="en-US" sz="2800" b="1" dirty="0" err="1" smtClean="0"/>
              <a:t>voci</a:t>
            </a:r>
            <a:r>
              <a:rPr lang="en-US" sz="2800" b="1" dirty="0" smtClean="0"/>
              <a:t> di </a:t>
            </a:r>
            <a:r>
              <a:rPr lang="en-US" sz="2800" b="1" dirty="0" err="1" smtClean="0"/>
              <a:t>spesa</a:t>
            </a:r>
            <a:r>
              <a:rPr lang="en-US" sz="2800" b="1" dirty="0" smtClean="0"/>
              <a:t> non </a:t>
            </a:r>
            <a:r>
              <a:rPr lang="en-US" sz="2800" b="1" dirty="0" err="1" smtClean="0"/>
              <a:t>sono</a:t>
            </a:r>
            <a:r>
              <a:rPr lang="en-US" sz="2800" b="1" dirty="0" smtClean="0"/>
              <a:t> </a:t>
            </a:r>
            <a:r>
              <a:rPr lang="en-US" sz="2800" b="1" dirty="0" err="1" smtClean="0"/>
              <a:t>fungibili</a:t>
            </a:r>
            <a:endParaRPr lang="en-US" sz="2800" b="1" dirty="0" smtClean="0"/>
          </a:p>
          <a:p>
            <a:pPr lvl="1"/>
            <a:r>
              <a:rPr lang="en-US" sz="2400" dirty="0" err="1" smtClean="0"/>
              <a:t>Vedi</a:t>
            </a:r>
            <a:r>
              <a:rPr lang="en-US" sz="2400" dirty="0" smtClean="0"/>
              <a:t> </a:t>
            </a:r>
            <a:r>
              <a:rPr lang="en-US" sz="2400" dirty="0" err="1" smtClean="0"/>
              <a:t>bilanci</a:t>
            </a:r>
            <a:r>
              <a:rPr lang="en-US" sz="2400" dirty="0" smtClean="0"/>
              <a:t> </a:t>
            </a:r>
            <a:r>
              <a:rPr lang="en-US" sz="2400" dirty="0" err="1" smtClean="0"/>
              <a:t>organizzazioni</a:t>
            </a:r>
            <a:r>
              <a:rPr lang="en-US" sz="2400" dirty="0" smtClean="0"/>
              <a:t> (</a:t>
            </a:r>
            <a:r>
              <a:rPr lang="en-US" sz="2400" dirty="0" err="1" smtClean="0"/>
              <a:t>università</a:t>
            </a:r>
            <a:r>
              <a:rPr lang="en-US" sz="2400" dirty="0" smtClean="0"/>
              <a:t>)</a:t>
            </a:r>
          </a:p>
          <a:p>
            <a:pPr lvl="1"/>
            <a:r>
              <a:rPr lang="en-US" sz="2400" dirty="0" smtClean="0"/>
              <a:t>Es. </a:t>
            </a:r>
            <a:r>
              <a:rPr lang="en-US" sz="2400" dirty="0" err="1" smtClean="0"/>
              <a:t>Comprare</a:t>
            </a:r>
            <a:r>
              <a:rPr lang="en-US" sz="2400" dirty="0" smtClean="0"/>
              <a:t> un </a:t>
            </a:r>
            <a:r>
              <a:rPr lang="en-US" sz="2400" dirty="0" err="1" smtClean="0"/>
              <a:t>biglietto</a:t>
            </a:r>
            <a:r>
              <a:rPr lang="en-US" sz="2400" dirty="0" smtClean="0"/>
              <a:t> per </a:t>
            </a:r>
            <a:r>
              <a:rPr lang="en-US" sz="2400" dirty="0" err="1" smtClean="0"/>
              <a:t>teatro</a:t>
            </a:r>
            <a:r>
              <a:rPr lang="en-US" sz="2400" dirty="0" smtClean="0"/>
              <a:t> di 50 </a:t>
            </a:r>
            <a:r>
              <a:rPr lang="en-US" sz="2400" dirty="0" err="1" smtClean="0"/>
              <a:t>dollari</a:t>
            </a:r>
            <a:endParaRPr lang="en-US" sz="2400" dirty="0" smtClean="0"/>
          </a:p>
          <a:p>
            <a:pPr lvl="2"/>
            <a:r>
              <a:rPr lang="en-US" sz="1800" i="1" dirty="0" err="1" smtClean="0"/>
              <a:t>Caso</a:t>
            </a:r>
            <a:r>
              <a:rPr lang="en-US" sz="1800" i="1" dirty="0" smtClean="0"/>
              <a:t> A </a:t>
            </a:r>
            <a:r>
              <a:rPr lang="en-US" sz="1800" i="1" dirty="0" err="1" smtClean="0"/>
              <a:t>hanno</a:t>
            </a:r>
            <a:r>
              <a:rPr lang="en-US" sz="1800" i="1" dirty="0" smtClean="0"/>
              <a:t> </a:t>
            </a:r>
            <a:r>
              <a:rPr lang="en-US" sz="1800" i="1" dirty="0" err="1" smtClean="0"/>
              <a:t>già</a:t>
            </a:r>
            <a:r>
              <a:rPr lang="en-US" sz="1800" i="1" dirty="0" smtClean="0"/>
              <a:t> </a:t>
            </a:r>
            <a:r>
              <a:rPr lang="en-US" sz="1800" i="1" dirty="0" err="1" smtClean="0"/>
              <a:t>speso</a:t>
            </a:r>
            <a:r>
              <a:rPr lang="en-US" sz="1800" i="1" dirty="0" smtClean="0"/>
              <a:t> 50$ in </a:t>
            </a:r>
            <a:r>
              <a:rPr lang="en-US" sz="1800" i="1" dirty="0" err="1" smtClean="0"/>
              <a:t>precedenza</a:t>
            </a:r>
            <a:r>
              <a:rPr lang="en-US" sz="1800" i="1" dirty="0" smtClean="0"/>
              <a:t> per </a:t>
            </a:r>
            <a:r>
              <a:rPr lang="en-US" sz="1800" i="1" dirty="0" err="1" smtClean="0"/>
              <a:t>andare</a:t>
            </a:r>
            <a:r>
              <a:rPr lang="en-US" sz="1800" i="1" dirty="0" smtClean="0"/>
              <a:t> a </a:t>
            </a:r>
            <a:r>
              <a:rPr lang="en-US" sz="1800" i="1" dirty="0" err="1" smtClean="0"/>
              <a:t>vedere</a:t>
            </a:r>
            <a:r>
              <a:rPr lang="en-US" sz="1800" i="1" dirty="0" smtClean="0"/>
              <a:t> </a:t>
            </a:r>
            <a:r>
              <a:rPr lang="en-US" sz="1800" i="1" dirty="0" err="1" smtClean="0"/>
              <a:t>una</a:t>
            </a:r>
            <a:r>
              <a:rPr lang="en-US" sz="1800" i="1" dirty="0" smtClean="0"/>
              <a:t> partita</a:t>
            </a:r>
          </a:p>
          <a:p>
            <a:pPr lvl="2"/>
            <a:r>
              <a:rPr lang="en-US" sz="1800" i="1" dirty="0" err="1" smtClean="0"/>
              <a:t>Caso</a:t>
            </a:r>
            <a:r>
              <a:rPr lang="en-US" sz="1800" i="1" dirty="0" smtClean="0"/>
              <a:t> B </a:t>
            </a:r>
            <a:r>
              <a:rPr lang="en-US" sz="1800" i="1" dirty="0" err="1" smtClean="0"/>
              <a:t>hanno</a:t>
            </a:r>
            <a:r>
              <a:rPr lang="en-US" sz="1800" i="1" dirty="0" smtClean="0"/>
              <a:t> </a:t>
            </a:r>
            <a:r>
              <a:rPr lang="en-US" sz="1800" i="1" dirty="0" err="1" smtClean="0"/>
              <a:t>già</a:t>
            </a:r>
            <a:r>
              <a:rPr lang="en-US" sz="1800" i="1" dirty="0" smtClean="0"/>
              <a:t> </a:t>
            </a:r>
            <a:r>
              <a:rPr lang="en-US" sz="1800" i="1" dirty="0" err="1" smtClean="0"/>
              <a:t>pagato</a:t>
            </a:r>
            <a:r>
              <a:rPr lang="en-US" sz="1800" i="1" dirty="0" smtClean="0"/>
              <a:t> </a:t>
            </a:r>
            <a:r>
              <a:rPr lang="en-US" sz="1800" i="1" dirty="0" err="1" smtClean="0"/>
              <a:t>una</a:t>
            </a:r>
            <a:r>
              <a:rPr lang="en-US" sz="1800" i="1" dirty="0" smtClean="0"/>
              <a:t> </a:t>
            </a:r>
            <a:r>
              <a:rPr lang="en-US" sz="1800" i="1" dirty="0" err="1" smtClean="0"/>
              <a:t>multa</a:t>
            </a:r>
            <a:r>
              <a:rPr lang="en-US" sz="1800" i="1" dirty="0" smtClean="0"/>
              <a:t> di 50 $</a:t>
            </a:r>
          </a:p>
          <a:p>
            <a:pPr lvl="2"/>
            <a:r>
              <a:rPr lang="en-US" sz="1800" i="1" dirty="0" smtClean="0"/>
              <a:t>In </a:t>
            </a:r>
            <a:r>
              <a:rPr lang="en-US" sz="1800" i="1" dirty="0" err="1" smtClean="0"/>
              <a:t>quale</a:t>
            </a:r>
            <a:r>
              <a:rPr lang="en-US" sz="1800" i="1" dirty="0" smtClean="0"/>
              <a:t> </a:t>
            </a:r>
            <a:r>
              <a:rPr lang="en-US" sz="1800" i="1" dirty="0" err="1" smtClean="0"/>
              <a:t>condizione</a:t>
            </a:r>
            <a:r>
              <a:rPr lang="en-US" sz="1800" i="1" dirty="0" smtClean="0"/>
              <a:t> </a:t>
            </a:r>
            <a:r>
              <a:rPr lang="en-US" sz="1800" i="1" dirty="0" err="1" smtClean="0"/>
              <a:t>saranno</a:t>
            </a:r>
            <a:r>
              <a:rPr lang="en-US" sz="1800" i="1" dirty="0" smtClean="0"/>
              <a:t> </a:t>
            </a:r>
            <a:r>
              <a:rPr lang="en-US" sz="1800" i="1" dirty="0" err="1" smtClean="0"/>
              <a:t>più</a:t>
            </a:r>
            <a:r>
              <a:rPr lang="en-US" sz="1800" i="1" dirty="0" smtClean="0"/>
              <a:t> </a:t>
            </a:r>
            <a:r>
              <a:rPr lang="en-US" sz="1800" i="1" dirty="0" err="1" smtClean="0"/>
              <a:t>propensi</a:t>
            </a:r>
            <a:r>
              <a:rPr lang="en-US" sz="1800" i="1" dirty="0" smtClean="0"/>
              <a:t> </a:t>
            </a:r>
            <a:r>
              <a:rPr lang="en-US" sz="1800" i="1" dirty="0" err="1" smtClean="0"/>
              <a:t>all’acquisto</a:t>
            </a:r>
            <a:r>
              <a:rPr lang="en-US" sz="1800" i="1" dirty="0" smtClean="0"/>
              <a:t> del </a:t>
            </a:r>
            <a:r>
              <a:rPr lang="en-US" sz="1800" i="1" dirty="0" err="1" smtClean="0"/>
              <a:t>biglietto</a:t>
            </a:r>
            <a:r>
              <a:rPr lang="en-US" sz="1800" i="1" dirty="0" smtClean="0"/>
              <a:t> ??</a:t>
            </a:r>
          </a:p>
          <a:p>
            <a:pPr lvl="1"/>
            <a:r>
              <a:rPr lang="en-US" sz="2400" dirty="0" smtClean="0"/>
              <a:t>Self control   (</a:t>
            </a:r>
            <a:r>
              <a:rPr lang="en-US" sz="2400" dirty="0" err="1" smtClean="0"/>
              <a:t>fissare</a:t>
            </a:r>
            <a:r>
              <a:rPr lang="en-US" sz="2400" dirty="0" smtClean="0"/>
              <a:t> </a:t>
            </a:r>
            <a:r>
              <a:rPr lang="en-US" sz="2400" dirty="0" err="1" smtClean="0"/>
              <a:t>limite</a:t>
            </a:r>
            <a:r>
              <a:rPr lang="en-US" sz="2400" dirty="0" smtClean="0"/>
              <a:t>  basso in </a:t>
            </a:r>
            <a:r>
              <a:rPr lang="en-US" sz="2400" dirty="0" err="1" smtClean="0"/>
              <a:t>una</a:t>
            </a:r>
            <a:r>
              <a:rPr lang="en-US" sz="2400" dirty="0" smtClean="0"/>
              <a:t> voce di </a:t>
            </a:r>
            <a:r>
              <a:rPr lang="en-US" sz="2400" dirty="0" err="1" smtClean="0"/>
              <a:t>spesa</a:t>
            </a:r>
            <a:r>
              <a:rPr lang="en-US" sz="2400" dirty="0" smtClean="0"/>
              <a:t> </a:t>
            </a:r>
            <a:r>
              <a:rPr lang="en-US" sz="2400" dirty="0" err="1" smtClean="0"/>
              <a:t>nella</a:t>
            </a:r>
            <a:r>
              <a:rPr lang="en-US" sz="2400" dirty="0" smtClean="0"/>
              <a:t> </a:t>
            </a:r>
            <a:r>
              <a:rPr lang="en-US" sz="2400" dirty="0" err="1" smtClean="0"/>
              <a:t>quale</a:t>
            </a:r>
            <a:r>
              <a:rPr lang="en-US" sz="2400" dirty="0" smtClean="0"/>
              <a:t> </a:t>
            </a:r>
            <a:r>
              <a:rPr lang="en-US" sz="2400" dirty="0" err="1" smtClean="0"/>
              <a:t>si</a:t>
            </a:r>
            <a:r>
              <a:rPr lang="en-US" sz="2400" dirty="0" smtClean="0"/>
              <a:t> </a:t>
            </a:r>
            <a:r>
              <a:rPr lang="en-US" sz="2400" dirty="0" err="1" smtClean="0"/>
              <a:t>teme</a:t>
            </a:r>
            <a:r>
              <a:rPr lang="en-US" sz="2400" dirty="0" smtClean="0"/>
              <a:t> di </a:t>
            </a:r>
            <a:r>
              <a:rPr lang="en-US" sz="2400" dirty="0" err="1" smtClean="0"/>
              <a:t>eccedere</a:t>
            </a:r>
            <a:r>
              <a:rPr lang="en-US" sz="2400" dirty="0" smtClean="0"/>
              <a:t>) </a:t>
            </a:r>
            <a:r>
              <a:rPr lang="en-US" sz="2400" dirty="0" smtClean="0">
                <a:sym typeface="Wingdings" pitchFamily="2" charset="2"/>
              </a:rPr>
              <a:t> </a:t>
            </a:r>
            <a:r>
              <a:rPr lang="en-US" sz="2400" dirty="0" err="1" smtClean="0">
                <a:sym typeface="Wingdings" pitchFamily="2" charset="2"/>
              </a:rPr>
              <a:t>gradimento</a:t>
            </a:r>
            <a:r>
              <a:rPr lang="en-US" sz="2400" dirty="0" smtClean="0">
                <a:sym typeface="Wingdings" pitchFamily="2" charset="2"/>
              </a:rPr>
              <a:t> di </a:t>
            </a:r>
            <a:r>
              <a:rPr lang="en-US" sz="2400" dirty="0" err="1" smtClean="0">
                <a:sym typeface="Wingdings" pitchFamily="2" charset="2"/>
              </a:rPr>
              <a:t>regali</a:t>
            </a:r>
            <a:endParaRPr lang="en-US" sz="2400" dirty="0" smtClean="0">
              <a:sym typeface="Wingdings" pitchFamily="2" charset="2"/>
            </a:endParaRPr>
          </a:p>
          <a:p>
            <a:pPr lvl="2"/>
            <a:r>
              <a:rPr lang="en-US" sz="2000" dirty="0" err="1" smtClean="0">
                <a:sym typeface="Wingdings" pitchFamily="2" charset="2"/>
              </a:rPr>
              <a:t>Regali</a:t>
            </a:r>
            <a:r>
              <a:rPr lang="en-US" sz="2000" dirty="0" smtClean="0">
                <a:sym typeface="Wingdings" pitchFamily="2" charset="2"/>
              </a:rPr>
              <a:t> di </a:t>
            </a:r>
            <a:r>
              <a:rPr lang="en-US" sz="2000" dirty="0" err="1" smtClean="0">
                <a:sym typeface="Wingdings" pitchFamily="2" charset="2"/>
              </a:rPr>
              <a:t>lusso</a:t>
            </a:r>
            <a:r>
              <a:rPr lang="en-US" sz="2000" dirty="0" smtClean="0">
                <a:sym typeface="Wingdings" pitchFamily="2" charset="2"/>
              </a:rPr>
              <a:t> </a:t>
            </a:r>
            <a:r>
              <a:rPr lang="en-US" sz="2000" dirty="0" err="1" smtClean="0">
                <a:sym typeface="Wingdings" pitchFamily="2" charset="2"/>
              </a:rPr>
              <a:t>possono</a:t>
            </a:r>
            <a:r>
              <a:rPr lang="en-US" sz="2000" dirty="0" smtClean="0">
                <a:sym typeface="Wingdings" pitchFamily="2" charset="2"/>
              </a:rPr>
              <a:t> </a:t>
            </a:r>
            <a:r>
              <a:rPr lang="en-US" sz="2000" dirty="0" err="1" smtClean="0">
                <a:sym typeface="Wingdings" pitchFamily="2" charset="2"/>
              </a:rPr>
              <a:t>essere</a:t>
            </a:r>
            <a:r>
              <a:rPr lang="en-US" sz="2000" dirty="0" smtClean="0">
                <a:sym typeface="Wingdings" pitchFamily="2" charset="2"/>
              </a:rPr>
              <a:t> </a:t>
            </a:r>
            <a:r>
              <a:rPr lang="en-US" sz="2000" dirty="0" err="1" smtClean="0">
                <a:sym typeface="Wingdings" pitchFamily="2" charset="2"/>
              </a:rPr>
              <a:t>più</a:t>
            </a:r>
            <a:r>
              <a:rPr lang="en-US" sz="2000" dirty="0" smtClean="0">
                <a:sym typeface="Wingdings" pitchFamily="2" charset="2"/>
              </a:rPr>
              <a:t> </a:t>
            </a:r>
            <a:r>
              <a:rPr lang="en-US" sz="2000" dirty="0" err="1" smtClean="0">
                <a:sym typeface="Wingdings" pitchFamily="2" charset="2"/>
              </a:rPr>
              <a:t>graditi</a:t>
            </a:r>
            <a:r>
              <a:rPr lang="en-US" sz="2000" dirty="0" smtClean="0">
                <a:sym typeface="Wingdings" pitchFamily="2" charset="2"/>
              </a:rPr>
              <a:t> del </a:t>
            </a:r>
            <a:r>
              <a:rPr lang="en-US" sz="2000" dirty="0" err="1" smtClean="0">
                <a:sym typeface="Wingdings" pitchFamily="2" charset="2"/>
              </a:rPr>
              <a:t>denaro</a:t>
            </a:r>
            <a:endParaRPr lang="en-US"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it-IT" b="1" dirty="0" err="1" smtClean="0">
                <a:effectLst>
                  <a:outerShdw blurRad="38100" dist="38100" dir="2700000" algn="tl">
                    <a:srgbClr val="C0C0C0"/>
                  </a:outerShdw>
                </a:effectLst>
                <a:cs typeface="Times New Roman" charset="0"/>
              </a:rPr>
              <a:t>Temptation</a:t>
            </a:r>
            <a:r>
              <a:rPr lang="it-IT" b="1" dirty="0" smtClean="0">
                <a:effectLst>
                  <a:outerShdw blurRad="38100" dist="38100" dir="2700000" algn="tl">
                    <a:srgbClr val="C0C0C0"/>
                  </a:outerShdw>
                </a:effectLst>
                <a:cs typeface="Times New Roman" charset="0"/>
              </a:rPr>
              <a:t> </a:t>
            </a:r>
            <a:r>
              <a:rPr lang="it-IT" b="1" smtClean="0">
                <a:effectLst>
                  <a:outerShdw blurRad="38100" dist="38100" dir="2700000" algn="tl">
                    <a:srgbClr val="C0C0C0"/>
                  </a:outerShdw>
                </a:effectLst>
                <a:cs typeface="Times New Roman" charset="0"/>
              </a:rPr>
              <a:t>hierachy </a:t>
            </a:r>
            <a:endParaRPr lang="it-IT" b="1" dirty="0" smtClean="0">
              <a:effectLst>
                <a:outerShdw blurRad="38100" dist="38100" dir="2700000" algn="tl">
                  <a:srgbClr val="C0C0C0"/>
                </a:outerShdw>
              </a:effectLst>
              <a:cs typeface="Times New Roman" charset="0"/>
            </a:endParaRPr>
          </a:p>
        </p:txBody>
      </p:sp>
      <p:sp>
        <p:nvSpPr>
          <p:cNvPr id="7171" name="Rectangle 3"/>
          <p:cNvSpPr>
            <a:spLocks noGrp="1" noChangeArrowheads="1"/>
          </p:cNvSpPr>
          <p:nvPr>
            <p:ph type="body" idx="1"/>
          </p:nvPr>
        </p:nvSpPr>
        <p:spPr/>
        <p:txBody>
          <a:bodyPr/>
          <a:lstStyle/>
          <a:p>
            <a:pPr algn="just" eaLnBrk="1" hangingPunct="1"/>
            <a:r>
              <a:rPr lang="it-IT" sz="2800" b="1" dirty="0" smtClean="0">
                <a:cs typeface="Times New Roman" charset="0"/>
              </a:rPr>
              <a:t>tre fonti di ricchezza (</a:t>
            </a:r>
            <a:r>
              <a:rPr lang="it-IT" sz="2800" b="1" dirty="0" err="1" smtClean="0">
                <a:cs typeface="Times New Roman" charset="0"/>
              </a:rPr>
              <a:t>Wealth</a:t>
            </a:r>
            <a:r>
              <a:rPr lang="it-IT" sz="2800" b="1" dirty="0" smtClean="0">
                <a:cs typeface="Times New Roman" charset="0"/>
              </a:rPr>
              <a:t> </a:t>
            </a:r>
            <a:r>
              <a:rPr lang="it-IT" sz="2800" b="1" dirty="0" err="1" smtClean="0">
                <a:cs typeface="Times New Roman" charset="0"/>
              </a:rPr>
              <a:t>accounts</a:t>
            </a:r>
            <a:r>
              <a:rPr lang="it-IT" sz="2800" b="1" dirty="0" smtClean="0">
                <a:cs typeface="Times New Roman" charset="0"/>
              </a:rPr>
              <a:t>) che siamo tentati di spendere in modo decrescente: </a:t>
            </a:r>
          </a:p>
          <a:p>
            <a:pPr lvl="1" algn="just" eaLnBrk="1" hangingPunct="1"/>
            <a:r>
              <a:rPr lang="it-IT" sz="2400" b="1" dirty="0" smtClean="0">
                <a:cs typeface="Times New Roman" charset="0"/>
              </a:rPr>
              <a:t>a)  </a:t>
            </a:r>
            <a:r>
              <a:rPr lang="it-IT" sz="2400" b="1" dirty="0" err="1" smtClean="0">
                <a:cs typeface="Times New Roman" charset="0"/>
              </a:rPr>
              <a:t>current</a:t>
            </a:r>
            <a:r>
              <a:rPr lang="it-IT" sz="2400" b="1" dirty="0" smtClean="0">
                <a:cs typeface="Times New Roman" charset="0"/>
              </a:rPr>
              <a:t> </a:t>
            </a:r>
            <a:r>
              <a:rPr lang="it-IT" sz="2400" b="1" dirty="0" err="1" smtClean="0">
                <a:cs typeface="Times New Roman" charset="0"/>
              </a:rPr>
              <a:t>assets</a:t>
            </a:r>
            <a:r>
              <a:rPr lang="it-IT" sz="2400" b="1" dirty="0" smtClean="0">
                <a:cs typeface="Times New Roman" charset="0"/>
              </a:rPr>
              <a:t> (contanti conto corrente normale)</a:t>
            </a:r>
          </a:p>
          <a:p>
            <a:pPr lvl="1" algn="just" eaLnBrk="1" hangingPunct="1"/>
            <a:r>
              <a:rPr lang="it-IT" sz="2400" b="1" dirty="0" smtClean="0">
                <a:cs typeface="Times New Roman" charset="0"/>
              </a:rPr>
              <a:t>b)  </a:t>
            </a:r>
            <a:r>
              <a:rPr lang="it-IT" sz="2400" b="1" dirty="0" err="1" smtClean="0">
                <a:cs typeface="Times New Roman" charset="0"/>
              </a:rPr>
              <a:t>current</a:t>
            </a:r>
            <a:r>
              <a:rPr lang="it-IT" sz="2400" b="1" dirty="0" smtClean="0">
                <a:cs typeface="Times New Roman" charset="0"/>
              </a:rPr>
              <a:t> </a:t>
            </a:r>
            <a:r>
              <a:rPr lang="it-IT" sz="2400" b="1" dirty="0" err="1" smtClean="0">
                <a:cs typeface="Times New Roman" charset="0"/>
              </a:rPr>
              <a:t>wealth</a:t>
            </a:r>
            <a:r>
              <a:rPr lang="it-IT" sz="2400" b="1" dirty="0" smtClean="0">
                <a:cs typeface="Times New Roman" charset="0"/>
              </a:rPr>
              <a:t> (conti di risparmio, azioni, reddito immobiliare); </a:t>
            </a:r>
          </a:p>
          <a:p>
            <a:pPr lvl="1" algn="just" eaLnBrk="1" hangingPunct="1"/>
            <a:r>
              <a:rPr lang="it-IT" sz="2400" b="1" dirty="0" smtClean="0">
                <a:cs typeface="Times New Roman" charset="0"/>
              </a:rPr>
              <a:t>c) reddito futuro.   </a:t>
            </a:r>
          </a:p>
          <a:p>
            <a:pPr algn="just" eaLnBrk="1" hangingPunct="1"/>
            <a:endParaRPr lang="it-IT" sz="2800" b="1" dirty="0" smtClean="0">
              <a:cs typeface="Times New Roman" charset="0"/>
            </a:endParaRPr>
          </a:p>
          <a:p>
            <a:pPr algn="just" eaLnBrk="1" hangingPunct="1"/>
            <a:r>
              <a:rPr lang="it-IT" sz="2800" b="1" dirty="0" smtClean="0">
                <a:cs typeface="Times New Roman" charset="0"/>
              </a:rPr>
              <a:t>persone spendono più facilmente il denaro derivante dal reddito corrente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1208</TotalTime>
  <Words>1487</Words>
  <Application>Microsoft Office PowerPoint</Application>
  <PresentationFormat>Presentazione su schermo (4:3)</PresentationFormat>
  <Paragraphs>201</Paragraphs>
  <Slides>29</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29</vt:i4>
      </vt:variant>
    </vt:vector>
  </HeadingPairs>
  <TitlesOfParts>
    <vt:vector size="31" baseType="lpstr">
      <vt:lpstr>Struttura predefinita</vt:lpstr>
      <vt:lpstr>Grafico</vt:lpstr>
      <vt:lpstr>Processi cognitivi</vt:lpstr>
      <vt:lpstr>Percezione e categorizzazione</vt:lpstr>
      <vt:lpstr>I conti mentali :(mental accounts)</vt:lpstr>
      <vt:lpstr>Diapositiva 4</vt:lpstr>
      <vt:lpstr>Secondo Shefrin e Thaler: Le persone tengono conti mentali</vt:lpstr>
      <vt:lpstr>Esempio </vt:lpstr>
      <vt:lpstr>     </vt:lpstr>
      <vt:lpstr>Diapositiva 8</vt:lpstr>
      <vt:lpstr>Temptation hierachy </vt:lpstr>
      <vt:lpstr>Formarsi delle aspettative in ambito economico</vt:lpstr>
      <vt:lpstr>Secondo la teoria delle aspettative razionali</vt:lpstr>
      <vt:lpstr>Secondo gli psicologi…..</vt:lpstr>
      <vt:lpstr>Esperienze passate + nuove informazioni</vt:lpstr>
      <vt:lpstr>Warneryd(2001)</vt:lpstr>
      <vt:lpstr>Due modelli alternativi</vt:lpstr>
      <vt:lpstr>EUT</vt:lpstr>
      <vt:lpstr>EUT</vt:lpstr>
      <vt:lpstr>Evidenza empirica</vt:lpstr>
      <vt:lpstr>Prospect theory</vt:lpstr>
      <vt:lpstr>Prospect theory</vt:lpstr>
      <vt:lpstr>Diapositiva 21</vt:lpstr>
      <vt:lpstr> </vt:lpstr>
      <vt:lpstr>Diapositiva 23</vt:lpstr>
      <vt:lpstr>framing</vt:lpstr>
      <vt:lpstr>Risultati</vt:lpstr>
      <vt:lpstr> Altri tipi di framing  </vt:lpstr>
      <vt:lpstr>euristiche</vt:lpstr>
      <vt:lpstr>Diapositiva 28</vt:lpstr>
      <vt:lpstr>Ancoraggio e aggiustamento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Processi cognitivi</dc:title>
  <dc:creator>Dip. Processi e Sviluppo</dc:creator>
  <cp:lastModifiedBy> </cp:lastModifiedBy>
  <cp:revision>34</cp:revision>
  <dcterms:created xsi:type="dcterms:W3CDTF">2004-02-09T23:12:59Z</dcterms:created>
  <dcterms:modified xsi:type="dcterms:W3CDTF">2012-10-09T06:32:52Z</dcterms:modified>
</cp:coreProperties>
</file>