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0F556-EF64-4F4B-8A90-28674D5D6ECA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6F672-9D69-419C-A524-DF77A9FF03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9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6950" y="730250"/>
            <a:ext cx="4865688" cy="3651250"/>
          </a:xfrm>
          <a:ln/>
        </p:spPr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  <p:sp>
        <p:nvSpPr>
          <p:cNvPr id="471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999423-FA75-4E49-ABE7-502742A233CF}" type="slidenum">
              <a:rPr lang="it-IT" altLang="it-IT" sz="1200"/>
              <a:pPr/>
              <a:t>9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179147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5D9E2-3DBC-4D39-8250-FFEC28726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721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0819-2E58-4EAE-8D1B-18C7F520F2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798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8F7B-8C9A-47A0-8365-500165EFC0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985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30A35-27F5-4031-AE80-39CFBA717E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495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6B40-7D01-46BC-B01F-61461D3999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6364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C4EB5-A788-4017-9E66-189D286274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127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EA5E-E037-467A-B07D-F8E326CC3A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55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227BE-E2A2-4902-815A-BDBF30F0D3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790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48CAE-6FEC-44A6-AE8C-12BF793EE2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23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45" y="273058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13" y="1435108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3B87-1BD7-4C11-A00C-45AF7F8F2C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281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338C4-9AAC-4B90-8F4E-0326CFE7B1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169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1FFCB0-4E54-4E1E-A1A0-CA84AE5978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86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1798641" y="1344621"/>
          <a:ext cx="8823325" cy="505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5" imgW="11042711" imgH="6328274" progId="Photoshop.Image.4">
                  <p:embed/>
                </p:oleObj>
              </mc:Choice>
              <mc:Fallback>
                <p:oleObj name="Image" r:id="rId5" imgW="11042711" imgH="6328274" progId="Photoshop.Image.4">
                  <p:embed/>
                  <p:pic>
                    <p:nvPicPr>
                      <p:cNvPr id="522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41" y="1344621"/>
                        <a:ext cx="8823325" cy="505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827348" y="8"/>
            <a:ext cx="6244979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FF0000"/>
                </a:solidFill>
                <a:latin typeface="Helvetica" pitchFamily="34" charset="0"/>
              </a:rPr>
              <a:t>TAVOLA PERIODICA DEGLI ELEMENTI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893889" y="5943600"/>
            <a:ext cx="731837" cy="731838"/>
          </a:xfrm>
          <a:prstGeom prst="rect">
            <a:avLst/>
          </a:prstGeom>
          <a:solidFill>
            <a:srgbClr val="F6F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980113" y="392121"/>
            <a:ext cx="827624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00"/>
                </a:solidFill>
                <a:latin typeface="Helvetica" pitchFamily="34" charset="0"/>
              </a:rPr>
              <a:t>Secondo la International Union of Pure and Applied Chemistry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  <a:latin typeface="Helvetica" pitchFamily="34" charset="0"/>
              </a:rPr>
              <a:t>(IUPAC)</a:t>
            </a:r>
            <a:endParaRPr lang="it-IT" altLang="it-IT" sz="23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030413" y="6116645"/>
            <a:ext cx="418576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000000"/>
                </a:solidFill>
                <a:latin typeface="Helvetica" pitchFamily="34" charset="0"/>
              </a:rPr>
              <a:t>Cu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881188" y="5943608"/>
            <a:ext cx="309572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29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168525" y="5989638"/>
            <a:ext cx="498726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000" b="1">
                <a:solidFill>
                  <a:srgbClr val="000000"/>
                </a:solidFill>
                <a:latin typeface="Helvetica" pitchFamily="34" charset="0"/>
              </a:rPr>
              <a:t>63,546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939927" y="6400808"/>
            <a:ext cx="599716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Rame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1571569" y="5121284"/>
            <a:ext cx="320793" cy="171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N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u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m.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 b="1">
              <a:solidFill>
                <a:srgbClr val="000000"/>
              </a:solidFill>
              <a:latin typeface="Helvetica" pitchFamily="34" charset="0"/>
            </a:endParaRP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A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t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o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m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i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c</a:t>
            </a:r>
          </a:p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2122489" y="5486407"/>
            <a:ext cx="827342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Peso</a:t>
            </a: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Atomico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2800351" y="6583371"/>
            <a:ext cx="817724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Simbolo</a:t>
            </a: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flipH="1">
            <a:off x="2716213" y="5851527"/>
            <a:ext cx="138112" cy="184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1847854" y="5668963"/>
            <a:ext cx="92075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>
            <a:off x="2579688" y="6446838"/>
            <a:ext cx="2286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2941639" y="5349883"/>
            <a:ext cx="200568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*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3017839" y="5989646"/>
            <a:ext cx="200568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*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803525" y="5989646"/>
            <a:ext cx="200568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>
                <a:solidFill>
                  <a:srgbClr val="FF0000"/>
                </a:solidFill>
              </a:rPr>
              <a:t>*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3135317" y="1143000"/>
            <a:ext cx="503237" cy="503238"/>
          </a:xfrm>
          <a:prstGeom prst="rect">
            <a:avLst/>
          </a:prstGeom>
          <a:solidFill>
            <a:srgbClr val="F6F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3135317" y="2057400"/>
            <a:ext cx="503237" cy="503238"/>
          </a:xfrm>
          <a:prstGeom prst="rect">
            <a:avLst/>
          </a:prstGeom>
          <a:solidFill>
            <a:srgbClr val="FFA8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5321310" y="1143000"/>
            <a:ext cx="503239" cy="503238"/>
          </a:xfrm>
          <a:prstGeom prst="rect">
            <a:avLst/>
          </a:prstGeom>
          <a:solidFill>
            <a:srgbClr val="89DE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5321310" y="2057400"/>
            <a:ext cx="503239" cy="503238"/>
          </a:xfrm>
          <a:prstGeom prst="rect">
            <a:avLst/>
          </a:prstGeom>
          <a:solidFill>
            <a:srgbClr val="57D11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3730635" y="1144588"/>
            <a:ext cx="128900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00"/>
                </a:solidFill>
                <a:latin typeface="Helvetica" pitchFamily="34" charset="0"/>
              </a:rPr>
              <a:t>Blocco </a:t>
            </a:r>
            <a:r>
              <a:rPr lang="it-IT" altLang="it-IT" sz="2200" b="1">
                <a:solidFill>
                  <a:srgbClr val="FF0000"/>
                </a:solidFill>
                <a:latin typeface="Helvetica" pitchFamily="34" charset="0"/>
              </a:rPr>
              <a:t>s</a:t>
            </a:r>
            <a:endParaRPr lang="it-IT" altLang="it-IT" sz="22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3730635" y="2079625"/>
            <a:ext cx="130503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00"/>
                </a:solidFill>
                <a:latin typeface="Helvetica" pitchFamily="34" charset="0"/>
              </a:rPr>
              <a:t>Blocco </a:t>
            </a:r>
            <a:r>
              <a:rPr lang="it-IT" altLang="it-IT" sz="2200" b="1">
                <a:solidFill>
                  <a:srgbClr val="FF0000"/>
                </a:solidFill>
                <a:latin typeface="Helvetica" pitchFamily="34" charset="0"/>
              </a:rPr>
              <a:t>d</a:t>
            </a:r>
            <a:endParaRPr lang="it-IT" altLang="it-IT" sz="22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5916623" y="1144588"/>
            <a:ext cx="1305037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00"/>
                </a:solidFill>
                <a:latin typeface="Helvetica" pitchFamily="34" charset="0"/>
              </a:rPr>
              <a:t>Blocco </a:t>
            </a:r>
            <a:r>
              <a:rPr lang="it-IT" altLang="it-IT" sz="2200" b="1">
                <a:solidFill>
                  <a:srgbClr val="FF0000"/>
                </a:solidFill>
                <a:latin typeface="Helvetica" pitchFamily="34" charset="0"/>
              </a:rPr>
              <a:t>p</a:t>
            </a:r>
            <a:endParaRPr lang="it-IT" altLang="it-IT" sz="22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5916612" y="2079625"/>
            <a:ext cx="1226490" cy="3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00"/>
                </a:solidFill>
                <a:latin typeface="Helvetica" pitchFamily="34" charset="0"/>
              </a:rPr>
              <a:t>Blocco </a:t>
            </a:r>
            <a:r>
              <a:rPr lang="it-IT" altLang="it-IT" sz="2200" b="1">
                <a:solidFill>
                  <a:srgbClr val="FF0000"/>
                </a:solidFill>
                <a:latin typeface="Helvetica" pitchFamily="34" charset="0"/>
              </a:rPr>
              <a:t>f</a:t>
            </a:r>
            <a:endParaRPr lang="it-IT" altLang="it-IT" sz="22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1725613" y="982671"/>
            <a:ext cx="756810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Gruppo</a:t>
            </a: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1513964" y="1068395"/>
            <a:ext cx="250260" cy="156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O</a:t>
            </a:r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1982798" y="1189046"/>
            <a:ext cx="160493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I</a:t>
            </a:r>
          </a:p>
        </p:txBody>
      </p:sp>
      <p:sp>
        <p:nvSpPr>
          <p:cNvPr id="52254" name="Text Box 30"/>
          <p:cNvSpPr txBox="1">
            <a:spLocks noChangeArrowheads="1"/>
          </p:cNvSpPr>
          <p:nvPr/>
        </p:nvSpPr>
        <p:spPr bwMode="auto">
          <a:xfrm>
            <a:off x="2393951" y="1485908"/>
            <a:ext cx="210186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II</a:t>
            </a: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2989277" y="2743208"/>
            <a:ext cx="259879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III</a:t>
            </a:r>
          </a:p>
        </p:txBody>
      </p: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3455989" y="2743208"/>
            <a:ext cx="280718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IV</a:t>
            </a:r>
          </a:p>
        </p:txBody>
      </p:sp>
      <p:sp>
        <p:nvSpPr>
          <p:cNvPr id="52257" name="Text Box 33"/>
          <p:cNvSpPr txBox="1">
            <a:spLocks noChangeArrowheads="1"/>
          </p:cNvSpPr>
          <p:nvPr/>
        </p:nvSpPr>
        <p:spPr bwMode="auto">
          <a:xfrm>
            <a:off x="3954473" y="2743208"/>
            <a:ext cx="231025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V</a:t>
            </a:r>
          </a:p>
        </p:txBody>
      </p:sp>
      <p:sp>
        <p:nvSpPr>
          <p:cNvPr id="52258" name="Text Box 34"/>
          <p:cNvSpPr txBox="1">
            <a:spLocks noChangeArrowheads="1"/>
          </p:cNvSpPr>
          <p:nvPr/>
        </p:nvSpPr>
        <p:spPr bwMode="auto">
          <a:xfrm>
            <a:off x="4370389" y="2743208"/>
            <a:ext cx="280718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VI</a:t>
            </a:r>
          </a:p>
        </p:txBody>
      </p:sp>
      <p:sp>
        <p:nvSpPr>
          <p:cNvPr id="52259" name="Text Box 35"/>
          <p:cNvSpPr txBox="1">
            <a:spLocks noChangeArrowheads="1"/>
          </p:cNvSpPr>
          <p:nvPr/>
        </p:nvSpPr>
        <p:spPr bwMode="auto">
          <a:xfrm>
            <a:off x="4873635" y="2743208"/>
            <a:ext cx="330411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VII</a:t>
            </a:r>
          </a:p>
        </p:txBody>
      </p:sp>
      <p:sp>
        <p:nvSpPr>
          <p:cNvPr id="52260" name="Text Box 36"/>
          <p:cNvSpPr txBox="1">
            <a:spLocks noChangeArrowheads="1"/>
          </p:cNvSpPr>
          <p:nvPr/>
        </p:nvSpPr>
        <p:spPr bwMode="auto">
          <a:xfrm>
            <a:off x="5815015" y="2743208"/>
            <a:ext cx="380104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VIII</a:t>
            </a:r>
          </a:p>
        </p:txBody>
      </p:sp>
      <p:sp>
        <p:nvSpPr>
          <p:cNvPr id="52261" name="Text Box 37"/>
          <p:cNvSpPr txBox="1">
            <a:spLocks noChangeArrowheads="1"/>
          </p:cNvSpPr>
          <p:nvPr/>
        </p:nvSpPr>
        <p:spPr bwMode="auto">
          <a:xfrm>
            <a:off x="6884989" y="2743208"/>
            <a:ext cx="160493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I</a:t>
            </a:r>
          </a:p>
        </p:txBody>
      </p:sp>
      <p:sp>
        <p:nvSpPr>
          <p:cNvPr id="52262" name="Text Box 38"/>
          <p:cNvSpPr txBox="1">
            <a:spLocks noChangeArrowheads="1"/>
          </p:cNvSpPr>
          <p:nvPr/>
        </p:nvSpPr>
        <p:spPr bwMode="auto">
          <a:xfrm>
            <a:off x="7296149" y="2743208"/>
            <a:ext cx="210186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II</a:t>
            </a:r>
          </a:p>
        </p:txBody>
      </p:sp>
      <p:sp>
        <p:nvSpPr>
          <p:cNvPr id="52263" name="Text Box 39"/>
          <p:cNvSpPr txBox="1">
            <a:spLocks noChangeArrowheads="1"/>
          </p:cNvSpPr>
          <p:nvPr/>
        </p:nvSpPr>
        <p:spPr bwMode="auto">
          <a:xfrm>
            <a:off x="7650177" y="1692283"/>
            <a:ext cx="259879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III</a:t>
            </a:r>
          </a:p>
        </p:txBody>
      </p:sp>
      <p:sp>
        <p:nvSpPr>
          <p:cNvPr id="52264" name="Text Box 40"/>
          <p:cNvSpPr txBox="1">
            <a:spLocks noChangeArrowheads="1"/>
          </p:cNvSpPr>
          <p:nvPr/>
        </p:nvSpPr>
        <p:spPr bwMode="auto">
          <a:xfrm>
            <a:off x="8153401" y="1692283"/>
            <a:ext cx="280718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IV</a:t>
            </a:r>
          </a:p>
        </p:txBody>
      </p:sp>
      <p:sp>
        <p:nvSpPr>
          <p:cNvPr id="52265" name="Text Box 41"/>
          <p:cNvSpPr txBox="1">
            <a:spLocks noChangeArrowheads="1"/>
          </p:cNvSpPr>
          <p:nvPr/>
        </p:nvSpPr>
        <p:spPr bwMode="auto">
          <a:xfrm>
            <a:off x="8656648" y="1692283"/>
            <a:ext cx="231025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V</a:t>
            </a:r>
          </a:p>
        </p:txBody>
      </p:sp>
      <p:sp>
        <p:nvSpPr>
          <p:cNvPr id="52266" name="Text Box 42"/>
          <p:cNvSpPr txBox="1">
            <a:spLocks noChangeArrowheads="1"/>
          </p:cNvSpPr>
          <p:nvPr/>
        </p:nvSpPr>
        <p:spPr bwMode="auto">
          <a:xfrm>
            <a:off x="9067801" y="1692283"/>
            <a:ext cx="280718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VI</a:t>
            </a:r>
          </a:p>
        </p:txBody>
      </p:sp>
      <p:sp>
        <p:nvSpPr>
          <p:cNvPr id="52267" name="Text Box 43"/>
          <p:cNvSpPr txBox="1">
            <a:spLocks noChangeArrowheads="1"/>
          </p:cNvSpPr>
          <p:nvPr/>
        </p:nvSpPr>
        <p:spPr bwMode="auto">
          <a:xfrm>
            <a:off x="9571048" y="1692283"/>
            <a:ext cx="330411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FF"/>
                </a:solidFill>
                <a:latin typeface="Helvetica" pitchFamily="34" charset="0"/>
              </a:rPr>
              <a:t>VII</a:t>
            </a:r>
          </a:p>
        </p:txBody>
      </p:sp>
      <p:sp>
        <p:nvSpPr>
          <p:cNvPr id="52268" name="Text Box 44"/>
          <p:cNvSpPr txBox="1">
            <a:spLocks noChangeArrowheads="1"/>
          </p:cNvSpPr>
          <p:nvPr/>
        </p:nvSpPr>
        <p:spPr bwMode="auto">
          <a:xfrm>
            <a:off x="9628198" y="1006483"/>
            <a:ext cx="995657" cy="27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400" b="1">
                <a:solidFill>
                  <a:srgbClr val="000000"/>
                </a:solidFill>
                <a:latin typeface="Helvetica" pitchFamily="34" charset="0"/>
              </a:rPr>
              <a:t>Gas Nobili</a:t>
            </a:r>
          </a:p>
        </p:txBody>
      </p:sp>
      <p:sp>
        <p:nvSpPr>
          <p:cNvPr id="52269" name="AutoShape 45"/>
          <p:cNvSpPr>
            <a:spLocks/>
          </p:cNvSpPr>
          <p:nvPr/>
        </p:nvSpPr>
        <p:spPr bwMode="auto">
          <a:xfrm rot="5400000">
            <a:off x="3992563" y="1793876"/>
            <a:ext cx="114300" cy="2378075"/>
          </a:xfrm>
          <a:prstGeom prst="leftBrace">
            <a:avLst>
              <a:gd name="adj1" fmla="val 173380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70" name="AutoShape 46"/>
          <p:cNvSpPr>
            <a:spLocks/>
          </p:cNvSpPr>
          <p:nvPr/>
        </p:nvSpPr>
        <p:spPr bwMode="auto">
          <a:xfrm rot="5400000">
            <a:off x="5924553" y="2286002"/>
            <a:ext cx="138112" cy="1417637"/>
          </a:xfrm>
          <a:prstGeom prst="leftBrace">
            <a:avLst>
              <a:gd name="adj1" fmla="val 8553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71" name="AutoShape 47"/>
          <p:cNvSpPr>
            <a:spLocks/>
          </p:cNvSpPr>
          <p:nvPr/>
        </p:nvSpPr>
        <p:spPr bwMode="auto">
          <a:xfrm rot="5400000">
            <a:off x="7112797" y="2515395"/>
            <a:ext cx="138112" cy="958851"/>
          </a:xfrm>
          <a:prstGeom prst="leftBrace">
            <a:avLst>
              <a:gd name="adj1" fmla="val 57855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72" name="Text Box 48"/>
          <p:cNvSpPr txBox="1">
            <a:spLocks noChangeArrowheads="1"/>
          </p:cNvSpPr>
          <p:nvPr/>
        </p:nvSpPr>
        <p:spPr bwMode="auto">
          <a:xfrm>
            <a:off x="3684588" y="2606675"/>
            <a:ext cx="287130" cy="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00"/>
                </a:solidFill>
                <a:latin typeface="Helvetica" pitchFamily="34" charset="0"/>
              </a:rPr>
              <a:t>A</a:t>
            </a:r>
          </a:p>
        </p:txBody>
      </p:sp>
      <p:sp>
        <p:nvSpPr>
          <p:cNvPr id="52273" name="Text Box 49"/>
          <p:cNvSpPr txBox="1">
            <a:spLocks noChangeArrowheads="1"/>
          </p:cNvSpPr>
          <p:nvPr/>
        </p:nvSpPr>
        <p:spPr bwMode="auto">
          <a:xfrm>
            <a:off x="7021513" y="2606675"/>
            <a:ext cx="287130" cy="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00"/>
                </a:solidFill>
                <a:latin typeface="Helvetica" pitchFamily="34" charset="0"/>
              </a:rPr>
              <a:t>B</a:t>
            </a:r>
          </a:p>
        </p:txBody>
      </p:sp>
      <p:sp>
        <p:nvSpPr>
          <p:cNvPr id="52274" name="Text Box 50"/>
          <p:cNvSpPr txBox="1">
            <a:spLocks noChangeArrowheads="1"/>
          </p:cNvSpPr>
          <p:nvPr/>
        </p:nvSpPr>
        <p:spPr bwMode="auto">
          <a:xfrm>
            <a:off x="1690689" y="1416058"/>
            <a:ext cx="181332" cy="22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1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2275" name="Text Box 51"/>
          <p:cNvSpPr txBox="1">
            <a:spLocks noChangeArrowheads="1"/>
          </p:cNvSpPr>
          <p:nvPr/>
        </p:nvSpPr>
        <p:spPr bwMode="auto">
          <a:xfrm>
            <a:off x="1690689" y="1917708"/>
            <a:ext cx="181332" cy="22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1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2276" name="Text Box 52"/>
          <p:cNvSpPr txBox="1">
            <a:spLocks noChangeArrowheads="1"/>
          </p:cNvSpPr>
          <p:nvPr/>
        </p:nvSpPr>
        <p:spPr bwMode="auto">
          <a:xfrm>
            <a:off x="1690689" y="2603508"/>
            <a:ext cx="181332" cy="22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1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52277" name="Text Box 53"/>
          <p:cNvSpPr txBox="1">
            <a:spLocks noChangeArrowheads="1"/>
          </p:cNvSpPr>
          <p:nvPr/>
        </p:nvSpPr>
        <p:spPr bwMode="auto">
          <a:xfrm>
            <a:off x="1690689" y="3244858"/>
            <a:ext cx="181332" cy="22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100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52278" name="Text Box 54"/>
          <p:cNvSpPr txBox="1">
            <a:spLocks noChangeArrowheads="1"/>
          </p:cNvSpPr>
          <p:nvPr/>
        </p:nvSpPr>
        <p:spPr bwMode="auto">
          <a:xfrm>
            <a:off x="1690689" y="3884621"/>
            <a:ext cx="181332" cy="22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1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52279" name="Text Box 55"/>
          <p:cNvSpPr txBox="1">
            <a:spLocks noChangeArrowheads="1"/>
          </p:cNvSpPr>
          <p:nvPr/>
        </p:nvSpPr>
        <p:spPr bwMode="auto">
          <a:xfrm>
            <a:off x="1690689" y="4478345"/>
            <a:ext cx="181332" cy="22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100" b="1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52280" name="Text Box 56"/>
          <p:cNvSpPr txBox="1">
            <a:spLocks noChangeArrowheads="1"/>
          </p:cNvSpPr>
          <p:nvPr/>
        </p:nvSpPr>
        <p:spPr bwMode="auto">
          <a:xfrm>
            <a:off x="1706564" y="4754570"/>
            <a:ext cx="181332" cy="22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100" b="1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52281" name="AutoShape 57"/>
          <p:cNvSpPr>
            <a:spLocks noChangeArrowheads="1"/>
          </p:cNvSpPr>
          <p:nvPr/>
        </p:nvSpPr>
        <p:spPr bwMode="auto">
          <a:xfrm>
            <a:off x="1524000" y="2879725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50"/>
    </mc:Choice>
    <mc:Fallback xmlns="">
      <p:transition spd="slow" advTm="14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790701" y="119063"/>
            <a:ext cx="8638117" cy="6563916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it-IT">
              <a:solidFill>
                <a:srgbClr val="000000"/>
              </a:solidFill>
            </a:endParaRPr>
          </a:p>
        </p:txBody>
      </p:sp>
      <p:pic>
        <p:nvPicPr>
          <p:cNvPr id="2050" name="Picture 2" descr="E:\Documents and Settings\stefania\Desktop\p27a_ISBN88-08-09101-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759" y="861060"/>
            <a:ext cx="4320000" cy="22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stefania\Desktop\p27b_ISBN88-08-09101-5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759" y="3756663"/>
            <a:ext cx="4680000" cy="22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249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50"/>
    </mc:Choice>
    <mc:Fallback>
      <p:transition spd="slow" advTm="3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ocuments and Settings\stefania\Desktop\f0405_ISBN88-08-09101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1"/>
            <a:ext cx="91440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4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04"/>
    </mc:Choice>
    <mc:Fallback>
      <p:transition spd="slow" advTm="5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2"/>
          <p:cNvSpPr>
            <a:spLocks noChangeArrowheads="1"/>
          </p:cNvSpPr>
          <p:nvPr/>
        </p:nvSpPr>
        <p:spPr bwMode="auto">
          <a:xfrm>
            <a:off x="7935913" y="1371600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CC99"/>
              </a:gs>
              <a:gs pos="100000">
                <a:srgbClr val="005C00"/>
              </a:gs>
            </a:gsLst>
            <a:lin ang="189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75" name="Oval 3"/>
          <p:cNvSpPr>
            <a:spLocks noChangeArrowheads="1"/>
          </p:cNvSpPr>
          <p:nvPr/>
        </p:nvSpPr>
        <p:spPr bwMode="auto">
          <a:xfrm>
            <a:off x="8153458" y="2651125"/>
            <a:ext cx="1281113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6875522" y="1050925"/>
            <a:ext cx="1277937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5270500" y="555625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5C00"/>
              </a:gs>
              <a:gs pos="100000">
                <a:srgbClr val="00CC99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3992563" y="2076450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5C00"/>
              </a:gs>
              <a:gs pos="100000">
                <a:srgbClr val="00CC99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6553200" y="2076450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5C00"/>
              </a:gs>
              <a:gs pos="100000">
                <a:srgbClr val="00CC99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5526089" y="1836738"/>
            <a:ext cx="1279525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2633663" y="1463675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5C00"/>
              </a:gs>
              <a:gs pos="100000">
                <a:srgbClr val="00CC99"/>
              </a:gs>
            </a:gsLst>
            <a:lin ang="27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4084641" y="1096963"/>
            <a:ext cx="1279525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2849563" y="2651125"/>
            <a:ext cx="1282700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6875522" y="4114800"/>
            <a:ext cx="1277937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4221163" y="4114800"/>
            <a:ext cx="1282700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5237163" y="4343400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5C00"/>
              </a:gs>
              <a:gs pos="50000">
                <a:srgbClr val="00CC99"/>
              </a:gs>
              <a:gs pos="100000">
                <a:srgbClr val="005C00"/>
              </a:gs>
            </a:gsLst>
            <a:lin ang="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7" name="Oval 15"/>
          <p:cNvSpPr>
            <a:spLocks noChangeArrowheads="1"/>
          </p:cNvSpPr>
          <p:nvPr/>
        </p:nvSpPr>
        <p:spPr bwMode="auto">
          <a:xfrm>
            <a:off x="5237163" y="3584575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5C00"/>
              </a:gs>
              <a:gs pos="50000">
                <a:srgbClr val="00CC99"/>
              </a:gs>
              <a:gs pos="100000">
                <a:srgbClr val="005C00"/>
              </a:gs>
            </a:gsLst>
            <a:lin ang="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8" name="Oval 16"/>
          <p:cNvSpPr>
            <a:spLocks noChangeArrowheads="1"/>
          </p:cNvSpPr>
          <p:nvPr/>
        </p:nvSpPr>
        <p:spPr bwMode="auto">
          <a:xfrm>
            <a:off x="6827841" y="3336925"/>
            <a:ext cx="1279525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89" name="Oval 17"/>
          <p:cNvSpPr>
            <a:spLocks noChangeArrowheads="1"/>
          </p:cNvSpPr>
          <p:nvPr/>
        </p:nvSpPr>
        <p:spPr bwMode="auto">
          <a:xfrm>
            <a:off x="2633663" y="3478213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5C00"/>
              </a:gs>
              <a:gs pos="100000">
                <a:srgbClr val="00CC99"/>
              </a:gs>
            </a:gsLst>
            <a:lin ang="27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90" name="Oval 18"/>
          <p:cNvSpPr>
            <a:spLocks noChangeArrowheads="1"/>
          </p:cNvSpPr>
          <p:nvPr/>
        </p:nvSpPr>
        <p:spPr bwMode="auto">
          <a:xfrm>
            <a:off x="4176717" y="3336925"/>
            <a:ext cx="1279525" cy="1143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91" name="Oval 19"/>
          <p:cNvSpPr>
            <a:spLocks noChangeArrowheads="1"/>
          </p:cNvSpPr>
          <p:nvPr/>
        </p:nvSpPr>
        <p:spPr bwMode="auto">
          <a:xfrm>
            <a:off x="8101013" y="3494088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CC99"/>
              </a:gs>
              <a:gs pos="100000">
                <a:srgbClr val="005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sp>
        <p:nvSpPr>
          <p:cNvPr id="3092" name="Oval 20"/>
          <p:cNvSpPr>
            <a:spLocks noChangeArrowheads="1"/>
          </p:cNvSpPr>
          <p:nvPr/>
        </p:nvSpPr>
        <p:spPr bwMode="auto">
          <a:xfrm>
            <a:off x="5237163" y="2762250"/>
            <a:ext cx="1727200" cy="1581150"/>
          </a:xfrm>
          <a:prstGeom prst="ellipse">
            <a:avLst/>
          </a:prstGeom>
          <a:gradFill rotWithShape="0">
            <a:gsLst>
              <a:gs pos="0">
                <a:srgbClr val="005C00"/>
              </a:gs>
              <a:gs pos="100000">
                <a:srgbClr val="00CC99"/>
              </a:gs>
            </a:gsLst>
            <a:lin ang="5400000" scaled="1"/>
          </a:gra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it-IT" altLang="it-IT"/>
          </a:p>
        </p:txBody>
      </p:sp>
      <p:grpSp>
        <p:nvGrpSpPr>
          <p:cNvPr id="3093" name="Group 21"/>
          <p:cNvGrpSpPr>
            <a:grpSpLocks/>
          </p:cNvGrpSpPr>
          <p:nvPr/>
        </p:nvGrpSpPr>
        <p:grpSpPr bwMode="auto">
          <a:xfrm>
            <a:off x="3490914" y="1096965"/>
            <a:ext cx="5302251" cy="4481512"/>
            <a:chOff x="2736" y="1392"/>
            <a:chExt cx="4416" cy="3984"/>
          </a:xfrm>
        </p:grpSpPr>
        <p:sp>
          <p:nvSpPr>
            <p:cNvPr id="3094" name="AutoShape 22"/>
            <p:cNvSpPr>
              <a:spLocks noChangeArrowheads="1"/>
            </p:cNvSpPr>
            <p:nvPr/>
          </p:nvSpPr>
          <p:spPr bwMode="auto">
            <a:xfrm>
              <a:off x="2736" y="3494"/>
              <a:ext cx="4416" cy="1882"/>
            </a:xfrm>
            <a:prstGeom prst="diamond">
              <a:avLst/>
            </a:prstGeom>
            <a:noFill/>
            <a:ln w="69850" cap="rnd">
              <a:solidFill>
                <a:srgbClr val="FFFF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 flipV="1">
              <a:off x="2736" y="2488"/>
              <a:ext cx="0" cy="1923"/>
            </a:xfrm>
            <a:prstGeom prst="line">
              <a:avLst/>
            </a:prstGeom>
            <a:noFill/>
            <a:ln w="698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96" name="Line 24"/>
            <p:cNvSpPr>
              <a:spLocks noChangeShapeType="1"/>
            </p:cNvSpPr>
            <p:nvPr/>
          </p:nvSpPr>
          <p:spPr bwMode="auto">
            <a:xfrm flipV="1">
              <a:off x="7152" y="2488"/>
              <a:ext cx="0" cy="1923"/>
            </a:xfrm>
            <a:prstGeom prst="line">
              <a:avLst/>
            </a:prstGeom>
            <a:noFill/>
            <a:ln w="698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auto">
            <a:xfrm flipV="1">
              <a:off x="4955" y="1392"/>
              <a:ext cx="0" cy="2092"/>
            </a:xfrm>
            <a:prstGeom prst="line">
              <a:avLst/>
            </a:prstGeom>
            <a:noFill/>
            <a:ln w="698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auto">
            <a:xfrm flipV="1">
              <a:off x="2736" y="1415"/>
              <a:ext cx="2196" cy="1073"/>
            </a:xfrm>
            <a:prstGeom prst="line">
              <a:avLst/>
            </a:prstGeom>
            <a:noFill/>
            <a:ln w="698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auto">
            <a:xfrm>
              <a:off x="4932" y="1404"/>
              <a:ext cx="2220" cy="1084"/>
            </a:xfrm>
            <a:prstGeom prst="line">
              <a:avLst/>
            </a:prstGeom>
            <a:noFill/>
            <a:ln w="698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5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33"/>
    </mc:Choice>
    <mc:Fallback>
      <p:transition spd="slow" advTm="30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660526" y="228608"/>
            <a:ext cx="1920875" cy="3206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616086" y="136525"/>
            <a:ext cx="8494505" cy="80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1316038" algn="l"/>
                <a:tab pos="34893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1316038" algn="l"/>
                <a:tab pos="34893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1316038" algn="l"/>
                <a:tab pos="34893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0099"/>
                </a:solidFill>
              </a:rPr>
              <a:t>1° PERIODO</a:t>
            </a:r>
            <a:r>
              <a:rPr lang="it-IT" altLang="it-IT" sz="1400">
                <a:solidFill>
                  <a:srgbClr val="000000"/>
                </a:solidFill>
              </a:rPr>
              <a:t>  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Guscio esterno: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400" b="1">
                <a:solidFill>
                  <a:srgbClr val="000000"/>
                </a:solidFill>
                <a:latin typeface="Arial" charset="0"/>
              </a:rPr>
              <a:t>K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(n = 1)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	     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Orbitali esterni: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400" b="1">
                <a:solidFill>
                  <a:srgbClr val="000000"/>
                </a:solidFill>
                <a:latin typeface="Arial" charset="0"/>
              </a:rPr>
              <a:t>s</a:t>
            </a:r>
            <a:endParaRPr lang="it-IT" altLang="it-IT" sz="240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	        (2 elementi)</a:t>
            </a: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660526" y="1790880"/>
            <a:ext cx="8841207" cy="809452"/>
            <a:chOff x="136525" y="1790880"/>
            <a:chExt cx="8841207" cy="809452"/>
          </a:xfrm>
        </p:grpSpPr>
        <p:sp>
          <p:nvSpPr>
            <p:cNvPr id="45058" name="Rectangle 2"/>
            <p:cNvSpPr>
              <a:spLocks noChangeArrowheads="1"/>
            </p:cNvSpPr>
            <p:nvPr/>
          </p:nvSpPr>
          <p:spPr bwMode="auto">
            <a:xfrm>
              <a:off x="136525" y="1845815"/>
              <a:ext cx="2011363" cy="36512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62" name="Text Box 6"/>
            <p:cNvSpPr txBox="1">
              <a:spLocks noChangeArrowheads="1"/>
            </p:cNvSpPr>
            <p:nvPr/>
          </p:nvSpPr>
          <p:spPr bwMode="auto">
            <a:xfrm>
              <a:off x="210717" y="1790880"/>
              <a:ext cx="8767015" cy="8094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3325" algn="l"/>
                  <a:tab pos="34290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3325" algn="l"/>
                  <a:tab pos="34290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3325" algn="l"/>
                  <a:tab pos="34290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3325" algn="l"/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3325" algn="l"/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3325" algn="l"/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3325" algn="l"/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3325" algn="l"/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3325" algn="l"/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 dirty="0">
                  <a:solidFill>
                    <a:srgbClr val="000099"/>
                  </a:solidFill>
                </a:rPr>
                <a:t>2° PERIODO</a:t>
              </a:r>
              <a:r>
                <a:rPr lang="it-IT" altLang="it-IT" sz="2400" dirty="0">
                  <a:solidFill>
                    <a:srgbClr val="000000"/>
                  </a:solidFill>
                </a:rPr>
                <a:t> 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Guscio esterno: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b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(n = 2)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	     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Orbitali esterni: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b="1" dirty="0" err="1">
                  <a:solidFill>
                    <a:srgbClr val="000000"/>
                  </a:solidFill>
                  <a:latin typeface="Arial" charset="0"/>
                </a:rPr>
                <a:t>s,p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	          (8 elementi)</a:t>
              </a:r>
            </a:p>
          </p:txBody>
        </p:sp>
      </p:grp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2063758" y="2973396"/>
            <a:ext cx="1676934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346075" algn="l"/>
                <a:tab pos="7969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346075" algn="l"/>
                <a:tab pos="7969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346075" algn="l"/>
                <a:tab pos="796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Li (He)	2s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1</a:t>
            </a:r>
            <a:endParaRPr lang="it-IT" altLang="it-IT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494477" y="2974982"/>
            <a:ext cx="1761893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Be (He) 2s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2</a:t>
            </a:r>
            <a:endParaRPr lang="it-IT" altLang="it-IT" sz="2500" dirty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45065" name="Group 9"/>
          <p:cNvGrpSpPr>
            <a:grpSpLocks/>
          </p:cNvGrpSpPr>
          <p:nvPr/>
        </p:nvGrpSpPr>
        <p:grpSpPr bwMode="auto">
          <a:xfrm>
            <a:off x="4678366" y="3881438"/>
            <a:ext cx="1096963" cy="457200"/>
            <a:chOff x="2016" y="2640"/>
            <a:chExt cx="816" cy="336"/>
          </a:xfrm>
        </p:grpSpPr>
        <p:sp>
          <p:nvSpPr>
            <p:cNvPr id="45101" name="Rectangle 10"/>
            <p:cNvSpPr>
              <a:spLocks noChangeArrowheads="1"/>
            </p:cNvSpPr>
            <p:nvPr/>
          </p:nvSpPr>
          <p:spPr bwMode="auto">
            <a:xfrm>
              <a:off x="2016" y="2784"/>
              <a:ext cx="192" cy="192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5102" name="Group 11"/>
            <p:cNvGrpSpPr>
              <a:grpSpLocks/>
            </p:cNvGrpSpPr>
            <p:nvPr/>
          </p:nvGrpSpPr>
          <p:grpSpPr bwMode="auto">
            <a:xfrm>
              <a:off x="2256" y="2640"/>
              <a:ext cx="576" cy="192"/>
              <a:chOff x="1872" y="4704"/>
              <a:chExt cx="720" cy="240"/>
            </a:xfrm>
          </p:grpSpPr>
          <p:sp>
            <p:nvSpPr>
              <p:cNvPr id="45108" name="Rectangle 12"/>
              <p:cNvSpPr>
                <a:spLocks noChangeArrowheads="1"/>
              </p:cNvSpPr>
              <p:nvPr/>
            </p:nvSpPr>
            <p:spPr bwMode="auto">
              <a:xfrm>
                <a:off x="1872" y="4704"/>
                <a:ext cx="240" cy="240"/>
              </a:xfrm>
              <a:prstGeom prst="rect">
                <a:avLst/>
              </a:prstGeom>
              <a:solidFill>
                <a:srgbClr val="CCFFCC"/>
              </a:solidFill>
              <a:ln w="1905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09" name="Rectangle 13"/>
              <p:cNvSpPr>
                <a:spLocks noChangeArrowheads="1"/>
              </p:cNvSpPr>
              <p:nvPr/>
            </p:nvSpPr>
            <p:spPr bwMode="auto">
              <a:xfrm>
                <a:off x="2112" y="4704"/>
                <a:ext cx="240" cy="240"/>
              </a:xfrm>
              <a:prstGeom prst="rect">
                <a:avLst/>
              </a:prstGeom>
              <a:solidFill>
                <a:srgbClr val="CCFFCC"/>
              </a:solidFill>
              <a:ln w="1905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10" name="Rectangle 14"/>
              <p:cNvSpPr>
                <a:spLocks noChangeArrowheads="1"/>
              </p:cNvSpPr>
              <p:nvPr/>
            </p:nvSpPr>
            <p:spPr bwMode="auto">
              <a:xfrm>
                <a:off x="2352" y="4704"/>
                <a:ext cx="240" cy="240"/>
              </a:xfrm>
              <a:prstGeom prst="rect">
                <a:avLst/>
              </a:prstGeom>
              <a:solidFill>
                <a:srgbClr val="CCFFCC"/>
              </a:solidFill>
              <a:ln w="1905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103" name="Line 15"/>
            <p:cNvSpPr>
              <a:spLocks noChangeShapeType="1"/>
            </p:cNvSpPr>
            <p:nvPr/>
          </p:nvSpPr>
          <p:spPr bwMode="auto">
            <a:xfrm>
              <a:off x="2112" y="2832"/>
              <a:ext cx="0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104" name="Line 16"/>
            <p:cNvSpPr>
              <a:spLocks noChangeShapeType="1"/>
            </p:cNvSpPr>
            <p:nvPr/>
          </p:nvSpPr>
          <p:spPr bwMode="auto">
            <a:xfrm flipV="1">
              <a:off x="2160" y="2832"/>
              <a:ext cx="0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105" name="Line 17"/>
            <p:cNvSpPr>
              <a:spLocks noChangeShapeType="1"/>
            </p:cNvSpPr>
            <p:nvPr/>
          </p:nvSpPr>
          <p:spPr bwMode="auto">
            <a:xfrm flipV="1">
              <a:off x="2352" y="2688"/>
              <a:ext cx="0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106" name="Line 18"/>
            <p:cNvSpPr>
              <a:spLocks noChangeShapeType="1"/>
            </p:cNvSpPr>
            <p:nvPr/>
          </p:nvSpPr>
          <p:spPr bwMode="auto">
            <a:xfrm flipV="1">
              <a:off x="2544" y="2688"/>
              <a:ext cx="0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107" name="Line 19"/>
            <p:cNvSpPr>
              <a:spLocks noChangeShapeType="1"/>
            </p:cNvSpPr>
            <p:nvPr/>
          </p:nvSpPr>
          <p:spPr bwMode="auto">
            <a:xfrm flipV="1">
              <a:off x="2736" y="2688"/>
              <a:ext cx="0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5067" name="Text Box 30"/>
          <p:cNvSpPr txBox="1">
            <a:spLocks noChangeArrowheads="1"/>
          </p:cNvSpPr>
          <p:nvPr/>
        </p:nvSpPr>
        <p:spPr bwMode="auto">
          <a:xfrm>
            <a:off x="4737100" y="1011239"/>
            <a:ext cx="888256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0000"/>
                </a:solidFill>
                <a:latin typeface="Arial" charset="0"/>
              </a:rPr>
              <a:t>H 1s</a:t>
            </a:r>
            <a:r>
              <a:rPr lang="it-IT" altLang="it-IT" sz="2500" baseline="30000">
                <a:solidFill>
                  <a:srgbClr val="000000"/>
                </a:solidFill>
                <a:latin typeface="Arial" charset="0"/>
              </a:rPr>
              <a:t>1</a:t>
            </a:r>
            <a:endParaRPr lang="it-IT" altLang="it-IT" sz="2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8" name="Rectangle 31"/>
          <p:cNvSpPr>
            <a:spLocks noChangeArrowheads="1"/>
          </p:cNvSpPr>
          <p:nvPr/>
        </p:nvSpPr>
        <p:spPr bwMode="auto">
          <a:xfrm>
            <a:off x="6324600" y="1068390"/>
            <a:ext cx="45720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69" name="Text Box 32"/>
          <p:cNvSpPr txBox="1">
            <a:spLocks noChangeArrowheads="1"/>
          </p:cNvSpPr>
          <p:nvPr/>
        </p:nvSpPr>
        <p:spPr bwMode="auto">
          <a:xfrm>
            <a:off x="6324610" y="1006475"/>
            <a:ext cx="1066189" cy="44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0000"/>
                </a:solidFill>
                <a:latin typeface="Arial" charset="0"/>
              </a:rPr>
              <a:t>He 1s</a:t>
            </a:r>
            <a:r>
              <a:rPr lang="it-IT" altLang="it-IT" sz="2500" baseline="30000">
                <a:solidFill>
                  <a:srgbClr val="000000"/>
                </a:solidFill>
                <a:latin typeface="Arial" charset="0"/>
              </a:rPr>
              <a:t>2</a:t>
            </a:r>
            <a:endParaRPr lang="it-IT" altLang="it-IT" sz="2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70" name="Text Box 33"/>
          <p:cNvSpPr txBox="1">
            <a:spLocks noChangeArrowheads="1"/>
          </p:cNvSpPr>
          <p:nvPr/>
        </p:nvSpPr>
        <p:spPr bwMode="auto">
          <a:xfrm>
            <a:off x="4267200" y="3789371"/>
            <a:ext cx="37369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2s</a:t>
            </a:r>
          </a:p>
        </p:txBody>
      </p:sp>
      <p:sp>
        <p:nvSpPr>
          <p:cNvPr id="45071" name="Text Box 34"/>
          <p:cNvSpPr txBox="1">
            <a:spLocks noChangeArrowheads="1"/>
          </p:cNvSpPr>
          <p:nvPr/>
        </p:nvSpPr>
        <p:spPr bwMode="auto">
          <a:xfrm>
            <a:off x="4678364" y="3470283"/>
            <a:ext cx="42178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2p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8878935" y="3261739"/>
            <a:ext cx="1463675" cy="776281"/>
            <a:chOff x="7354934" y="3261738"/>
            <a:chExt cx="1463675" cy="776281"/>
          </a:xfrm>
        </p:grpSpPr>
        <p:grpSp>
          <p:nvGrpSpPr>
            <p:cNvPr id="45066" name="Group 20"/>
            <p:cNvGrpSpPr>
              <a:grpSpLocks/>
            </p:cNvGrpSpPr>
            <p:nvPr/>
          </p:nvGrpSpPr>
          <p:grpSpPr bwMode="auto">
            <a:xfrm>
              <a:off x="7721646" y="3580819"/>
              <a:ext cx="1096963" cy="457200"/>
              <a:chOff x="4848" y="2352"/>
              <a:chExt cx="816" cy="336"/>
            </a:xfrm>
          </p:grpSpPr>
          <p:sp>
            <p:nvSpPr>
              <p:cNvPr id="45092" name="Rectangle 21"/>
              <p:cNvSpPr>
                <a:spLocks noChangeArrowheads="1"/>
              </p:cNvSpPr>
              <p:nvPr/>
            </p:nvSpPr>
            <p:spPr bwMode="auto">
              <a:xfrm>
                <a:off x="4848" y="2496"/>
                <a:ext cx="192" cy="192"/>
              </a:xfrm>
              <a:prstGeom prst="rect">
                <a:avLst/>
              </a:prstGeom>
              <a:solidFill>
                <a:srgbClr val="CCFFCC"/>
              </a:solidFill>
              <a:ln w="19050">
                <a:solidFill>
                  <a:schemeClr val="accent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5093" name="Group 22"/>
              <p:cNvGrpSpPr>
                <a:grpSpLocks/>
              </p:cNvGrpSpPr>
              <p:nvPr/>
            </p:nvGrpSpPr>
            <p:grpSpPr bwMode="auto">
              <a:xfrm>
                <a:off x="5088" y="2352"/>
                <a:ext cx="576" cy="192"/>
                <a:chOff x="1872" y="4704"/>
                <a:chExt cx="720" cy="240"/>
              </a:xfrm>
            </p:grpSpPr>
            <p:sp>
              <p:nvSpPr>
                <p:cNvPr id="45098" name="Rectangle 23"/>
                <p:cNvSpPr>
                  <a:spLocks noChangeArrowheads="1"/>
                </p:cNvSpPr>
                <p:nvPr/>
              </p:nvSpPr>
              <p:spPr bwMode="auto">
                <a:xfrm>
                  <a:off x="1872" y="4704"/>
                  <a:ext cx="240" cy="240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99" name="Rectangle 24"/>
                <p:cNvSpPr>
                  <a:spLocks noChangeArrowheads="1"/>
                </p:cNvSpPr>
                <p:nvPr/>
              </p:nvSpPr>
              <p:spPr bwMode="auto">
                <a:xfrm>
                  <a:off x="2112" y="4704"/>
                  <a:ext cx="240" cy="240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00" name="Rectangle 25"/>
                <p:cNvSpPr>
                  <a:spLocks noChangeArrowheads="1"/>
                </p:cNvSpPr>
                <p:nvPr/>
              </p:nvSpPr>
              <p:spPr bwMode="auto">
                <a:xfrm>
                  <a:off x="2352" y="4704"/>
                  <a:ext cx="240" cy="240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5094" name="Line 26"/>
              <p:cNvSpPr>
                <a:spLocks noChangeShapeType="1"/>
              </p:cNvSpPr>
              <p:nvPr/>
            </p:nvSpPr>
            <p:spPr bwMode="auto">
              <a:xfrm>
                <a:off x="4944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5" name="Line 27"/>
              <p:cNvSpPr>
                <a:spLocks noChangeShapeType="1"/>
              </p:cNvSpPr>
              <p:nvPr/>
            </p:nvSpPr>
            <p:spPr bwMode="auto">
              <a:xfrm flipV="1">
                <a:off x="4992" y="254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6" name="Line 28"/>
              <p:cNvSpPr>
                <a:spLocks noChangeShapeType="1"/>
              </p:cNvSpPr>
              <p:nvPr/>
            </p:nvSpPr>
            <p:spPr bwMode="auto">
              <a:xfrm flipV="1">
                <a:off x="5184" y="240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7" name="Line 29"/>
              <p:cNvSpPr>
                <a:spLocks noChangeShapeType="1"/>
              </p:cNvSpPr>
              <p:nvPr/>
            </p:nvSpPr>
            <p:spPr bwMode="auto">
              <a:xfrm flipV="1">
                <a:off x="5376" y="240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5072" name="Text Box 35"/>
            <p:cNvSpPr txBox="1">
              <a:spLocks noChangeArrowheads="1"/>
            </p:cNvSpPr>
            <p:nvPr/>
          </p:nvSpPr>
          <p:spPr bwMode="auto">
            <a:xfrm>
              <a:off x="7354934" y="3580826"/>
              <a:ext cx="37369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</a:rPr>
                <a:t>2s</a:t>
              </a:r>
            </a:p>
          </p:txBody>
        </p:sp>
        <p:sp>
          <p:nvSpPr>
            <p:cNvPr id="45073" name="Text Box 36"/>
            <p:cNvSpPr txBox="1">
              <a:spLocks noChangeArrowheads="1"/>
            </p:cNvSpPr>
            <p:nvPr/>
          </p:nvSpPr>
          <p:spPr bwMode="auto">
            <a:xfrm>
              <a:off x="7640684" y="3261738"/>
              <a:ext cx="40575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</a:rPr>
                <a:t>2p</a:t>
              </a:r>
            </a:p>
          </p:txBody>
        </p:sp>
      </p:grpSp>
      <p:sp>
        <p:nvSpPr>
          <p:cNvPr id="45074" name="Text Box 37"/>
          <p:cNvSpPr txBox="1">
            <a:spLocks noChangeArrowheads="1"/>
          </p:cNvSpPr>
          <p:nvPr/>
        </p:nvSpPr>
        <p:spPr bwMode="auto">
          <a:xfrm>
            <a:off x="6859603" y="5349883"/>
            <a:ext cx="1103059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blocco </a:t>
            </a:r>
            <a:r>
              <a:rPr lang="it-IT" altLang="it-IT" sz="2300" b="1" i="1">
                <a:solidFill>
                  <a:srgbClr val="FF0000"/>
                </a:solidFill>
              </a:rPr>
              <a:t>s</a:t>
            </a:r>
            <a:endParaRPr lang="it-IT" altLang="it-IT" sz="2300" b="1">
              <a:solidFill>
                <a:srgbClr val="000000"/>
              </a:solidFill>
            </a:endParaRPr>
          </a:p>
        </p:txBody>
      </p:sp>
      <p:sp>
        <p:nvSpPr>
          <p:cNvPr id="45075" name="Text Box 38"/>
          <p:cNvSpPr txBox="1">
            <a:spLocks noChangeArrowheads="1"/>
          </p:cNvSpPr>
          <p:nvPr/>
        </p:nvSpPr>
        <p:spPr bwMode="auto">
          <a:xfrm>
            <a:off x="6859598" y="5807083"/>
            <a:ext cx="1135119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blocco </a:t>
            </a:r>
            <a:r>
              <a:rPr lang="it-IT" altLang="it-IT" sz="2300" b="1" i="1">
                <a:solidFill>
                  <a:srgbClr val="FF0000"/>
                </a:solidFill>
              </a:rPr>
              <a:t>p</a:t>
            </a:r>
            <a:endParaRPr lang="it-IT" altLang="it-IT" sz="2300" b="1">
              <a:solidFill>
                <a:srgbClr val="000000"/>
              </a:solidFill>
            </a:endParaRPr>
          </a:p>
        </p:txBody>
      </p:sp>
      <p:sp>
        <p:nvSpPr>
          <p:cNvPr id="45076" name="Text Box 39"/>
          <p:cNvSpPr txBox="1">
            <a:spLocks noChangeArrowheads="1"/>
          </p:cNvSpPr>
          <p:nvPr/>
        </p:nvSpPr>
        <p:spPr bwMode="auto">
          <a:xfrm>
            <a:off x="6859588" y="6264283"/>
            <a:ext cx="1364348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gas nobile</a:t>
            </a:r>
            <a:endParaRPr lang="it-IT" altLang="it-IT" sz="2300" b="1">
              <a:solidFill>
                <a:srgbClr val="000000"/>
              </a:solidFill>
            </a:endParaRPr>
          </a:p>
        </p:txBody>
      </p:sp>
      <p:sp>
        <p:nvSpPr>
          <p:cNvPr id="45077" name="Line 40"/>
          <p:cNvSpPr>
            <a:spLocks noChangeShapeType="1"/>
          </p:cNvSpPr>
          <p:nvPr/>
        </p:nvSpPr>
        <p:spPr bwMode="auto">
          <a:xfrm>
            <a:off x="6232525" y="5337177"/>
            <a:ext cx="0" cy="132715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78" name="Oval 41"/>
          <p:cNvSpPr>
            <a:spLocks noChangeArrowheads="1"/>
          </p:cNvSpPr>
          <p:nvPr/>
        </p:nvSpPr>
        <p:spPr bwMode="auto">
          <a:xfrm>
            <a:off x="6175375" y="3149608"/>
            <a:ext cx="228600" cy="2016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79" name="Oval 42"/>
          <p:cNvSpPr>
            <a:spLocks noChangeArrowheads="1"/>
          </p:cNvSpPr>
          <p:nvPr/>
        </p:nvSpPr>
        <p:spPr bwMode="auto">
          <a:xfrm>
            <a:off x="6175375" y="3622683"/>
            <a:ext cx="228600" cy="201613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0" name="Oval 43"/>
          <p:cNvSpPr>
            <a:spLocks noChangeArrowheads="1"/>
          </p:cNvSpPr>
          <p:nvPr/>
        </p:nvSpPr>
        <p:spPr bwMode="auto">
          <a:xfrm>
            <a:off x="6175375" y="4094163"/>
            <a:ext cx="228600" cy="2032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2" name="Oval 45"/>
          <p:cNvSpPr>
            <a:spLocks noChangeArrowheads="1"/>
          </p:cNvSpPr>
          <p:nvPr/>
        </p:nvSpPr>
        <p:spPr bwMode="auto">
          <a:xfrm>
            <a:off x="1798639" y="3149608"/>
            <a:ext cx="228600" cy="2016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3" name="Oval 46"/>
          <p:cNvSpPr>
            <a:spLocks noChangeArrowheads="1"/>
          </p:cNvSpPr>
          <p:nvPr/>
        </p:nvSpPr>
        <p:spPr bwMode="auto">
          <a:xfrm>
            <a:off x="1798639" y="3622683"/>
            <a:ext cx="228600" cy="201613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4" name="Oval 47"/>
          <p:cNvSpPr>
            <a:spLocks noChangeArrowheads="1"/>
          </p:cNvSpPr>
          <p:nvPr/>
        </p:nvSpPr>
        <p:spPr bwMode="auto">
          <a:xfrm>
            <a:off x="1798639" y="4094163"/>
            <a:ext cx="228600" cy="2032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5" name="Oval 48"/>
          <p:cNvSpPr>
            <a:spLocks noChangeArrowheads="1"/>
          </p:cNvSpPr>
          <p:nvPr/>
        </p:nvSpPr>
        <p:spPr bwMode="auto">
          <a:xfrm>
            <a:off x="1798639" y="4632643"/>
            <a:ext cx="228600" cy="201612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6" name="Rectangle 49"/>
          <p:cNvSpPr>
            <a:spLocks noChangeArrowheads="1"/>
          </p:cNvSpPr>
          <p:nvPr/>
        </p:nvSpPr>
        <p:spPr bwMode="auto">
          <a:xfrm>
            <a:off x="6402388" y="6308733"/>
            <a:ext cx="4572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7" name="Oval 50"/>
          <p:cNvSpPr>
            <a:spLocks noChangeArrowheads="1"/>
          </p:cNvSpPr>
          <p:nvPr/>
        </p:nvSpPr>
        <p:spPr bwMode="auto">
          <a:xfrm>
            <a:off x="6538913" y="5426083"/>
            <a:ext cx="228600" cy="2016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8" name="Oval 51"/>
          <p:cNvSpPr>
            <a:spLocks noChangeArrowheads="1"/>
          </p:cNvSpPr>
          <p:nvPr/>
        </p:nvSpPr>
        <p:spPr bwMode="auto">
          <a:xfrm>
            <a:off x="6538913" y="5897563"/>
            <a:ext cx="228600" cy="201612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89" name="Line 52"/>
          <p:cNvSpPr>
            <a:spLocks noChangeShapeType="1"/>
          </p:cNvSpPr>
          <p:nvPr/>
        </p:nvSpPr>
        <p:spPr bwMode="auto">
          <a:xfrm>
            <a:off x="6232525" y="5349875"/>
            <a:ext cx="32004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090" name="Oval 53"/>
          <p:cNvSpPr>
            <a:spLocks noChangeArrowheads="1"/>
          </p:cNvSpPr>
          <p:nvPr/>
        </p:nvSpPr>
        <p:spPr bwMode="auto">
          <a:xfrm>
            <a:off x="4495800" y="1143008"/>
            <a:ext cx="228600" cy="2016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3399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5091" name="Oval 54"/>
          <p:cNvSpPr>
            <a:spLocks noChangeArrowheads="1"/>
          </p:cNvSpPr>
          <p:nvPr/>
        </p:nvSpPr>
        <p:spPr bwMode="auto">
          <a:xfrm>
            <a:off x="6003925" y="1143008"/>
            <a:ext cx="228600" cy="2016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3399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2115778" y="4009223"/>
            <a:ext cx="2151423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346075" algn="l"/>
                <a:tab pos="7969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346075" algn="l"/>
                <a:tab pos="7969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346075" algn="l"/>
                <a:tab pos="796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N	(He)	2s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2p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3</a:t>
            </a:r>
            <a:endParaRPr lang="it-IT" altLang="it-IT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2063759" y="3453801"/>
            <a:ext cx="2151423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346075" algn="l"/>
                <a:tab pos="7969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346075" algn="l"/>
                <a:tab pos="7969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346075" algn="l"/>
                <a:tab pos="796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B	(He)	2s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2p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1</a:t>
            </a:r>
            <a:endParaRPr lang="it-IT" altLang="it-IT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2115778" y="4498828"/>
            <a:ext cx="2151423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346075" algn="l"/>
                <a:tab pos="7969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346075" algn="l"/>
                <a:tab pos="7969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346075" algn="l"/>
                <a:tab pos="7969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6075" algn="l"/>
                <a:tab pos="7969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F	(He)	2s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2p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5</a:t>
            </a:r>
            <a:endParaRPr lang="it-IT" altLang="it-IT" sz="25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6538914" y="3498024"/>
            <a:ext cx="2076081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C (He) 2s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2p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2</a:t>
            </a:r>
            <a:endParaRPr lang="it-IT" altLang="it-IT" sz="2500" dirty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6175375" y="4424349"/>
            <a:ext cx="2657280" cy="517065"/>
            <a:chOff x="4651375" y="4424348"/>
            <a:chExt cx="2657280" cy="517065"/>
          </a:xfrm>
        </p:grpSpPr>
        <p:sp>
          <p:nvSpPr>
            <p:cNvPr id="45060" name="Rectangle 4"/>
            <p:cNvSpPr>
              <a:spLocks noChangeArrowheads="1"/>
            </p:cNvSpPr>
            <p:nvPr/>
          </p:nvSpPr>
          <p:spPr bwMode="auto">
            <a:xfrm>
              <a:off x="5045076" y="4498827"/>
              <a:ext cx="457200" cy="3667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4651375" y="4424348"/>
              <a:ext cx="2657280" cy="517065"/>
              <a:chOff x="4651375" y="4424348"/>
              <a:chExt cx="2657280" cy="517065"/>
            </a:xfrm>
          </p:grpSpPr>
          <p:sp>
            <p:nvSpPr>
              <p:cNvPr id="45081" name="Oval 44"/>
              <p:cNvSpPr>
                <a:spLocks noChangeArrowheads="1"/>
              </p:cNvSpPr>
              <p:nvPr/>
            </p:nvSpPr>
            <p:spPr bwMode="auto">
              <a:xfrm>
                <a:off x="4651375" y="4560883"/>
                <a:ext cx="228600" cy="201612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Text Box 8"/>
              <p:cNvSpPr txBox="1">
                <a:spLocks noChangeArrowheads="1"/>
              </p:cNvSpPr>
              <p:nvPr/>
            </p:nvSpPr>
            <p:spPr bwMode="auto">
              <a:xfrm>
                <a:off x="5054640" y="4424348"/>
                <a:ext cx="2254015" cy="517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dirty="0">
                    <a:solidFill>
                      <a:srgbClr val="0000CC"/>
                    </a:solidFill>
                    <a:latin typeface="Arial" charset="0"/>
                  </a:rPr>
                  <a:t>Ne (He) 2s</a:t>
                </a:r>
                <a:r>
                  <a:rPr lang="it-IT" altLang="it-IT" sz="2500" baseline="30000" dirty="0">
                    <a:solidFill>
                      <a:srgbClr val="0000CC"/>
                    </a:solidFill>
                    <a:latin typeface="Arial" charset="0"/>
                  </a:rPr>
                  <a:t>2</a:t>
                </a:r>
                <a:r>
                  <a:rPr lang="it-IT" altLang="it-IT" sz="2500" dirty="0">
                    <a:solidFill>
                      <a:srgbClr val="0000CC"/>
                    </a:solidFill>
                    <a:latin typeface="Arial" charset="0"/>
                  </a:rPr>
                  <a:t>2p</a:t>
                </a:r>
                <a:r>
                  <a:rPr lang="it-IT" altLang="it-IT" sz="2500" baseline="30000" dirty="0">
                    <a:solidFill>
                      <a:srgbClr val="0000CC"/>
                    </a:solidFill>
                    <a:latin typeface="Arial" charset="0"/>
                  </a:rPr>
                  <a:t>6</a:t>
                </a:r>
                <a:endParaRPr lang="it-IT" altLang="it-IT" sz="2500" dirty="0">
                  <a:solidFill>
                    <a:srgbClr val="0000C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6553201" y="3928483"/>
            <a:ext cx="2095317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O (He) 2s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2</a:t>
            </a:r>
            <a:r>
              <a:rPr lang="it-IT" altLang="it-IT" sz="2500" dirty="0">
                <a:solidFill>
                  <a:srgbClr val="0000CC"/>
                </a:solidFill>
                <a:latin typeface="Arial" charset="0"/>
              </a:rPr>
              <a:t>2p</a:t>
            </a:r>
            <a:r>
              <a:rPr lang="it-IT" altLang="it-IT" sz="2500" baseline="30000" dirty="0">
                <a:solidFill>
                  <a:srgbClr val="0000CC"/>
                </a:solidFill>
                <a:latin typeface="Arial" charset="0"/>
              </a:rPr>
              <a:t>4</a:t>
            </a:r>
            <a:endParaRPr lang="it-IT" altLang="it-IT" sz="2500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25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55"/>
    </mc:Choice>
    <mc:Fallback xmlns="">
      <p:transition spd="slow" advTm="24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5063" grpId="0"/>
      <p:bldP spid="45064" grpId="0"/>
      <p:bldP spid="45070" grpId="0"/>
      <p:bldP spid="45071" grpId="0"/>
      <p:bldP spid="45074" grpId="0"/>
      <p:bldP spid="45075" grpId="0"/>
      <p:bldP spid="45076" grpId="0"/>
      <p:bldP spid="45077" grpId="0" animBg="1"/>
      <p:bldP spid="45078" grpId="0" animBg="1"/>
      <p:bldP spid="45079" grpId="0" animBg="1"/>
      <p:bldP spid="45080" grpId="0" animBg="1"/>
      <p:bldP spid="45082" grpId="0" animBg="1"/>
      <p:bldP spid="45083" grpId="0" animBg="1"/>
      <p:bldP spid="45084" grpId="0" animBg="1"/>
      <p:bldP spid="45085" grpId="0" animBg="1"/>
      <p:bldP spid="45086" grpId="0" animBg="1"/>
      <p:bldP spid="45087" grpId="0" animBg="1"/>
      <p:bldP spid="45088" grpId="0" animBg="1"/>
      <p:bldP spid="45089" grpId="0" animBg="1"/>
      <p:bldP spid="55" grpId="0"/>
      <p:bldP spid="56" grpId="0"/>
      <p:bldP spid="57" grpId="0"/>
      <p:bldP spid="58" grpId="0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524000" y="3611563"/>
            <a:ext cx="9144000" cy="411162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524000" y="2408238"/>
            <a:ext cx="9144000" cy="41275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524000" y="4725988"/>
            <a:ext cx="9144000" cy="411162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706566" y="136533"/>
            <a:ext cx="2149475" cy="3206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1822024" y="582178"/>
            <a:ext cx="1708994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2286000" algn="l"/>
                <a:tab pos="4572000" algn="l"/>
                <a:tab pos="69183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2286000" algn="l"/>
                <a:tab pos="4572000" algn="l"/>
                <a:tab pos="69183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2286000" algn="l"/>
                <a:tab pos="4572000" algn="l"/>
                <a:tab pos="69183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2286000" algn="l"/>
                <a:tab pos="4572000" algn="l"/>
                <a:tab pos="6918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2286000" algn="l"/>
                <a:tab pos="4572000" algn="l"/>
                <a:tab pos="6918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0" algn="l"/>
                <a:tab pos="4572000" algn="l"/>
                <a:tab pos="6918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0" algn="l"/>
                <a:tab pos="4572000" algn="l"/>
                <a:tab pos="6918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0" algn="l"/>
                <a:tab pos="4572000" algn="l"/>
                <a:tab pos="6918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0" algn="l"/>
                <a:tab pos="4572000" algn="l"/>
                <a:tab pos="6918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CC"/>
                </a:solidFill>
                <a:latin typeface="Arial" charset="0"/>
              </a:rPr>
              <a:t>Na (Ne) 3s</a:t>
            </a:r>
            <a:r>
              <a:rPr lang="it-IT" altLang="it-IT" sz="2300" baseline="30000" dirty="0">
                <a:solidFill>
                  <a:srgbClr val="0000CC"/>
                </a:solidFill>
                <a:latin typeface="Arial" charset="0"/>
              </a:rPr>
              <a:t>1</a:t>
            </a:r>
            <a:endParaRPr lang="it-IT" altLang="it-IT" sz="24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1524000" y="693738"/>
            <a:ext cx="228600" cy="2016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3399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835526" y="5851527"/>
            <a:ext cx="5832475" cy="1006481"/>
            <a:chOff x="3311525" y="5851526"/>
            <a:chExt cx="5832475" cy="1006481"/>
          </a:xfrm>
        </p:grpSpPr>
        <p:sp>
          <p:nvSpPr>
            <p:cNvPr id="46098" name="Text Box 18"/>
            <p:cNvSpPr txBox="1">
              <a:spLocks noChangeArrowheads="1"/>
            </p:cNvSpPr>
            <p:nvPr/>
          </p:nvSpPr>
          <p:spPr bwMode="auto">
            <a:xfrm>
              <a:off x="3964000" y="5861057"/>
              <a:ext cx="110305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</a:rPr>
                <a:t>blocco </a:t>
              </a:r>
              <a:r>
                <a:rPr lang="it-IT" altLang="it-IT" sz="2300" b="1" i="1">
                  <a:solidFill>
                    <a:srgbClr val="FF0000"/>
                  </a:solidFill>
                </a:rPr>
                <a:t>s</a:t>
              </a:r>
              <a:endParaRPr lang="it-IT" altLang="it-IT" sz="2300" b="1">
                <a:solidFill>
                  <a:srgbClr val="000000"/>
                </a:solidFill>
              </a:endParaRPr>
            </a:p>
          </p:txBody>
        </p:sp>
        <p:sp>
          <p:nvSpPr>
            <p:cNvPr id="46099" name="Text Box 19"/>
            <p:cNvSpPr txBox="1">
              <a:spLocks noChangeArrowheads="1"/>
            </p:cNvSpPr>
            <p:nvPr/>
          </p:nvSpPr>
          <p:spPr bwMode="auto">
            <a:xfrm>
              <a:off x="3963997" y="6318257"/>
              <a:ext cx="1135119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</a:rPr>
                <a:t>blocco </a:t>
              </a:r>
              <a:r>
                <a:rPr lang="it-IT" altLang="it-IT" sz="2300" b="1" i="1">
                  <a:solidFill>
                    <a:srgbClr val="FF0000"/>
                  </a:solidFill>
                </a:rPr>
                <a:t>p</a:t>
              </a:r>
              <a:endParaRPr lang="it-IT" altLang="it-IT" sz="2300" b="1">
                <a:solidFill>
                  <a:srgbClr val="000000"/>
                </a:solidFill>
              </a:endParaRPr>
            </a:p>
          </p:txBody>
        </p:sp>
        <p:sp>
          <p:nvSpPr>
            <p:cNvPr id="46100" name="Oval 20"/>
            <p:cNvSpPr>
              <a:spLocks noChangeArrowheads="1"/>
            </p:cNvSpPr>
            <p:nvPr/>
          </p:nvSpPr>
          <p:spPr bwMode="auto">
            <a:xfrm>
              <a:off x="3643313" y="5937257"/>
              <a:ext cx="228600" cy="201613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6101" name="Oval 21"/>
            <p:cNvSpPr>
              <a:spLocks noChangeArrowheads="1"/>
            </p:cNvSpPr>
            <p:nvPr/>
          </p:nvSpPr>
          <p:spPr bwMode="auto">
            <a:xfrm>
              <a:off x="3643313" y="6408738"/>
              <a:ext cx="228600" cy="203200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6102" name="Line 22"/>
            <p:cNvSpPr>
              <a:spLocks noChangeShapeType="1"/>
            </p:cNvSpPr>
            <p:nvPr/>
          </p:nvSpPr>
          <p:spPr bwMode="auto">
            <a:xfrm flipV="1">
              <a:off x="3311525" y="5851526"/>
              <a:ext cx="5832475" cy="9525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3" name="Line 23"/>
            <p:cNvSpPr>
              <a:spLocks noChangeShapeType="1"/>
            </p:cNvSpPr>
            <p:nvPr/>
          </p:nvSpPr>
          <p:spPr bwMode="auto">
            <a:xfrm>
              <a:off x="3336925" y="5851532"/>
              <a:ext cx="0" cy="1006475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4" name="Text Box 24"/>
            <p:cNvSpPr txBox="1">
              <a:spLocks noChangeArrowheads="1"/>
            </p:cNvSpPr>
            <p:nvPr/>
          </p:nvSpPr>
          <p:spPr bwMode="auto">
            <a:xfrm>
              <a:off x="5943600" y="5897570"/>
              <a:ext cx="136434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gas nobile</a:t>
              </a:r>
              <a:endParaRPr lang="it-IT" altLang="it-IT" sz="2300" b="1">
                <a:solidFill>
                  <a:srgbClr val="000000"/>
                </a:solidFill>
              </a:endParaRPr>
            </a:p>
          </p:txBody>
        </p:sp>
        <p:sp>
          <p:nvSpPr>
            <p:cNvPr id="46105" name="Rectangle 25"/>
            <p:cNvSpPr>
              <a:spLocks noChangeArrowheads="1"/>
            </p:cNvSpPr>
            <p:nvPr/>
          </p:nvSpPr>
          <p:spPr bwMode="auto">
            <a:xfrm>
              <a:off x="5486400" y="5943607"/>
              <a:ext cx="457200" cy="3651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6106" name="Line 26"/>
            <p:cNvSpPr>
              <a:spLocks noChangeShapeType="1"/>
            </p:cNvSpPr>
            <p:nvPr/>
          </p:nvSpPr>
          <p:spPr bwMode="auto">
            <a:xfrm>
              <a:off x="5230816" y="6583363"/>
              <a:ext cx="6953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7" name="Text Box 27"/>
            <p:cNvSpPr txBox="1">
              <a:spLocks noChangeArrowheads="1"/>
            </p:cNvSpPr>
            <p:nvPr/>
          </p:nvSpPr>
          <p:spPr bwMode="auto">
            <a:xfrm>
              <a:off x="5943600" y="6364295"/>
              <a:ext cx="3026662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</a:rPr>
                <a:t>Elementi di transizione</a:t>
              </a:r>
            </a:p>
          </p:txBody>
        </p:sp>
      </p:grpSp>
      <p:sp>
        <p:nvSpPr>
          <p:cNvPr id="46108" name="Text Box 28"/>
          <p:cNvSpPr txBox="1">
            <a:spLocks noChangeArrowheads="1"/>
          </p:cNvSpPr>
          <p:nvPr/>
        </p:nvSpPr>
        <p:spPr bwMode="auto">
          <a:xfrm>
            <a:off x="1706574" y="60333"/>
            <a:ext cx="9034717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1428750" algn="l"/>
                <a:tab pos="36544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1428750" algn="l"/>
                <a:tab pos="36544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1428750" algn="l"/>
                <a:tab pos="3654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1428750" algn="l"/>
                <a:tab pos="36544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1428750" algn="l"/>
                <a:tab pos="36544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8750" algn="l"/>
                <a:tab pos="36544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8750" algn="l"/>
                <a:tab pos="36544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8750" algn="l"/>
                <a:tab pos="36544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28750" algn="l"/>
                <a:tab pos="36544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99"/>
                </a:solidFill>
              </a:rPr>
              <a:t>3° PERIODO</a:t>
            </a:r>
            <a:r>
              <a:rPr lang="it-IT" altLang="it-IT" sz="1400">
                <a:solidFill>
                  <a:srgbClr val="000000"/>
                </a:solidFill>
              </a:rPr>
              <a:t>       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Guscio Esterno: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400" b="1">
                <a:solidFill>
                  <a:srgbClr val="000000"/>
                </a:solidFill>
                <a:latin typeface="Arial" charset="0"/>
              </a:rPr>
              <a:t>M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(n = 3)</a:t>
            </a:r>
            <a:r>
              <a:rPr lang="it-IT" altLang="it-IT" sz="2400">
                <a:solidFill>
                  <a:srgbClr val="000000"/>
                </a:solidFill>
              </a:rPr>
              <a:t>	   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Orbitali esterni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400" b="1">
                <a:solidFill>
                  <a:srgbClr val="000000"/>
                </a:solidFill>
                <a:latin typeface="Arial" charset="0"/>
              </a:rPr>
              <a:t>s,p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46119" name="Text Box 39"/>
          <p:cNvSpPr txBox="1">
            <a:spLocks noChangeArrowheads="1"/>
          </p:cNvSpPr>
          <p:nvPr/>
        </p:nvSpPr>
        <p:spPr bwMode="auto">
          <a:xfrm>
            <a:off x="2012951" y="6299612"/>
            <a:ext cx="1543884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000000"/>
                </a:solidFill>
              </a:rPr>
              <a:t>18 elementi</a:t>
            </a:r>
          </a:p>
        </p:txBody>
      </p:sp>
      <p:sp>
        <p:nvSpPr>
          <p:cNvPr id="46120" name="Line 40"/>
          <p:cNvSpPr>
            <a:spLocks noChangeShapeType="1"/>
          </p:cNvSpPr>
          <p:nvPr/>
        </p:nvSpPr>
        <p:spPr bwMode="auto">
          <a:xfrm flipV="1">
            <a:off x="3603914" y="5951538"/>
            <a:ext cx="777875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645286" y="2277954"/>
            <a:ext cx="6580519" cy="646331"/>
            <a:chOff x="121285" y="2277953"/>
            <a:chExt cx="6580519" cy="646331"/>
          </a:xfrm>
        </p:grpSpPr>
        <p:sp>
          <p:nvSpPr>
            <p:cNvPr id="46097" name="Text Box 17"/>
            <p:cNvSpPr txBox="1">
              <a:spLocks noChangeArrowheads="1"/>
            </p:cNvSpPr>
            <p:nvPr/>
          </p:nvSpPr>
          <p:spPr bwMode="auto">
            <a:xfrm>
              <a:off x="121285" y="2277953"/>
              <a:ext cx="658051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CC"/>
                  </a:solidFill>
                  <a:latin typeface="Arial" charset="0"/>
                </a:rPr>
                <a:t>	K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 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	</a:t>
              </a:r>
              <a:r>
                <a:rPr lang="it-IT" altLang="it-IT" sz="2400" b="1" dirty="0">
                  <a:solidFill>
                    <a:srgbClr val="0000CC"/>
                  </a:solidFill>
                  <a:latin typeface="Arial" charset="0"/>
                </a:rPr>
                <a:t>Ca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	</a:t>
              </a:r>
              <a:endParaRPr lang="it-IT" altLang="it-IT" sz="2400" baseline="30000" dirty="0">
                <a:solidFill>
                  <a:srgbClr val="0000CC"/>
                </a:solidFill>
                <a:latin typeface="Arial" charset="0"/>
              </a:endParaRPr>
            </a:p>
          </p:txBody>
        </p:sp>
        <p:sp>
          <p:nvSpPr>
            <p:cNvPr id="46121" name="Oval 41"/>
            <p:cNvSpPr>
              <a:spLocks noChangeArrowheads="1"/>
            </p:cNvSpPr>
            <p:nvPr/>
          </p:nvSpPr>
          <p:spPr bwMode="auto">
            <a:xfrm>
              <a:off x="260351" y="2500313"/>
              <a:ext cx="228600" cy="2016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6122" name="Oval 42"/>
            <p:cNvSpPr>
              <a:spLocks noChangeArrowheads="1"/>
            </p:cNvSpPr>
            <p:nvPr/>
          </p:nvSpPr>
          <p:spPr bwMode="auto">
            <a:xfrm>
              <a:off x="3336925" y="2497138"/>
              <a:ext cx="228600" cy="2016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3693813" y="593086"/>
            <a:ext cx="2530119" cy="424732"/>
            <a:chOff x="2239510" y="588606"/>
            <a:chExt cx="2530119" cy="424732"/>
          </a:xfrm>
        </p:grpSpPr>
        <p:sp>
          <p:nvSpPr>
            <p:cNvPr id="46091" name="Oval 11"/>
            <p:cNvSpPr>
              <a:spLocks noChangeArrowheads="1"/>
            </p:cNvSpPr>
            <p:nvPr/>
          </p:nvSpPr>
          <p:spPr bwMode="auto">
            <a:xfrm>
              <a:off x="2239963" y="696594"/>
              <a:ext cx="228600" cy="201612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8" name="Text Box 8"/>
            <p:cNvSpPr txBox="1">
              <a:spLocks noChangeArrowheads="1"/>
            </p:cNvSpPr>
            <p:nvPr/>
          </p:nvSpPr>
          <p:spPr bwMode="auto">
            <a:xfrm>
              <a:off x="2239510" y="588606"/>
              <a:ext cx="2530119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   Mg (Ne) 3s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	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8413752" y="1150509"/>
            <a:ext cx="2254248" cy="424732"/>
            <a:chOff x="6889752" y="1109674"/>
            <a:chExt cx="2254248" cy="424732"/>
          </a:xfrm>
        </p:grpSpPr>
        <p:sp>
          <p:nvSpPr>
            <p:cNvPr id="46096" name="Oval 16"/>
            <p:cNvSpPr>
              <a:spLocks noChangeArrowheads="1"/>
            </p:cNvSpPr>
            <p:nvPr/>
          </p:nvSpPr>
          <p:spPr bwMode="auto">
            <a:xfrm>
              <a:off x="6889752" y="1221233"/>
              <a:ext cx="228600" cy="20161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9" name="Text Box 8"/>
            <p:cNvSpPr txBox="1">
              <a:spLocks noChangeArrowheads="1"/>
            </p:cNvSpPr>
            <p:nvPr/>
          </p:nvSpPr>
          <p:spPr bwMode="auto">
            <a:xfrm>
              <a:off x="6916595" y="1109674"/>
              <a:ext cx="2227405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 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(Ne) 3s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3p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6</a:t>
              </a:r>
              <a:endParaRPr lang="it-IT" altLang="it-IT" sz="24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871423" y="593086"/>
            <a:ext cx="2462110" cy="424732"/>
            <a:chOff x="4845838" y="593086"/>
            <a:chExt cx="2462110" cy="424732"/>
          </a:xfrm>
        </p:grpSpPr>
        <p:sp>
          <p:nvSpPr>
            <p:cNvPr id="46093" name="Oval 13"/>
            <p:cNvSpPr>
              <a:spLocks noChangeArrowheads="1"/>
            </p:cNvSpPr>
            <p:nvPr/>
          </p:nvSpPr>
          <p:spPr bwMode="auto">
            <a:xfrm>
              <a:off x="4845838" y="693738"/>
              <a:ext cx="228600" cy="20161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4888824" y="593086"/>
              <a:ext cx="2419124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  Al (Ne) 3s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3p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	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1494244" y="993673"/>
            <a:ext cx="2327823" cy="646331"/>
            <a:chOff x="60325" y="993672"/>
            <a:chExt cx="2327823" cy="646331"/>
          </a:xfrm>
        </p:grpSpPr>
        <p:sp>
          <p:nvSpPr>
            <p:cNvPr id="46090" name="Oval 10"/>
            <p:cNvSpPr>
              <a:spLocks noChangeArrowheads="1"/>
            </p:cNvSpPr>
            <p:nvPr/>
          </p:nvSpPr>
          <p:spPr bwMode="auto">
            <a:xfrm>
              <a:off x="60325" y="1262069"/>
              <a:ext cx="228600" cy="20161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82004" y="993672"/>
              <a:ext cx="230614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  P (Ne) 3s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3p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3</a:t>
              </a:r>
              <a:endParaRPr lang="it-IT" altLang="it-IT" sz="24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800903" y="993672"/>
            <a:ext cx="2353415" cy="646331"/>
            <a:chOff x="2383582" y="993671"/>
            <a:chExt cx="2353415" cy="646331"/>
          </a:xfrm>
        </p:grpSpPr>
        <p:sp>
          <p:nvSpPr>
            <p:cNvPr id="46092" name="Oval 12"/>
            <p:cNvSpPr>
              <a:spLocks noChangeArrowheads="1"/>
            </p:cNvSpPr>
            <p:nvPr/>
          </p:nvSpPr>
          <p:spPr bwMode="auto">
            <a:xfrm>
              <a:off x="2383582" y="1262069"/>
              <a:ext cx="228600" cy="20161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2" name="Text Box 8"/>
            <p:cNvSpPr txBox="1">
              <a:spLocks noChangeArrowheads="1"/>
            </p:cNvSpPr>
            <p:nvPr/>
          </p:nvSpPr>
          <p:spPr bwMode="auto">
            <a:xfrm>
              <a:off x="2513440" y="993671"/>
              <a:ext cx="222355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 S (Ne) 3s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3p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4</a:t>
              </a:r>
              <a:r>
                <a:rPr lang="it-IT" altLang="it-IT" sz="2300" dirty="0">
                  <a:solidFill>
                    <a:srgbClr val="0000CC"/>
                  </a:solidFill>
                  <a:latin typeface="Arial" charset="0"/>
                </a:rPr>
                <a:t> </a:t>
              </a:r>
              <a:endParaRPr lang="it-IT" altLang="it-IT" sz="24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8236954" y="596151"/>
            <a:ext cx="2465611" cy="424732"/>
            <a:chOff x="6809533" y="611384"/>
            <a:chExt cx="2465611" cy="424732"/>
          </a:xfrm>
        </p:grpSpPr>
        <p:sp>
          <p:nvSpPr>
            <p:cNvPr id="46095" name="Oval 15"/>
            <p:cNvSpPr>
              <a:spLocks noChangeArrowheads="1"/>
            </p:cNvSpPr>
            <p:nvPr/>
          </p:nvSpPr>
          <p:spPr bwMode="auto">
            <a:xfrm>
              <a:off x="6904039" y="722944"/>
              <a:ext cx="228600" cy="2016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4" name="Text Box 8"/>
            <p:cNvSpPr txBox="1">
              <a:spLocks noChangeArrowheads="1"/>
            </p:cNvSpPr>
            <p:nvPr/>
          </p:nvSpPr>
          <p:spPr bwMode="auto">
            <a:xfrm>
              <a:off x="6809533" y="611384"/>
              <a:ext cx="2465611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    Si (Ne) 3s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3p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6056291" y="1150509"/>
            <a:ext cx="2367828" cy="424732"/>
            <a:chOff x="4699931" y="1150509"/>
            <a:chExt cx="2367828" cy="424732"/>
          </a:xfrm>
        </p:grpSpPr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4699931" y="1150509"/>
              <a:ext cx="2367828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2286000" algn="l"/>
                  <a:tab pos="4572000" algn="l"/>
                  <a:tab pos="69183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86000" algn="l"/>
                  <a:tab pos="4572000" algn="l"/>
                  <a:tab pos="6918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  Cl (Ne) 3s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2 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3p</a:t>
              </a:r>
              <a:r>
                <a:rPr lang="it-IT" altLang="it-IT" sz="2300" baseline="30000" dirty="0">
                  <a:solidFill>
                    <a:srgbClr val="0000CC"/>
                  </a:solidFill>
                  <a:latin typeface="Arial" charset="0"/>
                </a:rPr>
                <a:t>5</a:t>
              </a:r>
              <a:endParaRPr lang="it-IT" altLang="it-IT" sz="2400" dirty="0">
                <a:solidFill>
                  <a:srgbClr val="0000CC"/>
                </a:solidFill>
                <a:latin typeface="Arial" charset="0"/>
              </a:endParaRPr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4736997" y="1262069"/>
              <a:ext cx="228600" cy="201613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1685133" y="1463683"/>
            <a:ext cx="8646623" cy="860781"/>
            <a:chOff x="161132" y="1463682"/>
            <a:chExt cx="8646623" cy="860781"/>
          </a:xfrm>
        </p:grpSpPr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161132" y="1958866"/>
              <a:ext cx="2147888" cy="319087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 dirty="0">
                <a:solidFill>
                  <a:srgbClr val="000000"/>
                </a:solidFill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260351" y="1463682"/>
              <a:ext cx="8547404" cy="860781"/>
              <a:chOff x="260351" y="1463682"/>
              <a:chExt cx="8547404" cy="860781"/>
            </a:xfrm>
          </p:grpSpPr>
          <p:sp>
            <p:nvSpPr>
              <p:cNvPr id="46118" name="Text Box 38"/>
              <p:cNvSpPr txBox="1">
                <a:spLocks noChangeArrowheads="1"/>
              </p:cNvSpPr>
              <p:nvPr/>
            </p:nvSpPr>
            <p:spPr bwMode="auto">
              <a:xfrm>
                <a:off x="320675" y="1463682"/>
                <a:ext cx="1396408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dirty="0">
                    <a:solidFill>
                      <a:srgbClr val="000000"/>
                    </a:solidFill>
                  </a:rPr>
                  <a:t>8 elementi</a:t>
                </a:r>
              </a:p>
            </p:txBody>
          </p:sp>
          <p:sp>
            <p:nvSpPr>
              <p:cNvPr id="63" name="Text Box 17"/>
              <p:cNvSpPr txBox="1">
                <a:spLocks noChangeArrowheads="1"/>
              </p:cNvSpPr>
              <p:nvPr/>
            </p:nvSpPr>
            <p:spPr bwMode="auto">
              <a:xfrm>
                <a:off x="260351" y="1868954"/>
                <a:ext cx="8547404" cy="45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tabLst>
                    <a:tab pos="346075" algn="l"/>
                    <a:tab pos="3429000" algn="l"/>
                    <a:tab pos="6407150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tabLst>
                    <a:tab pos="346075" algn="l"/>
                    <a:tab pos="3429000" algn="l"/>
                    <a:tab pos="6407150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tabLst>
                    <a:tab pos="346075" algn="l"/>
                    <a:tab pos="3429000" algn="l"/>
                    <a:tab pos="640715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tabLst>
                    <a:tab pos="346075" algn="l"/>
                    <a:tab pos="3429000" algn="l"/>
                    <a:tab pos="6407150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tabLst>
                    <a:tab pos="346075" algn="l"/>
                    <a:tab pos="3429000" algn="l"/>
                    <a:tab pos="6407150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346075" algn="l"/>
                    <a:tab pos="3429000" algn="l"/>
                    <a:tab pos="6407150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346075" algn="l"/>
                    <a:tab pos="3429000" algn="l"/>
                    <a:tab pos="6407150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346075" algn="l"/>
                    <a:tab pos="3429000" algn="l"/>
                    <a:tab pos="6407150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346075" algn="l"/>
                    <a:tab pos="3429000" algn="l"/>
                    <a:tab pos="6407150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 dirty="0">
                    <a:solidFill>
                      <a:srgbClr val="0000CC"/>
                    </a:solidFill>
                  </a:rPr>
                  <a:t>4° PERIODO</a:t>
                </a:r>
                <a:r>
                  <a:rPr lang="it-IT" altLang="it-IT" sz="2400" dirty="0">
                    <a:solidFill>
                      <a:srgbClr val="0000CC"/>
                    </a:solidFill>
                  </a:rPr>
                  <a:t> </a:t>
                </a:r>
                <a:r>
                  <a:rPr lang="it-IT" altLang="it-IT" sz="2400" dirty="0">
                    <a:solidFill>
                      <a:srgbClr val="FF0000"/>
                    </a:solidFill>
                    <a:latin typeface="Arial" charset="0"/>
                  </a:rPr>
                  <a:t>Guscio Esterno:</a:t>
                </a:r>
                <a:r>
                  <a:rPr lang="it-IT" altLang="it-IT" sz="2400" dirty="0">
                    <a:solidFill>
                      <a:srgbClr val="0000CC"/>
                    </a:solidFill>
                    <a:latin typeface="Arial" charset="0"/>
                  </a:rPr>
                  <a:t> </a:t>
                </a:r>
                <a:r>
                  <a:rPr lang="it-IT" altLang="it-IT" sz="2400" b="1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it-IT" altLang="it-IT" sz="2400" dirty="0">
                    <a:solidFill>
                      <a:srgbClr val="FF0000"/>
                    </a:solidFill>
                    <a:latin typeface="Arial" charset="0"/>
                  </a:rPr>
                  <a:t> (n = 4)     Orbitali esterni</a:t>
                </a:r>
                <a:r>
                  <a:rPr lang="it-IT" altLang="it-IT" sz="2400" dirty="0">
                    <a:solidFill>
                      <a:srgbClr val="0000CC"/>
                    </a:solidFill>
                    <a:latin typeface="Arial" charset="0"/>
                  </a:rPr>
                  <a:t> </a:t>
                </a:r>
                <a:r>
                  <a:rPr lang="it-IT" altLang="it-IT" sz="2400" b="1" dirty="0" err="1">
                    <a:solidFill>
                      <a:srgbClr val="000000"/>
                    </a:solidFill>
                    <a:latin typeface="Arial" charset="0"/>
                  </a:rPr>
                  <a:t>s,p</a:t>
                </a:r>
                <a:endParaRPr lang="it-IT" altLang="it-IT" sz="2400" dirty="0">
                  <a:solidFill>
                    <a:srgbClr val="0000CC"/>
                  </a:solidFill>
                </a:endParaRPr>
              </a:p>
            </p:txBody>
          </p:sp>
        </p:grpSp>
      </p:grpSp>
      <p:grpSp>
        <p:nvGrpSpPr>
          <p:cNvPr id="14" name="Gruppo 13"/>
          <p:cNvGrpSpPr/>
          <p:nvPr/>
        </p:nvGrpSpPr>
        <p:grpSpPr>
          <a:xfrm>
            <a:off x="7467600" y="2392004"/>
            <a:ext cx="3573286" cy="424732"/>
            <a:chOff x="5943600" y="2392004"/>
            <a:chExt cx="3573286" cy="424732"/>
          </a:xfrm>
        </p:grpSpPr>
        <p:sp>
          <p:nvSpPr>
            <p:cNvPr id="46115" name="Line 35"/>
            <p:cNvSpPr>
              <a:spLocks noChangeShapeType="1"/>
            </p:cNvSpPr>
            <p:nvPr/>
          </p:nvSpPr>
          <p:spPr bwMode="auto">
            <a:xfrm>
              <a:off x="6340298" y="2816736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Text Box 17"/>
            <p:cNvSpPr txBox="1">
              <a:spLocks noChangeArrowheads="1"/>
            </p:cNvSpPr>
            <p:nvPr/>
          </p:nvSpPr>
          <p:spPr bwMode="auto">
            <a:xfrm>
              <a:off x="5943600" y="2392004"/>
              <a:ext cx="357328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     Sc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	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544070" y="2736633"/>
            <a:ext cx="2306144" cy="646331"/>
            <a:chOff x="2876" y="2825443"/>
            <a:chExt cx="2306144" cy="646331"/>
          </a:xfrm>
        </p:grpSpPr>
        <p:sp>
          <p:nvSpPr>
            <p:cNvPr id="46114" name="Line 34"/>
            <p:cNvSpPr>
              <a:spLocks noChangeShapeType="1"/>
            </p:cNvSpPr>
            <p:nvPr/>
          </p:nvSpPr>
          <p:spPr bwMode="auto">
            <a:xfrm>
              <a:off x="198843" y="3471774"/>
              <a:ext cx="59531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Text Box 17"/>
            <p:cNvSpPr txBox="1">
              <a:spLocks noChangeArrowheads="1"/>
            </p:cNvSpPr>
            <p:nvPr/>
          </p:nvSpPr>
          <p:spPr bwMode="auto">
            <a:xfrm>
              <a:off x="2876" y="2825443"/>
              <a:ext cx="230614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	Ti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 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4909164" y="2924285"/>
            <a:ext cx="2034681" cy="513543"/>
            <a:chOff x="2992399" y="2958231"/>
            <a:chExt cx="2034681" cy="513543"/>
          </a:xfrm>
        </p:grpSpPr>
        <p:sp>
          <p:nvSpPr>
            <p:cNvPr id="46109" name="Line 29"/>
            <p:cNvSpPr>
              <a:spLocks noChangeShapeType="1"/>
            </p:cNvSpPr>
            <p:nvPr/>
          </p:nvSpPr>
          <p:spPr bwMode="auto">
            <a:xfrm>
              <a:off x="2992399" y="3471774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" name="Text Box 17"/>
            <p:cNvSpPr txBox="1">
              <a:spLocks noChangeArrowheads="1"/>
            </p:cNvSpPr>
            <p:nvPr/>
          </p:nvSpPr>
          <p:spPr bwMode="auto">
            <a:xfrm>
              <a:off x="3132138" y="2958231"/>
              <a:ext cx="1894942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V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 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3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7561380" y="2851390"/>
            <a:ext cx="2297296" cy="646331"/>
            <a:chOff x="6037380" y="2851389"/>
            <a:chExt cx="2297296" cy="646331"/>
          </a:xfrm>
        </p:grpSpPr>
        <p:sp>
          <p:nvSpPr>
            <p:cNvPr id="46116" name="Line 36"/>
            <p:cNvSpPr>
              <a:spLocks noChangeShapeType="1"/>
            </p:cNvSpPr>
            <p:nvPr/>
          </p:nvSpPr>
          <p:spPr bwMode="auto">
            <a:xfrm>
              <a:off x="6378575" y="3471774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6" name="Text Box 17"/>
            <p:cNvSpPr txBox="1">
              <a:spLocks noChangeArrowheads="1"/>
            </p:cNvSpPr>
            <p:nvPr/>
          </p:nvSpPr>
          <p:spPr bwMode="auto">
            <a:xfrm>
              <a:off x="6037380" y="2851389"/>
              <a:ext cx="229729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	</a:t>
              </a: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Cr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5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</a:t>
              </a:r>
              <a:endParaRPr lang="it-IT" altLang="it-IT" sz="24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1494244" y="3382964"/>
            <a:ext cx="2398285" cy="646331"/>
            <a:chOff x="-29757" y="3382963"/>
            <a:chExt cx="2398285" cy="646331"/>
          </a:xfrm>
        </p:grpSpPr>
        <p:sp>
          <p:nvSpPr>
            <p:cNvPr id="46113" name="Line 33"/>
            <p:cNvSpPr>
              <a:spLocks noChangeShapeType="1"/>
            </p:cNvSpPr>
            <p:nvPr/>
          </p:nvSpPr>
          <p:spPr bwMode="auto">
            <a:xfrm>
              <a:off x="198843" y="3994468"/>
              <a:ext cx="59531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8" name="Text Box 17"/>
            <p:cNvSpPr txBox="1">
              <a:spLocks noChangeArrowheads="1"/>
            </p:cNvSpPr>
            <p:nvPr/>
          </p:nvSpPr>
          <p:spPr bwMode="auto">
            <a:xfrm>
              <a:off x="-29757" y="3382963"/>
              <a:ext cx="239828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	Mn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5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4965877" y="3494488"/>
            <a:ext cx="2158094" cy="499980"/>
            <a:chOff x="260351" y="4148856"/>
            <a:chExt cx="2158094" cy="499980"/>
          </a:xfrm>
        </p:grpSpPr>
        <p:sp>
          <p:nvSpPr>
            <p:cNvPr id="46112" name="Line 32"/>
            <p:cNvSpPr>
              <a:spLocks noChangeShapeType="1"/>
            </p:cNvSpPr>
            <p:nvPr/>
          </p:nvSpPr>
          <p:spPr bwMode="auto">
            <a:xfrm>
              <a:off x="260351" y="4648836"/>
              <a:ext cx="59531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" name="Text Box 17"/>
            <p:cNvSpPr txBox="1">
              <a:spLocks noChangeArrowheads="1"/>
            </p:cNvSpPr>
            <p:nvPr/>
          </p:nvSpPr>
          <p:spPr bwMode="auto">
            <a:xfrm>
              <a:off x="369614" y="4148856"/>
              <a:ext cx="2048831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Fe 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 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6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7546021" y="3616769"/>
            <a:ext cx="2534540" cy="424732"/>
            <a:chOff x="6022021" y="3616769"/>
            <a:chExt cx="2534540" cy="424732"/>
          </a:xfrm>
        </p:grpSpPr>
        <p:sp>
          <p:nvSpPr>
            <p:cNvPr id="46117" name="Line 37"/>
            <p:cNvSpPr>
              <a:spLocks noChangeShapeType="1"/>
            </p:cNvSpPr>
            <p:nvPr/>
          </p:nvSpPr>
          <p:spPr bwMode="auto">
            <a:xfrm>
              <a:off x="6340297" y="4038607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" name="Text Box 17"/>
            <p:cNvSpPr txBox="1">
              <a:spLocks noChangeArrowheads="1"/>
            </p:cNvSpPr>
            <p:nvPr/>
          </p:nvSpPr>
          <p:spPr bwMode="auto">
            <a:xfrm>
              <a:off x="6022021" y="3616769"/>
              <a:ext cx="2534540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	</a:t>
              </a: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Co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 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7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1526940" y="4150444"/>
            <a:ext cx="2346989" cy="500932"/>
            <a:chOff x="2939" y="4150444"/>
            <a:chExt cx="2346989" cy="500932"/>
          </a:xfrm>
        </p:grpSpPr>
        <p:sp>
          <p:nvSpPr>
            <p:cNvPr id="46111" name="Line 31"/>
            <p:cNvSpPr>
              <a:spLocks noChangeShapeType="1"/>
            </p:cNvSpPr>
            <p:nvPr/>
          </p:nvSpPr>
          <p:spPr bwMode="auto">
            <a:xfrm>
              <a:off x="228600" y="4651376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4" name="Text Box 17"/>
            <p:cNvSpPr txBox="1">
              <a:spLocks noChangeArrowheads="1"/>
            </p:cNvSpPr>
            <p:nvPr/>
          </p:nvSpPr>
          <p:spPr bwMode="auto">
            <a:xfrm>
              <a:off x="2939" y="4150444"/>
              <a:ext cx="2346989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	</a:t>
              </a: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Ni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8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</a:t>
              </a:r>
              <a:endParaRPr lang="it-IT" altLang="it-IT" sz="2400" baseline="300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4975225" y="4111810"/>
            <a:ext cx="2266732" cy="456489"/>
            <a:chOff x="3079345" y="4161176"/>
            <a:chExt cx="2266732" cy="456489"/>
          </a:xfrm>
        </p:grpSpPr>
        <p:sp>
          <p:nvSpPr>
            <p:cNvPr id="46110" name="Line 30"/>
            <p:cNvSpPr>
              <a:spLocks noChangeShapeType="1"/>
            </p:cNvSpPr>
            <p:nvPr/>
          </p:nvSpPr>
          <p:spPr bwMode="auto">
            <a:xfrm>
              <a:off x="3079345" y="4617665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6" name="Text Box 17"/>
            <p:cNvSpPr txBox="1">
              <a:spLocks noChangeArrowheads="1"/>
            </p:cNvSpPr>
            <p:nvPr/>
          </p:nvSpPr>
          <p:spPr bwMode="auto">
            <a:xfrm>
              <a:off x="3132138" y="4161176"/>
              <a:ext cx="2213939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Cu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</a:t>
              </a:r>
              <a:endParaRPr lang="it-IT" altLang="it-IT" sz="2400" baseline="300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7608100" y="5162432"/>
            <a:ext cx="2879750" cy="424732"/>
            <a:chOff x="6084100" y="5162432"/>
            <a:chExt cx="2879750" cy="424732"/>
          </a:xfrm>
        </p:grpSpPr>
        <p:sp>
          <p:nvSpPr>
            <p:cNvPr id="46085" name="Rectangle 5"/>
            <p:cNvSpPr>
              <a:spLocks noChangeArrowheads="1"/>
            </p:cNvSpPr>
            <p:nvPr/>
          </p:nvSpPr>
          <p:spPr bwMode="auto">
            <a:xfrm>
              <a:off x="6084100" y="5192235"/>
              <a:ext cx="457200" cy="3651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7" name="Text Box 17"/>
            <p:cNvSpPr txBox="1">
              <a:spLocks noChangeArrowheads="1"/>
            </p:cNvSpPr>
            <p:nvPr/>
          </p:nvSpPr>
          <p:spPr bwMode="auto">
            <a:xfrm>
              <a:off x="6445340" y="5162432"/>
              <a:ext cx="2518510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CC"/>
                  </a:solidFill>
                  <a:latin typeface="Arial" charset="0"/>
                </a:rPr>
                <a:t>Kr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4p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6</a:t>
              </a: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7869627" y="4161176"/>
            <a:ext cx="2230425" cy="490200"/>
            <a:chOff x="6345626" y="4161176"/>
            <a:chExt cx="2230425" cy="490200"/>
          </a:xfrm>
        </p:grpSpPr>
        <p:sp>
          <p:nvSpPr>
            <p:cNvPr id="46127" name="Line 47"/>
            <p:cNvSpPr>
              <a:spLocks noChangeShapeType="1"/>
            </p:cNvSpPr>
            <p:nvPr/>
          </p:nvSpPr>
          <p:spPr bwMode="auto">
            <a:xfrm>
              <a:off x="6345626" y="4651376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Text Box 17"/>
            <p:cNvSpPr txBox="1">
              <a:spLocks noChangeArrowheads="1"/>
            </p:cNvSpPr>
            <p:nvPr/>
          </p:nvSpPr>
          <p:spPr bwMode="auto">
            <a:xfrm>
              <a:off x="6397378" y="4161176"/>
              <a:ext cx="2178673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Zn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 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1473832" y="4592529"/>
            <a:ext cx="3020250" cy="646331"/>
            <a:chOff x="-50168" y="4592528"/>
            <a:chExt cx="3020250" cy="646331"/>
          </a:xfrm>
        </p:grpSpPr>
        <p:sp>
          <p:nvSpPr>
            <p:cNvPr id="46123" name="Oval 43"/>
            <p:cNvSpPr>
              <a:spLocks noChangeArrowheads="1"/>
            </p:cNvSpPr>
            <p:nvPr/>
          </p:nvSpPr>
          <p:spPr bwMode="auto">
            <a:xfrm>
              <a:off x="66469" y="4895221"/>
              <a:ext cx="228600" cy="201613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1" name="Text Box 17"/>
            <p:cNvSpPr txBox="1">
              <a:spLocks noChangeArrowheads="1"/>
            </p:cNvSpPr>
            <p:nvPr/>
          </p:nvSpPr>
          <p:spPr bwMode="auto">
            <a:xfrm>
              <a:off x="-50168" y="4592528"/>
              <a:ext cx="30202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CC"/>
                  </a:solidFill>
                  <a:latin typeface="Arial" charset="0"/>
                </a:rPr>
                <a:t>	</a:t>
              </a:r>
              <a:r>
                <a:rPr lang="it-IT" altLang="it-IT" sz="2400" b="1" dirty="0" err="1">
                  <a:solidFill>
                    <a:srgbClr val="0000CC"/>
                  </a:solidFill>
                  <a:latin typeface="Arial" charset="0"/>
                </a:rPr>
                <a:t>Ga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 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4p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656138" y="4732762"/>
            <a:ext cx="2865242" cy="424732"/>
            <a:chOff x="3132138" y="4732762"/>
            <a:chExt cx="2865242" cy="424732"/>
          </a:xfrm>
        </p:grpSpPr>
        <p:sp>
          <p:nvSpPr>
            <p:cNvPr id="46125" name="Oval 45"/>
            <p:cNvSpPr>
              <a:spLocks noChangeArrowheads="1"/>
            </p:cNvSpPr>
            <p:nvPr/>
          </p:nvSpPr>
          <p:spPr bwMode="auto">
            <a:xfrm>
              <a:off x="3132138" y="4844321"/>
              <a:ext cx="228600" cy="201613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" name="Text Box 17"/>
            <p:cNvSpPr txBox="1">
              <a:spLocks noChangeArrowheads="1"/>
            </p:cNvSpPr>
            <p:nvPr/>
          </p:nvSpPr>
          <p:spPr bwMode="auto">
            <a:xfrm>
              <a:off x="3411544" y="4732762"/>
              <a:ext cx="258583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 err="1">
                  <a:solidFill>
                    <a:srgbClr val="0000CC"/>
                  </a:solidFill>
                  <a:latin typeface="Arial" charset="0"/>
                </a:rPr>
                <a:t>Ge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4p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7673976" y="4672102"/>
            <a:ext cx="2865171" cy="424732"/>
            <a:chOff x="6149975" y="4672102"/>
            <a:chExt cx="2865171" cy="424732"/>
          </a:xfrm>
        </p:grpSpPr>
        <p:sp>
          <p:nvSpPr>
            <p:cNvPr id="46126" name="Oval 46"/>
            <p:cNvSpPr>
              <a:spLocks noChangeArrowheads="1"/>
            </p:cNvSpPr>
            <p:nvPr/>
          </p:nvSpPr>
          <p:spPr bwMode="auto">
            <a:xfrm>
              <a:off x="6149975" y="4783662"/>
              <a:ext cx="228600" cy="201612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5" name="Text Box 17"/>
            <p:cNvSpPr txBox="1">
              <a:spLocks noChangeArrowheads="1"/>
            </p:cNvSpPr>
            <p:nvPr/>
          </p:nvSpPr>
          <p:spPr bwMode="auto">
            <a:xfrm>
              <a:off x="6445340" y="4672102"/>
              <a:ext cx="256980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 err="1">
                  <a:solidFill>
                    <a:srgbClr val="0000CC"/>
                  </a:solidFill>
                  <a:latin typeface="Arial" charset="0"/>
                </a:rPr>
                <a:t>As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4p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3</a:t>
              </a:r>
              <a:endParaRPr lang="it-IT" altLang="it-IT" sz="2400" dirty="0">
                <a:solidFill>
                  <a:srgbClr val="0000CC"/>
                </a:solidFill>
                <a:latin typeface="Arial" charset="0"/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1473832" y="5149565"/>
            <a:ext cx="2901628" cy="646331"/>
            <a:chOff x="-50168" y="5149564"/>
            <a:chExt cx="2901628" cy="646331"/>
          </a:xfrm>
        </p:grpSpPr>
        <p:sp>
          <p:nvSpPr>
            <p:cNvPr id="46124" name="Oval 44"/>
            <p:cNvSpPr>
              <a:spLocks noChangeArrowheads="1"/>
            </p:cNvSpPr>
            <p:nvPr/>
          </p:nvSpPr>
          <p:spPr bwMode="auto">
            <a:xfrm>
              <a:off x="47760" y="5404493"/>
              <a:ext cx="228600" cy="201612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7" name="Text Box 17"/>
            <p:cNvSpPr txBox="1">
              <a:spLocks noChangeArrowheads="1"/>
            </p:cNvSpPr>
            <p:nvPr/>
          </p:nvSpPr>
          <p:spPr bwMode="auto">
            <a:xfrm>
              <a:off x="-50168" y="5149564"/>
              <a:ext cx="290162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CC"/>
                  </a:solidFill>
                  <a:latin typeface="Arial" charset="0"/>
                </a:rPr>
                <a:t>	Se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4p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4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4606925" y="5238859"/>
            <a:ext cx="2939096" cy="424732"/>
            <a:chOff x="3082925" y="5238859"/>
            <a:chExt cx="2939096" cy="424732"/>
          </a:xfrm>
        </p:grpSpPr>
        <p:sp>
          <p:nvSpPr>
            <p:cNvPr id="99" name="Text Box 17"/>
            <p:cNvSpPr txBox="1">
              <a:spLocks noChangeArrowheads="1"/>
            </p:cNvSpPr>
            <p:nvPr/>
          </p:nvSpPr>
          <p:spPr bwMode="auto">
            <a:xfrm>
              <a:off x="3333593" y="5238859"/>
              <a:ext cx="2688428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346075" algn="l"/>
                  <a:tab pos="3429000" algn="l"/>
                  <a:tab pos="64071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6075" algn="l"/>
                  <a:tab pos="3429000" algn="l"/>
                  <a:tab pos="64071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CC"/>
                  </a:solidFill>
                  <a:latin typeface="Arial" charset="0"/>
                </a:rPr>
                <a:t>Br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(</a:t>
              </a:r>
              <a:r>
                <a:rPr lang="it-IT" altLang="it-IT" sz="2400" dirty="0" err="1">
                  <a:solidFill>
                    <a:srgbClr val="0000CC"/>
                  </a:solidFill>
                  <a:latin typeface="Arial" charset="0"/>
                </a:rPr>
                <a:t>Ar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) 3d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4s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4p</a:t>
              </a:r>
              <a:r>
                <a:rPr lang="it-IT" altLang="it-IT" sz="2400" baseline="30000" dirty="0">
                  <a:solidFill>
                    <a:srgbClr val="0000CC"/>
                  </a:solidFill>
                  <a:latin typeface="Arial" charset="0"/>
                </a:rPr>
                <a:t>5</a:t>
              </a:r>
              <a:r>
                <a:rPr lang="it-IT" altLang="it-IT" sz="2400" dirty="0">
                  <a:solidFill>
                    <a:srgbClr val="0000CC"/>
                  </a:solidFill>
                  <a:latin typeface="Arial" charset="0"/>
                </a:rPr>
                <a:t> </a:t>
              </a:r>
              <a:endParaRPr lang="it-IT" altLang="it-IT" sz="2400" baseline="30000" dirty="0">
                <a:solidFill>
                  <a:srgbClr val="0000CC"/>
                </a:solidFill>
                <a:latin typeface="Arial" charset="0"/>
              </a:endParaRPr>
            </a:p>
          </p:txBody>
        </p:sp>
        <p:sp>
          <p:nvSpPr>
            <p:cNvPr id="100" name="Oval 44"/>
            <p:cNvSpPr>
              <a:spLocks noChangeArrowheads="1"/>
            </p:cNvSpPr>
            <p:nvPr/>
          </p:nvSpPr>
          <p:spPr bwMode="auto">
            <a:xfrm>
              <a:off x="3082925" y="5304487"/>
              <a:ext cx="228600" cy="201612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6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548"/>
    </mc:Choice>
    <mc:Fallback xmlns="">
      <p:transition spd="slow" advTm="358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088" grpId="0"/>
      <p:bldP spid="46089" grpId="0" animBg="1"/>
      <p:bldP spid="46119" grpId="0"/>
      <p:bldP spid="461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524000" y="1325563"/>
            <a:ext cx="9144000" cy="411162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524000" y="2339977"/>
            <a:ext cx="9144000" cy="412750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524000" y="3209928"/>
            <a:ext cx="9144000" cy="411163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844678" y="182571"/>
            <a:ext cx="2011363" cy="3206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835161" y="87320"/>
            <a:ext cx="8746177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tabLst>
                <a:tab pos="1316038" algn="l"/>
                <a:tab pos="34893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tabLst>
                <a:tab pos="1316038" algn="l"/>
                <a:tab pos="34893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tabLst>
                <a:tab pos="1316038" algn="l"/>
                <a:tab pos="34893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16038" algn="l"/>
                <a:tab pos="34893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99"/>
                </a:solidFill>
              </a:rPr>
              <a:t>5° PERIODO</a:t>
            </a:r>
            <a:r>
              <a:rPr lang="it-IT" altLang="it-IT" sz="2600">
                <a:solidFill>
                  <a:srgbClr val="000000"/>
                </a:solidFill>
              </a:rPr>
              <a:t>     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Guscio esterno: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it-IT" altLang="it-IT" sz="2400" b="1">
                <a:solidFill>
                  <a:srgbClr val="000000"/>
                </a:solidFill>
                <a:latin typeface="Arial" charset="0"/>
              </a:rPr>
              <a:t>O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(n = 5)        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(18 elementi)</a:t>
            </a:r>
            <a:endParaRPr lang="it-IT" altLang="it-IT" sz="26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1774835" y="3827254"/>
            <a:ext cx="8949551" cy="455509"/>
            <a:chOff x="250834" y="3827253"/>
            <a:chExt cx="8949551" cy="455509"/>
          </a:xfrm>
        </p:grpSpPr>
        <p:sp>
          <p:nvSpPr>
            <p:cNvPr id="47113" name="Rectangle 9"/>
            <p:cNvSpPr>
              <a:spLocks noChangeArrowheads="1"/>
            </p:cNvSpPr>
            <p:nvPr/>
          </p:nvSpPr>
          <p:spPr bwMode="auto">
            <a:xfrm>
              <a:off x="250834" y="3919121"/>
              <a:ext cx="2011363" cy="31908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7114" name="Text Box 10"/>
            <p:cNvSpPr txBox="1">
              <a:spLocks noChangeArrowheads="1"/>
            </p:cNvSpPr>
            <p:nvPr/>
          </p:nvSpPr>
          <p:spPr bwMode="auto">
            <a:xfrm>
              <a:off x="263451" y="3827253"/>
              <a:ext cx="8936934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316038" algn="l"/>
                  <a:tab pos="348932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316038" algn="l"/>
                  <a:tab pos="348932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316038" algn="l"/>
                  <a:tab pos="34893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316038" algn="l"/>
                  <a:tab pos="3489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316038" algn="l"/>
                  <a:tab pos="3489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316038" algn="l"/>
                  <a:tab pos="3489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316038" algn="l"/>
                  <a:tab pos="3489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316038" algn="l"/>
                  <a:tab pos="3489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316038" algn="l"/>
                  <a:tab pos="348932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dirty="0">
                  <a:solidFill>
                    <a:srgbClr val="000099"/>
                  </a:solidFill>
                </a:rPr>
                <a:t>6° PERIODO</a:t>
              </a:r>
              <a:r>
                <a:rPr lang="it-IT" altLang="it-IT" sz="2400" dirty="0">
                  <a:solidFill>
                    <a:srgbClr val="000000"/>
                  </a:solidFill>
                </a:rPr>
                <a:t>    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Guscio esterno: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b="1" dirty="0">
                  <a:solidFill>
                    <a:srgbClr val="000000"/>
                  </a:solidFill>
                  <a:latin typeface="Arial" charset="0"/>
                </a:rPr>
                <a:t>P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(n = 6)              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(32 elementi)</a:t>
              </a:r>
              <a:endParaRPr lang="it-IT" altLang="it-IT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1660535" y="5065713"/>
            <a:ext cx="6904039" cy="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541840" y="777257"/>
            <a:ext cx="1714079" cy="498598"/>
            <a:chOff x="3017839" y="777257"/>
            <a:chExt cx="1714079" cy="498598"/>
          </a:xfrm>
        </p:grpSpPr>
        <p:sp>
          <p:nvSpPr>
            <p:cNvPr id="47112" name="Text Box 8"/>
            <p:cNvSpPr txBox="1">
              <a:spLocks noChangeArrowheads="1"/>
            </p:cNvSpPr>
            <p:nvPr/>
          </p:nvSpPr>
          <p:spPr bwMode="auto">
            <a:xfrm>
              <a:off x="3361158" y="777257"/>
              <a:ext cx="1370760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 err="1">
                  <a:solidFill>
                    <a:srgbClr val="0033CC"/>
                  </a:solidFill>
                  <a:latin typeface="Arial" charset="0"/>
                </a:rPr>
                <a:t>Sr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45" name="Oval 41"/>
            <p:cNvSpPr>
              <a:spLocks noChangeArrowheads="1"/>
            </p:cNvSpPr>
            <p:nvPr/>
          </p:nvSpPr>
          <p:spPr bwMode="auto">
            <a:xfrm>
              <a:off x="3017839" y="914407"/>
              <a:ext cx="228600" cy="201613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524001" y="4369161"/>
            <a:ext cx="2095783" cy="424732"/>
            <a:chOff x="0" y="4369161"/>
            <a:chExt cx="2095783" cy="424732"/>
          </a:xfrm>
        </p:grpSpPr>
        <p:sp>
          <p:nvSpPr>
            <p:cNvPr id="47115" name="Text Box 11"/>
            <p:cNvSpPr txBox="1">
              <a:spLocks noChangeArrowheads="1"/>
            </p:cNvSpPr>
            <p:nvPr/>
          </p:nvSpPr>
          <p:spPr bwMode="auto">
            <a:xfrm>
              <a:off x="417247" y="4369161"/>
              <a:ext cx="167853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Cs (Xe) 6s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151" name="Oval 47"/>
            <p:cNvSpPr>
              <a:spLocks noChangeArrowheads="1"/>
            </p:cNvSpPr>
            <p:nvPr/>
          </p:nvSpPr>
          <p:spPr bwMode="auto">
            <a:xfrm>
              <a:off x="0" y="4479927"/>
              <a:ext cx="228600" cy="20320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1524001" y="811945"/>
            <a:ext cx="2103447" cy="498598"/>
            <a:chOff x="0" y="811945"/>
            <a:chExt cx="2103447" cy="498598"/>
          </a:xfrm>
        </p:grpSpPr>
        <p:sp>
          <p:nvSpPr>
            <p:cNvPr id="47144" name="Oval 40"/>
            <p:cNvSpPr>
              <a:spLocks noChangeArrowheads="1"/>
            </p:cNvSpPr>
            <p:nvPr/>
          </p:nvSpPr>
          <p:spPr bwMode="auto">
            <a:xfrm>
              <a:off x="0" y="960438"/>
              <a:ext cx="228600" cy="201612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9" name="Text Box 8"/>
            <p:cNvSpPr txBox="1">
              <a:spLocks noChangeArrowheads="1"/>
            </p:cNvSpPr>
            <p:nvPr/>
          </p:nvSpPr>
          <p:spPr bwMode="auto">
            <a:xfrm>
              <a:off x="354378" y="811945"/>
              <a:ext cx="1749069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	</a:t>
              </a:r>
              <a:r>
                <a:rPr lang="it-IT" altLang="it-IT" sz="2400" dirty="0" err="1">
                  <a:solidFill>
                    <a:srgbClr val="0033CC"/>
                  </a:solidFill>
                  <a:latin typeface="Arial" charset="0"/>
                </a:rPr>
                <a:t>Rb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 (Kr) 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878379" y="2285121"/>
            <a:ext cx="1855741" cy="498598"/>
            <a:chOff x="354378" y="2285121"/>
            <a:chExt cx="1855741" cy="498598"/>
          </a:xfrm>
        </p:grpSpPr>
        <p:sp>
          <p:nvSpPr>
            <p:cNvPr id="47126" name="Line 22"/>
            <p:cNvSpPr>
              <a:spLocks noChangeShapeType="1"/>
            </p:cNvSpPr>
            <p:nvPr/>
          </p:nvSpPr>
          <p:spPr bwMode="auto">
            <a:xfrm>
              <a:off x="354378" y="2741934"/>
              <a:ext cx="59531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453035" y="2285121"/>
              <a:ext cx="1757084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Pd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7399338" y="777257"/>
            <a:ext cx="2037094" cy="498598"/>
            <a:chOff x="5875338" y="777257"/>
            <a:chExt cx="2037094" cy="498598"/>
          </a:xfrm>
        </p:grpSpPr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>
              <a:off x="5875338" y="1227457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5895661" y="777257"/>
              <a:ext cx="2016771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	</a:t>
              </a: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Y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1844677" y="1281845"/>
            <a:ext cx="2153064" cy="502188"/>
            <a:chOff x="320677" y="1281845"/>
            <a:chExt cx="2153064" cy="502188"/>
          </a:xfrm>
        </p:grpSpPr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>
              <a:off x="320677" y="1784033"/>
              <a:ext cx="59531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54378" y="1281845"/>
              <a:ext cx="2119363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	</a:t>
              </a: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Zr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755844" y="1292321"/>
            <a:ext cx="2161621" cy="498598"/>
            <a:chOff x="3231843" y="1292321"/>
            <a:chExt cx="2161621" cy="498598"/>
          </a:xfrm>
        </p:grpSpPr>
        <p:sp>
          <p:nvSpPr>
            <p:cNvPr id="47120" name="Line 16"/>
            <p:cNvSpPr>
              <a:spLocks noChangeShapeType="1"/>
            </p:cNvSpPr>
            <p:nvPr/>
          </p:nvSpPr>
          <p:spPr bwMode="auto">
            <a:xfrm>
              <a:off x="3231843" y="1790919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Text Box 8"/>
            <p:cNvSpPr txBox="1">
              <a:spLocks noChangeArrowheads="1"/>
            </p:cNvSpPr>
            <p:nvPr/>
          </p:nvSpPr>
          <p:spPr bwMode="auto">
            <a:xfrm>
              <a:off x="3293337" y="1292321"/>
              <a:ext cx="2100127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Nb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4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7459474" y="1238127"/>
            <a:ext cx="2133789" cy="526122"/>
            <a:chOff x="5935473" y="1238127"/>
            <a:chExt cx="2133789" cy="526122"/>
          </a:xfrm>
        </p:grpSpPr>
        <p:sp>
          <p:nvSpPr>
            <p:cNvPr id="47122" name="Line 18"/>
            <p:cNvSpPr>
              <a:spLocks noChangeShapeType="1"/>
            </p:cNvSpPr>
            <p:nvPr/>
          </p:nvSpPr>
          <p:spPr bwMode="auto">
            <a:xfrm>
              <a:off x="5942348" y="1764249"/>
              <a:ext cx="5953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Text Box 8"/>
            <p:cNvSpPr txBox="1">
              <a:spLocks noChangeArrowheads="1"/>
            </p:cNvSpPr>
            <p:nvPr/>
          </p:nvSpPr>
          <p:spPr bwMode="auto">
            <a:xfrm>
              <a:off x="5935473" y="1238127"/>
              <a:ext cx="2133789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 err="1">
                  <a:solidFill>
                    <a:srgbClr val="FF0000"/>
                  </a:solidFill>
                  <a:latin typeface="Arial" charset="0"/>
                </a:rPr>
                <a:t>Mo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5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835161" y="1784034"/>
            <a:ext cx="2162581" cy="501337"/>
            <a:chOff x="311160" y="1784033"/>
            <a:chExt cx="2162581" cy="501337"/>
          </a:xfrm>
        </p:grpSpPr>
        <p:sp>
          <p:nvSpPr>
            <p:cNvPr id="47125" name="Line 21"/>
            <p:cNvSpPr>
              <a:spLocks noChangeShapeType="1"/>
            </p:cNvSpPr>
            <p:nvPr/>
          </p:nvSpPr>
          <p:spPr bwMode="auto">
            <a:xfrm>
              <a:off x="311160" y="2285370"/>
              <a:ext cx="59531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Text Box 8"/>
            <p:cNvSpPr txBox="1">
              <a:spLocks noChangeArrowheads="1"/>
            </p:cNvSpPr>
            <p:nvPr/>
          </p:nvSpPr>
          <p:spPr bwMode="auto">
            <a:xfrm>
              <a:off x="447737" y="1784033"/>
              <a:ext cx="2026004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 err="1">
                  <a:solidFill>
                    <a:srgbClr val="FF0000"/>
                  </a:solidFill>
                  <a:latin typeface="Arial" charset="0"/>
                </a:rPr>
                <a:t>Tc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5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778197" y="1808027"/>
            <a:ext cx="2146944" cy="498598"/>
            <a:chOff x="3254197" y="1808027"/>
            <a:chExt cx="2146944" cy="498598"/>
          </a:xfrm>
        </p:grpSpPr>
        <p:sp>
          <p:nvSpPr>
            <p:cNvPr id="47119" name="Line 15"/>
            <p:cNvSpPr>
              <a:spLocks noChangeShapeType="1"/>
            </p:cNvSpPr>
            <p:nvPr/>
          </p:nvSpPr>
          <p:spPr bwMode="auto">
            <a:xfrm>
              <a:off x="3254197" y="2278705"/>
              <a:ext cx="59372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Text Box 8"/>
            <p:cNvSpPr txBox="1">
              <a:spLocks noChangeArrowheads="1"/>
            </p:cNvSpPr>
            <p:nvPr/>
          </p:nvSpPr>
          <p:spPr bwMode="auto">
            <a:xfrm>
              <a:off x="3301014" y="1808027"/>
              <a:ext cx="2100127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Ru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7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7421563" y="1769496"/>
            <a:ext cx="2169342" cy="498598"/>
            <a:chOff x="5897563" y="1769496"/>
            <a:chExt cx="2169342" cy="498598"/>
          </a:xfrm>
        </p:grpSpPr>
        <p:sp>
          <p:nvSpPr>
            <p:cNvPr id="47123" name="Line 19"/>
            <p:cNvSpPr>
              <a:spLocks noChangeShapeType="1"/>
            </p:cNvSpPr>
            <p:nvPr/>
          </p:nvSpPr>
          <p:spPr bwMode="auto">
            <a:xfrm>
              <a:off x="5897563" y="2234255"/>
              <a:ext cx="5953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Text Box 8"/>
            <p:cNvSpPr txBox="1">
              <a:spLocks noChangeArrowheads="1"/>
            </p:cNvSpPr>
            <p:nvPr/>
          </p:nvSpPr>
          <p:spPr bwMode="auto">
            <a:xfrm>
              <a:off x="5966778" y="1769496"/>
              <a:ext cx="2100127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FF0000"/>
                  </a:solidFill>
                  <a:latin typeface="Arial" charset="0"/>
                </a:rPr>
                <a:t>Rh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8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1576525" y="2753051"/>
            <a:ext cx="2911219" cy="498598"/>
            <a:chOff x="159704" y="2753051"/>
            <a:chExt cx="2911219" cy="498598"/>
          </a:xfrm>
        </p:grpSpPr>
        <p:sp>
          <p:nvSpPr>
            <p:cNvPr id="47146" name="Oval 42"/>
            <p:cNvSpPr>
              <a:spLocks noChangeArrowheads="1"/>
            </p:cNvSpPr>
            <p:nvPr/>
          </p:nvSpPr>
          <p:spPr bwMode="auto">
            <a:xfrm>
              <a:off x="159704" y="2906715"/>
              <a:ext cx="228600" cy="2016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7" name="Text Box 8"/>
            <p:cNvSpPr txBox="1">
              <a:spLocks noChangeArrowheads="1"/>
            </p:cNvSpPr>
            <p:nvPr/>
          </p:nvSpPr>
          <p:spPr bwMode="auto">
            <a:xfrm>
              <a:off x="374479" y="2753051"/>
              <a:ext cx="2696444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	In 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5p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 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527244" y="2293180"/>
            <a:ext cx="2513959" cy="498598"/>
            <a:chOff x="3003243" y="2293180"/>
            <a:chExt cx="2513959" cy="498598"/>
          </a:xfrm>
        </p:grpSpPr>
        <p:sp>
          <p:nvSpPr>
            <p:cNvPr id="47149" name="Oval 45"/>
            <p:cNvSpPr>
              <a:spLocks noChangeArrowheads="1"/>
            </p:cNvSpPr>
            <p:nvPr/>
          </p:nvSpPr>
          <p:spPr bwMode="auto">
            <a:xfrm>
              <a:off x="3003243" y="2444752"/>
              <a:ext cx="228600" cy="203200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9" name="Text Box 8"/>
            <p:cNvSpPr txBox="1">
              <a:spLocks noChangeArrowheads="1"/>
            </p:cNvSpPr>
            <p:nvPr/>
          </p:nvSpPr>
          <p:spPr bwMode="auto">
            <a:xfrm>
              <a:off x="3336925" y="2293180"/>
              <a:ext cx="2180277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Ag 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7270136" y="2317443"/>
            <a:ext cx="2502691" cy="498598"/>
            <a:chOff x="5746135" y="2317443"/>
            <a:chExt cx="2502691" cy="498598"/>
          </a:xfrm>
        </p:grpSpPr>
        <p:sp>
          <p:nvSpPr>
            <p:cNvPr id="47150" name="Oval 46"/>
            <p:cNvSpPr>
              <a:spLocks noChangeArrowheads="1"/>
            </p:cNvSpPr>
            <p:nvPr/>
          </p:nvSpPr>
          <p:spPr bwMode="auto">
            <a:xfrm>
              <a:off x="5746135" y="2432820"/>
              <a:ext cx="228600" cy="203200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1" name="Text Box 8"/>
            <p:cNvSpPr txBox="1">
              <a:spLocks noChangeArrowheads="1"/>
            </p:cNvSpPr>
            <p:nvPr/>
          </p:nvSpPr>
          <p:spPr bwMode="auto">
            <a:xfrm>
              <a:off x="6050917" y="2317443"/>
              <a:ext cx="2197909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 err="1">
                  <a:solidFill>
                    <a:srgbClr val="0033CC"/>
                  </a:solidFill>
                  <a:latin typeface="Arial" charset="0"/>
                </a:rPr>
                <a:t>Cd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 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33CC"/>
                </a:solidFill>
                <a:latin typeface="Arial" charset="0"/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4450477" y="2697837"/>
            <a:ext cx="2933959" cy="498598"/>
            <a:chOff x="3017521" y="2686378"/>
            <a:chExt cx="2933959" cy="498598"/>
          </a:xfrm>
        </p:grpSpPr>
        <p:sp>
          <p:nvSpPr>
            <p:cNvPr id="47148" name="Oval 44"/>
            <p:cNvSpPr>
              <a:spLocks noChangeArrowheads="1"/>
            </p:cNvSpPr>
            <p:nvPr/>
          </p:nvSpPr>
          <p:spPr bwMode="auto">
            <a:xfrm>
              <a:off x="3017521" y="2860682"/>
              <a:ext cx="228600" cy="203200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3" name="Text Box 8"/>
            <p:cNvSpPr txBox="1">
              <a:spLocks noChangeArrowheads="1"/>
            </p:cNvSpPr>
            <p:nvPr/>
          </p:nvSpPr>
          <p:spPr bwMode="auto">
            <a:xfrm>
              <a:off x="3192520" y="2686378"/>
              <a:ext cx="2758960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	Sn 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5p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1660535" y="3166209"/>
            <a:ext cx="2881305" cy="498598"/>
            <a:chOff x="136534" y="3166209"/>
            <a:chExt cx="2881305" cy="498598"/>
          </a:xfrm>
        </p:grpSpPr>
        <p:sp>
          <p:nvSpPr>
            <p:cNvPr id="47147" name="Oval 43"/>
            <p:cNvSpPr>
              <a:spLocks noChangeArrowheads="1"/>
            </p:cNvSpPr>
            <p:nvPr/>
          </p:nvSpPr>
          <p:spPr bwMode="auto">
            <a:xfrm>
              <a:off x="136534" y="3314702"/>
              <a:ext cx="228600" cy="2016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78" name="Text Box 8"/>
            <p:cNvSpPr txBox="1">
              <a:spLocks noChangeArrowheads="1"/>
            </p:cNvSpPr>
            <p:nvPr/>
          </p:nvSpPr>
          <p:spPr bwMode="auto">
            <a:xfrm>
              <a:off x="310623" y="3166209"/>
              <a:ext cx="2707216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	Te 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5p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4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7406958" y="2706768"/>
            <a:ext cx="2834308" cy="498598"/>
            <a:chOff x="5882958" y="2706768"/>
            <a:chExt cx="2834308" cy="498598"/>
          </a:xfrm>
        </p:grpSpPr>
        <p:sp>
          <p:nvSpPr>
            <p:cNvPr id="76" name="Text Box 8"/>
            <p:cNvSpPr txBox="1">
              <a:spLocks noChangeArrowheads="1"/>
            </p:cNvSpPr>
            <p:nvPr/>
          </p:nvSpPr>
          <p:spPr bwMode="auto">
            <a:xfrm>
              <a:off x="6080134" y="2706768"/>
              <a:ext cx="2637132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Sb 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5p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3</a:t>
              </a:r>
              <a:endParaRPr lang="it-IT" altLang="it-IT" sz="2400" dirty="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79" name="Oval 43"/>
            <p:cNvSpPr>
              <a:spLocks noChangeArrowheads="1"/>
            </p:cNvSpPr>
            <p:nvPr/>
          </p:nvSpPr>
          <p:spPr bwMode="auto">
            <a:xfrm>
              <a:off x="5882958" y="2860682"/>
              <a:ext cx="228600" cy="2016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7161540" y="3159515"/>
            <a:ext cx="3035269" cy="498598"/>
            <a:chOff x="5637539" y="3159515"/>
            <a:chExt cx="3035269" cy="498598"/>
          </a:xfrm>
        </p:grpSpPr>
        <p:sp>
          <p:nvSpPr>
            <p:cNvPr id="47109" name="Rectangle 5"/>
            <p:cNvSpPr>
              <a:spLocks noChangeArrowheads="1"/>
            </p:cNvSpPr>
            <p:nvPr/>
          </p:nvSpPr>
          <p:spPr bwMode="auto">
            <a:xfrm>
              <a:off x="5637539" y="3196435"/>
              <a:ext cx="457200" cy="3651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3" name="Text Box 8"/>
            <p:cNvSpPr txBox="1">
              <a:spLocks noChangeArrowheads="1"/>
            </p:cNvSpPr>
            <p:nvPr/>
          </p:nvSpPr>
          <p:spPr bwMode="auto">
            <a:xfrm>
              <a:off x="6035676" y="3159515"/>
              <a:ext cx="2637132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Xe 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5p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6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4527244" y="3122492"/>
            <a:ext cx="2650817" cy="498598"/>
            <a:chOff x="3003243" y="3122492"/>
            <a:chExt cx="2650817" cy="498598"/>
          </a:xfrm>
        </p:grpSpPr>
        <p:sp>
          <p:nvSpPr>
            <p:cNvPr id="81" name="Text Box 8"/>
            <p:cNvSpPr txBox="1">
              <a:spLocks noChangeArrowheads="1"/>
            </p:cNvSpPr>
            <p:nvPr/>
          </p:nvSpPr>
          <p:spPr bwMode="auto">
            <a:xfrm>
              <a:off x="3186846" y="3122492"/>
              <a:ext cx="2467214" cy="498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tabLst>
                  <a:tab pos="120650" algn="l"/>
                  <a:tab pos="3257550" algn="l"/>
                  <a:tab pos="645795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0650" algn="l"/>
                  <a:tab pos="3257550" algn="l"/>
                  <a:tab pos="645795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	I (Kr) 4d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5p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5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4" name="Oval 43"/>
            <p:cNvSpPr>
              <a:spLocks noChangeArrowheads="1"/>
            </p:cNvSpPr>
            <p:nvPr/>
          </p:nvSpPr>
          <p:spPr bwMode="auto">
            <a:xfrm>
              <a:off x="3003243" y="3310733"/>
              <a:ext cx="228600" cy="201612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3902077" y="4369161"/>
            <a:ext cx="2125935" cy="424732"/>
            <a:chOff x="2378076" y="4369161"/>
            <a:chExt cx="2125935" cy="424732"/>
          </a:xfrm>
        </p:grpSpPr>
        <p:sp>
          <p:nvSpPr>
            <p:cNvPr id="47152" name="Oval 48"/>
            <p:cNvSpPr>
              <a:spLocks noChangeArrowheads="1"/>
            </p:cNvSpPr>
            <p:nvPr/>
          </p:nvSpPr>
          <p:spPr bwMode="auto">
            <a:xfrm>
              <a:off x="2378076" y="4489454"/>
              <a:ext cx="228600" cy="20320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auto">
            <a:xfrm>
              <a:off x="2825475" y="4369161"/>
              <a:ext cx="1678536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 err="1">
                  <a:solidFill>
                    <a:srgbClr val="0033CC"/>
                  </a:solidFill>
                  <a:latin typeface="Arial" charset="0"/>
                </a:rPr>
                <a:t>Ba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 (Xe) 6s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6871037" y="4362454"/>
            <a:ext cx="2101729" cy="447314"/>
            <a:chOff x="5347036" y="4362454"/>
            <a:chExt cx="2101729" cy="447314"/>
          </a:xfrm>
        </p:grpSpPr>
        <p:sp>
          <p:nvSpPr>
            <p:cNvPr id="47127" name="Line 23"/>
            <p:cNvSpPr>
              <a:spLocks noChangeShapeType="1"/>
            </p:cNvSpPr>
            <p:nvPr/>
          </p:nvSpPr>
          <p:spPr bwMode="auto">
            <a:xfrm>
              <a:off x="5347036" y="4809768"/>
              <a:ext cx="59531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Text Box 11"/>
            <p:cNvSpPr txBox="1">
              <a:spLocks noChangeArrowheads="1"/>
            </p:cNvSpPr>
            <p:nvPr/>
          </p:nvSpPr>
          <p:spPr bwMode="auto">
            <a:xfrm>
              <a:off x="5347036" y="4362454"/>
              <a:ext cx="2101729" cy="424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La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(Xe) 5d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1</a:t>
              </a:r>
              <a:r>
                <a:rPr lang="it-IT" altLang="it-IT" sz="2400" dirty="0">
                  <a:solidFill>
                    <a:srgbClr val="0033CC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33CC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1690825" y="5065714"/>
            <a:ext cx="8734955" cy="1532727"/>
            <a:chOff x="204522" y="5168347"/>
            <a:chExt cx="8734955" cy="1532727"/>
          </a:xfrm>
        </p:grpSpPr>
        <p:grpSp>
          <p:nvGrpSpPr>
            <p:cNvPr id="25" name="Gruppo 24"/>
            <p:cNvGrpSpPr/>
            <p:nvPr/>
          </p:nvGrpSpPr>
          <p:grpSpPr>
            <a:xfrm>
              <a:off x="204522" y="5168347"/>
              <a:ext cx="8734955" cy="1532727"/>
              <a:chOff x="204522" y="5168347"/>
              <a:chExt cx="8734955" cy="1532727"/>
            </a:xfrm>
          </p:grpSpPr>
          <p:grpSp>
            <p:nvGrpSpPr>
              <p:cNvPr id="24" name="Gruppo 23"/>
              <p:cNvGrpSpPr/>
              <p:nvPr/>
            </p:nvGrpSpPr>
            <p:grpSpPr>
              <a:xfrm>
                <a:off x="204522" y="5168347"/>
                <a:ext cx="8734955" cy="1532727"/>
                <a:chOff x="136534" y="5156206"/>
                <a:chExt cx="8734955" cy="1532727"/>
              </a:xfrm>
            </p:grpSpPr>
            <p:sp>
              <p:nvSpPr>
                <p:cNvPr id="4711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36534" y="5156206"/>
                  <a:ext cx="8734955" cy="15327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492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492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492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492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492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Lantanidi: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Ce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Pr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Nd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Pm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Eu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Gd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 err="1">
                      <a:solidFill>
                        <a:srgbClr val="FF0000"/>
                      </a:solidFill>
                      <a:latin typeface="Arial" charset="0"/>
                    </a:rPr>
                    <a:t>Tb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Dy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Ho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 err="1">
                      <a:solidFill>
                        <a:srgbClr val="FF0000"/>
                      </a:solidFill>
                      <a:latin typeface="Arial" charset="0"/>
                    </a:rPr>
                    <a:t>Er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Tm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 err="1">
                      <a:solidFill>
                        <a:srgbClr val="FF0000"/>
                      </a:solidFill>
                      <a:latin typeface="Arial" charset="0"/>
                    </a:rPr>
                    <a:t>Yb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Lu</a:t>
                  </a:r>
                  <a:endParaRPr lang="it-IT" altLang="it-IT" sz="2400" dirty="0">
                    <a:solidFill>
                      <a:srgbClr val="000000"/>
                    </a:solidFill>
                    <a:latin typeface="Arial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14 elementi in cui, ferma restando la configurazione </a:t>
                  </a:r>
                  <a:r>
                    <a:rPr lang="it-IT" altLang="it-IT" sz="2400" u="sng" dirty="0">
                      <a:solidFill>
                        <a:srgbClr val="0033CC"/>
                      </a:solidFill>
                      <a:latin typeface="Arial" charset="0"/>
                    </a:rPr>
                    <a:t>esterna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 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del La, cioè 5d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1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6s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2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, si riempiono i 7 orbitali 4f.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Ce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 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(Xe) 4f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1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5d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1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6s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2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;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     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Pr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 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(Xe) 4f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2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5d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1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6s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2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,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 ….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" charset="0"/>
                    </a:rPr>
                    <a:t>Lu</a:t>
                  </a:r>
                  <a:r>
                    <a:rPr lang="it-IT" altLang="it-IT" sz="2400" dirty="0">
                      <a:solidFill>
                        <a:srgbClr val="000000"/>
                      </a:solidFill>
                      <a:latin typeface="Arial" charset="0"/>
                    </a:rPr>
                    <a:t> 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(Xe) 4f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14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5d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1</a:t>
                  </a:r>
                  <a:r>
                    <a:rPr lang="it-IT" altLang="it-IT" sz="2400" dirty="0">
                      <a:solidFill>
                        <a:srgbClr val="0033CC"/>
                      </a:solidFill>
                      <a:latin typeface="Arial" charset="0"/>
                    </a:rPr>
                    <a:t>6s</a:t>
                  </a:r>
                  <a:r>
                    <a:rPr lang="it-IT" altLang="it-IT" sz="2400" baseline="30000" dirty="0">
                      <a:solidFill>
                        <a:srgbClr val="0033CC"/>
                      </a:solidFill>
                      <a:latin typeface="Arial" charset="0"/>
                    </a:rPr>
                    <a:t>2</a:t>
                  </a:r>
                  <a:endParaRPr lang="it-IT" altLang="it-IT" sz="2400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7128" name="Line 24"/>
                <p:cNvSpPr>
                  <a:spLocks noChangeShapeType="1"/>
                </p:cNvSpPr>
                <p:nvPr/>
              </p:nvSpPr>
              <p:spPr bwMode="auto">
                <a:xfrm>
                  <a:off x="1508134" y="5532438"/>
                  <a:ext cx="595313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29" name="Line 25"/>
                <p:cNvSpPr>
                  <a:spLocks noChangeShapeType="1"/>
                </p:cNvSpPr>
                <p:nvPr/>
              </p:nvSpPr>
              <p:spPr bwMode="auto">
                <a:xfrm>
                  <a:off x="2011363" y="5532438"/>
                  <a:ext cx="595312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30" name="Line 26"/>
                <p:cNvSpPr>
                  <a:spLocks noChangeShapeType="1"/>
                </p:cNvSpPr>
                <p:nvPr/>
              </p:nvSpPr>
              <p:spPr bwMode="auto">
                <a:xfrm>
                  <a:off x="2606676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32" name="Line 28"/>
                <p:cNvSpPr>
                  <a:spLocks noChangeShapeType="1"/>
                </p:cNvSpPr>
                <p:nvPr/>
              </p:nvSpPr>
              <p:spPr bwMode="auto">
                <a:xfrm>
                  <a:off x="3749676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33" name="Line 29"/>
                <p:cNvSpPr>
                  <a:spLocks noChangeShapeType="1"/>
                </p:cNvSpPr>
                <p:nvPr/>
              </p:nvSpPr>
              <p:spPr bwMode="auto">
                <a:xfrm>
                  <a:off x="4343400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35" name="Line 31"/>
                <p:cNvSpPr>
                  <a:spLocks noChangeShapeType="1"/>
                </p:cNvSpPr>
                <p:nvPr/>
              </p:nvSpPr>
              <p:spPr bwMode="auto">
                <a:xfrm>
                  <a:off x="5578476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36" name="Line 32"/>
                <p:cNvSpPr>
                  <a:spLocks noChangeShapeType="1"/>
                </p:cNvSpPr>
                <p:nvPr/>
              </p:nvSpPr>
              <p:spPr bwMode="auto">
                <a:xfrm>
                  <a:off x="6035676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37" name="Line 33"/>
                <p:cNvSpPr>
                  <a:spLocks noChangeShapeType="1"/>
                </p:cNvSpPr>
                <p:nvPr/>
              </p:nvSpPr>
              <p:spPr bwMode="auto">
                <a:xfrm>
                  <a:off x="6492876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38" name="Line 34"/>
                <p:cNvSpPr>
                  <a:spLocks noChangeShapeType="1"/>
                </p:cNvSpPr>
                <p:nvPr/>
              </p:nvSpPr>
              <p:spPr bwMode="auto">
                <a:xfrm>
                  <a:off x="7132640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39" name="Line 35"/>
                <p:cNvSpPr>
                  <a:spLocks noChangeShapeType="1"/>
                </p:cNvSpPr>
                <p:nvPr/>
              </p:nvSpPr>
              <p:spPr bwMode="auto">
                <a:xfrm>
                  <a:off x="7772400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40" name="Line 36"/>
                <p:cNvSpPr>
                  <a:spLocks noChangeShapeType="1"/>
                </p:cNvSpPr>
                <p:nvPr/>
              </p:nvSpPr>
              <p:spPr bwMode="auto">
                <a:xfrm>
                  <a:off x="8275640" y="5532438"/>
                  <a:ext cx="593725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41" name="Line 37"/>
                <p:cNvSpPr>
                  <a:spLocks noChangeShapeType="1"/>
                </p:cNvSpPr>
                <p:nvPr/>
              </p:nvSpPr>
              <p:spPr bwMode="auto">
                <a:xfrm>
                  <a:off x="6080134" y="6675438"/>
                  <a:ext cx="595313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42" name="Line 38"/>
                <p:cNvSpPr>
                  <a:spLocks noChangeShapeType="1"/>
                </p:cNvSpPr>
                <p:nvPr/>
              </p:nvSpPr>
              <p:spPr bwMode="auto">
                <a:xfrm>
                  <a:off x="3108334" y="6675438"/>
                  <a:ext cx="595313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43" name="Line 39"/>
                <p:cNvSpPr>
                  <a:spLocks noChangeShapeType="1"/>
                </p:cNvSpPr>
                <p:nvPr/>
              </p:nvSpPr>
              <p:spPr bwMode="auto">
                <a:xfrm>
                  <a:off x="136534" y="6675438"/>
                  <a:ext cx="595313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93" name="Line 37"/>
              <p:cNvSpPr>
                <a:spLocks noChangeShapeType="1"/>
              </p:cNvSpPr>
              <p:nvPr/>
            </p:nvSpPr>
            <p:spPr bwMode="auto">
              <a:xfrm>
                <a:off x="5058747" y="5544579"/>
                <a:ext cx="595313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5" name="Line 37"/>
            <p:cNvSpPr>
              <a:spLocks noChangeShapeType="1"/>
            </p:cNvSpPr>
            <p:nvPr/>
          </p:nvSpPr>
          <p:spPr bwMode="auto">
            <a:xfrm>
              <a:off x="3252609" y="5544579"/>
              <a:ext cx="5953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0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22"/>
    </mc:Choice>
    <mc:Fallback xmlns="">
      <p:transition spd="slow" advTm="21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524000" y="2624146"/>
            <a:ext cx="9144000" cy="396875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524000" y="942978"/>
            <a:ext cx="9144000" cy="398463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718879" y="2624146"/>
            <a:ext cx="457200" cy="3540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524000" y="1768476"/>
            <a:ext cx="9144000" cy="398463"/>
          </a:xfrm>
          <a:prstGeom prst="rect">
            <a:avLst/>
          </a:prstGeom>
          <a:solidFill>
            <a:srgbClr val="66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1752602" y="44458"/>
            <a:ext cx="3154363" cy="35401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1779588" y="7946"/>
            <a:ext cx="3017078" cy="43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3399"/>
                </a:solidFill>
              </a:rPr>
              <a:t>(segue 6° </a:t>
            </a:r>
            <a:r>
              <a:rPr lang="it-IT" altLang="it-IT" sz="2500" b="1">
                <a:solidFill>
                  <a:srgbClr val="000099"/>
                </a:solidFill>
              </a:rPr>
              <a:t>PERIODO</a:t>
            </a:r>
            <a:r>
              <a:rPr lang="it-IT" altLang="it-IT" sz="2500" b="1">
                <a:solidFill>
                  <a:srgbClr val="003399"/>
                </a:solidFill>
              </a:rPr>
              <a:t>)</a:t>
            </a: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48138" name="Oval 37"/>
          <p:cNvSpPr>
            <a:spLocks noChangeArrowheads="1"/>
          </p:cNvSpPr>
          <p:nvPr/>
        </p:nvSpPr>
        <p:spPr bwMode="auto">
          <a:xfrm>
            <a:off x="6866891" y="1858149"/>
            <a:ext cx="228600" cy="195262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39" name="Oval 38"/>
          <p:cNvSpPr>
            <a:spLocks noChangeArrowheads="1"/>
          </p:cNvSpPr>
          <p:nvPr/>
        </p:nvSpPr>
        <p:spPr bwMode="auto">
          <a:xfrm>
            <a:off x="2170748" y="1957306"/>
            <a:ext cx="228600" cy="195262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40" name="Oval 39"/>
          <p:cNvSpPr>
            <a:spLocks noChangeArrowheads="1"/>
          </p:cNvSpPr>
          <p:nvPr/>
        </p:nvSpPr>
        <p:spPr bwMode="auto">
          <a:xfrm>
            <a:off x="6866891" y="2286001"/>
            <a:ext cx="228600" cy="19685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41" name="Oval 40"/>
          <p:cNvSpPr>
            <a:spLocks noChangeArrowheads="1"/>
          </p:cNvSpPr>
          <p:nvPr/>
        </p:nvSpPr>
        <p:spPr bwMode="auto">
          <a:xfrm>
            <a:off x="2190444" y="2286001"/>
            <a:ext cx="228600" cy="19685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42" name="Oval 41"/>
          <p:cNvSpPr>
            <a:spLocks noChangeArrowheads="1"/>
          </p:cNvSpPr>
          <p:nvPr/>
        </p:nvSpPr>
        <p:spPr bwMode="auto">
          <a:xfrm>
            <a:off x="2170748" y="2717807"/>
            <a:ext cx="228600" cy="195263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170749" y="3104838"/>
            <a:ext cx="6016757" cy="439335"/>
            <a:chOff x="646748" y="3104837"/>
            <a:chExt cx="6016757" cy="439335"/>
          </a:xfrm>
        </p:grpSpPr>
        <p:sp>
          <p:nvSpPr>
            <p:cNvPr id="48150" name="Rectangle 6"/>
            <p:cNvSpPr>
              <a:spLocks noChangeArrowheads="1"/>
            </p:cNvSpPr>
            <p:nvPr/>
          </p:nvSpPr>
          <p:spPr bwMode="auto">
            <a:xfrm>
              <a:off x="646748" y="3180597"/>
              <a:ext cx="2149475" cy="354013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8151" name="Text Box 9"/>
            <p:cNvSpPr txBox="1">
              <a:spLocks noChangeArrowheads="1"/>
            </p:cNvSpPr>
            <p:nvPr/>
          </p:nvSpPr>
          <p:spPr bwMode="auto">
            <a:xfrm>
              <a:off x="666444" y="3104837"/>
              <a:ext cx="5997061" cy="43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 dirty="0">
                  <a:solidFill>
                    <a:srgbClr val="000099"/>
                  </a:solidFill>
                </a:rPr>
                <a:t>7°</a:t>
              </a:r>
              <a:r>
                <a:rPr lang="it-IT" altLang="it-IT" sz="1400" b="1" dirty="0">
                  <a:solidFill>
                    <a:srgbClr val="000099"/>
                  </a:solidFill>
                </a:rPr>
                <a:t> </a:t>
              </a:r>
              <a:r>
                <a:rPr lang="it-IT" altLang="it-IT" sz="2500" b="1" dirty="0">
                  <a:solidFill>
                    <a:srgbClr val="000099"/>
                  </a:solidFill>
                </a:rPr>
                <a:t>PERIODO:</a:t>
              </a:r>
              <a:r>
                <a:rPr lang="it-IT" altLang="it-IT" sz="1400" dirty="0">
                  <a:solidFill>
                    <a:srgbClr val="000000"/>
                  </a:solidFill>
                </a:rPr>
                <a:t>        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Guscio esterno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Q  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(n = 7)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8152" name="Text Box 10"/>
          <p:cNvSpPr txBox="1">
            <a:spLocks noChangeArrowheads="1"/>
          </p:cNvSpPr>
          <p:nvPr/>
        </p:nvSpPr>
        <p:spPr bwMode="auto">
          <a:xfrm>
            <a:off x="7582203" y="3504366"/>
            <a:ext cx="2048864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 err="1">
                <a:solidFill>
                  <a:srgbClr val="FF0000"/>
                </a:solidFill>
                <a:latin typeface="Arial" charset="0"/>
              </a:rPr>
              <a:t>Ac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it-IT" altLang="it-IT" sz="2400" dirty="0" err="1">
                <a:solidFill>
                  <a:srgbClr val="000099"/>
                </a:solidFill>
                <a:latin typeface="Arial" charset="0"/>
              </a:rPr>
              <a:t>Rn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)6d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7s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endParaRPr lang="it-IT" altLang="it-IT" sz="24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48153" name="Text Box 11"/>
          <p:cNvSpPr txBox="1">
            <a:spLocks noChangeArrowheads="1"/>
          </p:cNvSpPr>
          <p:nvPr/>
        </p:nvSpPr>
        <p:spPr bwMode="auto">
          <a:xfrm>
            <a:off x="1566874" y="4025944"/>
            <a:ext cx="8944983" cy="101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charset="0"/>
              </a:rPr>
              <a:t>Seguono gli </a:t>
            </a:r>
            <a:r>
              <a:rPr lang="it-IT" altLang="it-IT" sz="2400" i="1" dirty="0">
                <a:solidFill>
                  <a:srgbClr val="FF0000"/>
                </a:solidFill>
                <a:latin typeface="Arial" charset="0"/>
              </a:rPr>
              <a:t>ATTINIDI</a:t>
            </a:r>
            <a:r>
              <a:rPr lang="it-IT" altLang="it-IT" sz="2400" dirty="0">
                <a:solidFill>
                  <a:srgbClr val="000000"/>
                </a:solidFill>
                <a:latin typeface="Arial" charset="0"/>
              </a:rPr>
              <a:t>, in cui, ferma restando la configurazione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00"/>
                </a:solidFill>
                <a:latin typeface="Arial" charset="0"/>
              </a:rPr>
              <a:t>elettronica esterna </a:t>
            </a:r>
            <a:r>
              <a:rPr lang="it-IT" altLang="it-IT" sz="2400" b="1" dirty="0">
                <a:solidFill>
                  <a:srgbClr val="FF0000"/>
                </a:solidFill>
                <a:latin typeface="Arial" charset="0"/>
              </a:rPr>
              <a:t>6d</a:t>
            </a:r>
            <a:r>
              <a:rPr lang="it-IT" altLang="it-IT" sz="2400" b="1" baseline="300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it-IT" altLang="it-IT" sz="2400" b="1" dirty="0">
                <a:solidFill>
                  <a:srgbClr val="FF0000"/>
                </a:solidFill>
                <a:latin typeface="Arial" charset="0"/>
              </a:rPr>
              <a:t>7s</a:t>
            </a:r>
            <a:r>
              <a:rPr lang="it-IT" altLang="it-IT" sz="2400" b="1" baseline="30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it-IT" altLang="it-IT" sz="2400" dirty="0">
                <a:solidFill>
                  <a:srgbClr val="000000"/>
                </a:solidFill>
                <a:latin typeface="Arial" charset="0"/>
              </a:rPr>
              <a:t> dell’</a:t>
            </a:r>
            <a:r>
              <a:rPr lang="it-IT" altLang="it-IT" sz="2400" u="sng" dirty="0">
                <a:solidFill>
                  <a:srgbClr val="FF0000"/>
                </a:solidFill>
                <a:latin typeface="Arial" charset="0"/>
              </a:rPr>
              <a:t>Attinio</a:t>
            </a:r>
            <a:r>
              <a:rPr lang="it-IT" altLang="it-IT" sz="2400" dirty="0">
                <a:solidFill>
                  <a:srgbClr val="000000"/>
                </a:solidFill>
                <a:latin typeface="Arial" charset="0"/>
              </a:rPr>
              <a:t>, si riempiono i </a:t>
            </a:r>
            <a:r>
              <a:rPr lang="it-IT" altLang="it-IT" sz="2400" b="1" dirty="0">
                <a:solidFill>
                  <a:srgbClr val="FF0000"/>
                </a:solidFill>
                <a:latin typeface="Arial" charset="0"/>
              </a:rPr>
              <a:t>7 orbitali 5f</a:t>
            </a:r>
            <a:r>
              <a:rPr lang="it-IT" altLang="it-IT" sz="2400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48154" name="Line 20"/>
          <p:cNvSpPr>
            <a:spLocks noChangeShapeType="1"/>
          </p:cNvSpPr>
          <p:nvPr/>
        </p:nvSpPr>
        <p:spPr bwMode="auto">
          <a:xfrm>
            <a:off x="7640638" y="4024834"/>
            <a:ext cx="593725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158" name="Oval 43"/>
          <p:cNvSpPr>
            <a:spLocks noChangeArrowheads="1"/>
          </p:cNvSpPr>
          <p:nvPr/>
        </p:nvSpPr>
        <p:spPr bwMode="auto">
          <a:xfrm>
            <a:off x="2759075" y="3716339"/>
            <a:ext cx="228600" cy="195262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59" name="Oval 44"/>
          <p:cNvSpPr>
            <a:spLocks noChangeArrowheads="1"/>
          </p:cNvSpPr>
          <p:nvPr/>
        </p:nvSpPr>
        <p:spPr bwMode="auto">
          <a:xfrm>
            <a:off x="5445445" y="3716339"/>
            <a:ext cx="228600" cy="195262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8160" name="Text Box 12"/>
          <p:cNvSpPr txBox="1">
            <a:spLocks noChangeArrowheads="1"/>
          </p:cNvSpPr>
          <p:nvPr/>
        </p:nvSpPr>
        <p:spPr bwMode="auto">
          <a:xfrm>
            <a:off x="7285308" y="2552245"/>
            <a:ext cx="3121273" cy="4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 err="1">
                <a:solidFill>
                  <a:srgbClr val="000099"/>
                </a:solidFill>
                <a:latin typeface="Arial" charset="0"/>
              </a:rPr>
              <a:t>Rn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 (Xe)4f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14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5d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10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6p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6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706573" y="432252"/>
            <a:ext cx="2555602" cy="497812"/>
            <a:chOff x="182573" y="432252"/>
            <a:chExt cx="2555602" cy="497812"/>
          </a:xfrm>
        </p:grpSpPr>
        <p:sp>
          <p:nvSpPr>
            <p:cNvPr id="48136" name="Line 19"/>
            <p:cNvSpPr>
              <a:spLocks noChangeShapeType="1"/>
            </p:cNvSpPr>
            <p:nvPr/>
          </p:nvSpPr>
          <p:spPr bwMode="auto">
            <a:xfrm>
              <a:off x="182573" y="838200"/>
              <a:ext cx="47625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189174" y="432252"/>
              <a:ext cx="2549001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Hf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 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4625342" y="398470"/>
            <a:ext cx="2626302" cy="530802"/>
            <a:chOff x="3101342" y="398470"/>
            <a:chExt cx="2626302" cy="530802"/>
          </a:xfrm>
        </p:grpSpPr>
        <p:sp>
          <p:nvSpPr>
            <p:cNvPr id="48146" name="Line 47"/>
            <p:cNvSpPr>
              <a:spLocks noChangeShapeType="1"/>
            </p:cNvSpPr>
            <p:nvPr/>
          </p:nvSpPr>
          <p:spPr bwMode="auto">
            <a:xfrm>
              <a:off x="3101342" y="929272"/>
              <a:ext cx="4572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12"/>
            <p:cNvSpPr txBox="1">
              <a:spLocks noChangeArrowheads="1"/>
            </p:cNvSpPr>
            <p:nvPr/>
          </p:nvSpPr>
          <p:spPr bwMode="auto">
            <a:xfrm>
              <a:off x="3161459" y="398470"/>
              <a:ext cx="2566185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 err="1">
                  <a:solidFill>
                    <a:srgbClr val="FF0000"/>
                  </a:solidFill>
                  <a:latin typeface="Arial" charset="0"/>
                </a:rPr>
                <a:t>Ta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 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3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7696201" y="409068"/>
            <a:ext cx="2453843" cy="501960"/>
            <a:chOff x="6172200" y="409068"/>
            <a:chExt cx="2453843" cy="501960"/>
          </a:xfrm>
        </p:grpSpPr>
        <p:sp>
          <p:nvSpPr>
            <p:cNvPr id="48148" name="Line 49"/>
            <p:cNvSpPr>
              <a:spLocks noChangeShapeType="1"/>
            </p:cNvSpPr>
            <p:nvPr/>
          </p:nvSpPr>
          <p:spPr bwMode="auto">
            <a:xfrm>
              <a:off x="6172200" y="911028"/>
              <a:ext cx="4572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6179634" y="409068"/>
              <a:ext cx="2446409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W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 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99"/>
                </a:solidFill>
                <a:latin typeface="Arial" charset="0"/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555594" y="838967"/>
            <a:ext cx="2635563" cy="543528"/>
            <a:chOff x="31593" y="838967"/>
            <a:chExt cx="2635563" cy="543528"/>
          </a:xfrm>
        </p:grpSpPr>
        <p:sp>
          <p:nvSpPr>
            <p:cNvPr id="48144" name="Line 45"/>
            <p:cNvSpPr>
              <a:spLocks noChangeShapeType="1"/>
            </p:cNvSpPr>
            <p:nvPr/>
          </p:nvSpPr>
          <p:spPr bwMode="auto">
            <a:xfrm>
              <a:off x="209244" y="1382495"/>
              <a:ext cx="4572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31593" y="838967"/>
              <a:ext cx="2635563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Re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 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5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678364" y="866100"/>
            <a:ext cx="2633961" cy="497812"/>
            <a:chOff x="3154363" y="866100"/>
            <a:chExt cx="2633961" cy="497812"/>
          </a:xfrm>
        </p:grpSpPr>
        <p:sp>
          <p:nvSpPr>
            <p:cNvPr id="48147" name="Line 48"/>
            <p:cNvSpPr>
              <a:spLocks noChangeShapeType="1"/>
            </p:cNvSpPr>
            <p:nvPr/>
          </p:nvSpPr>
          <p:spPr bwMode="auto">
            <a:xfrm>
              <a:off x="3181103" y="1341440"/>
              <a:ext cx="4572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2" name="Text Box 12"/>
            <p:cNvSpPr txBox="1">
              <a:spLocks noChangeArrowheads="1"/>
            </p:cNvSpPr>
            <p:nvPr/>
          </p:nvSpPr>
          <p:spPr bwMode="auto">
            <a:xfrm>
              <a:off x="3154363" y="866100"/>
              <a:ext cx="2633961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Os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 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6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7777162" y="897576"/>
            <a:ext cx="2402554" cy="497812"/>
            <a:chOff x="6253162" y="897576"/>
            <a:chExt cx="2402554" cy="497812"/>
          </a:xfrm>
        </p:grpSpPr>
        <p:sp>
          <p:nvSpPr>
            <p:cNvPr id="48149" name="Line 50"/>
            <p:cNvSpPr>
              <a:spLocks noChangeShapeType="1"/>
            </p:cNvSpPr>
            <p:nvPr/>
          </p:nvSpPr>
          <p:spPr bwMode="auto">
            <a:xfrm>
              <a:off x="6253162" y="1366935"/>
              <a:ext cx="4572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6311900" y="897576"/>
              <a:ext cx="2343816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 err="1">
                  <a:solidFill>
                    <a:srgbClr val="FF0000"/>
                  </a:solidFill>
                  <a:latin typeface="Arial" charset="0"/>
                </a:rPr>
                <a:t>Ir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 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7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1632812" y="1299635"/>
            <a:ext cx="2558345" cy="497812"/>
            <a:chOff x="201624" y="1398078"/>
            <a:chExt cx="2558345" cy="497812"/>
          </a:xfrm>
        </p:grpSpPr>
        <p:sp>
          <p:nvSpPr>
            <p:cNvPr id="48145" name="Line 46"/>
            <p:cNvSpPr>
              <a:spLocks noChangeShapeType="1"/>
            </p:cNvSpPr>
            <p:nvPr/>
          </p:nvSpPr>
          <p:spPr bwMode="auto">
            <a:xfrm>
              <a:off x="201624" y="1880236"/>
              <a:ext cx="4572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" name="Text Box 12"/>
            <p:cNvSpPr txBox="1">
              <a:spLocks noChangeArrowheads="1"/>
            </p:cNvSpPr>
            <p:nvPr/>
          </p:nvSpPr>
          <p:spPr bwMode="auto">
            <a:xfrm>
              <a:off x="228601" y="1398078"/>
              <a:ext cx="2531368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 err="1">
                  <a:solidFill>
                    <a:srgbClr val="FF0000"/>
                  </a:solidFill>
                  <a:latin typeface="Arial" charset="0"/>
                </a:rPr>
                <a:t>Pt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9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4652174" y="1326181"/>
            <a:ext cx="3069427" cy="497812"/>
            <a:chOff x="3128173" y="1326181"/>
            <a:chExt cx="3069427" cy="497812"/>
          </a:xfrm>
        </p:grpSpPr>
        <p:sp>
          <p:nvSpPr>
            <p:cNvPr id="48143" name="Oval 42"/>
            <p:cNvSpPr>
              <a:spLocks noChangeArrowheads="1"/>
            </p:cNvSpPr>
            <p:nvPr/>
          </p:nvSpPr>
          <p:spPr bwMode="auto">
            <a:xfrm>
              <a:off x="3128173" y="1514931"/>
              <a:ext cx="228600" cy="195263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8" name="Text Box 12"/>
            <p:cNvSpPr txBox="1">
              <a:spLocks noChangeArrowheads="1"/>
            </p:cNvSpPr>
            <p:nvPr/>
          </p:nvSpPr>
          <p:spPr bwMode="auto">
            <a:xfrm>
              <a:off x="3465857" y="1326181"/>
              <a:ext cx="2731743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 err="1">
                  <a:solidFill>
                    <a:srgbClr val="000099"/>
                  </a:solidFill>
                  <a:latin typeface="Arial" charset="0"/>
                </a:rPr>
                <a:t>Au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 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662995" y="1271685"/>
            <a:ext cx="2937661" cy="497812"/>
            <a:chOff x="6138994" y="1271685"/>
            <a:chExt cx="2937661" cy="497812"/>
          </a:xfrm>
        </p:grpSpPr>
        <p:sp>
          <p:nvSpPr>
            <p:cNvPr id="48137" name="Oval 36"/>
            <p:cNvSpPr>
              <a:spLocks noChangeArrowheads="1"/>
            </p:cNvSpPr>
            <p:nvPr/>
          </p:nvSpPr>
          <p:spPr bwMode="auto">
            <a:xfrm>
              <a:off x="6138994" y="1477455"/>
              <a:ext cx="228600" cy="195263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6412238" y="1271685"/>
              <a:ext cx="2664417" cy="497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tabLst>
                  <a:tab pos="1857375" algn="l"/>
                  <a:tab pos="3328988" algn="l"/>
                  <a:tab pos="61976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57375" algn="l"/>
                  <a:tab pos="3328988" algn="l"/>
                  <a:tab pos="6197600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Hg (Xe)4f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14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5d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10</a:t>
              </a:r>
              <a:r>
                <a:rPr lang="it-IT" altLang="it-IT" sz="2400" dirty="0">
                  <a:solidFill>
                    <a:srgbClr val="000099"/>
                  </a:solidFill>
                  <a:latin typeface="Arial" charset="0"/>
                </a:rPr>
                <a:t>6s</a:t>
              </a:r>
              <a:r>
                <a:rPr lang="it-IT" altLang="it-IT" sz="2400" baseline="30000" dirty="0">
                  <a:solidFill>
                    <a:srgbClr val="000099"/>
                  </a:solidFill>
                  <a:latin typeface="Arial" charset="0"/>
                </a:rPr>
                <a:t>2</a:t>
              </a:r>
              <a:endParaRPr lang="it-IT" altLang="it-IT" sz="2400" dirty="0">
                <a:solidFill>
                  <a:srgbClr val="000099"/>
                </a:solidFill>
                <a:latin typeface="Arial" charset="0"/>
              </a:endParaRPr>
            </a:p>
          </p:txBody>
        </p:sp>
      </p:grp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2613289" y="1710194"/>
            <a:ext cx="3068374" cy="4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 err="1">
                <a:solidFill>
                  <a:srgbClr val="000099"/>
                </a:solidFill>
                <a:latin typeface="Arial" charset="0"/>
              </a:rPr>
              <a:t>Tl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 (Xe)4f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14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5d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10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6p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</a:t>
            </a:r>
          </a:p>
        </p:txBody>
      </p:sp>
      <p:sp>
        <p:nvSpPr>
          <p:cNvPr id="53" name="Text Box 12"/>
          <p:cNvSpPr txBox="1">
            <a:spLocks noChangeArrowheads="1"/>
          </p:cNvSpPr>
          <p:nvPr/>
        </p:nvSpPr>
        <p:spPr bwMode="auto">
          <a:xfrm>
            <a:off x="7412055" y="1704002"/>
            <a:ext cx="3188600" cy="4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Pb (Xe)4f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14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5d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10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6p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endParaRPr lang="it-IT" altLang="it-IT" sz="24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2680615" y="2166938"/>
            <a:ext cx="3001048" cy="4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Bi (Xe)4f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14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5d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10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6p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3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7251644" y="2140620"/>
            <a:ext cx="3188600" cy="4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Po (Xe)4f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14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5d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10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6p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4</a:t>
            </a:r>
            <a:endParaRPr lang="it-IT" altLang="it-IT" sz="24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2711157" y="2573676"/>
            <a:ext cx="3102037" cy="49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tabLst>
                <a:tab pos="1857375" algn="l"/>
                <a:tab pos="3328988" algn="l"/>
                <a:tab pos="6197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75" algn="l"/>
                <a:tab pos="3328988" algn="l"/>
                <a:tab pos="61976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At (Xe)4f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14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5d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10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6p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5</a:t>
            </a:r>
          </a:p>
        </p:txBody>
      </p:sp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3121947" y="3601997"/>
            <a:ext cx="1523079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 err="1">
                <a:solidFill>
                  <a:srgbClr val="000099"/>
                </a:solidFill>
                <a:latin typeface="Arial" charset="0"/>
              </a:rPr>
              <a:t>Fr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it-IT" altLang="it-IT" sz="2400" dirty="0" err="1">
                <a:solidFill>
                  <a:srgbClr val="000099"/>
                </a:solidFill>
                <a:latin typeface="Arial" charset="0"/>
              </a:rPr>
              <a:t>Rn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)7s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1</a:t>
            </a:r>
            <a:endParaRPr lang="it-IT" altLang="it-IT" sz="2400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5685050" y="3601997"/>
            <a:ext cx="1627275" cy="42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87" tIns="27043" rIns="54087" bIns="27043">
            <a:spAutoFit/>
          </a:bodyPr>
          <a:lstStyle>
            <a:lvl1pPr defTabSz="5413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13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13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13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13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1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 err="1">
                <a:solidFill>
                  <a:srgbClr val="000099"/>
                </a:solidFill>
                <a:latin typeface="Arial" charset="0"/>
              </a:rPr>
              <a:t>Ra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it-IT" altLang="it-IT" sz="2400" dirty="0" err="1">
                <a:solidFill>
                  <a:srgbClr val="000099"/>
                </a:solidFill>
                <a:latin typeface="Arial" charset="0"/>
              </a:rPr>
              <a:t>Rn</a:t>
            </a: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)7s</a:t>
            </a:r>
            <a:r>
              <a:rPr lang="it-IT" altLang="it-IT" sz="2400" baseline="30000" dirty="0">
                <a:solidFill>
                  <a:srgbClr val="000099"/>
                </a:solidFill>
                <a:latin typeface="Arial" charset="0"/>
              </a:rPr>
              <a:t>2</a:t>
            </a:r>
            <a:endParaRPr lang="it-IT" altLang="it-IT" sz="2400" dirty="0">
              <a:solidFill>
                <a:srgbClr val="000099"/>
              </a:solidFill>
              <a:latin typeface="Arial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524001" y="4898735"/>
            <a:ext cx="9270393" cy="1975140"/>
            <a:chOff x="0" y="4898735"/>
            <a:chExt cx="9270393" cy="1975140"/>
          </a:xfrm>
        </p:grpSpPr>
        <p:grpSp>
          <p:nvGrpSpPr>
            <p:cNvPr id="12" name="Gruppo 11"/>
            <p:cNvGrpSpPr/>
            <p:nvPr/>
          </p:nvGrpSpPr>
          <p:grpSpPr>
            <a:xfrm>
              <a:off x="0" y="5454650"/>
              <a:ext cx="8229600" cy="1403350"/>
              <a:chOff x="-7140311" y="-1474787"/>
              <a:chExt cx="8229600" cy="1403350"/>
            </a:xfrm>
          </p:grpSpPr>
          <p:sp>
            <p:nvSpPr>
              <p:cNvPr id="48155" name="Line 33"/>
              <p:cNvSpPr>
                <a:spLocks noChangeShapeType="1"/>
              </p:cNvSpPr>
              <p:nvPr/>
            </p:nvSpPr>
            <p:spPr bwMode="auto">
              <a:xfrm>
                <a:off x="-5533758" y="-1474787"/>
                <a:ext cx="59372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56" name="Line 34"/>
              <p:cNvSpPr>
                <a:spLocks noChangeShapeType="1"/>
              </p:cNvSpPr>
              <p:nvPr/>
            </p:nvSpPr>
            <p:spPr bwMode="auto">
              <a:xfrm>
                <a:off x="-4657461" y="-1474787"/>
                <a:ext cx="59531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57" name="Line 35"/>
              <p:cNvSpPr>
                <a:spLocks noChangeShapeType="1"/>
              </p:cNvSpPr>
              <p:nvPr/>
            </p:nvSpPr>
            <p:spPr bwMode="auto">
              <a:xfrm>
                <a:off x="-6254486" y="-1474787"/>
                <a:ext cx="59372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61" name="Line 51"/>
              <p:cNvSpPr>
                <a:spLocks noChangeShapeType="1"/>
              </p:cNvSpPr>
              <p:nvPr/>
            </p:nvSpPr>
            <p:spPr bwMode="auto">
              <a:xfrm>
                <a:off x="-7140311" y="-515937"/>
                <a:ext cx="82296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62" name="Line 52"/>
              <p:cNvSpPr>
                <a:spLocks noChangeShapeType="1"/>
              </p:cNvSpPr>
              <p:nvPr/>
            </p:nvSpPr>
            <p:spPr bwMode="auto">
              <a:xfrm>
                <a:off x="-7140301" y="-71437"/>
                <a:ext cx="1436687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1" name="Text Box 11"/>
            <p:cNvSpPr txBox="1">
              <a:spLocks noChangeArrowheads="1"/>
            </p:cNvSpPr>
            <p:nvPr/>
          </p:nvSpPr>
          <p:spPr bwMode="auto">
            <a:xfrm>
              <a:off x="0" y="4898735"/>
              <a:ext cx="9270393" cy="1975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087" tIns="27043" rIns="54087" bIns="27043">
              <a:spAutoFit/>
            </a:bodyPr>
            <a:lstStyle>
              <a:lvl1pPr defTabSz="5413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13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13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13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13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13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Sono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Th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90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Pa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91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e 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U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92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it-IT" altLang="it-IT" sz="2400" i="1" dirty="0">
                  <a:solidFill>
                    <a:srgbClr val="0000CC"/>
                  </a:solidFill>
                  <a:latin typeface="Arial" charset="0"/>
                </a:rPr>
                <a:t>(</a:t>
              </a:r>
              <a:r>
                <a:rPr lang="it-IT" altLang="it-IT" sz="2400" i="1" u="sng" dirty="0">
                  <a:solidFill>
                    <a:srgbClr val="0000CC"/>
                  </a:solidFill>
                  <a:latin typeface="Arial" charset="0"/>
                </a:rPr>
                <a:t>radioattivi, ma presenti in natura</a:t>
              </a:r>
              <a:r>
                <a:rPr lang="it-IT" altLang="it-IT" sz="2400" i="1" dirty="0">
                  <a:solidFill>
                    <a:srgbClr val="0000CC"/>
                  </a:solidFill>
                  <a:latin typeface="Arial" charset="0"/>
                </a:rPr>
                <a:t>)</a:t>
              </a:r>
              <a:endParaRPr lang="it-IT" altLang="it-IT" sz="2400" dirty="0">
                <a:solidFill>
                  <a:srgbClr val="000000"/>
                </a:solidFill>
                <a:latin typeface="Arial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ed i </a:t>
              </a:r>
              <a:r>
                <a:rPr lang="it-IT" altLang="it-IT" sz="2400" i="1" dirty="0">
                  <a:solidFill>
                    <a:srgbClr val="FF0000"/>
                  </a:solidFill>
                  <a:latin typeface="Arial" charset="0"/>
                </a:rPr>
                <a:t>TRANSURANICI 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preparati mediante reazioni nucleari artificiali:</a:t>
              </a: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93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NP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94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Pu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95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Am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96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Cm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97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Bk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98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Cf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99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Es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100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Fm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101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Md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102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No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</a:t>
              </a: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103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Lr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, </a:t>
              </a:r>
              <a:r>
                <a:rPr lang="it-IT" altLang="it-IT" sz="2400" baseline="-25000" dirty="0">
                  <a:solidFill>
                    <a:srgbClr val="FF0000"/>
                  </a:solidFill>
                  <a:latin typeface="Arial" charset="0"/>
                </a:rPr>
                <a:t>104</a:t>
              </a: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X</a:t>
              </a:r>
              <a:r>
                <a:rPr lang="it-IT" altLang="it-IT" sz="2400" dirty="0">
                  <a:solidFill>
                    <a:srgbClr val="0000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7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87"/>
    </mc:Choice>
    <mc:Fallback xmlns="">
      <p:transition spd="slow" advTm="242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8132" grpId="0" animBg="1"/>
      <p:bldP spid="48138" grpId="0" animBg="1"/>
      <p:bldP spid="48139" grpId="0" animBg="1"/>
      <p:bldP spid="48140" grpId="0" animBg="1"/>
      <p:bldP spid="48141" grpId="0" animBg="1"/>
      <p:bldP spid="48142" grpId="0" animBg="1"/>
      <p:bldP spid="48152" grpId="0"/>
      <p:bldP spid="48153" grpId="0"/>
      <p:bldP spid="48154" grpId="0" animBg="1"/>
      <p:bldP spid="48158" grpId="0" animBg="1"/>
      <p:bldP spid="48159" grpId="0" animBg="1"/>
      <p:bldP spid="48160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535239" y="3017846"/>
            <a:ext cx="2286000" cy="3651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9155" name="Oval 3"/>
          <p:cNvSpPr>
            <a:spLocks noChangeArrowheads="1"/>
          </p:cNvSpPr>
          <p:nvPr/>
        </p:nvSpPr>
        <p:spPr bwMode="auto">
          <a:xfrm>
            <a:off x="1666884" y="3017838"/>
            <a:ext cx="503239" cy="457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574935" y="274649"/>
            <a:ext cx="7571175" cy="85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FFFF00"/>
                </a:solidFill>
              </a:rPr>
              <a:t>Le proprietà chimiche degli atomi dipendono dalla loro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FFFF00"/>
                </a:solidFill>
              </a:rPr>
              <a:t>configurazione elettronica </a:t>
            </a:r>
            <a:r>
              <a:rPr lang="it-IT" altLang="it-IT" sz="2600" u="sng">
                <a:solidFill>
                  <a:srgbClr val="FFFF00"/>
                </a:solidFill>
              </a:rPr>
              <a:t>esterna</a:t>
            </a:r>
            <a:endParaRPr lang="it-IT" altLang="it-IT" sz="2600">
              <a:solidFill>
                <a:srgbClr val="FFFF00"/>
              </a:solidFill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117727" y="5029201"/>
            <a:ext cx="8213980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00"/>
                </a:solidFill>
              </a:rPr>
              <a:t>Poiché la configurazione elettronica </a:t>
            </a:r>
            <a:r>
              <a:rPr lang="it-IT" altLang="it-IT" sz="2600" u="sng" dirty="0">
                <a:solidFill>
                  <a:srgbClr val="FFFF00"/>
                </a:solidFill>
              </a:rPr>
              <a:t>esterna</a:t>
            </a:r>
            <a:r>
              <a:rPr lang="it-IT" altLang="it-IT" sz="2600" dirty="0">
                <a:solidFill>
                  <a:srgbClr val="FFFF00"/>
                </a:solidFill>
              </a:rPr>
              <a:t> varia con una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00"/>
                </a:solidFill>
              </a:rPr>
              <a:t>determinata periodicità, anche le proprietà chimiche variano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00"/>
                </a:solidFill>
              </a:rPr>
              <a:t>con la stessa periodicità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758949" y="1470479"/>
            <a:ext cx="8600520" cy="1255728"/>
            <a:chOff x="234949" y="1470479"/>
            <a:chExt cx="8600520" cy="1255728"/>
          </a:xfrm>
        </p:grpSpPr>
        <p:sp>
          <p:nvSpPr>
            <p:cNvPr id="49156" name="Rectangle 4"/>
            <p:cNvSpPr>
              <a:spLocks noChangeArrowheads="1"/>
            </p:cNvSpPr>
            <p:nvPr/>
          </p:nvSpPr>
          <p:spPr bwMode="auto">
            <a:xfrm>
              <a:off x="1331916" y="1555757"/>
              <a:ext cx="1279525" cy="3651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9157" name="Oval 5"/>
            <p:cNvSpPr>
              <a:spLocks noChangeArrowheads="1"/>
            </p:cNvSpPr>
            <p:nvPr/>
          </p:nvSpPr>
          <p:spPr bwMode="auto">
            <a:xfrm>
              <a:off x="234949" y="1509713"/>
              <a:ext cx="501651" cy="457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514475" y="2560638"/>
              <a:ext cx="11430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>
              <a:off x="2154237" y="2149475"/>
              <a:ext cx="36671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V="1">
              <a:off x="1514475" y="1966920"/>
              <a:ext cx="0" cy="5937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 flipV="1">
              <a:off x="2154239" y="1966913"/>
              <a:ext cx="0" cy="1825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164" name="Text Box 12"/>
            <p:cNvSpPr txBox="1">
              <a:spLocks noChangeArrowheads="1"/>
            </p:cNvSpPr>
            <p:nvPr/>
          </p:nvSpPr>
          <p:spPr bwMode="auto">
            <a:xfrm>
              <a:off x="244784" y="1470479"/>
              <a:ext cx="8590685" cy="1255728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000066"/>
                  </a:solidFill>
                </a:rPr>
                <a:t>Be        1s</a:t>
              </a:r>
              <a:r>
                <a:rPr lang="it-IT" altLang="it-IT" sz="2600" baseline="30000" dirty="0">
                  <a:solidFill>
                    <a:srgbClr val="000066"/>
                  </a:solidFill>
                </a:rPr>
                <a:t>2</a:t>
              </a:r>
              <a:r>
                <a:rPr lang="it-IT" altLang="it-IT" sz="2600" dirty="0">
                  <a:solidFill>
                    <a:srgbClr val="000066"/>
                  </a:solidFill>
                </a:rPr>
                <a:t>    2s</a:t>
              </a:r>
              <a:r>
                <a:rPr lang="it-IT" altLang="it-IT" sz="2600" baseline="30000" dirty="0">
                  <a:solidFill>
                    <a:srgbClr val="000066"/>
                  </a:solidFill>
                </a:rPr>
                <a:t>2</a:t>
              </a:r>
              <a:endParaRPr lang="it-IT" altLang="it-IT" sz="2600" dirty="0">
                <a:solidFill>
                  <a:srgbClr val="000000"/>
                </a:solidFill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000000"/>
                  </a:solidFill>
                </a:rPr>
                <a:t>			              </a:t>
              </a:r>
              <a:r>
                <a:rPr lang="it-IT" altLang="it-IT" sz="2600" dirty="0">
                  <a:solidFill>
                    <a:srgbClr val="00FF00"/>
                  </a:solidFill>
                  <a:latin typeface="Arial" charset="0"/>
                </a:rPr>
                <a:t>9,32 </a:t>
              </a:r>
              <a:r>
                <a:rPr lang="it-IT" altLang="it-IT" sz="2600" dirty="0" err="1">
                  <a:solidFill>
                    <a:srgbClr val="00FF00"/>
                  </a:solidFill>
                  <a:latin typeface="Arial" charset="0"/>
                </a:rPr>
                <a:t>eV</a:t>
              </a:r>
              <a:r>
                <a:rPr lang="it-IT" altLang="it-IT" sz="2600" dirty="0">
                  <a:solidFill>
                    <a:srgbClr val="00FF00"/>
                  </a:solidFill>
                  <a:latin typeface="Arial" charset="0"/>
                </a:rPr>
                <a:t> per rimuovere un elettrone 2s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00FF00"/>
                  </a:solidFill>
                  <a:latin typeface="Arial" charset="0"/>
                </a:rPr>
                <a:t>			         153,85 </a:t>
              </a:r>
              <a:r>
                <a:rPr lang="it-IT" altLang="it-IT" sz="2600" dirty="0" err="1">
                  <a:solidFill>
                    <a:srgbClr val="00FF00"/>
                  </a:solidFill>
                  <a:latin typeface="Arial" charset="0"/>
                </a:rPr>
                <a:t>eV</a:t>
              </a:r>
              <a:r>
                <a:rPr lang="it-IT" altLang="it-IT" sz="2600" dirty="0">
                  <a:solidFill>
                    <a:srgbClr val="00FF00"/>
                  </a:solidFill>
                  <a:latin typeface="Arial" charset="0"/>
                </a:rPr>
                <a:t> per rimuovere un elettrone 1s</a:t>
              </a:r>
              <a:endParaRPr lang="it-IT" altLang="it-IT" sz="2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9165" name="Line 13"/>
          <p:cNvSpPr>
            <a:spLocks noChangeShapeType="1"/>
          </p:cNvSpPr>
          <p:nvPr/>
        </p:nvSpPr>
        <p:spPr bwMode="auto">
          <a:xfrm>
            <a:off x="3632200" y="3978275"/>
            <a:ext cx="1143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>
            <a:off x="4410077" y="3565525"/>
            <a:ext cx="3651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V="1">
            <a:off x="3632200" y="3475039"/>
            <a:ext cx="0" cy="5032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 flipV="1">
            <a:off x="4410075" y="3382963"/>
            <a:ext cx="0" cy="1825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1362072" y="2990850"/>
            <a:ext cx="9353714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0000"/>
                </a:solidFill>
              </a:rPr>
              <a:t>    </a:t>
            </a:r>
            <a:r>
              <a:rPr lang="it-IT" altLang="it-IT" sz="2600" dirty="0">
                <a:solidFill>
                  <a:srgbClr val="000066"/>
                </a:solidFill>
              </a:rPr>
              <a:t>Na     1s</a:t>
            </a:r>
            <a:r>
              <a:rPr lang="it-IT" altLang="it-IT" sz="2600" baseline="30000" dirty="0">
                <a:solidFill>
                  <a:srgbClr val="000066"/>
                </a:solidFill>
              </a:rPr>
              <a:t>2</a:t>
            </a:r>
            <a:r>
              <a:rPr lang="it-IT" altLang="it-IT" sz="2600" dirty="0">
                <a:solidFill>
                  <a:srgbClr val="000066"/>
                </a:solidFill>
              </a:rPr>
              <a:t> 2s</a:t>
            </a:r>
            <a:r>
              <a:rPr lang="it-IT" altLang="it-IT" sz="2600" baseline="30000" dirty="0">
                <a:solidFill>
                  <a:srgbClr val="000066"/>
                </a:solidFill>
              </a:rPr>
              <a:t>2</a:t>
            </a:r>
            <a:r>
              <a:rPr lang="it-IT" altLang="it-IT" sz="2600" dirty="0">
                <a:solidFill>
                  <a:srgbClr val="000066"/>
                </a:solidFill>
              </a:rPr>
              <a:t> 2p</a:t>
            </a:r>
            <a:r>
              <a:rPr lang="it-IT" altLang="it-IT" sz="2600" baseline="30000" dirty="0">
                <a:solidFill>
                  <a:srgbClr val="000066"/>
                </a:solidFill>
              </a:rPr>
              <a:t>6</a:t>
            </a:r>
            <a:r>
              <a:rPr lang="it-IT" altLang="it-IT" sz="2600" dirty="0">
                <a:solidFill>
                  <a:srgbClr val="000066"/>
                </a:solidFill>
              </a:rPr>
              <a:t>    3s</a:t>
            </a:r>
            <a:r>
              <a:rPr lang="it-IT" altLang="it-IT" sz="2600" baseline="30000" dirty="0">
                <a:solidFill>
                  <a:srgbClr val="000066"/>
                </a:solidFill>
              </a:rPr>
              <a:t>1</a:t>
            </a:r>
            <a:endParaRPr lang="it-IT" altLang="it-IT" sz="26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0000"/>
                </a:solidFill>
              </a:rPr>
              <a:t>				                 </a:t>
            </a:r>
            <a:r>
              <a:rPr lang="it-IT" altLang="it-IT" sz="2600" dirty="0">
                <a:solidFill>
                  <a:srgbClr val="00FF00"/>
                </a:solidFill>
                <a:latin typeface="Arial" charset="0"/>
              </a:rPr>
              <a:t>5,14 </a:t>
            </a:r>
            <a:r>
              <a:rPr lang="it-IT" altLang="it-IT" sz="2600" dirty="0" err="1">
                <a:solidFill>
                  <a:srgbClr val="00FF00"/>
                </a:solidFill>
                <a:latin typeface="Arial" charset="0"/>
              </a:rPr>
              <a:t>eV</a:t>
            </a:r>
            <a:r>
              <a:rPr lang="it-IT" altLang="it-IT" sz="2600" dirty="0">
                <a:solidFill>
                  <a:srgbClr val="00FF00"/>
                </a:solidFill>
                <a:latin typeface="Arial" charset="0"/>
              </a:rPr>
              <a:t> per rimuovere un elettrone 3s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00FF00"/>
                </a:solidFill>
                <a:latin typeface="Arial" charset="0"/>
              </a:rPr>
              <a:t>				             47,29 </a:t>
            </a:r>
            <a:r>
              <a:rPr lang="it-IT" altLang="it-IT" sz="2600" dirty="0" err="1">
                <a:solidFill>
                  <a:srgbClr val="00FF00"/>
                </a:solidFill>
                <a:latin typeface="Arial" charset="0"/>
              </a:rPr>
              <a:t>eV</a:t>
            </a:r>
            <a:r>
              <a:rPr lang="it-IT" altLang="it-IT" sz="2600" dirty="0">
                <a:solidFill>
                  <a:srgbClr val="00FF00"/>
                </a:solidFill>
                <a:latin typeface="Arial" charset="0"/>
              </a:rPr>
              <a:t> per rimuovere un elettrone 2p</a:t>
            </a:r>
            <a:endParaRPr lang="it-IT" altLang="it-IT" sz="2600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9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34"/>
    </mc:Choice>
    <mc:Fallback xmlns="">
      <p:transition spd="slow" advTm="29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154" grpId="0" animBg="1"/>
      <p:bldP spid="49155" grpId="0" animBg="1"/>
      <p:bldP spid="49165" grpId="0" animBg="1"/>
      <p:bldP spid="49166" grpId="0" animBg="1"/>
      <p:bldP spid="49167" grpId="0" animBg="1"/>
      <p:bldP spid="49168" grpId="0" animBg="1"/>
      <p:bldP spid="491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2301877" y="2014546"/>
          <a:ext cx="6765925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5" imgW="6150371" imgH="3608895" progId="Photoshop.Image.4">
                  <p:embed/>
                </p:oleObj>
              </mc:Choice>
              <mc:Fallback>
                <p:oleObj name="Image" r:id="rId5" imgW="6150371" imgH="3608895" progId="Photoshop.Image.4">
                  <p:embed/>
                  <p:pic>
                    <p:nvPicPr>
                      <p:cNvPr id="5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7" y="2014546"/>
                        <a:ext cx="6765925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5281614" y="1417638"/>
            <a:ext cx="5121275" cy="639762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7604135" y="5989646"/>
            <a:ext cx="2927351" cy="7318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2392363" y="2239963"/>
            <a:ext cx="0" cy="297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8975725" y="5121275"/>
            <a:ext cx="22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83" name="WordArt 7"/>
          <p:cNvSpPr>
            <a:spLocks noChangeArrowheads="1" noChangeShapeType="1" noTextEdit="1"/>
          </p:cNvSpPr>
          <p:nvPr/>
        </p:nvSpPr>
        <p:spPr bwMode="auto">
          <a:xfrm>
            <a:off x="2484439" y="4160838"/>
            <a:ext cx="3667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50184" name="WordArt 8"/>
          <p:cNvSpPr>
            <a:spLocks noChangeArrowheads="1" noChangeShapeType="1" noTextEdit="1"/>
          </p:cNvSpPr>
          <p:nvPr/>
        </p:nvSpPr>
        <p:spPr bwMode="auto">
          <a:xfrm>
            <a:off x="2665413" y="1550988"/>
            <a:ext cx="3667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He</a:t>
            </a:r>
          </a:p>
        </p:txBody>
      </p:sp>
      <p:sp>
        <p:nvSpPr>
          <p:cNvPr id="50185" name="WordArt 9"/>
          <p:cNvSpPr>
            <a:spLocks noChangeArrowheads="1" noChangeShapeType="1" noTextEdit="1"/>
          </p:cNvSpPr>
          <p:nvPr/>
        </p:nvSpPr>
        <p:spPr bwMode="auto">
          <a:xfrm>
            <a:off x="3124210" y="3794125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Be</a:t>
            </a:r>
          </a:p>
        </p:txBody>
      </p:sp>
      <p:sp>
        <p:nvSpPr>
          <p:cNvPr id="50186" name="WordArt 10"/>
          <p:cNvSpPr>
            <a:spLocks noChangeArrowheads="1" noChangeShapeType="1" noTextEdit="1"/>
          </p:cNvSpPr>
          <p:nvPr/>
        </p:nvSpPr>
        <p:spPr bwMode="auto">
          <a:xfrm>
            <a:off x="3260735" y="3200400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N</a:t>
            </a:r>
          </a:p>
        </p:txBody>
      </p:sp>
      <p:sp>
        <p:nvSpPr>
          <p:cNvPr id="50187" name="WordArt 11"/>
          <p:cNvSpPr>
            <a:spLocks noChangeArrowheads="1" noChangeShapeType="1" noTextEdit="1"/>
          </p:cNvSpPr>
          <p:nvPr/>
        </p:nvSpPr>
        <p:spPr bwMode="auto">
          <a:xfrm>
            <a:off x="3856039" y="2835275"/>
            <a:ext cx="3667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F</a:t>
            </a:r>
          </a:p>
        </p:txBody>
      </p:sp>
      <p:sp>
        <p:nvSpPr>
          <p:cNvPr id="50188" name="WordArt 12"/>
          <p:cNvSpPr>
            <a:spLocks noChangeArrowheads="1" noChangeShapeType="1" noTextEdit="1"/>
          </p:cNvSpPr>
          <p:nvPr/>
        </p:nvSpPr>
        <p:spPr bwMode="auto">
          <a:xfrm>
            <a:off x="4313239" y="2008188"/>
            <a:ext cx="3667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Ne</a:t>
            </a:r>
          </a:p>
        </p:txBody>
      </p:sp>
      <p:sp>
        <p:nvSpPr>
          <p:cNvPr id="50189" name="WordArt 13"/>
          <p:cNvSpPr>
            <a:spLocks noChangeArrowheads="1" noChangeShapeType="1" noTextEdit="1"/>
          </p:cNvSpPr>
          <p:nvPr/>
        </p:nvSpPr>
        <p:spPr bwMode="auto">
          <a:xfrm>
            <a:off x="4678363" y="3749675"/>
            <a:ext cx="3667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Mg</a:t>
            </a:r>
          </a:p>
        </p:txBody>
      </p:sp>
      <p:sp>
        <p:nvSpPr>
          <p:cNvPr id="50190" name="WordArt 14"/>
          <p:cNvSpPr>
            <a:spLocks noChangeArrowheads="1" noChangeShapeType="1" noTextEdit="1"/>
          </p:cNvSpPr>
          <p:nvPr/>
        </p:nvSpPr>
        <p:spPr bwMode="auto">
          <a:xfrm>
            <a:off x="5318135" y="3154363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P</a:t>
            </a:r>
          </a:p>
        </p:txBody>
      </p:sp>
      <p:sp>
        <p:nvSpPr>
          <p:cNvPr id="50191" name="WordArt 15"/>
          <p:cNvSpPr>
            <a:spLocks noChangeArrowheads="1" noChangeShapeType="1" noTextEdit="1"/>
          </p:cNvSpPr>
          <p:nvPr/>
        </p:nvSpPr>
        <p:spPr bwMode="auto">
          <a:xfrm>
            <a:off x="5959486" y="2555875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Ar</a:t>
            </a:r>
          </a:p>
        </p:txBody>
      </p:sp>
      <p:sp>
        <p:nvSpPr>
          <p:cNvPr id="50192" name="WordArt 16"/>
          <p:cNvSpPr>
            <a:spLocks noChangeArrowheads="1" noChangeShapeType="1" noTextEdit="1"/>
          </p:cNvSpPr>
          <p:nvPr/>
        </p:nvSpPr>
        <p:spPr bwMode="auto">
          <a:xfrm>
            <a:off x="3352810" y="4572000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50193" name="WordArt 17"/>
          <p:cNvSpPr>
            <a:spLocks noChangeArrowheads="1" noChangeShapeType="1" noTextEdit="1"/>
          </p:cNvSpPr>
          <p:nvPr/>
        </p:nvSpPr>
        <p:spPr bwMode="auto">
          <a:xfrm>
            <a:off x="3717935" y="4160838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50194" name="WordArt 18"/>
          <p:cNvSpPr>
            <a:spLocks noChangeArrowheads="1" noChangeShapeType="1" noTextEdit="1"/>
          </p:cNvSpPr>
          <p:nvPr/>
        </p:nvSpPr>
        <p:spPr bwMode="auto">
          <a:xfrm>
            <a:off x="4130686" y="3794125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O</a:t>
            </a:r>
          </a:p>
        </p:txBody>
      </p:sp>
      <p:sp>
        <p:nvSpPr>
          <p:cNvPr id="50195" name="WordArt 19"/>
          <p:cNvSpPr>
            <a:spLocks noChangeArrowheads="1" noChangeShapeType="1" noTextEdit="1"/>
          </p:cNvSpPr>
          <p:nvPr/>
        </p:nvSpPr>
        <p:spPr bwMode="auto">
          <a:xfrm>
            <a:off x="4541839" y="4751388"/>
            <a:ext cx="3667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Na</a:t>
            </a:r>
          </a:p>
        </p:txBody>
      </p:sp>
      <p:sp>
        <p:nvSpPr>
          <p:cNvPr id="50196" name="WordArt 20"/>
          <p:cNvSpPr>
            <a:spLocks noChangeArrowheads="1" noChangeShapeType="1" noTextEdit="1"/>
          </p:cNvSpPr>
          <p:nvPr/>
        </p:nvSpPr>
        <p:spPr bwMode="auto">
          <a:xfrm>
            <a:off x="5318125" y="4202113"/>
            <a:ext cx="431800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Si</a:t>
            </a:r>
          </a:p>
        </p:txBody>
      </p:sp>
      <p:sp>
        <p:nvSpPr>
          <p:cNvPr id="50197" name="WordArt 21"/>
          <p:cNvSpPr>
            <a:spLocks noChangeArrowheads="1" noChangeShapeType="1" noTextEdit="1"/>
          </p:cNvSpPr>
          <p:nvPr/>
        </p:nvSpPr>
        <p:spPr bwMode="auto">
          <a:xfrm>
            <a:off x="5730886" y="3932238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50198" name="WordArt 22"/>
          <p:cNvSpPr>
            <a:spLocks noChangeArrowheads="1" noChangeShapeType="1" noTextEdit="1"/>
          </p:cNvSpPr>
          <p:nvPr/>
        </p:nvSpPr>
        <p:spPr bwMode="auto">
          <a:xfrm>
            <a:off x="6049963" y="3429000"/>
            <a:ext cx="3667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Cl</a:t>
            </a:r>
          </a:p>
        </p:txBody>
      </p:sp>
      <p:sp>
        <p:nvSpPr>
          <p:cNvPr id="50199" name="WordArt 23"/>
          <p:cNvSpPr>
            <a:spLocks noChangeArrowheads="1" noChangeShapeType="1" noTextEdit="1"/>
          </p:cNvSpPr>
          <p:nvPr/>
        </p:nvSpPr>
        <p:spPr bwMode="auto">
          <a:xfrm>
            <a:off x="6461135" y="4618038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K</a:t>
            </a:r>
          </a:p>
        </p:txBody>
      </p:sp>
      <p:sp>
        <p:nvSpPr>
          <p:cNvPr id="50200" name="WordArt 24"/>
          <p:cNvSpPr>
            <a:spLocks noChangeArrowheads="1" noChangeShapeType="1" noTextEdit="1"/>
          </p:cNvSpPr>
          <p:nvPr/>
        </p:nvSpPr>
        <p:spPr bwMode="auto">
          <a:xfrm>
            <a:off x="4999039" y="4525963"/>
            <a:ext cx="3667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Al</a:t>
            </a:r>
          </a:p>
        </p:txBody>
      </p:sp>
      <p:sp>
        <p:nvSpPr>
          <p:cNvPr id="50201" name="WordArt 25"/>
          <p:cNvSpPr>
            <a:spLocks noChangeArrowheads="1" noChangeShapeType="1" noTextEdit="1"/>
          </p:cNvSpPr>
          <p:nvPr/>
        </p:nvSpPr>
        <p:spPr bwMode="auto">
          <a:xfrm>
            <a:off x="2803535" y="4708525"/>
            <a:ext cx="366713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99"/>
                    </a:gs>
                    <a:gs pos="9500">
                      <a:srgbClr val="1170FF"/>
                    </a:gs>
                    <a:gs pos="14499">
                      <a:srgbClr val="3333CC"/>
                    </a:gs>
                    <a:gs pos="20000">
                      <a:srgbClr val="2E6792"/>
                    </a:gs>
                    <a:gs pos="26500">
                      <a:srgbClr val="9999FF"/>
                    </a:gs>
                    <a:gs pos="42000">
                      <a:srgbClr val="00CCCC"/>
                    </a:gs>
                    <a:gs pos="50000">
                      <a:srgbClr val="3399FF"/>
                    </a:gs>
                    <a:gs pos="58000">
                      <a:srgbClr val="00CCCC"/>
                    </a:gs>
                    <a:gs pos="73500">
                      <a:srgbClr val="9999FF"/>
                    </a:gs>
                    <a:gs pos="80000">
                      <a:srgbClr val="2E6792"/>
                    </a:gs>
                    <a:gs pos="85501">
                      <a:srgbClr val="3333CC"/>
                    </a:gs>
                    <a:gs pos="90500">
                      <a:srgbClr val="1170FF"/>
                    </a:gs>
                    <a:gs pos="100000">
                      <a:srgbClr val="0066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CCCFF"/>
                  </a:outerShdw>
                </a:effectLst>
                <a:latin typeface="Times New Roman"/>
                <a:cs typeface="Times New Roman"/>
              </a:rPr>
              <a:t>Li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3352802" y="5403858"/>
            <a:ext cx="274306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5</a:t>
            </a: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4292600" y="5403858"/>
            <a:ext cx="43781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5297491" y="5403858"/>
            <a:ext cx="43781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15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6303963" y="5403858"/>
            <a:ext cx="43781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20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7400927" y="5403858"/>
            <a:ext cx="43781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25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9342439" y="5114926"/>
            <a:ext cx="264688" cy="4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>
                <a:solidFill>
                  <a:srgbClr val="3333CC"/>
                </a:solidFill>
              </a:rPr>
              <a:t>z</a:t>
            </a:r>
          </a:p>
        </p:txBody>
      </p:sp>
      <p:sp>
        <p:nvSpPr>
          <p:cNvPr id="50208" name="Text Box 32"/>
          <p:cNvSpPr txBox="1">
            <a:spLocks noChangeArrowheads="1"/>
          </p:cNvSpPr>
          <p:nvPr/>
        </p:nvSpPr>
        <p:spPr bwMode="auto">
          <a:xfrm flipH="1">
            <a:off x="1798639" y="2149475"/>
            <a:ext cx="685800" cy="4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>
                <a:solidFill>
                  <a:srgbClr val="3333CC"/>
                </a:solidFill>
              </a:rPr>
              <a:t>eV</a:t>
            </a:r>
            <a:endParaRPr lang="it-IT" altLang="it-IT" sz="2700">
              <a:solidFill>
                <a:srgbClr val="000000"/>
              </a:solidFill>
            </a:endParaRPr>
          </a:p>
        </p:txBody>
      </p:sp>
      <p:sp>
        <p:nvSpPr>
          <p:cNvPr id="50209" name="Text Box 33"/>
          <p:cNvSpPr txBox="1">
            <a:spLocks noChangeArrowheads="1"/>
          </p:cNvSpPr>
          <p:nvPr/>
        </p:nvSpPr>
        <p:spPr bwMode="auto">
          <a:xfrm>
            <a:off x="1477972" y="6103946"/>
            <a:ext cx="9093195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3333CC"/>
                </a:solidFill>
              </a:rPr>
              <a:t>Affinità per l’elettrone: B  +  e                B</a:t>
            </a:r>
            <a:r>
              <a:rPr lang="it-IT" altLang="it-IT" sz="3000" b="1" baseline="30000" dirty="0">
                <a:solidFill>
                  <a:srgbClr val="3333CC"/>
                </a:solidFill>
              </a:rPr>
              <a:t>-</a:t>
            </a:r>
            <a:r>
              <a:rPr lang="it-IT" altLang="it-IT" sz="2600" b="1" dirty="0">
                <a:solidFill>
                  <a:srgbClr val="3333CC"/>
                </a:solidFill>
              </a:rPr>
              <a:t>      (Energia liberata)</a:t>
            </a:r>
            <a:endParaRPr lang="it-IT" altLang="it-IT" sz="2400" b="1" dirty="0">
              <a:solidFill>
                <a:srgbClr val="3333CC"/>
              </a:solidFill>
            </a:endParaRPr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>
            <a:off x="6278564" y="6354763"/>
            <a:ext cx="7318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11" name="Text Box 35"/>
          <p:cNvSpPr txBox="1">
            <a:spLocks noChangeArrowheads="1"/>
          </p:cNvSpPr>
          <p:nvPr/>
        </p:nvSpPr>
        <p:spPr bwMode="auto">
          <a:xfrm>
            <a:off x="3313115" y="938213"/>
            <a:ext cx="458446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3333CC"/>
                </a:solidFill>
              </a:rPr>
              <a:t>A                         A</a:t>
            </a:r>
            <a:r>
              <a:rPr lang="it-IT" altLang="it-IT" sz="2400" b="1" baseline="30000">
                <a:solidFill>
                  <a:srgbClr val="3333CC"/>
                </a:solidFill>
              </a:rPr>
              <a:t>+</a:t>
            </a:r>
            <a:r>
              <a:rPr lang="it-IT" altLang="it-IT" sz="2400" b="1">
                <a:solidFill>
                  <a:srgbClr val="3333CC"/>
                </a:solidFill>
              </a:rPr>
              <a:t>   +   e</a:t>
            </a:r>
            <a:r>
              <a:rPr lang="it-IT" altLang="it-IT" sz="2400" b="1" baseline="30000">
                <a:solidFill>
                  <a:srgbClr val="3333CC"/>
                </a:solidFill>
              </a:rPr>
              <a:t>-</a:t>
            </a:r>
            <a:r>
              <a:rPr lang="it-IT" altLang="it-IT" sz="2400" b="1">
                <a:solidFill>
                  <a:srgbClr val="3333CC"/>
                </a:solidFill>
              </a:rPr>
              <a:t>        (eV)</a:t>
            </a: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50212" name="Text Box 36"/>
          <p:cNvSpPr txBox="1">
            <a:spLocks noChangeArrowheads="1"/>
          </p:cNvSpPr>
          <p:nvPr/>
        </p:nvSpPr>
        <p:spPr bwMode="auto">
          <a:xfrm>
            <a:off x="5410200" y="1506539"/>
            <a:ext cx="484126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FF00"/>
                </a:solidFill>
                <a:latin typeface="Arial" charset="0"/>
              </a:rPr>
              <a:t>Es.    Na           Na</a:t>
            </a:r>
            <a:r>
              <a:rPr lang="it-IT" altLang="it-IT" sz="2600" b="1" baseline="30000">
                <a:solidFill>
                  <a:srgbClr val="FFFF00"/>
                </a:solidFill>
                <a:latin typeface="Arial" charset="0"/>
              </a:rPr>
              <a:t>+</a:t>
            </a:r>
            <a:r>
              <a:rPr lang="it-IT" altLang="it-IT" sz="2400" b="1">
                <a:solidFill>
                  <a:srgbClr val="FFFF00"/>
                </a:solidFill>
                <a:latin typeface="Arial" charset="0"/>
              </a:rPr>
              <a:t>  +  e</a:t>
            </a:r>
            <a:r>
              <a:rPr lang="it-IT" altLang="it-IT" sz="2400" b="1" baseline="30000">
                <a:solidFill>
                  <a:srgbClr val="FFFF00"/>
                </a:solidFill>
                <a:latin typeface="Arial" charset="0"/>
              </a:rPr>
              <a:t>-</a:t>
            </a:r>
            <a:r>
              <a:rPr lang="it-IT" altLang="it-IT" sz="2400" b="1">
                <a:solidFill>
                  <a:srgbClr val="FFFF00"/>
                </a:solidFill>
                <a:latin typeface="Arial" charset="0"/>
              </a:rPr>
              <a:t>   5,14 eV</a:t>
            </a:r>
          </a:p>
        </p:txBody>
      </p:sp>
      <p:sp>
        <p:nvSpPr>
          <p:cNvPr id="50213" name="WordArt 37"/>
          <p:cNvSpPr>
            <a:spLocks noChangeArrowheads="1" noChangeShapeType="1" noTextEdit="1"/>
          </p:cNvSpPr>
          <p:nvPr/>
        </p:nvSpPr>
        <p:spPr bwMode="auto">
          <a:xfrm>
            <a:off x="2574935" y="136525"/>
            <a:ext cx="7499351" cy="731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54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Potenziale di Ionizzazione</a:t>
            </a:r>
          </a:p>
        </p:txBody>
      </p:sp>
      <p:sp>
        <p:nvSpPr>
          <p:cNvPr id="50214" name="Line 38"/>
          <p:cNvSpPr>
            <a:spLocks noChangeShapeType="1"/>
          </p:cNvSpPr>
          <p:nvPr/>
        </p:nvSpPr>
        <p:spPr bwMode="auto">
          <a:xfrm>
            <a:off x="4130675" y="1189038"/>
            <a:ext cx="9144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>
            <a:off x="6881814" y="1692275"/>
            <a:ext cx="4111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04"/>
    </mc:Choice>
    <mc:Fallback xmlns="">
      <p:transition spd="slow" advTm="9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180" grpId="0" animBg="1"/>
      <p:bldP spid="50209" grpId="0"/>
      <p:bldP spid="502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4084639" y="1708152"/>
          <a:ext cx="3338512" cy="213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5" imgW="4714437" imgH="3011648" progId="Photoshop.Image.4">
                  <p:embed/>
                </p:oleObj>
              </mc:Choice>
              <mc:Fallback>
                <p:oleObj name="Image" r:id="rId5" imgW="4714437" imgH="3011648" progId="Photoshop.Image.4">
                  <p:embed/>
                  <p:pic>
                    <p:nvPicPr>
                      <p:cNvPr id="512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4639" y="1708152"/>
                        <a:ext cx="3338512" cy="213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Line 3"/>
          <p:cNvSpPr>
            <a:spLocks noChangeShapeType="1"/>
          </p:cNvSpPr>
          <p:nvPr/>
        </p:nvSpPr>
        <p:spPr bwMode="auto">
          <a:xfrm flipV="1">
            <a:off x="3856037" y="1235077"/>
            <a:ext cx="0" cy="2605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3856039" y="3840163"/>
            <a:ext cx="434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5" name="WordArt 5"/>
          <p:cNvSpPr>
            <a:spLocks noChangeArrowheads="1" noChangeShapeType="1" noTextEdit="1"/>
          </p:cNvSpPr>
          <p:nvPr/>
        </p:nvSpPr>
        <p:spPr bwMode="auto">
          <a:xfrm>
            <a:off x="3902075" y="593733"/>
            <a:ext cx="4343400" cy="5111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4272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3333CC"/>
                  </a:outerShdw>
                </a:effectLst>
                <a:latin typeface="Times New Roman"/>
                <a:cs typeface="Times New Roman"/>
              </a:rPr>
              <a:t>Volume atomico</a:t>
            </a:r>
          </a:p>
        </p:txBody>
      </p:sp>
      <p:sp>
        <p:nvSpPr>
          <p:cNvPr id="51206" name="WordArt 6"/>
          <p:cNvSpPr>
            <a:spLocks noChangeArrowheads="1" noChangeShapeType="1" noTextEdit="1"/>
          </p:cNvSpPr>
          <p:nvPr/>
        </p:nvSpPr>
        <p:spPr bwMode="auto">
          <a:xfrm>
            <a:off x="7832735" y="3989396"/>
            <a:ext cx="412751" cy="2746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3069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z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1616076" y="4389446"/>
            <a:ext cx="8874930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u="sng">
                <a:solidFill>
                  <a:srgbClr val="FF0000"/>
                </a:solidFill>
              </a:rPr>
              <a:t>Volume atomico</a:t>
            </a:r>
            <a:r>
              <a:rPr lang="it-IT" altLang="it-IT" sz="2600" b="1">
                <a:solidFill>
                  <a:srgbClr val="FF0000"/>
                </a:solidFill>
              </a:rPr>
              <a:t> = Volume di una mole di atomi, cm</a:t>
            </a:r>
            <a:r>
              <a:rPr lang="it-IT" altLang="it-IT" sz="2600" b="1" baseline="30000">
                <a:solidFill>
                  <a:srgbClr val="FF0000"/>
                </a:solidFill>
              </a:rPr>
              <a:t>3</a:t>
            </a:r>
            <a:r>
              <a:rPr lang="it-IT" altLang="it-IT" sz="2600" b="1">
                <a:solidFill>
                  <a:srgbClr val="FF0000"/>
                </a:solidFill>
              </a:rPr>
              <a:t> per mole</a:t>
            </a:r>
            <a:endParaRPr lang="it-IT" altLang="it-IT" sz="2600" b="1">
              <a:solidFill>
                <a:srgbClr val="000000"/>
              </a:solidFill>
            </a:endParaRPr>
          </a:p>
        </p:txBody>
      </p:sp>
      <p:sp>
        <p:nvSpPr>
          <p:cNvPr id="51208" name="WordArt 8"/>
          <p:cNvSpPr>
            <a:spLocks noChangeArrowheads="1" noChangeShapeType="1" noTextEdit="1"/>
          </p:cNvSpPr>
          <p:nvPr/>
        </p:nvSpPr>
        <p:spPr bwMode="auto">
          <a:xfrm>
            <a:off x="4038602" y="2651133"/>
            <a:ext cx="320675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He</a:t>
            </a:r>
          </a:p>
        </p:txBody>
      </p:sp>
      <p:sp>
        <p:nvSpPr>
          <p:cNvPr id="51209" name="WordArt 9"/>
          <p:cNvSpPr>
            <a:spLocks noChangeArrowheads="1" noChangeShapeType="1" noTextEdit="1"/>
          </p:cNvSpPr>
          <p:nvPr/>
        </p:nvSpPr>
        <p:spPr bwMode="auto">
          <a:xfrm>
            <a:off x="4359275" y="2925771"/>
            <a:ext cx="319088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Na</a:t>
            </a:r>
          </a:p>
        </p:txBody>
      </p:sp>
      <p:sp>
        <p:nvSpPr>
          <p:cNvPr id="51210" name="WordArt 10"/>
          <p:cNvSpPr>
            <a:spLocks noChangeArrowheads="1" noChangeShapeType="1" noTextEdit="1"/>
          </p:cNvSpPr>
          <p:nvPr/>
        </p:nvSpPr>
        <p:spPr bwMode="auto">
          <a:xfrm>
            <a:off x="4632326" y="2286008"/>
            <a:ext cx="320675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</a:t>
            </a:r>
          </a:p>
        </p:txBody>
      </p:sp>
      <p:sp>
        <p:nvSpPr>
          <p:cNvPr id="51211" name="WordArt 11"/>
          <p:cNvSpPr>
            <a:spLocks noChangeArrowheads="1" noChangeShapeType="1" noTextEdit="1"/>
          </p:cNvSpPr>
          <p:nvPr/>
        </p:nvSpPr>
        <p:spPr bwMode="auto">
          <a:xfrm>
            <a:off x="5227648" y="2057408"/>
            <a:ext cx="319087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Rb</a:t>
            </a:r>
          </a:p>
        </p:txBody>
      </p:sp>
      <p:sp>
        <p:nvSpPr>
          <p:cNvPr id="51212" name="WordArt 12"/>
          <p:cNvSpPr>
            <a:spLocks noChangeArrowheads="1" noChangeShapeType="1" noTextEdit="1"/>
          </p:cNvSpPr>
          <p:nvPr/>
        </p:nvSpPr>
        <p:spPr bwMode="auto">
          <a:xfrm>
            <a:off x="5821366" y="1600204"/>
            <a:ext cx="320675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Cs</a:t>
            </a:r>
          </a:p>
        </p:txBody>
      </p:sp>
      <p:sp>
        <p:nvSpPr>
          <p:cNvPr id="51213" name="WordArt 13"/>
          <p:cNvSpPr>
            <a:spLocks noChangeArrowheads="1" noChangeShapeType="1" noTextEdit="1"/>
          </p:cNvSpPr>
          <p:nvPr/>
        </p:nvSpPr>
        <p:spPr bwMode="auto">
          <a:xfrm>
            <a:off x="6918326" y="1371608"/>
            <a:ext cx="320675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Fr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52"/>
    </mc:Choice>
    <mc:Fallback xmlns="">
      <p:transition spd="slow" advTm="4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1655766" y="1184319"/>
            <a:ext cx="2076451" cy="1687513"/>
            <a:chOff x="197" y="1392"/>
            <a:chExt cx="2342" cy="1890"/>
          </a:xfrm>
        </p:grpSpPr>
        <p:sp>
          <p:nvSpPr>
            <p:cNvPr id="2086" name="Oval 5"/>
            <p:cNvSpPr>
              <a:spLocks noChangeArrowheads="1"/>
            </p:cNvSpPr>
            <p:nvPr/>
          </p:nvSpPr>
          <p:spPr bwMode="auto">
            <a:xfrm>
              <a:off x="197" y="1680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87" name="Oval 6"/>
            <p:cNvSpPr>
              <a:spLocks noChangeArrowheads="1"/>
            </p:cNvSpPr>
            <p:nvPr/>
          </p:nvSpPr>
          <p:spPr bwMode="auto">
            <a:xfrm>
              <a:off x="432" y="2001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88" name="Oval 7"/>
            <p:cNvSpPr>
              <a:spLocks noChangeArrowheads="1"/>
            </p:cNvSpPr>
            <p:nvPr/>
          </p:nvSpPr>
          <p:spPr bwMode="auto">
            <a:xfrm>
              <a:off x="581" y="1536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89" name="Oval 8"/>
            <p:cNvSpPr>
              <a:spLocks noChangeArrowheads="1"/>
            </p:cNvSpPr>
            <p:nvPr/>
          </p:nvSpPr>
          <p:spPr bwMode="auto">
            <a:xfrm>
              <a:off x="816" y="1857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0" name="Oval 9"/>
            <p:cNvSpPr>
              <a:spLocks noChangeArrowheads="1"/>
            </p:cNvSpPr>
            <p:nvPr/>
          </p:nvSpPr>
          <p:spPr bwMode="auto">
            <a:xfrm>
              <a:off x="965" y="1392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1" name="Oval 10"/>
            <p:cNvSpPr>
              <a:spLocks noChangeArrowheads="1"/>
            </p:cNvSpPr>
            <p:nvPr/>
          </p:nvSpPr>
          <p:spPr bwMode="auto">
            <a:xfrm>
              <a:off x="1200" y="1713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2" name="Oval 11"/>
            <p:cNvSpPr>
              <a:spLocks noChangeArrowheads="1"/>
            </p:cNvSpPr>
            <p:nvPr/>
          </p:nvSpPr>
          <p:spPr bwMode="auto">
            <a:xfrm>
              <a:off x="293" y="2496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3" name="Oval 12"/>
            <p:cNvSpPr>
              <a:spLocks noChangeArrowheads="1"/>
            </p:cNvSpPr>
            <p:nvPr/>
          </p:nvSpPr>
          <p:spPr bwMode="auto">
            <a:xfrm>
              <a:off x="576" y="2817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4" name="Oval 13"/>
            <p:cNvSpPr>
              <a:spLocks noChangeArrowheads="1"/>
            </p:cNvSpPr>
            <p:nvPr/>
          </p:nvSpPr>
          <p:spPr bwMode="auto">
            <a:xfrm>
              <a:off x="677" y="2304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5" name="Oval 14"/>
            <p:cNvSpPr>
              <a:spLocks noChangeArrowheads="1"/>
            </p:cNvSpPr>
            <p:nvPr/>
          </p:nvSpPr>
          <p:spPr bwMode="auto">
            <a:xfrm>
              <a:off x="960" y="2625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6" name="Oval 15"/>
            <p:cNvSpPr>
              <a:spLocks noChangeArrowheads="1"/>
            </p:cNvSpPr>
            <p:nvPr/>
          </p:nvSpPr>
          <p:spPr bwMode="auto">
            <a:xfrm>
              <a:off x="1584" y="1713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7" name="Oval 16"/>
            <p:cNvSpPr>
              <a:spLocks noChangeArrowheads="1"/>
            </p:cNvSpPr>
            <p:nvPr/>
          </p:nvSpPr>
          <p:spPr bwMode="auto">
            <a:xfrm>
              <a:off x="1867" y="2034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8" name="Oval 17"/>
            <p:cNvSpPr>
              <a:spLocks noChangeArrowheads="1"/>
            </p:cNvSpPr>
            <p:nvPr/>
          </p:nvSpPr>
          <p:spPr bwMode="auto">
            <a:xfrm>
              <a:off x="2064" y="1521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099" name="Oval 18"/>
            <p:cNvSpPr>
              <a:spLocks noChangeArrowheads="1"/>
            </p:cNvSpPr>
            <p:nvPr/>
          </p:nvSpPr>
          <p:spPr bwMode="auto">
            <a:xfrm>
              <a:off x="2347" y="1842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100" name="Oval 19"/>
            <p:cNvSpPr>
              <a:spLocks noChangeArrowheads="1"/>
            </p:cNvSpPr>
            <p:nvPr/>
          </p:nvSpPr>
          <p:spPr bwMode="auto">
            <a:xfrm>
              <a:off x="1397" y="2769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101" name="Oval 20"/>
            <p:cNvSpPr>
              <a:spLocks noChangeArrowheads="1"/>
            </p:cNvSpPr>
            <p:nvPr/>
          </p:nvSpPr>
          <p:spPr bwMode="auto">
            <a:xfrm>
              <a:off x="1680" y="3090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102" name="Oval 21"/>
            <p:cNvSpPr>
              <a:spLocks noChangeArrowheads="1"/>
            </p:cNvSpPr>
            <p:nvPr/>
          </p:nvSpPr>
          <p:spPr bwMode="auto">
            <a:xfrm>
              <a:off x="1680" y="2592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103" name="Oval 22"/>
            <p:cNvSpPr>
              <a:spLocks noChangeArrowheads="1"/>
            </p:cNvSpPr>
            <p:nvPr/>
          </p:nvSpPr>
          <p:spPr bwMode="auto">
            <a:xfrm>
              <a:off x="1963" y="2913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104" name="Oval 23"/>
            <p:cNvSpPr>
              <a:spLocks noChangeArrowheads="1"/>
            </p:cNvSpPr>
            <p:nvPr/>
          </p:nvSpPr>
          <p:spPr bwMode="auto">
            <a:xfrm>
              <a:off x="1973" y="2448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105" name="Oval 24"/>
            <p:cNvSpPr>
              <a:spLocks noChangeArrowheads="1"/>
            </p:cNvSpPr>
            <p:nvPr/>
          </p:nvSpPr>
          <p:spPr bwMode="auto">
            <a:xfrm>
              <a:off x="2256" y="2769"/>
              <a:ext cx="192" cy="192"/>
            </a:xfrm>
            <a:prstGeom prst="ellipse">
              <a:avLst/>
            </a:prstGeom>
            <a:solidFill>
              <a:srgbClr val="009400"/>
            </a:solidFill>
            <a:ln w="9525">
              <a:solidFill>
                <a:srgbClr val="003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it-IT" altLang="it-IT"/>
            </a:p>
          </p:txBody>
        </p:sp>
        <p:sp>
          <p:nvSpPr>
            <p:cNvPr id="2106" name="Line 25"/>
            <p:cNvSpPr>
              <a:spLocks noChangeShapeType="1"/>
            </p:cNvSpPr>
            <p:nvPr/>
          </p:nvSpPr>
          <p:spPr bwMode="auto">
            <a:xfrm>
              <a:off x="458" y="2673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07" name="Line 26"/>
            <p:cNvSpPr>
              <a:spLocks noChangeShapeType="1"/>
            </p:cNvSpPr>
            <p:nvPr/>
          </p:nvSpPr>
          <p:spPr bwMode="auto">
            <a:xfrm>
              <a:off x="840" y="2481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08" name="Line 27"/>
            <p:cNvSpPr>
              <a:spLocks noChangeShapeType="1"/>
            </p:cNvSpPr>
            <p:nvPr/>
          </p:nvSpPr>
          <p:spPr bwMode="auto">
            <a:xfrm>
              <a:off x="1747" y="1890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09" name="Line 28"/>
            <p:cNvSpPr>
              <a:spLocks noChangeShapeType="1"/>
            </p:cNvSpPr>
            <p:nvPr/>
          </p:nvSpPr>
          <p:spPr bwMode="auto">
            <a:xfrm>
              <a:off x="1560" y="2954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10" name="Line 29"/>
            <p:cNvSpPr>
              <a:spLocks noChangeShapeType="1"/>
            </p:cNvSpPr>
            <p:nvPr/>
          </p:nvSpPr>
          <p:spPr bwMode="auto">
            <a:xfrm>
              <a:off x="1835" y="2761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11" name="Line 30"/>
            <p:cNvSpPr>
              <a:spLocks noChangeShapeType="1"/>
            </p:cNvSpPr>
            <p:nvPr/>
          </p:nvSpPr>
          <p:spPr bwMode="auto">
            <a:xfrm>
              <a:off x="2128" y="2617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12" name="Line 31"/>
            <p:cNvSpPr>
              <a:spLocks noChangeShapeType="1"/>
            </p:cNvSpPr>
            <p:nvPr/>
          </p:nvSpPr>
          <p:spPr bwMode="auto">
            <a:xfrm>
              <a:off x="2235" y="1698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13" name="Line 32"/>
            <p:cNvSpPr>
              <a:spLocks noChangeShapeType="1"/>
            </p:cNvSpPr>
            <p:nvPr/>
          </p:nvSpPr>
          <p:spPr bwMode="auto">
            <a:xfrm>
              <a:off x="336" y="1849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14" name="Line 33"/>
            <p:cNvSpPr>
              <a:spLocks noChangeShapeType="1"/>
            </p:cNvSpPr>
            <p:nvPr/>
          </p:nvSpPr>
          <p:spPr bwMode="auto">
            <a:xfrm>
              <a:off x="736" y="1713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15" name="Line 34"/>
            <p:cNvSpPr>
              <a:spLocks noChangeShapeType="1"/>
            </p:cNvSpPr>
            <p:nvPr/>
          </p:nvSpPr>
          <p:spPr bwMode="auto">
            <a:xfrm>
              <a:off x="1120" y="1561"/>
              <a:ext cx="152" cy="176"/>
            </a:xfrm>
            <a:prstGeom prst="line">
              <a:avLst/>
            </a:prstGeom>
            <a:noFill/>
            <a:ln w="38100">
              <a:solidFill>
                <a:srgbClr val="003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970232" y="42921"/>
            <a:ext cx="6355689" cy="482587"/>
          </a:xfrm>
          <a:prstGeom prst="rect">
            <a:avLst/>
          </a:prstGeom>
          <a:noFill/>
          <a:ln>
            <a:noFill/>
          </a:ln>
          <a:effectLst>
            <a:outerShdw dist="159131" dir="1716628" algn="ctr" rotWithShape="0">
              <a:srgbClr val="FF99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200" tIns="25600" rIns="51200" bIns="25600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800" b="1">
                <a:solidFill>
                  <a:srgbClr val="0000CC"/>
                </a:solidFill>
              </a:rPr>
              <a:t>MOLECOLE, CRISTALLI, FORMULE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706622" y="514350"/>
            <a:ext cx="9113239" cy="72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0" tIns="25600" rIns="51200" bIns="25600">
            <a:spAutoFit/>
          </a:bodyPr>
          <a:lstStyle>
            <a:lvl1pPr marL="1276350" indent="-1276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 b="1" dirty="0">
                <a:solidFill>
                  <a:srgbClr val="FF0000"/>
                </a:solidFill>
                <a:latin typeface="Graphite Light ATT" pitchFamily="66" charset="-18"/>
              </a:rPr>
              <a:t>Molecole:	aggregati atomici stabili che costituiscono entità </a:t>
            </a:r>
          </a:p>
          <a:p>
            <a:r>
              <a:rPr lang="it-IT" altLang="it-IT" sz="2200" b="1" dirty="0">
                <a:solidFill>
                  <a:srgbClr val="FF0000"/>
                </a:solidFill>
                <a:latin typeface="Graphite Light ATT" pitchFamily="66" charset="-18"/>
              </a:rPr>
              <a:t>discrete, con un numero preciso di atomi costituenti.</a:t>
            </a:r>
            <a:endParaRPr lang="it-IT" altLang="it-IT" sz="2200" dirty="0">
              <a:latin typeface="Graphite Light ATT" pitchFamily="66" charset="-18"/>
            </a:endParaRP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4266844" y="1364545"/>
            <a:ext cx="6074586" cy="39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0" tIns="25600" rIns="51200" bIns="25600">
            <a:spAutoFit/>
          </a:bodyPr>
          <a:lstStyle>
            <a:lvl1pPr marL="1219200" indent="-12192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2200" b="1" dirty="0">
                <a:solidFill>
                  <a:srgbClr val="0000CC"/>
                </a:solidFill>
                <a:latin typeface="Graphite Light ATT" pitchFamily="66" charset="-18"/>
              </a:rPr>
              <a:t>Formule molecolari:</a:t>
            </a:r>
            <a:r>
              <a:rPr lang="it-IT" altLang="it-IT" sz="2200" dirty="0">
                <a:latin typeface="Graphite Light ATT" pitchFamily="66" charset="-18"/>
              </a:rPr>
              <a:t>  </a:t>
            </a:r>
            <a:r>
              <a:rPr lang="it-IT" altLang="it-IT" sz="2200" b="1" dirty="0">
                <a:solidFill>
                  <a:srgbClr val="00BA00"/>
                </a:solidFill>
                <a:latin typeface="Graphite Light ATT" pitchFamily="66" charset="-18"/>
              </a:rPr>
              <a:t>Es. I</a:t>
            </a:r>
            <a:r>
              <a:rPr lang="it-IT" altLang="it-IT" sz="2200" b="1" baseline="-25000" dirty="0">
                <a:solidFill>
                  <a:srgbClr val="00BA00"/>
                </a:solidFill>
                <a:latin typeface="Graphite Light ATT" pitchFamily="66" charset="-18"/>
              </a:rPr>
              <a:t>2</a:t>
            </a:r>
            <a:r>
              <a:rPr lang="it-IT" altLang="it-IT" sz="2200" b="1" dirty="0">
                <a:solidFill>
                  <a:srgbClr val="00BA00"/>
                </a:solidFill>
                <a:latin typeface="Graphite Light ATT" pitchFamily="66" charset="-18"/>
              </a:rPr>
              <a:t>, C</a:t>
            </a:r>
            <a:r>
              <a:rPr lang="it-IT" altLang="it-IT" sz="2200" b="1" baseline="-25000" dirty="0">
                <a:solidFill>
                  <a:srgbClr val="00BA00"/>
                </a:solidFill>
                <a:latin typeface="Graphite Light ATT" pitchFamily="66" charset="-18"/>
              </a:rPr>
              <a:t>2</a:t>
            </a:r>
            <a:r>
              <a:rPr lang="it-IT" altLang="it-IT" sz="2200" b="1" dirty="0">
                <a:solidFill>
                  <a:srgbClr val="00BA00"/>
                </a:solidFill>
                <a:latin typeface="Graphite Light ATT" pitchFamily="66" charset="-18"/>
              </a:rPr>
              <a:t>H</a:t>
            </a:r>
            <a:r>
              <a:rPr lang="it-IT" altLang="it-IT" sz="2200" b="1" baseline="-25000" dirty="0">
                <a:solidFill>
                  <a:srgbClr val="00BA00"/>
                </a:solidFill>
                <a:latin typeface="Graphite Light ATT" pitchFamily="66" charset="-18"/>
              </a:rPr>
              <a:t>4</a:t>
            </a:r>
            <a:r>
              <a:rPr lang="it-IT" altLang="it-IT" sz="2200" b="1" dirty="0">
                <a:solidFill>
                  <a:srgbClr val="00BA00"/>
                </a:solidFill>
                <a:latin typeface="Graphite Light ATT" pitchFamily="66" charset="-18"/>
              </a:rPr>
              <a:t>O, ecc..</a:t>
            </a:r>
            <a:endParaRPr lang="it-IT" altLang="it-IT" sz="2200" dirty="0">
              <a:latin typeface="Graphite Light ATT" pitchFamily="66" charset="-18"/>
            </a:endParaRPr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3878264" y="1843089"/>
            <a:ext cx="3058984" cy="390254"/>
          </a:xfrm>
          <a:prstGeom prst="rect">
            <a:avLst/>
          </a:prstGeom>
          <a:noFill/>
          <a:ln w="9525">
            <a:solidFill>
              <a:srgbClr val="003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200" tIns="25600" rIns="51200" bIns="25600">
            <a:spAutoFit/>
          </a:bodyPr>
          <a:lstStyle>
            <a:lvl1pPr marL="1219200" indent="-12192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it-IT" altLang="it-IT" sz="2200" b="1" dirty="0">
                <a:solidFill>
                  <a:srgbClr val="FF0000"/>
                </a:solidFill>
                <a:latin typeface="Graphite Light ATT" pitchFamily="66" charset="-18"/>
              </a:rPr>
              <a:t>Cristallo di iodio</a:t>
            </a:r>
            <a:endParaRPr lang="it-IT" altLang="it-IT" sz="2200" b="1" dirty="0">
              <a:solidFill>
                <a:srgbClr val="00BA00"/>
              </a:solidFill>
              <a:latin typeface="Graphite Light ATT" pitchFamily="66" charset="-18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06559" y="5314745"/>
            <a:ext cx="8650963" cy="698031"/>
            <a:chOff x="1233488" y="5314950"/>
            <a:chExt cx="7536866" cy="698031"/>
          </a:xfrm>
        </p:grpSpPr>
        <p:sp>
          <p:nvSpPr>
            <p:cNvPr id="2083" name="Text Box 58"/>
            <p:cNvSpPr txBox="1">
              <a:spLocks noChangeArrowheads="1"/>
            </p:cNvSpPr>
            <p:nvPr/>
          </p:nvSpPr>
          <p:spPr bwMode="auto">
            <a:xfrm>
              <a:off x="1233488" y="5475288"/>
              <a:ext cx="2770797" cy="374865"/>
            </a:xfrm>
            <a:prstGeom prst="rect">
              <a:avLst/>
            </a:prstGeom>
            <a:noFill/>
            <a:ln w="9525">
              <a:solidFill>
                <a:srgbClr val="003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marL="1219200" indent="-12192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100" b="1" dirty="0">
                  <a:solidFill>
                    <a:srgbClr val="FF0000"/>
                  </a:solidFill>
                  <a:latin typeface="Graphite Light ATT" pitchFamily="66" charset="-18"/>
                </a:rPr>
                <a:t>PESO MOLECOLARE</a:t>
              </a:r>
              <a:endParaRPr lang="it-IT" altLang="it-IT" sz="2100" b="1" dirty="0">
                <a:solidFill>
                  <a:srgbClr val="00BA00"/>
                </a:solidFill>
                <a:latin typeface="Graphite Light ATT" pitchFamily="66" charset="-18"/>
              </a:endParaRPr>
            </a:p>
          </p:txBody>
        </p:sp>
        <p:sp>
          <p:nvSpPr>
            <p:cNvPr id="2084" name="Text Box 59"/>
            <p:cNvSpPr txBox="1">
              <a:spLocks noChangeArrowheads="1"/>
            </p:cNvSpPr>
            <p:nvPr/>
          </p:nvSpPr>
          <p:spPr bwMode="auto">
            <a:xfrm>
              <a:off x="4243388" y="5314950"/>
              <a:ext cx="4526966" cy="698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marL="1219200" indent="-12192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100" b="1">
                  <a:solidFill>
                    <a:srgbClr val="00BA00"/>
                  </a:solidFill>
                  <a:latin typeface="Graphite Light ATT" pitchFamily="66" charset="-18"/>
                </a:rPr>
                <a:t>massa della molecola (in UCM)</a:t>
              </a:r>
            </a:p>
            <a:p>
              <a:r>
                <a:rPr lang="it-IT" altLang="it-IT" sz="2100" b="1">
                  <a:solidFill>
                    <a:srgbClr val="00BA00"/>
                  </a:solidFill>
                  <a:latin typeface="Graphite Light ATT" pitchFamily="66" charset="-18"/>
                </a:rPr>
                <a:t>M = </a:t>
              </a:r>
              <a:r>
                <a:rPr lang="it-IT" altLang="it-IT" sz="2100" b="1">
                  <a:solidFill>
                    <a:srgbClr val="00BA00"/>
                  </a:solidFill>
                  <a:latin typeface="Graphite Light ATT" pitchFamily="66" charset="-18"/>
                  <a:sym typeface="Symbol" pitchFamily="18" charset="2"/>
                </a:rPr>
                <a:t>  massa atomi  (per molecola)</a:t>
              </a:r>
              <a:endParaRPr lang="it-IT" altLang="it-IT" sz="2100" b="1">
                <a:solidFill>
                  <a:srgbClr val="00BA00"/>
                </a:solidFill>
                <a:latin typeface="Graphite Light ATT" pitchFamily="66" charset="-18"/>
              </a:endParaRPr>
            </a:p>
          </p:txBody>
        </p:sp>
        <p:sp>
          <p:nvSpPr>
            <p:cNvPr id="2085" name="Text Box 62"/>
            <p:cNvSpPr txBox="1">
              <a:spLocks noChangeArrowheads="1"/>
            </p:cNvSpPr>
            <p:nvPr/>
          </p:nvSpPr>
          <p:spPr bwMode="auto">
            <a:xfrm>
              <a:off x="4056063" y="5400675"/>
              <a:ext cx="176671" cy="48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800">
                  <a:solidFill>
                    <a:srgbClr val="009C00"/>
                  </a:solidFill>
                </a:rPr>
                <a:t>:</a:t>
              </a: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606557" y="6129089"/>
            <a:ext cx="9043100" cy="698031"/>
            <a:chOff x="609650" y="6129338"/>
            <a:chExt cx="8481294" cy="698031"/>
          </a:xfrm>
        </p:grpSpPr>
        <p:sp>
          <p:nvSpPr>
            <p:cNvPr id="2080" name="Text Box 60"/>
            <p:cNvSpPr txBox="1">
              <a:spLocks noChangeArrowheads="1"/>
            </p:cNvSpPr>
            <p:nvPr/>
          </p:nvSpPr>
          <p:spPr bwMode="auto">
            <a:xfrm>
              <a:off x="609650" y="6289675"/>
              <a:ext cx="2889689" cy="374865"/>
            </a:xfrm>
            <a:prstGeom prst="rect">
              <a:avLst/>
            </a:prstGeom>
            <a:noFill/>
            <a:ln w="9525">
              <a:solidFill>
                <a:srgbClr val="003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200" tIns="25600" rIns="51200" bIns="25600">
              <a:spAutoFit/>
            </a:bodyPr>
            <a:lstStyle>
              <a:lvl1pPr marL="1219200" indent="-12192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100" b="1" dirty="0">
                  <a:solidFill>
                    <a:srgbClr val="FF0000"/>
                  </a:solidFill>
                  <a:latin typeface="Graphite Light ATT" pitchFamily="66" charset="-18"/>
                </a:rPr>
                <a:t>PESO FORMULA</a:t>
              </a:r>
              <a:endParaRPr lang="it-IT" altLang="it-IT" sz="2100" b="1" dirty="0">
                <a:solidFill>
                  <a:srgbClr val="00BA00"/>
                </a:solidFill>
                <a:latin typeface="Graphite Light ATT" pitchFamily="66" charset="-18"/>
              </a:endParaRPr>
            </a:p>
          </p:txBody>
        </p:sp>
        <p:sp>
          <p:nvSpPr>
            <p:cNvPr id="2081" name="Text Box 61"/>
            <p:cNvSpPr txBox="1">
              <a:spLocks noChangeArrowheads="1"/>
            </p:cNvSpPr>
            <p:nvPr/>
          </p:nvSpPr>
          <p:spPr bwMode="auto">
            <a:xfrm>
              <a:off x="3643311" y="6129338"/>
              <a:ext cx="5447633" cy="698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marL="1219200" indent="-12192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100" b="1">
                  <a:solidFill>
                    <a:srgbClr val="00BA00"/>
                  </a:solidFill>
                  <a:latin typeface="Graphite Light ATT" pitchFamily="66" charset="-18"/>
                </a:rPr>
                <a:t>massa della formula minima (in UCM)</a:t>
              </a:r>
            </a:p>
            <a:p>
              <a:r>
                <a:rPr lang="it-IT" altLang="it-IT" sz="2100" b="1">
                  <a:solidFill>
                    <a:srgbClr val="00BA00"/>
                  </a:solidFill>
                  <a:latin typeface="Graphite Light ATT" pitchFamily="66" charset="-18"/>
                </a:rPr>
                <a:t>peso formula = 23.0 + 35.5 = 58.5</a:t>
              </a:r>
            </a:p>
          </p:txBody>
        </p:sp>
        <p:sp>
          <p:nvSpPr>
            <p:cNvPr id="2082" name="Text Box 63"/>
            <p:cNvSpPr txBox="1">
              <a:spLocks noChangeArrowheads="1"/>
            </p:cNvSpPr>
            <p:nvPr/>
          </p:nvSpPr>
          <p:spPr bwMode="auto">
            <a:xfrm>
              <a:off x="3487738" y="6215063"/>
              <a:ext cx="190188" cy="48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2800">
                  <a:solidFill>
                    <a:srgbClr val="009C00"/>
                  </a:solidFill>
                </a:rPr>
                <a:t>:</a:t>
              </a: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524008" y="2933932"/>
            <a:ext cx="9327051" cy="2588870"/>
            <a:chOff x="0" y="2933930"/>
            <a:chExt cx="9327051" cy="2588870"/>
          </a:xfrm>
        </p:grpSpPr>
        <p:grpSp>
          <p:nvGrpSpPr>
            <p:cNvPr id="2058" name="Group 37"/>
            <p:cNvGrpSpPr>
              <a:grpSpLocks/>
            </p:cNvGrpSpPr>
            <p:nvPr/>
          </p:nvGrpSpPr>
          <p:grpSpPr bwMode="auto">
            <a:xfrm>
              <a:off x="82550" y="3308350"/>
              <a:ext cx="1576388" cy="1492250"/>
              <a:chOff x="94" y="3984"/>
              <a:chExt cx="1778" cy="1672"/>
            </a:xfrm>
          </p:grpSpPr>
          <p:sp>
            <p:nvSpPr>
              <p:cNvPr id="2061" name="Oval 38"/>
              <p:cNvSpPr>
                <a:spLocks noChangeArrowheads="1"/>
              </p:cNvSpPr>
              <p:nvPr/>
            </p:nvSpPr>
            <p:spPr bwMode="auto">
              <a:xfrm>
                <a:off x="752" y="5128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62" name="Oval 39"/>
              <p:cNvSpPr>
                <a:spLocks noChangeArrowheads="1"/>
              </p:cNvSpPr>
              <p:nvPr/>
            </p:nvSpPr>
            <p:spPr bwMode="auto">
              <a:xfrm>
                <a:off x="1008" y="4128"/>
                <a:ext cx="192" cy="192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63" name="Oval 40"/>
              <p:cNvSpPr>
                <a:spLocks noChangeArrowheads="1"/>
              </p:cNvSpPr>
              <p:nvPr/>
            </p:nvSpPr>
            <p:spPr bwMode="auto">
              <a:xfrm>
                <a:off x="336" y="3984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64" name="Oval 41"/>
              <p:cNvSpPr>
                <a:spLocks noChangeArrowheads="1"/>
              </p:cNvSpPr>
              <p:nvPr/>
            </p:nvSpPr>
            <p:spPr bwMode="auto">
              <a:xfrm>
                <a:off x="576" y="4128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65" name="Oval 42"/>
              <p:cNvSpPr>
                <a:spLocks noChangeArrowheads="1"/>
              </p:cNvSpPr>
              <p:nvPr/>
            </p:nvSpPr>
            <p:spPr bwMode="auto">
              <a:xfrm>
                <a:off x="480" y="4320"/>
                <a:ext cx="192" cy="192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66" name="Oval 43"/>
              <p:cNvSpPr>
                <a:spLocks noChangeArrowheads="1"/>
              </p:cNvSpPr>
              <p:nvPr/>
            </p:nvSpPr>
            <p:spPr bwMode="auto">
              <a:xfrm>
                <a:off x="1296" y="5040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67" name="Oval 44"/>
              <p:cNvSpPr>
                <a:spLocks noChangeArrowheads="1"/>
              </p:cNvSpPr>
              <p:nvPr/>
            </p:nvSpPr>
            <p:spPr bwMode="auto">
              <a:xfrm>
                <a:off x="1410" y="5184"/>
                <a:ext cx="192" cy="192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68" name="Oval 45"/>
              <p:cNvSpPr>
                <a:spLocks noChangeArrowheads="1"/>
              </p:cNvSpPr>
              <p:nvPr/>
            </p:nvSpPr>
            <p:spPr bwMode="auto">
              <a:xfrm>
                <a:off x="1104" y="4752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69" name="Oval 46"/>
              <p:cNvSpPr>
                <a:spLocks noChangeArrowheads="1"/>
              </p:cNvSpPr>
              <p:nvPr/>
            </p:nvSpPr>
            <p:spPr bwMode="auto">
              <a:xfrm>
                <a:off x="1152" y="4128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0" name="Oval 47"/>
              <p:cNvSpPr>
                <a:spLocks noChangeArrowheads="1"/>
              </p:cNvSpPr>
              <p:nvPr/>
            </p:nvSpPr>
            <p:spPr bwMode="auto">
              <a:xfrm>
                <a:off x="1296" y="4320"/>
                <a:ext cx="192" cy="192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1" name="Oval 48"/>
              <p:cNvSpPr>
                <a:spLocks noChangeArrowheads="1"/>
              </p:cNvSpPr>
              <p:nvPr/>
            </p:nvSpPr>
            <p:spPr bwMode="auto">
              <a:xfrm>
                <a:off x="672" y="4560"/>
                <a:ext cx="192" cy="192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2" name="Oval 49"/>
              <p:cNvSpPr>
                <a:spLocks noChangeArrowheads="1"/>
              </p:cNvSpPr>
              <p:nvPr/>
            </p:nvSpPr>
            <p:spPr bwMode="auto">
              <a:xfrm>
                <a:off x="672" y="5232"/>
                <a:ext cx="192" cy="192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3" name="Oval 50"/>
              <p:cNvSpPr>
                <a:spLocks noChangeArrowheads="1"/>
              </p:cNvSpPr>
              <p:nvPr/>
            </p:nvSpPr>
            <p:spPr bwMode="auto">
              <a:xfrm>
                <a:off x="1056" y="4896"/>
                <a:ext cx="192" cy="192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4" name="Oval 51"/>
              <p:cNvSpPr>
                <a:spLocks noChangeArrowheads="1"/>
              </p:cNvSpPr>
              <p:nvPr/>
            </p:nvSpPr>
            <p:spPr bwMode="auto">
              <a:xfrm>
                <a:off x="288" y="4896"/>
                <a:ext cx="192" cy="192"/>
              </a:xfrm>
              <a:prstGeom prst="ellipse">
                <a:avLst/>
              </a:prstGeom>
              <a:solidFill>
                <a:srgbClr val="000066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5" name="Oval 52"/>
              <p:cNvSpPr>
                <a:spLocks noChangeArrowheads="1"/>
              </p:cNvSpPr>
              <p:nvPr/>
            </p:nvSpPr>
            <p:spPr bwMode="auto">
              <a:xfrm>
                <a:off x="876" y="4354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6" name="Oval 53"/>
              <p:cNvSpPr>
                <a:spLocks noChangeArrowheads="1"/>
              </p:cNvSpPr>
              <p:nvPr/>
            </p:nvSpPr>
            <p:spPr bwMode="auto">
              <a:xfrm>
                <a:off x="476" y="4736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7" name="Oval 54"/>
              <p:cNvSpPr>
                <a:spLocks noChangeArrowheads="1"/>
              </p:cNvSpPr>
              <p:nvPr/>
            </p:nvSpPr>
            <p:spPr bwMode="auto">
              <a:xfrm>
                <a:off x="864" y="5082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8" name="Oval 55"/>
              <p:cNvSpPr>
                <a:spLocks noChangeArrowheads="1"/>
              </p:cNvSpPr>
              <p:nvPr/>
            </p:nvSpPr>
            <p:spPr bwMode="auto">
              <a:xfrm>
                <a:off x="96" y="5082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  <p:sp>
            <p:nvSpPr>
              <p:cNvPr id="2079" name="Oval 56"/>
              <p:cNvSpPr>
                <a:spLocks noChangeArrowheads="1"/>
              </p:cNvSpPr>
              <p:nvPr/>
            </p:nvSpPr>
            <p:spPr bwMode="auto">
              <a:xfrm>
                <a:off x="94" y="4354"/>
                <a:ext cx="576" cy="52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it-IT" altLang="it-IT"/>
              </a:p>
            </p:txBody>
          </p:sp>
        </p:grpSp>
        <p:sp>
          <p:nvSpPr>
            <p:cNvPr id="2059" name="Text Box 57"/>
            <p:cNvSpPr txBox="1">
              <a:spLocks noChangeArrowheads="1"/>
            </p:cNvSpPr>
            <p:nvPr/>
          </p:nvSpPr>
          <p:spPr bwMode="auto">
            <a:xfrm>
              <a:off x="182614" y="2933930"/>
              <a:ext cx="9144437" cy="2378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1200" tIns="25600" rIns="51200" bIns="25600">
              <a:spAutoFit/>
            </a:bodyPr>
            <a:lstStyle>
              <a:lvl1pPr marL="1600200" indent="-16002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In un cristallo ionico, come ad esempio </a:t>
              </a:r>
              <a:r>
                <a:rPr lang="it-IT" altLang="it-IT" sz="2100" dirty="0" err="1">
                  <a:solidFill>
                    <a:srgbClr val="003366"/>
                  </a:solidFill>
                  <a:latin typeface="Graphite Light ATT" pitchFamily="66" charset="-18"/>
                </a:rPr>
                <a:t>NaCl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, vi è un numero enorme 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di 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ioni Na</a:t>
              </a:r>
              <a:r>
                <a:rPr lang="it-IT" altLang="it-IT" sz="2100" baseline="30000" dirty="0">
                  <a:solidFill>
                    <a:srgbClr val="003366"/>
                  </a:solidFill>
                  <a:latin typeface="Graphite Light ATT" pitchFamily="66" charset="-18"/>
                </a:rPr>
                <a:t>+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 e Cl</a:t>
              </a:r>
              <a:r>
                <a:rPr lang="it-IT" altLang="it-IT" sz="2100" baseline="30000" dirty="0">
                  <a:solidFill>
                    <a:srgbClr val="003366"/>
                  </a:solidFill>
                  <a:latin typeface="Graphite Light ATT" pitchFamily="66" charset="-18"/>
                </a:rPr>
                <a:t>-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, in numero però uguale.</a:t>
              </a:r>
            </a:p>
            <a:p>
              <a:pPr>
                <a:lnSpc>
                  <a:spcPct val="90000"/>
                </a:lnSpc>
              </a:pP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	Il numero totale di ioni Na</a:t>
              </a:r>
              <a:r>
                <a:rPr lang="it-IT" altLang="it-IT" sz="2100" baseline="30000" dirty="0">
                  <a:solidFill>
                    <a:srgbClr val="003366"/>
                  </a:solidFill>
                  <a:latin typeface="Graphite Light ATT" pitchFamily="66" charset="-18"/>
                </a:rPr>
                <a:t>+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 e Cl</a:t>
              </a:r>
              <a:r>
                <a:rPr lang="it-IT" altLang="it-IT" sz="2100" baseline="30000" dirty="0">
                  <a:solidFill>
                    <a:srgbClr val="003366"/>
                  </a:solidFill>
                  <a:latin typeface="Graphite Light ATT" pitchFamily="66" charset="-18"/>
                </a:rPr>
                <a:t>-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 dipende dalle dimensioni 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del 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cristallo. In questi casi non si possono identificare 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molecole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. L’intero cristallo è per così dire una enorme 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molecola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. Si usa in tal caso la formula minima, </a:t>
              </a:r>
              <a:r>
                <a:rPr lang="it-IT" altLang="it-IT" sz="2100" dirty="0" err="1">
                  <a:solidFill>
                    <a:srgbClr val="003366"/>
                  </a:solidFill>
                  <a:latin typeface="Graphite Light ATT" pitchFamily="66" charset="-18"/>
                </a:rPr>
                <a:t>NaCl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, che 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dà </a:t>
              </a:r>
              <a:r>
                <a:rPr lang="it-IT" altLang="it-IT" sz="2100" dirty="0">
                  <a:solidFill>
                    <a:srgbClr val="003366"/>
                  </a:solidFill>
                  <a:latin typeface="Graphite Light ATT" pitchFamily="66" charset="-18"/>
                </a:rPr>
                <a:t>solo il rapporto tra atomi di Na e di Cl.</a:t>
              </a:r>
            </a:p>
          </p:txBody>
        </p:sp>
        <p:sp>
          <p:nvSpPr>
            <p:cNvPr id="2060" name="Text Box 64"/>
            <p:cNvSpPr txBox="1">
              <a:spLocks noChangeArrowheads="1"/>
            </p:cNvSpPr>
            <p:nvPr/>
          </p:nvSpPr>
          <p:spPr bwMode="auto">
            <a:xfrm>
              <a:off x="0" y="4886325"/>
              <a:ext cx="2062163" cy="63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200" tIns="25600" rIns="51200" bIns="25600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it-IT" altLang="it-IT" sz="1900">
                  <a:solidFill>
                    <a:schemeClr val="accent2"/>
                  </a:solidFill>
                  <a:latin typeface="Graphite Light ATT" pitchFamily="66" charset="-18"/>
                </a:rPr>
                <a:t>Cristallo di NaCl</a:t>
              </a: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1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917"/>
    </mc:Choice>
    <mc:Fallback>
      <p:transition spd="slow" advTm="375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5" grpId="0"/>
      <p:bldP spid="3107" grpId="0"/>
      <p:bldP spid="310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7|24.6|18.8|11.2|11.2|43.2|10.3|14.8|3.1|10.9|11.5|2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1.6|2.4|5.4|4|4.3|7.1|4.9|12.6|17.6|11.4|53.5|9.9|17.8|54.1|18|16.5|1.4|4.8|26.1|13.7|20.1|3.8|3.8|3.7|5.8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0.9|1.5|12.3|0.9|1|0.6|0.8|0.9|1.1|53.4|1.6|1.8|1.5|1.3|3.2|1.6|5.6|8.7|1.3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5|1.7|14.6|4.1|2.6|1.6|14.3|14.2|13.1|4|3.2|6.4|5.4|3.3|14.2|11|1.3|11.6|15.4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18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9.2|63.9|60.3|141.8|4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1048</Words>
  <Application>Microsoft Office PowerPoint</Application>
  <PresentationFormat>Widescreen</PresentationFormat>
  <Paragraphs>235</Paragraphs>
  <Slides>12</Slides>
  <Notes>1</Notes>
  <HiddenSlides>0</HiddenSlides>
  <MMClips>12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Graphite Light ATT</vt:lpstr>
      <vt:lpstr>Helvetica</vt:lpstr>
      <vt:lpstr>Symbol</vt:lpstr>
      <vt:lpstr>Times New Roman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5</cp:revision>
  <dcterms:created xsi:type="dcterms:W3CDTF">2020-03-16T08:47:55Z</dcterms:created>
  <dcterms:modified xsi:type="dcterms:W3CDTF">2020-03-17T16:18:05Z</dcterms:modified>
</cp:coreProperties>
</file>