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23.jpg" ContentType="image/jpeg"/>
  <Override PartName="/ppt/media/image53.jpg" ContentType="image/jpeg"/>
  <Override PartName="/ppt/tags/tag1.xml" ContentType="application/vnd.openxmlformats-officedocument.presentationml.tags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7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88" r:id="rId11"/>
    <p:sldId id="289" r:id="rId12"/>
    <p:sldId id="264" r:id="rId13"/>
    <p:sldId id="290" r:id="rId14"/>
    <p:sldId id="266" r:id="rId15"/>
    <p:sldId id="267" r:id="rId16"/>
    <p:sldId id="268" r:id="rId17"/>
    <p:sldId id="291" r:id="rId18"/>
    <p:sldId id="269" r:id="rId19"/>
    <p:sldId id="270" r:id="rId20"/>
    <p:sldId id="271" r:id="rId21"/>
    <p:sldId id="272" r:id="rId22"/>
    <p:sldId id="273" r:id="rId23"/>
    <p:sldId id="274" r:id="rId24"/>
    <p:sldId id="356" r:id="rId25"/>
    <p:sldId id="275" r:id="rId26"/>
    <p:sldId id="276" r:id="rId27"/>
    <p:sldId id="277" r:id="rId28"/>
    <p:sldId id="347" r:id="rId29"/>
    <p:sldId id="349" r:id="rId30"/>
    <p:sldId id="350" r:id="rId31"/>
    <p:sldId id="351" r:id="rId32"/>
    <p:sldId id="352" r:id="rId33"/>
    <p:sldId id="353" r:id="rId34"/>
    <p:sldId id="280" r:id="rId35"/>
    <p:sldId id="281" r:id="rId36"/>
    <p:sldId id="282" r:id="rId37"/>
    <p:sldId id="283" r:id="rId38"/>
    <p:sldId id="284" r:id="rId39"/>
    <p:sldId id="285" r:id="rId40"/>
    <p:sldId id="292" r:id="rId41"/>
    <p:sldId id="357" r:id="rId42"/>
    <p:sldId id="358" r:id="rId43"/>
    <p:sldId id="258" r:id="rId44"/>
    <p:sldId id="359" r:id="rId45"/>
    <p:sldId id="360" r:id="rId46"/>
    <p:sldId id="361" r:id="rId47"/>
    <p:sldId id="362" r:id="rId48"/>
    <p:sldId id="363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286" r:id="rId58"/>
    <p:sldId id="372" r:id="rId59"/>
    <p:sldId id="373" r:id="rId60"/>
    <p:sldId id="374" r:id="rId61"/>
    <p:sldId id="375" r:id="rId62"/>
    <p:sldId id="376" r:id="rId63"/>
    <p:sldId id="278" r:id="rId64"/>
    <p:sldId id="279" r:id="rId65"/>
    <p:sldId id="377" r:id="rId66"/>
    <p:sldId id="378" r:id="rId67"/>
    <p:sldId id="379" r:id="rId68"/>
  </p:sldIdLst>
  <p:sldSz cx="9144000" cy="6858000" type="screen4x3"/>
  <p:notesSz cx="7556500" cy="10693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 userDrawn="1">
          <p15:clr>
            <a:srgbClr val="A4A3A4"/>
          </p15:clr>
        </p15:guide>
        <p15:guide id="2" pos="26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118" autoAdjust="0"/>
  </p:normalViewPr>
  <p:slideViewPr>
    <p:cSldViewPr>
      <p:cViewPr varScale="1">
        <p:scale>
          <a:sx n="83" d="100"/>
          <a:sy n="83" d="100"/>
        </p:scale>
        <p:origin x="1450" y="77"/>
      </p:cViewPr>
      <p:guideLst>
        <p:guide orient="horz" pos="1847"/>
        <p:guide pos="26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2T11:36:21.9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9490">
    <iact:property name="dataType"/>
    <iact:actionData xml:id="d0">
      <inkml:trace xmlns:inkml="http://www.w3.org/2003/InkML" xml:id="stk0" contextRef="#ctx0" brushRef="#br0">15428 6744 0,'0'35'328,"0"0"-297,0 0 1,-35-35 8,35 34-32,0 1 88,0 0-87,-34-35 6,34 35 20,-35-1 58,0-34-70,35 35-6,-35 0-1,35 0 35,-34-35-35,34 35-3,-35-1 44,35 1-26,-35-35-15,35 35 1,-35-35-3,35 35 5,0-1 2,-34-34-4,34 35 12,-35-35-13,35 35 1,-35 0 17,35-1-1,-35-34-18,35 35 17,-34-35 21,34 35-37,-35 0 1,0-35 0,35 34-8,-35-34 31,35 35-23,-34-35 14,34 35-7,-35 0 17,35-1 1,-35-34 35,35 35-58,0 0 2,-35-35 8,35 35 96,0 0-100,-34-1 9,34 1-18,-35 0-12,0 0 19,35-1 25,0 1-24,-35 0 10,35 0-12,0-1 2,-34-34-8,34 35 8,0 0 25,0 0-18,0-1 26,0 1-16,0 0-21,0 0-2,0-1 15,0 1-17,-35 0 1,35 0 16,0 0 0,0-1-13,0 1 13,0 0-10,-35-35 1,35 35-8,0-1 1,0 1 0,0 0 16,0 0 0,0-1-12,0 1 8,0 0-3,0 0 14,0-1 16,0 1-16,35-35-6,-35 35-27,0 0 10,0 0-1,35-35 15,-35 34-14,0 1 6,34 0 168,1 0-172,-35-1-2,35 36-16,0-1 15,-1-69 1,-34 35 0,0 0 96,70 0-103,-70 34-1,35-34 4,-35 0-5,34-35 21,-34 34-26,35-34 277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21254" y="1812890"/>
            <a:ext cx="70408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242508" y="3274899"/>
            <a:ext cx="57983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69511" y="6353"/>
            <a:ext cx="1944367" cy="236860"/>
          </a:xfrm>
        </p:spPr>
        <p:txBody>
          <a:bodyPr lIns="0" tIns="0" rIns="0" bIns="0"/>
          <a:lstStyle>
            <a:lvl1pPr>
              <a:defRPr sz="1539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69511" y="6353"/>
            <a:ext cx="1944367" cy="236860"/>
          </a:xfrm>
        </p:spPr>
        <p:txBody>
          <a:bodyPr lIns="0" tIns="0" rIns="0" bIns="0"/>
          <a:lstStyle>
            <a:lvl1pPr>
              <a:defRPr sz="1539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14170" y="1345048"/>
            <a:ext cx="36032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265945" y="1345048"/>
            <a:ext cx="36032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69511" y="6353"/>
            <a:ext cx="1944367" cy="236860"/>
          </a:xfrm>
        </p:spPr>
        <p:txBody>
          <a:bodyPr lIns="0" tIns="0" rIns="0" bIns="0"/>
          <a:lstStyle>
            <a:lvl1pPr>
              <a:defRPr sz="1539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CFE15E3-441B-4C3D-9B65-7D7D6897A4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14170" y="5438671"/>
            <a:ext cx="1905179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A49D324-B8E0-4F34-B44F-A4DA4B18EB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816352" y="5438671"/>
            <a:ext cx="2650684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896C0C-BFC7-4221-AA7D-1A7A39F100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5964040" y="5438671"/>
            <a:ext cx="1905179" cy="276999"/>
          </a:xfrm>
          <a:ln/>
        </p:spPr>
        <p:txBody>
          <a:bodyPr/>
          <a:lstStyle>
            <a:lvl1pPr>
              <a:defRPr/>
            </a:lvl1pPr>
          </a:lstStyle>
          <a:p>
            <a:fld id="{311DD14B-6BED-480B-9850-3BD7851CED4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387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69511" y="6353"/>
            <a:ext cx="19443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4170" y="1345048"/>
            <a:ext cx="74550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816352" y="5438671"/>
            <a:ext cx="26506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14170" y="5438671"/>
            <a:ext cx="19051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964040" y="5438671"/>
            <a:ext cx="19051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://www.tigr.org/reptiles/families/Sphenodontidae.html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zoologicalstudies.com/content/52/1/60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68.w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11/relationships/inkAction" Target="../ink/inkAction1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ptile-database.org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hyperlink" Target="http://www.tigr.org/reptiles/families/Anguidae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gr.org/reptiles/families/Amphisbaenidae.html" TargetMode="External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jpg"/><Relationship Id="rId2" Type="http://schemas.openxmlformats.org/officeDocument/2006/relationships/image" Target="../media/image113.jp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1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7816" y="145631"/>
            <a:ext cx="1164312" cy="36357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2309" i="0" dirty="0">
                <a:latin typeface="Comic Sans MS"/>
                <a:cs typeface="Comic Sans MS"/>
              </a:rPr>
              <a:t>Diapsida</a:t>
            </a:r>
            <a:endParaRPr sz="2309"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799" y="685800"/>
            <a:ext cx="3352801" cy="236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716280" y="3276600"/>
            <a:ext cx="3474720" cy="236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/>
          <p:nvPr/>
        </p:nvSpPr>
        <p:spPr>
          <a:xfrm>
            <a:off x="5105400" y="145631"/>
            <a:ext cx="3556585" cy="2774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/>
          <p:nvPr/>
        </p:nvSpPr>
        <p:spPr>
          <a:xfrm>
            <a:off x="4614585" y="3409071"/>
            <a:ext cx="3973006" cy="27747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96"/>
    </mc:Choice>
    <mc:Fallback xmlns="">
      <p:transition spd="slow" advTm="17909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6778344-8A22-4C44-BC20-726BEDC9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6" t="11690" r="30000"/>
          <a:stretch/>
        </p:blipFill>
        <p:spPr>
          <a:xfrm>
            <a:off x="3606018" y="267214"/>
            <a:ext cx="5486400" cy="63235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103E4B4-A55C-41E4-9BAF-AF80C4C56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64" r="44167" b="6181"/>
          <a:stretch/>
        </p:blipFill>
        <p:spPr>
          <a:xfrm>
            <a:off x="-280182" y="0"/>
            <a:ext cx="3886200" cy="150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9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15"/>
    </mc:Choice>
    <mc:Fallback xmlns="">
      <p:transition spd="slow" advTm="10061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F3D2B177-E105-4F11-8BE6-DC86ADA1E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1" t="13333" r="44513"/>
          <a:stretch/>
        </p:blipFill>
        <p:spPr>
          <a:xfrm>
            <a:off x="4191000" y="457205"/>
            <a:ext cx="4513504" cy="59435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04F8AE5-9848-4772-A7E7-9600FC5EA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67" t="10909" r="45000"/>
          <a:stretch/>
        </p:blipFill>
        <p:spPr>
          <a:xfrm>
            <a:off x="439496" y="448999"/>
            <a:ext cx="3980104" cy="61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71"/>
    </mc:Choice>
    <mc:Fallback xmlns="">
      <p:transition spd="slow" advTm="6007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15180" y="337037"/>
            <a:ext cx="3633420" cy="27244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2362200" y="3061502"/>
            <a:ext cx="2829952" cy="3459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01"/>
    </mc:Choice>
    <mc:Fallback xmlns="">
      <p:transition spd="slow" advTm="27330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nimale, esterni, erba, rettile&#10;&#10;Descrizione generata automaticamente">
            <a:extLst>
              <a:ext uri="{FF2B5EF4-FFF2-40B4-BE49-F238E27FC236}">
                <a16:creationId xmlns:a16="http://schemas.microsoft.com/office/drawing/2014/main" id="{E9A4F98A-0335-4B3E-BCA9-2509BC89B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010400" cy="467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70"/>
    </mc:Choice>
    <mc:Fallback xmlns="">
      <p:transition spd="slow" advTm="5157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524000"/>
            <a:ext cx="4038600" cy="350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5030116" y="1512276"/>
            <a:ext cx="3732884" cy="4659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36"/>
    </mc:Choice>
    <mc:Fallback xmlns="">
      <p:transition spd="slow" advTm="9273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" y="58266"/>
            <a:ext cx="2780551" cy="1113988"/>
          </a:xfrm>
          <a:prstGeom prst="rect">
            <a:avLst/>
          </a:prstGeom>
        </p:spPr>
        <p:txBody>
          <a:bodyPr vert="horz" wrap="square" lIns="0" tIns="117694" rIns="0" bIns="0" rtlCol="0">
            <a:spAutoFit/>
          </a:bodyPr>
          <a:lstStyle/>
          <a:p>
            <a:pPr marL="82260">
              <a:spcBef>
                <a:spcPts val="927"/>
              </a:spcBef>
            </a:pPr>
            <a:r>
              <a:rPr sz="1600" b="1" spc="-3" dirty="0">
                <a:latin typeface="Arial"/>
                <a:cs typeface="Arial"/>
              </a:rPr>
              <a:t>Order</a:t>
            </a:r>
            <a:r>
              <a:rPr sz="1600" b="1" spc="-19" dirty="0">
                <a:latin typeface="Arial"/>
                <a:cs typeface="Arial"/>
              </a:rPr>
              <a:t> </a:t>
            </a:r>
            <a:r>
              <a:rPr sz="1600" b="1" spc="-3" dirty="0">
                <a:latin typeface="Arial"/>
                <a:cs typeface="Arial"/>
              </a:rPr>
              <a:t>Rhynchocephalia</a:t>
            </a:r>
            <a:endParaRPr sz="1600" dirty="0">
              <a:latin typeface="Arial"/>
              <a:cs typeface="Arial"/>
            </a:endParaRPr>
          </a:p>
          <a:p>
            <a:pPr marL="8145" marR="156375">
              <a:spcBef>
                <a:spcPts val="779"/>
              </a:spcBef>
            </a:pPr>
            <a:r>
              <a:rPr sz="1400" b="1" spc="-3" dirty="0">
                <a:latin typeface="Arial"/>
                <a:cs typeface="Arial"/>
              </a:rPr>
              <a:t>Suborder Sphenodontida  </a:t>
            </a:r>
            <a:r>
              <a:rPr sz="1400" spc="-3" dirty="0">
                <a:latin typeface="Arial"/>
                <a:cs typeface="Arial"/>
              </a:rPr>
              <a:t>Family </a:t>
            </a:r>
            <a:r>
              <a:rPr sz="1400" u="heavy" spc="-6" dirty="0">
                <a:solidFill>
                  <a:srgbClr val="009A9A"/>
                </a:solidFill>
                <a:uFill>
                  <a:solidFill>
                    <a:srgbClr val="009A9A"/>
                  </a:solidFill>
                </a:uFill>
                <a:latin typeface="Arial"/>
                <a:cs typeface="Arial"/>
                <a:hlinkClick r:id="rId2"/>
              </a:rPr>
              <a:t>Sphenodontidae </a:t>
            </a:r>
            <a:r>
              <a:rPr sz="1400" spc="-6" dirty="0">
                <a:solidFill>
                  <a:srgbClr val="009A9A"/>
                </a:solidFill>
                <a:latin typeface="Arial"/>
                <a:cs typeface="Arial"/>
              </a:rPr>
              <a:t> </a:t>
            </a:r>
            <a:r>
              <a:rPr sz="1400" spc="-3" dirty="0">
                <a:latin typeface="Arial"/>
                <a:cs typeface="Arial"/>
              </a:rPr>
              <a:t>(Tuataras)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3453" y="1276954"/>
            <a:ext cx="4023306" cy="3387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586740" y="4740649"/>
            <a:ext cx="1828366" cy="1550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/>
          <p:nvPr/>
        </p:nvSpPr>
        <p:spPr>
          <a:xfrm>
            <a:off x="4953000" y="152400"/>
            <a:ext cx="3886200" cy="2590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79"/>
    </mc:Choice>
    <mc:Fallback xmlns="">
      <p:transition spd="slow" advTm="10987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988" y="752424"/>
            <a:ext cx="3985420" cy="2828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4250927" y="752424"/>
            <a:ext cx="4259139" cy="2828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52800" y="228600"/>
            <a:ext cx="2085181" cy="37755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0361">
              <a:spcBef>
                <a:spcPts val="64"/>
              </a:spcBef>
            </a:pPr>
            <a:r>
              <a:rPr sz="2400" spc="-3" dirty="0"/>
              <a:t>Sphenodon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9BC2054-3AE1-4CB8-8374-07040431300B}"/>
              </a:ext>
            </a:extLst>
          </p:cNvPr>
          <p:cNvSpPr txBox="1"/>
          <p:nvPr/>
        </p:nvSpPr>
        <p:spPr>
          <a:xfrm>
            <a:off x="1219200" y="4648200"/>
            <a:ext cx="3810000" cy="1116220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99363" indent="-91626">
              <a:spcBef>
                <a:spcPts val="64"/>
              </a:spcBef>
              <a:buChar char="•"/>
              <a:tabLst>
                <a:tab pos="99770" algn="l"/>
              </a:tabLst>
            </a:pPr>
            <a:r>
              <a:rPr spc="-3" dirty="0">
                <a:latin typeface="Arial"/>
                <a:cs typeface="Arial"/>
              </a:rPr>
              <a:t>Cranio</a:t>
            </a:r>
            <a:r>
              <a:rPr spc="-6" dirty="0">
                <a:latin typeface="Arial"/>
                <a:cs typeface="Arial"/>
              </a:rPr>
              <a:t> “primitivo”</a:t>
            </a:r>
            <a:endParaRPr dirty="0">
              <a:latin typeface="Arial"/>
              <a:cs typeface="Arial"/>
            </a:endParaRPr>
          </a:p>
          <a:p>
            <a:pPr marL="99363" indent="-91626">
              <a:buChar char="•"/>
              <a:tabLst>
                <a:tab pos="99770" algn="l"/>
              </a:tabLst>
            </a:pPr>
            <a:r>
              <a:rPr spc="-3" dirty="0">
                <a:latin typeface="Arial"/>
                <a:cs typeface="Arial"/>
              </a:rPr>
              <a:t>Occhio</a:t>
            </a:r>
            <a:r>
              <a:rPr spc="-6" dirty="0">
                <a:latin typeface="Arial"/>
                <a:cs typeface="Arial"/>
              </a:rPr>
              <a:t> </a:t>
            </a:r>
            <a:r>
              <a:rPr spc="-3" dirty="0">
                <a:latin typeface="Arial"/>
                <a:cs typeface="Arial"/>
              </a:rPr>
              <a:t>parietale</a:t>
            </a:r>
            <a:endParaRPr dirty="0">
              <a:latin typeface="Arial"/>
              <a:cs typeface="Arial"/>
            </a:endParaRPr>
          </a:p>
          <a:p>
            <a:pPr marL="99363" indent="-91626">
              <a:spcBef>
                <a:spcPts val="3"/>
              </a:spcBef>
              <a:buChar char="•"/>
              <a:tabLst>
                <a:tab pos="99770" algn="l"/>
              </a:tabLst>
            </a:pPr>
            <a:r>
              <a:rPr spc="-3" dirty="0">
                <a:latin typeface="Arial"/>
                <a:cs typeface="Arial"/>
              </a:rPr>
              <a:t>Dentatura particolare</a:t>
            </a:r>
            <a:r>
              <a:rPr spc="32" dirty="0">
                <a:latin typeface="Arial"/>
                <a:cs typeface="Arial"/>
              </a:rPr>
              <a:t> </a:t>
            </a:r>
            <a:r>
              <a:rPr spc="-3" dirty="0">
                <a:latin typeface="Arial"/>
                <a:cs typeface="Arial"/>
              </a:rPr>
              <a:t>(masticazione)</a:t>
            </a:r>
            <a:endParaRPr dirty="0">
              <a:latin typeface="Arial"/>
              <a:cs typeface="Arial"/>
            </a:endParaRPr>
          </a:p>
          <a:p>
            <a:pPr marL="99363" indent="-91626">
              <a:buChar char="•"/>
              <a:tabLst>
                <a:tab pos="99770" algn="l"/>
              </a:tabLst>
            </a:pPr>
            <a:r>
              <a:rPr spc="-3" dirty="0">
                <a:latin typeface="Arial"/>
                <a:cs typeface="Arial"/>
              </a:rPr>
              <a:t>Assenza di</a:t>
            </a:r>
            <a:r>
              <a:rPr spc="-6" dirty="0">
                <a:latin typeface="Arial"/>
                <a:cs typeface="Arial"/>
              </a:rPr>
              <a:t> </a:t>
            </a:r>
            <a:r>
              <a:rPr spc="-3" dirty="0">
                <a:latin typeface="Arial"/>
                <a:cs typeface="Arial"/>
              </a:rPr>
              <a:t>timpano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02"/>
    </mc:Choice>
    <mc:Fallback xmlns="">
      <p:transition spd="slow" advTm="21110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6A2015-12C3-4EC1-BA42-34738EC7D9ED}"/>
              </a:ext>
            </a:extLst>
          </p:cNvPr>
          <p:cNvSpPr/>
          <p:nvPr/>
        </p:nvSpPr>
        <p:spPr>
          <a:xfrm>
            <a:off x="1295400" y="304800"/>
            <a:ext cx="6910197" cy="3757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grpSp>
        <p:nvGrpSpPr>
          <p:cNvPr id="4" name="object 6">
            <a:extLst>
              <a:ext uri="{FF2B5EF4-FFF2-40B4-BE49-F238E27FC236}">
                <a16:creationId xmlns:a16="http://schemas.microsoft.com/office/drawing/2014/main" id="{47B34FE8-5F9F-4B7B-986F-703E4B9E5E5B}"/>
              </a:ext>
            </a:extLst>
          </p:cNvPr>
          <p:cNvGrpSpPr/>
          <p:nvPr/>
        </p:nvGrpSpPr>
        <p:grpSpPr>
          <a:xfrm>
            <a:off x="990600" y="4233212"/>
            <a:ext cx="3039899" cy="2324677"/>
            <a:chOff x="345231" y="6858362"/>
            <a:chExt cx="2372360" cy="1814195"/>
          </a:xfrm>
        </p:grpSpPr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D06EB283-E14B-4487-B5EA-92D08ABD640A}"/>
                </a:ext>
              </a:extLst>
            </p:cNvPr>
            <p:cNvSpPr/>
            <p:nvPr/>
          </p:nvSpPr>
          <p:spPr>
            <a:xfrm>
              <a:off x="345231" y="6858362"/>
              <a:ext cx="2372012" cy="18140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16FC8F9E-7862-4D5D-9260-16FCD72B5DF4}"/>
                </a:ext>
              </a:extLst>
            </p:cNvPr>
            <p:cNvSpPr/>
            <p:nvPr/>
          </p:nvSpPr>
          <p:spPr>
            <a:xfrm>
              <a:off x="398017" y="7198359"/>
              <a:ext cx="718185" cy="1435100"/>
            </a:xfrm>
            <a:custGeom>
              <a:avLst/>
              <a:gdLst/>
              <a:ahLst/>
              <a:cxnLst/>
              <a:rect l="l" t="t" r="r" b="b"/>
              <a:pathLst>
                <a:path w="718185" h="1435100">
                  <a:moveTo>
                    <a:pt x="717804" y="0"/>
                  </a:moveTo>
                  <a:lnTo>
                    <a:pt x="0" y="0"/>
                  </a:lnTo>
                  <a:lnTo>
                    <a:pt x="0" y="1434846"/>
                  </a:lnTo>
                  <a:lnTo>
                    <a:pt x="717804" y="1434846"/>
                  </a:lnTo>
                  <a:lnTo>
                    <a:pt x="717804" y="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</p:spTree>
    <p:extLst>
      <p:ext uri="{BB962C8B-B14F-4D97-AF65-F5344CB8AC3E}">
        <p14:creationId xmlns:p14="http://schemas.microsoft.com/office/powerpoint/2010/main" val="28982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18"/>
    </mc:Choice>
    <mc:Fallback xmlns="">
      <p:transition spd="slow" advTm="9861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8895" y="800317"/>
            <a:ext cx="4304615" cy="91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36439" y="5375"/>
            <a:ext cx="1420062" cy="24508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i="0" spc="-3" dirty="0"/>
              <a:t>Primitivi</a:t>
            </a:r>
            <a:r>
              <a:rPr i="0" spc="-10" dirty="0"/>
              <a:t> </a:t>
            </a:r>
            <a:r>
              <a:rPr i="0" spc="-3" dirty="0"/>
              <a:t>diapsidi</a:t>
            </a:r>
          </a:p>
        </p:txBody>
      </p:sp>
      <p:sp>
        <p:nvSpPr>
          <p:cNvPr id="4" name="object 4"/>
          <p:cNvSpPr/>
          <p:nvPr/>
        </p:nvSpPr>
        <p:spPr>
          <a:xfrm>
            <a:off x="3165052" y="1992730"/>
            <a:ext cx="2397548" cy="1207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/>
          <p:nvPr/>
        </p:nvSpPr>
        <p:spPr>
          <a:xfrm>
            <a:off x="4446770" y="3883240"/>
            <a:ext cx="3706630" cy="21744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 txBox="1"/>
          <p:nvPr/>
        </p:nvSpPr>
        <p:spPr>
          <a:xfrm>
            <a:off x="4656218" y="3549381"/>
            <a:ext cx="1701875" cy="24508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539" spc="-3" dirty="0">
                <a:latin typeface="Arial"/>
                <a:cs typeface="Arial"/>
              </a:rPr>
              <a:t>embrione di</a:t>
            </a:r>
            <a:r>
              <a:rPr sz="1539" spc="-29" dirty="0">
                <a:latin typeface="Arial"/>
                <a:cs typeface="Arial"/>
              </a:rPr>
              <a:t> </a:t>
            </a:r>
            <a:r>
              <a:rPr sz="1539" dirty="0">
                <a:latin typeface="Arial"/>
                <a:cs typeface="Arial"/>
              </a:rPr>
              <a:t>tuatara</a:t>
            </a:r>
            <a:endParaRPr sz="1539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1407" y="1690391"/>
            <a:ext cx="529825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b="1" dirty="0">
                <a:latin typeface="Arial"/>
                <a:cs typeface="Arial"/>
              </a:rPr>
              <a:t>giugale</a:t>
            </a:r>
            <a:endParaRPr sz="1154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65587" y="1679102"/>
            <a:ext cx="1156982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b="1" dirty="0">
                <a:latin typeface="Arial"/>
                <a:cs typeface="Arial"/>
              </a:rPr>
              <a:t>quadratogiugale</a:t>
            </a:r>
            <a:endParaRPr sz="1154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06532" y="1457121"/>
            <a:ext cx="1212775" cy="254935"/>
          </a:xfrm>
          <a:custGeom>
            <a:avLst/>
            <a:gdLst/>
            <a:ahLst/>
            <a:cxnLst/>
            <a:rect l="l" t="t" r="r" b="b"/>
            <a:pathLst>
              <a:path w="1891030" h="397510">
                <a:moveTo>
                  <a:pt x="656844" y="0"/>
                </a:moveTo>
                <a:lnTo>
                  <a:pt x="571500" y="3048"/>
                </a:lnTo>
                <a:lnTo>
                  <a:pt x="587730" y="32829"/>
                </a:lnTo>
                <a:lnTo>
                  <a:pt x="2286" y="354330"/>
                </a:lnTo>
                <a:lnTo>
                  <a:pt x="0" y="357378"/>
                </a:lnTo>
                <a:lnTo>
                  <a:pt x="0" y="361188"/>
                </a:lnTo>
                <a:lnTo>
                  <a:pt x="3048" y="363474"/>
                </a:lnTo>
                <a:lnTo>
                  <a:pt x="6858" y="362712"/>
                </a:lnTo>
                <a:lnTo>
                  <a:pt x="592302" y="41211"/>
                </a:lnTo>
                <a:lnTo>
                  <a:pt x="608076" y="70104"/>
                </a:lnTo>
                <a:lnTo>
                  <a:pt x="638810" y="25908"/>
                </a:lnTo>
                <a:lnTo>
                  <a:pt x="656844" y="0"/>
                </a:lnTo>
                <a:close/>
              </a:path>
              <a:path w="1891030" h="397510">
                <a:moveTo>
                  <a:pt x="1890522" y="391668"/>
                </a:moveTo>
                <a:lnTo>
                  <a:pt x="1888236" y="388620"/>
                </a:lnTo>
                <a:lnTo>
                  <a:pt x="1538693" y="110185"/>
                </a:lnTo>
                <a:lnTo>
                  <a:pt x="1545717" y="101346"/>
                </a:lnTo>
                <a:lnTo>
                  <a:pt x="1559052" y="84582"/>
                </a:lnTo>
                <a:lnTo>
                  <a:pt x="1475994" y="66294"/>
                </a:lnTo>
                <a:lnTo>
                  <a:pt x="1511808" y="144018"/>
                </a:lnTo>
                <a:lnTo>
                  <a:pt x="1532636" y="117817"/>
                </a:lnTo>
                <a:lnTo>
                  <a:pt x="1882140" y="395478"/>
                </a:lnTo>
                <a:lnTo>
                  <a:pt x="1885950" y="397002"/>
                </a:lnTo>
                <a:lnTo>
                  <a:pt x="1888998" y="394716"/>
                </a:lnTo>
                <a:lnTo>
                  <a:pt x="1890522" y="3916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0" name="object 10"/>
          <p:cNvSpPr/>
          <p:nvPr/>
        </p:nvSpPr>
        <p:spPr>
          <a:xfrm>
            <a:off x="990600" y="3933666"/>
            <a:ext cx="3207940" cy="22385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1" name="object 11"/>
          <p:cNvSpPr txBox="1"/>
          <p:nvPr/>
        </p:nvSpPr>
        <p:spPr>
          <a:xfrm>
            <a:off x="2439993" y="3561598"/>
            <a:ext cx="1103633" cy="24508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539" spc="-3" dirty="0">
                <a:latin typeface="Arial"/>
                <a:cs typeface="Arial"/>
              </a:rPr>
              <a:t>tutara</a:t>
            </a:r>
            <a:r>
              <a:rPr sz="1539" spc="-26" dirty="0">
                <a:latin typeface="Arial"/>
                <a:cs typeface="Arial"/>
              </a:rPr>
              <a:t> </a:t>
            </a:r>
            <a:r>
              <a:rPr sz="1539" spc="-3" dirty="0">
                <a:latin typeface="Arial"/>
                <a:cs typeface="Arial"/>
              </a:rPr>
              <a:t>adulto</a:t>
            </a:r>
            <a:endParaRPr sz="1539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55"/>
    </mc:Choice>
    <mc:Fallback xmlns="">
      <p:transition spd="slow" advTm="9135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8917" y="1228901"/>
            <a:ext cx="6347962" cy="2047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1219200" y="3581400"/>
            <a:ext cx="6085384" cy="27997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62837" y="242392"/>
            <a:ext cx="4042763" cy="46988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lnSpc>
                <a:spcPts val="1844"/>
              </a:lnSpc>
              <a:spcBef>
                <a:spcPts val="64"/>
              </a:spcBef>
            </a:pPr>
            <a:r>
              <a:rPr sz="2400" i="0" spc="-3" dirty="0"/>
              <a:t>Sphenodontidae</a:t>
            </a:r>
            <a:r>
              <a:rPr sz="1800" i="0" spc="-3" dirty="0"/>
              <a:t> del</a:t>
            </a:r>
            <a:r>
              <a:rPr sz="1800" i="0" spc="13" dirty="0"/>
              <a:t> </a:t>
            </a:r>
            <a:r>
              <a:rPr sz="1800" i="0" spc="-3" dirty="0"/>
              <a:t>triassico</a:t>
            </a:r>
          </a:p>
          <a:p>
            <a:pPr marL="8145">
              <a:lnSpc>
                <a:spcPts val="1844"/>
              </a:lnSpc>
            </a:pPr>
            <a:r>
              <a:rPr sz="1800" spc="-3" dirty="0"/>
              <a:t>Pleurosaurus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32"/>
    </mc:Choice>
    <mc:Fallback xmlns="">
      <p:transition spd="slow" advTm="2323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>
            <a:extLst>
              <a:ext uri="{FF2B5EF4-FFF2-40B4-BE49-F238E27FC236}">
                <a16:creationId xmlns:a16="http://schemas.microsoft.com/office/drawing/2014/main" id="{EE7ED502-05CB-4697-A350-B7EB4A118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035" y="184604"/>
            <a:ext cx="5817618" cy="44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2261" dirty="0">
                <a:solidFill>
                  <a:srgbClr val="A50021"/>
                </a:solidFill>
              </a:rPr>
              <a:t>Un Diapside primitivo (tardo Carbonifero)</a:t>
            </a:r>
          </a:p>
        </p:txBody>
      </p:sp>
      <p:pic>
        <p:nvPicPr>
          <p:cNvPr id="4100" name="Picture 4" descr="Petrolacosaurus">
            <a:extLst>
              <a:ext uri="{FF2B5EF4-FFF2-40B4-BE49-F238E27FC236}">
                <a16:creationId xmlns:a16="http://schemas.microsoft.com/office/drawing/2014/main" id="{C81E971D-DFD1-48AA-BF64-4D474A49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26" y="910542"/>
            <a:ext cx="2579037" cy="168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>
            <a:extLst>
              <a:ext uri="{FF2B5EF4-FFF2-40B4-BE49-F238E27FC236}">
                <a16:creationId xmlns:a16="http://schemas.microsoft.com/office/drawing/2014/main" id="{67353813-20AE-4F46-BC90-4B08A965D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920" y="2149018"/>
            <a:ext cx="1925527" cy="26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131" i="1"/>
              <a:t>Petrolacosaurus kansansis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88A167AE-9F61-4326-949E-CF6ED2146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231" y="1584748"/>
            <a:ext cx="2218936" cy="87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272" i="1"/>
              <a:t>Petrolacosaurus, </a:t>
            </a:r>
            <a:r>
              <a:rPr lang="it-IT" altLang="it-IT" sz="1272"/>
              <a:t>un</a:t>
            </a:r>
            <a:r>
              <a:rPr lang="it-IT" altLang="it-IT" sz="1272" i="1"/>
              <a:t> </a:t>
            </a:r>
            <a:r>
              <a:rPr lang="it-IT" altLang="it-IT" sz="1272"/>
              <a:t>Araeoscelidae, è il primo diapside conosciuto</a:t>
            </a:r>
          </a:p>
          <a:p>
            <a:pPr eaLnBrk="1" hangingPunct="1"/>
            <a:endParaRPr lang="it-IT" altLang="it-IT" sz="1272"/>
          </a:p>
        </p:txBody>
      </p:sp>
      <p:graphicFrame>
        <p:nvGraphicFramePr>
          <p:cNvPr id="4098" name="Object 8">
            <a:extLst>
              <a:ext uri="{FF2B5EF4-FFF2-40B4-BE49-F238E27FC236}">
                <a16:creationId xmlns:a16="http://schemas.microsoft.com/office/drawing/2014/main" id="{724DC1FF-B49B-4313-8CF8-6E7A07333C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8128" y="3010566"/>
          <a:ext cx="4253897" cy="3185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Image" r:id="rId4" imgW="4163224" imgH="3117846" progId="Photoshop.Image.8">
                  <p:embed/>
                </p:oleObj>
              </mc:Choice>
              <mc:Fallback>
                <p:oleObj name="Image" r:id="rId4" imgW="4163224" imgH="3117846" progId="Photoshop.Image.8">
                  <p:embed/>
                  <p:pic>
                    <p:nvPicPr>
                      <p:cNvPr id="4098" name="Object 8">
                        <a:extLst>
                          <a:ext uri="{FF2B5EF4-FFF2-40B4-BE49-F238E27FC236}">
                            <a16:creationId xmlns:a16="http://schemas.microsoft.com/office/drawing/2014/main" id="{724DC1FF-B49B-4313-8CF8-6E7A07333C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128" y="3010566"/>
                        <a:ext cx="4253897" cy="31859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9">
            <a:extLst>
              <a:ext uri="{FF2B5EF4-FFF2-40B4-BE49-F238E27FC236}">
                <a16:creationId xmlns:a16="http://schemas.microsoft.com/office/drawing/2014/main" id="{BC3C2F24-5FFE-4FC4-8B8E-BC508E8A4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895" y="4302889"/>
            <a:ext cx="1350050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990"/>
              <a:t>Finestra temporale </a:t>
            </a:r>
          </a:p>
          <a:p>
            <a:pPr eaLnBrk="1" hangingPunct="1"/>
            <a:r>
              <a:rPr lang="it-IT" altLang="it-IT" sz="990"/>
              <a:t>superiore</a:t>
            </a:r>
          </a:p>
        </p:txBody>
      </p:sp>
      <p:sp>
        <p:nvSpPr>
          <p:cNvPr id="4104" name="Text Box 10">
            <a:extLst>
              <a:ext uri="{FF2B5EF4-FFF2-40B4-BE49-F238E27FC236}">
                <a16:creationId xmlns:a16="http://schemas.microsoft.com/office/drawing/2014/main" id="{7A8F5FAF-50BD-4C17-BD48-7F5A2940A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435" y="5660277"/>
            <a:ext cx="1350050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990"/>
              <a:t>Finestra temporale </a:t>
            </a:r>
          </a:p>
          <a:p>
            <a:pPr eaLnBrk="1" hangingPunct="1"/>
            <a:r>
              <a:rPr lang="it-IT" altLang="it-IT" sz="990"/>
              <a:t>inferiore</a:t>
            </a:r>
          </a:p>
        </p:txBody>
      </p:sp>
      <p:sp>
        <p:nvSpPr>
          <p:cNvPr id="4105" name="Text Box 11">
            <a:extLst>
              <a:ext uri="{FF2B5EF4-FFF2-40B4-BE49-F238E27FC236}">
                <a16:creationId xmlns:a16="http://schemas.microsoft.com/office/drawing/2014/main" id="{A1A29FD8-71E5-498F-843D-A6E9280E4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605" y="4625970"/>
            <a:ext cx="813043" cy="2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990"/>
              <a:t>mascellare</a:t>
            </a:r>
          </a:p>
        </p:txBody>
      </p:sp>
      <p:sp>
        <p:nvSpPr>
          <p:cNvPr id="4106" name="Text Box 12">
            <a:extLst>
              <a:ext uri="{FF2B5EF4-FFF2-40B4-BE49-F238E27FC236}">
                <a16:creationId xmlns:a16="http://schemas.microsoft.com/office/drawing/2014/main" id="{FD106F05-4984-4A1E-AE46-10057F659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5856" y="4302889"/>
            <a:ext cx="514885" cy="2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990"/>
              <a:t>coana</a:t>
            </a:r>
          </a:p>
        </p:txBody>
      </p:sp>
      <p:sp>
        <p:nvSpPr>
          <p:cNvPr id="4107" name="Text Box 13">
            <a:extLst>
              <a:ext uri="{FF2B5EF4-FFF2-40B4-BE49-F238E27FC236}">
                <a16:creationId xmlns:a16="http://schemas.microsoft.com/office/drawing/2014/main" id="{5EF2F962-95E3-4AD0-A443-5E88622A9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3415" y="4625970"/>
            <a:ext cx="856325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/>
            <a:r>
              <a:rPr lang="it-IT" altLang="it-IT" sz="990"/>
              <a:t>Finestra </a:t>
            </a:r>
          </a:p>
          <a:p>
            <a:pPr algn="r" eaLnBrk="1" hangingPunct="1"/>
            <a:r>
              <a:rPr lang="it-IT" altLang="it-IT" sz="990"/>
              <a:t>suborbitale</a:t>
            </a:r>
          </a:p>
        </p:txBody>
      </p:sp>
      <p:sp>
        <p:nvSpPr>
          <p:cNvPr id="4108" name="Text Box 15">
            <a:extLst>
              <a:ext uri="{FF2B5EF4-FFF2-40B4-BE49-F238E27FC236}">
                <a16:creationId xmlns:a16="http://schemas.microsoft.com/office/drawing/2014/main" id="{764F25E9-0494-4871-8A52-4BE4AEFEA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231" y="2207351"/>
            <a:ext cx="1640193" cy="28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it-IT" altLang="it-IT" sz="1272"/>
              <a:t>Assenza di timpano</a:t>
            </a:r>
          </a:p>
        </p:txBody>
      </p:sp>
      <p:sp>
        <p:nvSpPr>
          <p:cNvPr id="4109" name="Text Box 16">
            <a:extLst>
              <a:ext uri="{FF2B5EF4-FFF2-40B4-BE49-F238E27FC236}">
                <a16:creationId xmlns:a16="http://schemas.microsoft.com/office/drawing/2014/main" id="{6962342B-E373-413C-B2AC-4EE55CB75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1047" y="668230"/>
            <a:ext cx="184731" cy="39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it-IT" altLang="it-IT" sz="1978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62"/>
    </mc:Choice>
    <mc:Fallback xmlns="">
      <p:transition spd="slow" advTm="16406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800" y="4308645"/>
            <a:ext cx="3975015" cy="1939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1447800" y="2692049"/>
            <a:ext cx="3883629" cy="1600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1600200" y="244673"/>
            <a:ext cx="3639355" cy="23461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 txBox="1"/>
          <p:nvPr/>
        </p:nvSpPr>
        <p:spPr>
          <a:xfrm>
            <a:off x="5370200" y="320583"/>
            <a:ext cx="497246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spc="-6" dirty="0">
                <a:latin typeface="Arial"/>
                <a:cs typeface="Arial"/>
              </a:rPr>
              <a:t>Iguania</a:t>
            </a:r>
            <a:endParaRPr sz="1154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12716" y="2756224"/>
            <a:ext cx="887793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spc="-6" dirty="0">
                <a:latin typeface="Arial"/>
                <a:cs typeface="Arial"/>
              </a:rPr>
              <a:t>Anguimorpha</a:t>
            </a:r>
            <a:endParaRPr sz="1154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08492" y="4292676"/>
            <a:ext cx="798607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spc="-6" dirty="0">
                <a:latin typeface="Arial"/>
                <a:cs typeface="Arial"/>
              </a:rPr>
              <a:t>Gekkonidae</a:t>
            </a:r>
            <a:endParaRPr sz="1154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144"/>
    </mc:Choice>
    <mc:Fallback xmlns="">
      <p:transition spd="slow" advTm="22914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FB0E28BE-3E4A-4A2E-BB50-4AE4B954A933}"/>
              </a:ext>
            </a:extLst>
          </p:cNvPr>
          <p:cNvGrpSpPr/>
          <p:nvPr/>
        </p:nvGrpSpPr>
        <p:grpSpPr>
          <a:xfrm>
            <a:off x="2209800" y="410864"/>
            <a:ext cx="5315882" cy="6036271"/>
            <a:chOff x="2328257" y="417790"/>
            <a:chExt cx="4206825" cy="4776919"/>
          </a:xfrm>
        </p:grpSpPr>
        <p:sp>
          <p:nvSpPr>
            <p:cNvPr id="2" name="object 2"/>
            <p:cNvSpPr/>
            <p:nvPr/>
          </p:nvSpPr>
          <p:spPr>
            <a:xfrm>
              <a:off x="2437533" y="2999888"/>
              <a:ext cx="1724431" cy="9801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" name="object 3"/>
            <p:cNvSpPr/>
            <p:nvPr/>
          </p:nvSpPr>
          <p:spPr>
            <a:xfrm>
              <a:off x="2437406" y="417790"/>
              <a:ext cx="1782854" cy="9183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" name="object 4"/>
            <p:cNvSpPr/>
            <p:nvPr/>
          </p:nvSpPr>
          <p:spPr>
            <a:xfrm>
              <a:off x="2437532" y="1646245"/>
              <a:ext cx="1154555" cy="807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" name="object 5"/>
            <p:cNvSpPr/>
            <p:nvPr/>
          </p:nvSpPr>
          <p:spPr>
            <a:xfrm>
              <a:off x="2328257" y="4540290"/>
              <a:ext cx="1069281" cy="6544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grpSp>
          <p:nvGrpSpPr>
            <p:cNvPr id="6" name="object 6"/>
            <p:cNvGrpSpPr/>
            <p:nvPr/>
          </p:nvGrpSpPr>
          <p:grpSpPr>
            <a:xfrm>
              <a:off x="3417217" y="1396034"/>
              <a:ext cx="3117865" cy="3358139"/>
              <a:chOff x="1977644" y="2176779"/>
              <a:chExt cx="4861560" cy="5236210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3138169" y="2573064"/>
                <a:ext cx="3700961" cy="4839870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154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1977644" y="2176779"/>
                <a:ext cx="1300480" cy="4907280"/>
              </a:xfrm>
              <a:custGeom>
                <a:avLst/>
                <a:gdLst/>
                <a:ahLst/>
                <a:cxnLst/>
                <a:rect l="l" t="t" r="r" b="b"/>
                <a:pathLst>
                  <a:path w="1300479" h="4907280">
                    <a:moveTo>
                      <a:pt x="1157478" y="2381250"/>
                    </a:moveTo>
                    <a:lnTo>
                      <a:pt x="1072896" y="2369058"/>
                    </a:lnTo>
                    <a:lnTo>
                      <a:pt x="1083500" y="2400566"/>
                    </a:lnTo>
                    <a:lnTo>
                      <a:pt x="74676" y="2735580"/>
                    </a:lnTo>
                    <a:lnTo>
                      <a:pt x="72390" y="2737866"/>
                    </a:lnTo>
                    <a:lnTo>
                      <a:pt x="71628" y="2741676"/>
                    </a:lnTo>
                    <a:lnTo>
                      <a:pt x="73914" y="2743962"/>
                    </a:lnTo>
                    <a:lnTo>
                      <a:pt x="77724" y="2744724"/>
                    </a:lnTo>
                    <a:lnTo>
                      <a:pt x="1086573" y="2409698"/>
                    </a:lnTo>
                    <a:lnTo>
                      <a:pt x="1097280" y="2441448"/>
                    </a:lnTo>
                    <a:lnTo>
                      <a:pt x="1142225" y="2396490"/>
                    </a:lnTo>
                    <a:lnTo>
                      <a:pt x="1157478" y="2381250"/>
                    </a:lnTo>
                    <a:close/>
                  </a:path>
                  <a:path w="1300479" h="4907280">
                    <a:moveTo>
                      <a:pt x="1229106" y="2236470"/>
                    </a:moveTo>
                    <a:lnTo>
                      <a:pt x="1213827" y="2199894"/>
                    </a:lnTo>
                    <a:lnTo>
                      <a:pt x="1196340" y="2157984"/>
                    </a:lnTo>
                    <a:lnTo>
                      <a:pt x="1174356" y="2182965"/>
                    </a:lnTo>
                    <a:lnTo>
                      <a:pt x="79248" y="1225296"/>
                    </a:lnTo>
                    <a:lnTo>
                      <a:pt x="76200" y="1223772"/>
                    </a:lnTo>
                    <a:lnTo>
                      <a:pt x="72390" y="1225296"/>
                    </a:lnTo>
                    <a:lnTo>
                      <a:pt x="71628" y="1229106"/>
                    </a:lnTo>
                    <a:lnTo>
                      <a:pt x="73152" y="1232154"/>
                    </a:lnTo>
                    <a:lnTo>
                      <a:pt x="1168298" y="2189848"/>
                    </a:lnTo>
                    <a:lnTo>
                      <a:pt x="1146048" y="2215134"/>
                    </a:lnTo>
                    <a:lnTo>
                      <a:pt x="1229106" y="2236470"/>
                    </a:lnTo>
                    <a:close/>
                  </a:path>
                  <a:path w="1300479" h="4907280">
                    <a:moveTo>
                      <a:pt x="1233678" y="1432560"/>
                    </a:moveTo>
                    <a:lnTo>
                      <a:pt x="1203274" y="1445450"/>
                    </a:lnTo>
                    <a:lnTo>
                      <a:pt x="585216" y="3048"/>
                    </a:lnTo>
                    <a:lnTo>
                      <a:pt x="582930" y="0"/>
                    </a:lnTo>
                    <a:lnTo>
                      <a:pt x="579120" y="0"/>
                    </a:lnTo>
                    <a:lnTo>
                      <a:pt x="576834" y="3048"/>
                    </a:lnTo>
                    <a:lnTo>
                      <a:pt x="576834" y="6858"/>
                    </a:lnTo>
                    <a:lnTo>
                      <a:pt x="1194155" y="1449311"/>
                    </a:lnTo>
                    <a:lnTo>
                      <a:pt x="1163574" y="1462278"/>
                    </a:lnTo>
                    <a:lnTo>
                      <a:pt x="1229106" y="1517904"/>
                    </a:lnTo>
                    <a:lnTo>
                      <a:pt x="1232001" y="1463802"/>
                    </a:lnTo>
                    <a:lnTo>
                      <a:pt x="1233678" y="1432560"/>
                    </a:lnTo>
                    <a:close/>
                  </a:path>
                  <a:path w="1300479" h="4907280">
                    <a:moveTo>
                      <a:pt x="1299972" y="3605022"/>
                    </a:moveTo>
                    <a:lnTo>
                      <a:pt x="1219200" y="3632454"/>
                    </a:lnTo>
                    <a:lnTo>
                      <a:pt x="1242987" y="3655923"/>
                    </a:lnTo>
                    <a:lnTo>
                      <a:pt x="1524" y="4898898"/>
                    </a:lnTo>
                    <a:lnTo>
                      <a:pt x="0" y="4901946"/>
                    </a:lnTo>
                    <a:lnTo>
                      <a:pt x="1524" y="4905756"/>
                    </a:lnTo>
                    <a:lnTo>
                      <a:pt x="4572" y="4907280"/>
                    </a:lnTo>
                    <a:lnTo>
                      <a:pt x="8382" y="4905756"/>
                    </a:lnTo>
                    <a:lnTo>
                      <a:pt x="1249895" y="3662730"/>
                    </a:lnTo>
                    <a:lnTo>
                      <a:pt x="1273302" y="3685794"/>
                    </a:lnTo>
                    <a:lnTo>
                      <a:pt x="1286637" y="3645408"/>
                    </a:lnTo>
                    <a:lnTo>
                      <a:pt x="1299972" y="360502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154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84"/>
    </mc:Choice>
    <mc:Fallback xmlns="">
      <p:transition spd="slow" advTm="12018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5043" y="89694"/>
            <a:ext cx="1939299" cy="80151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b="1" dirty="0">
                <a:latin typeface="Arial"/>
                <a:cs typeface="Arial"/>
              </a:rPr>
              <a:t>Order</a:t>
            </a:r>
            <a:r>
              <a:rPr sz="1154" b="1" spc="-6" dirty="0">
                <a:latin typeface="Arial"/>
                <a:cs typeface="Arial"/>
              </a:rPr>
              <a:t> </a:t>
            </a:r>
            <a:r>
              <a:rPr sz="1154" b="1" spc="-3" dirty="0">
                <a:latin typeface="Arial"/>
                <a:cs typeface="Arial"/>
              </a:rPr>
              <a:t>Squamata</a:t>
            </a:r>
            <a:endParaRPr sz="1154" dirty="0">
              <a:latin typeface="Arial"/>
              <a:cs typeface="Arial"/>
            </a:endParaRPr>
          </a:p>
          <a:p>
            <a:pPr marL="8145" marR="3258"/>
            <a:r>
              <a:rPr sz="1154" b="1" dirty="0">
                <a:latin typeface="Arial"/>
                <a:cs typeface="Arial"/>
              </a:rPr>
              <a:t>Suborder Sauria</a:t>
            </a:r>
            <a:r>
              <a:rPr sz="1154" b="1" spc="-71" dirty="0">
                <a:latin typeface="Arial"/>
                <a:cs typeface="Arial"/>
              </a:rPr>
              <a:t> </a:t>
            </a:r>
            <a:r>
              <a:rPr sz="1154" b="1" dirty="0">
                <a:latin typeface="Arial"/>
                <a:cs typeface="Arial"/>
              </a:rPr>
              <a:t>(Lacertilia)  </a:t>
            </a:r>
            <a:r>
              <a:rPr sz="1154" b="1" spc="-3" dirty="0">
                <a:latin typeface="Arial"/>
                <a:cs typeface="Arial"/>
              </a:rPr>
              <a:t>Infraorder</a:t>
            </a:r>
            <a:r>
              <a:rPr sz="1154" b="1" spc="-6" dirty="0">
                <a:latin typeface="Arial"/>
                <a:cs typeface="Arial"/>
              </a:rPr>
              <a:t> </a:t>
            </a:r>
            <a:r>
              <a:rPr sz="1154" b="1" spc="-3" dirty="0">
                <a:latin typeface="Arial"/>
                <a:cs typeface="Arial"/>
              </a:rPr>
              <a:t>Iguania</a:t>
            </a:r>
            <a:endParaRPr sz="1154" dirty="0">
              <a:latin typeface="Arial"/>
              <a:cs typeface="Arial"/>
            </a:endParaRPr>
          </a:p>
          <a:p>
            <a:pPr marL="221531">
              <a:spcBef>
                <a:spcPts val="830"/>
              </a:spcBef>
            </a:pPr>
            <a:r>
              <a:rPr sz="1026" i="1" spc="-3" dirty="0">
                <a:latin typeface="Arial"/>
                <a:cs typeface="Arial"/>
              </a:rPr>
              <a:t>Chamaeleo</a:t>
            </a:r>
            <a:r>
              <a:rPr sz="1026" i="1" spc="-10" dirty="0">
                <a:latin typeface="Arial"/>
                <a:cs typeface="Arial"/>
              </a:rPr>
              <a:t> </a:t>
            </a:r>
            <a:r>
              <a:rPr sz="1026" i="1" spc="-3" dirty="0">
                <a:latin typeface="Arial"/>
                <a:cs typeface="Arial"/>
              </a:rPr>
              <a:t>chamaeleon</a:t>
            </a:r>
            <a:endParaRPr sz="1026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5043" y="898349"/>
            <a:ext cx="3097445" cy="2051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5629809" y="646170"/>
            <a:ext cx="3097445" cy="46116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/>
          <p:nvPr/>
        </p:nvSpPr>
        <p:spPr>
          <a:xfrm>
            <a:off x="458220" y="3884721"/>
            <a:ext cx="3808980" cy="29153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 txBox="1"/>
          <p:nvPr/>
        </p:nvSpPr>
        <p:spPr>
          <a:xfrm>
            <a:off x="805043" y="3178666"/>
            <a:ext cx="2835487" cy="50066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>
              <a:spcBef>
                <a:spcPts val="64"/>
              </a:spcBef>
            </a:pPr>
            <a:r>
              <a:rPr sz="1600" spc="-3" dirty="0" err="1">
                <a:latin typeface="Arial"/>
                <a:cs typeface="Arial"/>
              </a:rPr>
              <a:t>Piedi</a:t>
            </a:r>
            <a:r>
              <a:rPr sz="1600" spc="-3" dirty="0">
                <a:latin typeface="Arial"/>
                <a:cs typeface="Arial"/>
              </a:rPr>
              <a:t> </a:t>
            </a:r>
            <a:r>
              <a:rPr sz="1600" spc="-6" dirty="0" err="1">
                <a:latin typeface="Arial"/>
                <a:cs typeface="Arial"/>
              </a:rPr>
              <a:t>zigodattili</a:t>
            </a:r>
            <a:r>
              <a:rPr lang="it-IT" sz="1600" spc="-6" dirty="0">
                <a:latin typeface="Arial"/>
                <a:cs typeface="Arial"/>
              </a:rPr>
              <a:t>,</a:t>
            </a:r>
            <a:r>
              <a:rPr sz="1600" spc="-6" dirty="0">
                <a:latin typeface="Arial"/>
                <a:cs typeface="Arial"/>
              </a:rPr>
              <a:t>  </a:t>
            </a:r>
            <a:r>
              <a:rPr sz="1600" spc="-3" dirty="0" err="1">
                <a:latin typeface="Arial"/>
                <a:cs typeface="Arial"/>
              </a:rPr>
              <a:t>Occhi</a:t>
            </a:r>
            <a:r>
              <a:rPr sz="1600" spc="-16" dirty="0">
                <a:latin typeface="Arial"/>
                <a:cs typeface="Arial"/>
              </a:rPr>
              <a:t> </a:t>
            </a:r>
            <a:r>
              <a:rPr sz="1600" spc="-3" dirty="0" err="1">
                <a:latin typeface="Arial"/>
                <a:cs typeface="Arial"/>
              </a:rPr>
              <a:t>indipendenti</a:t>
            </a:r>
            <a:r>
              <a:rPr lang="it-IT" sz="1600" spc="-3" dirty="0">
                <a:latin typeface="Arial"/>
                <a:cs typeface="Arial"/>
              </a:rPr>
              <a:t>,</a:t>
            </a:r>
            <a:r>
              <a:rPr sz="1600" spc="-3" dirty="0">
                <a:latin typeface="Arial"/>
                <a:cs typeface="Arial"/>
              </a:rPr>
              <a:t>  Coda</a:t>
            </a:r>
            <a:r>
              <a:rPr sz="1600" spc="-6" dirty="0">
                <a:latin typeface="Arial"/>
                <a:cs typeface="Arial"/>
              </a:rPr>
              <a:t> </a:t>
            </a:r>
            <a:r>
              <a:rPr sz="1600" spc="-3" dirty="0">
                <a:latin typeface="Arial"/>
                <a:cs typeface="Arial"/>
              </a:rPr>
              <a:t>prensile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4"/>
    </mc:Choice>
    <mc:Fallback xmlns="">
      <p:transition spd="slow" advTm="21746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632292"/>
            <a:ext cx="4191000" cy="2568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5410200" y="228600"/>
            <a:ext cx="3435335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2476500" y="3650674"/>
            <a:ext cx="4457700" cy="3131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75"/>
    </mc:Choice>
    <mc:Fallback xmlns="">
      <p:transition spd="slow" advTm="9117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bianco, sedendo, tazza, tavolo&#10;&#10;Descrizione generata automaticamente">
            <a:extLst>
              <a:ext uri="{FF2B5EF4-FFF2-40B4-BE49-F238E27FC236}">
                <a16:creationId xmlns:a16="http://schemas.microsoft.com/office/drawing/2014/main" id="{B0B399E9-1778-4F7E-88FD-2D6C18E52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2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70"/>
    </mc:Choice>
    <mc:Fallback xmlns="">
      <p:transition spd="slow" advTm="4477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5646" y="8308"/>
            <a:ext cx="1481963" cy="82126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222345">
              <a:spcBef>
                <a:spcPts val="64"/>
              </a:spcBef>
            </a:pPr>
            <a:r>
              <a:rPr sz="1154" b="1" dirty="0">
                <a:latin typeface="Arial"/>
                <a:cs typeface="Arial"/>
              </a:rPr>
              <a:t>Order </a:t>
            </a:r>
            <a:r>
              <a:rPr sz="1154" b="1" spc="-3" dirty="0">
                <a:latin typeface="Arial"/>
                <a:cs typeface="Arial"/>
              </a:rPr>
              <a:t>Squamata  Suborder </a:t>
            </a:r>
            <a:r>
              <a:rPr sz="1154" b="1" dirty="0">
                <a:latin typeface="Arial"/>
                <a:cs typeface="Arial"/>
              </a:rPr>
              <a:t>Sauria  </a:t>
            </a:r>
            <a:r>
              <a:rPr sz="1154" b="1" spc="-3" dirty="0">
                <a:latin typeface="Arial"/>
                <a:cs typeface="Arial"/>
              </a:rPr>
              <a:t>Infraorder</a:t>
            </a:r>
            <a:r>
              <a:rPr sz="1154" b="1" spc="-51" dirty="0">
                <a:latin typeface="Arial"/>
                <a:cs typeface="Arial"/>
              </a:rPr>
              <a:t> </a:t>
            </a:r>
            <a:r>
              <a:rPr sz="1154" b="1" spc="-3" dirty="0">
                <a:latin typeface="Arial"/>
                <a:cs typeface="Arial"/>
              </a:rPr>
              <a:t>Iguania</a:t>
            </a:r>
            <a:endParaRPr sz="1154" dirty="0">
              <a:latin typeface="Arial"/>
              <a:cs typeface="Arial"/>
            </a:endParaRPr>
          </a:p>
          <a:p>
            <a:pPr marL="544460">
              <a:spcBef>
                <a:spcPts val="750"/>
              </a:spcBef>
            </a:pPr>
            <a:r>
              <a:rPr sz="1154" i="1" spc="-3" dirty="0">
                <a:latin typeface="Arial"/>
                <a:cs typeface="Arial"/>
              </a:rPr>
              <a:t>Iguana</a:t>
            </a:r>
            <a:r>
              <a:rPr sz="1154" i="1" spc="-29" dirty="0">
                <a:latin typeface="Arial"/>
                <a:cs typeface="Arial"/>
              </a:rPr>
              <a:t> </a:t>
            </a:r>
            <a:r>
              <a:rPr sz="1154" i="1" spc="-3" dirty="0">
                <a:latin typeface="Arial"/>
                <a:cs typeface="Arial"/>
              </a:rPr>
              <a:t>iguana</a:t>
            </a:r>
            <a:endParaRPr sz="1154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44385" y="660062"/>
            <a:ext cx="3361415" cy="5219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152400" y="845276"/>
            <a:ext cx="4606769" cy="3117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96"/>
    </mc:Choice>
    <mc:Fallback xmlns="">
      <p:transition spd="slow" advTm="3889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9400" y="1223725"/>
            <a:ext cx="2743200" cy="19766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/>
          <p:nvPr/>
        </p:nvSpPr>
        <p:spPr>
          <a:xfrm>
            <a:off x="228600" y="8308"/>
            <a:ext cx="3571589" cy="1208553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44920">
              <a:spcBef>
                <a:spcPts val="64"/>
              </a:spcBef>
            </a:pPr>
            <a:r>
              <a:rPr sz="1600" b="1" dirty="0">
                <a:latin typeface="Arial"/>
                <a:cs typeface="Arial"/>
              </a:rPr>
              <a:t>Order </a:t>
            </a:r>
            <a:r>
              <a:rPr sz="1600" b="1" spc="-3" dirty="0">
                <a:latin typeface="Arial"/>
                <a:cs typeface="Arial"/>
              </a:rPr>
              <a:t>Squamata  Suborder </a:t>
            </a:r>
            <a:r>
              <a:rPr sz="1600" b="1" dirty="0">
                <a:latin typeface="Arial"/>
                <a:cs typeface="Arial"/>
              </a:rPr>
              <a:t>Sauria  </a:t>
            </a:r>
            <a:r>
              <a:rPr sz="1600" b="1" spc="-3" dirty="0">
                <a:latin typeface="Arial"/>
                <a:cs typeface="Arial"/>
              </a:rPr>
              <a:t>Infraorder</a:t>
            </a:r>
            <a:r>
              <a:rPr sz="1600" b="1" spc="-51" dirty="0">
                <a:latin typeface="Arial"/>
                <a:cs typeface="Arial"/>
              </a:rPr>
              <a:t> </a:t>
            </a:r>
            <a:r>
              <a:rPr sz="1600" b="1" spc="-3" dirty="0">
                <a:latin typeface="Arial"/>
                <a:cs typeface="Arial"/>
              </a:rPr>
              <a:t>Iguania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dirty="0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1200" dirty="0">
              <a:latin typeface="Arial"/>
              <a:cs typeface="Arial"/>
            </a:endParaRPr>
          </a:p>
          <a:p>
            <a:pPr marL="8145"/>
            <a:r>
              <a:rPr sz="1600" i="1" spc="-3" dirty="0">
                <a:latin typeface="Arial"/>
                <a:cs typeface="Arial"/>
              </a:rPr>
              <a:t>Amblyrhynchus</a:t>
            </a:r>
            <a:r>
              <a:rPr sz="1600" i="1" spc="-48" dirty="0">
                <a:latin typeface="Arial"/>
                <a:cs typeface="Arial"/>
              </a:rPr>
              <a:t> </a:t>
            </a:r>
            <a:r>
              <a:rPr sz="1600" i="1" spc="-3" dirty="0">
                <a:latin typeface="Arial"/>
                <a:cs typeface="Arial"/>
              </a:rPr>
              <a:t>cristatus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62600" y="1216860"/>
            <a:ext cx="3088073" cy="1983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/>
          <p:nvPr/>
        </p:nvSpPr>
        <p:spPr>
          <a:xfrm>
            <a:off x="228600" y="2752160"/>
            <a:ext cx="2366254" cy="11852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/>
          <p:nvPr/>
        </p:nvSpPr>
        <p:spPr>
          <a:xfrm>
            <a:off x="2011164" y="4013200"/>
            <a:ext cx="5761236" cy="2844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02"/>
    </mc:Choice>
    <mc:Fallback xmlns="">
      <p:transition spd="slow" advTm="4030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6885" y="1750336"/>
            <a:ext cx="6456019" cy="5107664"/>
            <a:chOff x="69596" y="2729229"/>
            <a:chExt cx="6728459" cy="5323205"/>
          </a:xfrm>
        </p:grpSpPr>
        <p:sp>
          <p:nvSpPr>
            <p:cNvPr id="3" name="object 3"/>
            <p:cNvSpPr/>
            <p:nvPr/>
          </p:nvSpPr>
          <p:spPr>
            <a:xfrm>
              <a:off x="69596" y="2729229"/>
              <a:ext cx="3582428" cy="49834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" name="object 4"/>
            <p:cNvSpPr/>
            <p:nvPr/>
          </p:nvSpPr>
          <p:spPr>
            <a:xfrm>
              <a:off x="3684524" y="5040375"/>
              <a:ext cx="3103626" cy="30022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" name="object 5"/>
            <p:cNvSpPr/>
            <p:nvPr/>
          </p:nvSpPr>
          <p:spPr>
            <a:xfrm>
              <a:off x="3679951" y="5035803"/>
              <a:ext cx="3112770" cy="3011805"/>
            </a:xfrm>
            <a:custGeom>
              <a:avLst/>
              <a:gdLst/>
              <a:ahLst/>
              <a:cxnLst/>
              <a:rect l="l" t="t" r="r" b="b"/>
              <a:pathLst>
                <a:path w="3112770" h="3011804">
                  <a:moveTo>
                    <a:pt x="0" y="0"/>
                  </a:moveTo>
                  <a:lnTo>
                    <a:pt x="3112770" y="0"/>
                  </a:lnTo>
                  <a:lnTo>
                    <a:pt x="3112770" y="3011424"/>
                  </a:lnTo>
                  <a:lnTo>
                    <a:pt x="0" y="301142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6C2404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6" name="object 6"/>
          <p:cNvSpPr/>
          <p:nvPr/>
        </p:nvSpPr>
        <p:spPr>
          <a:xfrm>
            <a:off x="2148894" y="0"/>
            <a:ext cx="4369513" cy="1277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grpSp>
        <p:nvGrpSpPr>
          <p:cNvPr id="7" name="object 7"/>
          <p:cNvGrpSpPr/>
          <p:nvPr/>
        </p:nvGrpSpPr>
        <p:grpSpPr>
          <a:xfrm>
            <a:off x="4724400" y="1779296"/>
            <a:ext cx="3164742" cy="2030704"/>
            <a:chOff x="3692715" y="2722943"/>
            <a:chExt cx="3157855" cy="2026285"/>
          </a:xfrm>
        </p:grpSpPr>
        <p:sp>
          <p:nvSpPr>
            <p:cNvPr id="8" name="object 8"/>
            <p:cNvSpPr/>
            <p:nvPr/>
          </p:nvSpPr>
          <p:spPr>
            <a:xfrm>
              <a:off x="3702050" y="2732277"/>
              <a:ext cx="3143250" cy="20071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" name="object 9"/>
            <p:cNvSpPr/>
            <p:nvPr/>
          </p:nvSpPr>
          <p:spPr>
            <a:xfrm>
              <a:off x="3697478" y="2727705"/>
              <a:ext cx="3148330" cy="2016760"/>
            </a:xfrm>
            <a:custGeom>
              <a:avLst/>
              <a:gdLst/>
              <a:ahLst/>
              <a:cxnLst/>
              <a:rect l="l" t="t" r="r" b="b"/>
              <a:pathLst>
                <a:path w="3148329" h="2016760">
                  <a:moveTo>
                    <a:pt x="0" y="0"/>
                  </a:moveTo>
                  <a:lnTo>
                    <a:pt x="3147822" y="0"/>
                  </a:lnTo>
                </a:path>
                <a:path w="3148329" h="2016760">
                  <a:moveTo>
                    <a:pt x="3147822" y="2016252"/>
                  </a:moveTo>
                  <a:lnTo>
                    <a:pt x="0" y="201625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73406" y="1497846"/>
            <a:ext cx="1376894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i="1" spc="-3" dirty="0">
                <a:latin typeface="Arial"/>
                <a:cs typeface="Arial"/>
              </a:rPr>
              <a:t>Conolophus</a:t>
            </a:r>
            <a:r>
              <a:rPr sz="1154" i="1" spc="-35" dirty="0">
                <a:latin typeface="Arial"/>
                <a:cs typeface="Arial"/>
              </a:rPr>
              <a:t> </a:t>
            </a:r>
            <a:r>
              <a:rPr sz="1154" i="1" spc="-6" dirty="0">
                <a:latin typeface="Arial"/>
                <a:cs typeface="Arial"/>
              </a:rPr>
              <a:t>marthae</a:t>
            </a:r>
            <a:endParaRPr sz="1154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938"/>
    </mc:Choice>
    <mc:Fallback xmlns="">
      <p:transition spd="slow" advTm="36593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Jonathan-Losos-Lizards-In-An-Evolutionary-Tree-Darren-Naish-Tetrapod-Zoology-July-2012-tiny">
            <a:extLst>
              <a:ext uri="{FF2B5EF4-FFF2-40B4-BE49-F238E27FC236}">
                <a16:creationId xmlns:a16="http://schemas.microsoft.com/office/drawing/2014/main" id="{41DD24E9-DD58-47EE-9B71-D41FD3B9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2338388"/>
            <a:ext cx="2895600" cy="41687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7">
            <a:extLst>
              <a:ext uri="{FF2B5EF4-FFF2-40B4-BE49-F238E27FC236}">
                <a16:creationId xmlns:a16="http://schemas.microsoft.com/office/drawing/2014/main" id="{1EF9B9DB-1345-4013-B92B-C43F226CB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3182938"/>
            <a:ext cx="4438650" cy="33385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8">
            <a:extLst>
              <a:ext uri="{FF2B5EF4-FFF2-40B4-BE49-F238E27FC236}">
                <a16:creationId xmlns:a16="http://schemas.microsoft.com/office/drawing/2014/main" id="{353A6320-CF46-4561-A6AE-1EBD9F42C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1096963"/>
            <a:ext cx="7381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99"/>
                </a:solidFill>
              </a:rPr>
              <a:t>The genus </a:t>
            </a:r>
            <a:r>
              <a:rPr lang="it-IT" altLang="it-IT" i="1">
                <a:solidFill>
                  <a:srgbClr val="000099"/>
                </a:solidFill>
              </a:rPr>
              <a:t>Anolis</a:t>
            </a:r>
            <a:r>
              <a:rPr lang="it-IT" altLang="it-IT">
                <a:solidFill>
                  <a:srgbClr val="000099"/>
                </a:solidFill>
              </a:rPr>
              <a:t> includes nearly 380 species of neotropical lizards and is the most species-rich amniote genus (Uetz </a:t>
            </a:r>
            <a:r>
              <a:rPr lang="it-IT" altLang="it-IT">
                <a:solidFill>
                  <a:srgbClr val="000099"/>
                </a:solidFill>
                <a:hlinkClick r:id="rId4"/>
              </a:rPr>
              <a:t>2013</a:t>
            </a:r>
            <a:r>
              <a:rPr lang="it-IT" altLang="it-IT">
                <a:solidFill>
                  <a:srgbClr val="000099"/>
                </a:solidFill>
              </a:rPr>
              <a:t>). </a:t>
            </a:r>
          </a:p>
        </p:txBody>
      </p:sp>
      <p:sp>
        <p:nvSpPr>
          <p:cNvPr id="31750" name="Rectangle 9">
            <a:extLst>
              <a:ext uri="{FF2B5EF4-FFF2-40B4-BE49-F238E27FC236}">
                <a16:creationId xmlns:a16="http://schemas.microsoft.com/office/drawing/2014/main" id="{9D403F97-FB6C-409C-8FD9-E8985B37C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8" y="1898650"/>
            <a:ext cx="7954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99"/>
                </a:solidFill>
              </a:rPr>
              <a:t>Anoles have been thoroughly investigated in various ecological, behavioral, and evolutionary studies (Losos </a:t>
            </a:r>
            <a:r>
              <a:rPr lang="it-IT" altLang="it-IT">
                <a:solidFill>
                  <a:srgbClr val="000099"/>
                </a:solidFill>
                <a:hlinkClick r:id="rId4"/>
              </a:rPr>
              <a:t>2009</a:t>
            </a:r>
            <a:r>
              <a:rPr lang="it-IT" altLang="it-IT">
                <a:solidFill>
                  <a:srgbClr val="000099"/>
                </a:solidFill>
              </a:rPr>
              <a:t>) 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911FA8E5-66CA-4930-A30A-5885E151D47C}"/>
              </a:ext>
            </a:extLst>
          </p:cNvPr>
          <p:cNvSpPr txBox="1"/>
          <p:nvPr/>
        </p:nvSpPr>
        <p:spPr>
          <a:xfrm>
            <a:off x="636588" y="109747"/>
            <a:ext cx="3153508" cy="7776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600" spc="-3" dirty="0">
                <a:latin typeface="Carlito"/>
                <a:cs typeface="Carlito"/>
              </a:rPr>
              <a:t>Infraorder IGUANIA</a:t>
            </a:r>
            <a:endParaRPr sz="1600" dirty="0">
              <a:latin typeface="Carlito"/>
              <a:cs typeface="Carlito"/>
            </a:endParaRPr>
          </a:p>
          <a:p>
            <a:pPr>
              <a:spcBef>
                <a:spcPts val="35"/>
              </a:spcBef>
            </a:pPr>
            <a:endParaRPr dirty="0">
              <a:latin typeface="Carlito"/>
              <a:cs typeface="Carlito"/>
            </a:endParaRPr>
          </a:p>
          <a:p>
            <a:pPr marL="377091"/>
            <a:r>
              <a:rPr sz="1600" spc="-3" dirty="0">
                <a:latin typeface="Carlito"/>
                <a:cs typeface="Carlito"/>
              </a:rPr>
              <a:t>Family </a:t>
            </a:r>
            <a:r>
              <a:rPr sz="1600" u="heavy" spc="-3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</a:rPr>
              <a:t>Polychrotidae</a:t>
            </a:r>
            <a:r>
              <a:rPr sz="1600" spc="-22" dirty="0">
                <a:solidFill>
                  <a:srgbClr val="0000FF"/>
                </a:solidFill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(Anoles)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52"/>
    </mc:Choice>
    <mc:Fallback xmlns="">
      <p:transition spd="slow" advTm="8075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>
            <a:extLst>
              <a:ext uri="{FF2B5EF4-FFF2-40B4-BE49-F238E27FC236}">
                <a16:creationId xmlns:a16="http://schemas.microsoft.com/office/drawing/2014/main" id="{1AF0A0E5-3923-4EB8-9E1C-28C1B1F8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682625"/>
            <a:ext cx="5006975" cy="56880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6">
            <a:extLst>
              <a:ext uri="{FF2B5EF4-FFF2-40B4-BE49-F238E27FC236}">
                <a16:creationId xmlns:a16="http://schemas.microsoft.com/office/drawing/2014/main" id="{02CA2C9D-70DC-4B09-8ACC-AF9BD9906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592138"/>
            <a:ext cx="3251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2400" b="1">
                <a:solidFill>
                  <a:schemeClr val="accent2"/>
                </a:solidFill>
              </a:rPr>
              <a:t>The ‘ecomorphs’, habitat-specialized species</a:t>
            </a:r>
            <a:r>
              <a:rPr lang="it-IT" altLang="it-IT" sz="24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2772" name="Text Box 7">
            <a:extLst>
              <a:ext uri="{FF2B5EF4-FFF2-40B4-BE49-F238E27FC236}">
                <a16:creationId xmlns:a16="http://schemas.microsoft.com/office/drawing/2014/main" id="{3FD30A91-C50A-4C3C-BA9C-AAF902581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8" y="82550"/>
            <a:ext cx="29035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99"/>
                </a:solidFill>
              </a:rPr>
              <a:t>Ecology-Evolution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20"/>
    </mc:Choice>
    <mc:Fallback xmlns="">
      <p:transition spd="slow" advTm="10092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321" y="462792"/>
            <a:ext cx="6233106" cy="6135388"/>
            <a:chOff x="0" y="652780"/>
            <a:chExt cx="6845300" cy="6737984"/>
          </a:xfrm>
        </p:grpSpPr>
        <p:sp>
          <p:nvSpPr>
            <p:cNvPr id="3" name="object 3"/>
            <p:cNvSpPr/>
            <p:nvPr/>
          </p:nvSpPr>
          <p:spPr>
            <a:xfrm>
              <a:off x="0" y="652780"/>
              <a:ext cx="6845300" cy="67376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" name="object 4"/>
            <p:cNvSpPr/>
            <p:nvPr/>
          </p:nvSpPr>
          <p:spPr>
            <a:xfrm>
              <a:off x="1833626" y="1049782"/>
              <a:ext cx="3114675" cy="89535"/>
            </a:xfrm>
            <a:custGeom>
              <a:avLst/>
              <a:gdLst/>
              <a:ahLst/>
              <a:cxnLst/>
              <a:rect l="l" t="t" r="r" b="b"/>
              <a:pathLst>
                <a:path w="3114675" h="89534">
                  <a:moveTo>
                    <a:pt x="3114294" y="0"/>
                  </a:moveTo>
                  <a:lnTo>
                    <a:pt x="0" y="0"/>
                  </a:lnTo>
                  <a:lnTo>
                    <a:pt x="0" y="89153"/>
                  </a:lnTo>
                  <a:lnTo>
                    <a:pt x="3114294" y="89153"/>
                  </a:lnTo>
                  <a:lnTo>
                    <a:pt x="3114294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" name="object 5"/>
            <p:cNvSpPr/>
            <p:nvPr/>
          </p:nvSpPr>
          <p:spPr>
            <a:xfrm>
              <a:off x="1833626" y="1049782"/>
              <a:ext cx="3114675" cy="88900"/>
            </a:xfrm>
            <a:custGeom>
              <a:avLst/>
              <a:gdLst/>
              <a:ahLst/>
              <a:cxnLst/>
              <a:rect l="l" t="t" r="r" b="b"/>
              <a:pathLst>
                <a:path w="3114675" h="88900">
                  <a:moveTo>
                    <a:pt x="3114294" y="0"/>
                  </a:moveTo>
                  <a:lnTo>
                    <a:pt x="0" y="0"/>
                  </a:lnTo>
                  <a:lnTo>
                    <a:pt x="0" y="88392"/>
                  </a:lnTo>
                  <a:lnTo>
                    <a:pt x="3114294" y="88392"/>
                  </a:lnTo>
                  <a:lnTo>
                    <a:pt x="3114294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031179" y="462792"/>
            <a:ext cx="595391" cy="20524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283" spc="-3" dirty="0">
                <a:latin typeface="Comic Sans MS"/>
                <a:cs typeface="Comic Sans MS"/>
              </a:rPr>
              <a:t>diapsidi</a:t>
            </a:r>
            <a:endParaRPr sz="1283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58"/>
    </mc:Choice>
    <mc:Fallback xmlns="">
      <p:transition spd="slow" advTm="14465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4BE8C2AD-D7AB-4D06-BFC2-BF994EF6A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954088"/>
            <a:ext cx="3341688" cy="53038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5">
            <a:extLst>
              <a:ext uri="{FF2B5EF4-FFF2-40B4-BE49-F238E27FC236}">
                <a16:creationId xmlns:a16="http://schemas.microsoft.com/office/drawing/2014/main" id="{89353102-34E0-45A2-9D4E-D2EB1B9B4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463550"/>
            <a:ext cx="221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99"/>
                </a:solidFill>
              </a:rPr>
              <a:t>The “twig” ecomorph</a:t>
            </a:r>
          </a:p>
        </p:txBody>
      </p:sp>
      <p:pic>
        <p:nvPicPr>
          <p:cNvPr id="160771" name="Picture 6">
            <a:extLst>
              <a:ext uri="{FF2B5EF4-FFF2-40B4-BE49-F238E27FC236}">
                <a16:creationId xmlns:a16="http://schemas.microsoft.com/office/drawing/2014/main" id="{80AB4D5A-88EE-4FE5-ABE9-2F7434D6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938213"/>
            <a:ext cx="4276725" cy="52895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2" name="Text Box 7">
            <a:extLst>
              <a:ext uri="{FF2B5EF4-FFF2-40B4-BE49-F238E27FC236}">
                <a16:creationId xmlns:a16="http://schemas.microsoft.com/office/drawing/2014/main" id="{E92C2179-B088-4A33-9A68-402B15D05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900" y="436563"/>
            <a:ext cx="3065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99"/>
                </a:solidFill>
              </a:rPr>
              <a:t>The “trunk-ground” ecomorph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02"/>
    </mc:Choice>
    <mc:Fallback xmlns="">
      <p:transition spd="slow" advTm="3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Anoles-of-Venezuela-Illus-low-RBG">
            <a:extLst>
              <a:ext uri="{FF2B5EF4-FFF2-40B4-BE49-F238E27FC236}">
                <a16:creationId xmlns:a16="http://schemas.microsoft.com/office/drawing/2014/main" id="{B695B65F-E33B-4CEA-92C3-236B67DDB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598488"/>
            <a:ext cx="6465887" cy="62595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6">
            <a:extLst>
              <a:ext uri="{FF2B5EF4-FFF2-40B4-BE49-F238E27FC236}">
                <a16:creationId xmlns:a16="http://schemas.microsoft.com/office/drawing/2014/main" id="{4D18CBE7-61A3-4BEE-A44D-74993333D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75" y="0"/>
            <a:ext cx="4078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99"/>
                </a:solidFill>
              </a:rPr>
              <a:t>Dewlap diversity, Ethology-Evolution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921475D2-722B-4F0D-88E1-B20FBB13498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03800" y="2427840"/>
              <a:ext cx="350640" cy="11016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921475D2-722B-4F0D-88E1-B20FBB1349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94440" y="2418480"/>
                <a:ext cx="369360" cy="1120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63"/>
    </mc:Choice>
    <mc:Fallback xmlns="">
      <p:transition spd="slow" advTm="8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45319D64-79D5-424B-AFD3-22574BCC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9" r="5266"/>
          <a:stretch>
            <a:fillRect/>
          </a:stretch>
        </p:blipFill>
        <p:spPr bwMode="auto">
          <a:xfrm>
            <a:off x="173038" y="1225550"/>
            <a:ext cx="7456487" cy="40576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6" descr="anol3">
            <a:extLst>
              <a:ext uri="{FF2B5EF4-FFF2-40B4-BE49-F238E27FC236}">
                <a16:creationId xmlns:a16="http://schemas.microsoft.com/office/drawing/2014/main" id="{6D4169F5-B400-41DD-8E65-6F6D067B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3856038"/>
            <a:ext cx="3182937" cy="211931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7">
            <a:extLst>
              <a:ext uri="{FF2B5EF4-FFF2-40B4-BE49-F238E27FC236}">
                <a16:creationId xmlns:a16="http://schemas.microsoft.com/office/drawing/2014/main" id="{9C57F1AC-C42B-49F2-9D9D-080E1BCE7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266700"/>
            <a:ext cx="8359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99"/>
                </a:solidFill>
              </a:rPr>
              <a:t>The green anole lizard </a:t>
            </a:r>
            <a:r>
              <a:rPr lang="it-IT" altLang="it-IT" b="1" i="1">
                <a:solidFill>
                  <a:srgbClr val="000099"/>
                </a:solidFill>
              </a:rPr>
              <a:t>Anolis carolinensis</a:t>
            </a:r>
            <a:r>
              <a:rPr lang="it-IT" altLang="it-IT" b="1">
                <a:solidFill>
                  <a:srgbClr val="000099"/>
                </a:solidFill>
              </a:rPr>
              <a:t> is the first reptilian genome to be sequenced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7"/>
    </mc:Choice>
    <mc:Fallback xmlns="">
      <p:transition spd="slow" advTm="2186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066F29-D0AA-4369-9429-9BFB7EDD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5"/>
          <a:stretch/>
        </p:blipFill>
        <p:spPr>
          <a:xfrm>
            <a:off x="0" y="1447799"/>
            <a:ext cx="9144000" cy="44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71"/>
    </mc:Choice>
    <mc:Fallback xmlns="">
      <p:transition spd="slow" advTm="5837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595" y="0"/>
            <a:ext cx="4972005" cy="89692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400" b="1" dirty="0">
                <a:latin typeface="Arial"/>
                <a:cs typeface="Arial"/>
              </a:rPr>
              <a:t>Order</a:t>
            </a:r>
            <a:r>
              <a:rPr sz="1400" b="1" spc="-6" dirty="0">
                <a:latin typeface="Arial"/>
                <a:cs typeface="Arial"/>
              </a:rPr>
              <a:t> </a:t>
            </a:r>
            <a:r>
              <a:rPr sz="1400" b="1" spc="-3" dirty="0">
                <a:latin typeface="Arial"/>
                <a:cs typeface="Arial"/>
              </a:rPr>
              <a:t>Squamata</a:t>
            </a:r>
            <a:endParaRPr sz="1400" dirty="0">
              <a:latin typeface="Arial"/>
              <a:cs typeface="Arial"/>
            </a:endParaRPr>
          </a:p>
          <a:p>
            <a:pPr marL="8145" marR="3258"/>
            <a:r>
              <a:rPr sz="1400" b="1" dirty="0">
                <a:latin typeface="Arial"/>
                <a:cs typeface="Arial"/>
              </a:rPr>
              <a:t>Suborder Sauria</a:t>
            </a:r>
            <a:r>
              <a:rPr sz="1400" b="1" spc="-71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(Lacertilia)  Infraorder</a:t>
            </a:r>
            <a:r>
              <a:rPr sz="1400" b="1" spc="-6" dirty="0">
                <a:latin typeface="Arial"/>
                <a:cs typeface="Arial"/>
              </a:rPr>
              <a:t> </a:t>
            </a:r>
            <a:r>
              <a:rPr sz="1400" b="1" spc="-3" dirty="0">
                <a:latin typeface="Arial"/>
                <a:cs typeface="Arial"/>
              </a:rPr>
              <a:t>Gekkota</a:t>
            </a:r>
            <a:endParaRPr sz="1400" dirty="0">
              <a:latin typeface="Arial"/>
              <a:cs typeface="Arial"/>
            </a:endParaRPr>
          </a:p>
          <a:p>
            <a:pPr marL="8145">
              <a:spcBef>
                <a:spcPts val="388"/>
              </a:spcBef>
            </a:pPr>
            <a:r>
              <a:rPr lang="it-IT" sz="1154" b="1" i="1" dirty="0">
                <a:latin typeface="Arial"/>
                <a:cs typeface="Arial"/>
              </a:rPr>
              <a:t>                                               </a:t>
            </a:r>
          </a:p>
          <a:p>
            <a:pPr marL="8145">
              <a:spcBef>
                <a:spcPts val="388"/>
              </a:spcBef>
            </a:pPr>
            <a:r>
              <a:rPr lang="it-IT" sz="1154" b="1" i="1" dirty="0">
                <a:latin typeface="Arial"/>
                <a:cs typeface="Arial"/>
              </a:rPr>
              <a:t>                                              </a:t>
            </a:r>
            <a:r>
              <a:rPr sz="1154" b="1" i="1" dirty="0" err="1">
                <a:latin typeface="Arial"/>
                <a:cs typeface="Arial"/>
              </a:rPr>
              <a:t>Tarentola</a:t>
            </a:r>
            <a:r>
              <a:rPr sz="1154" b="1" i="1" spc="-10" dirty="0">
                <a:latin typeface="Arial"/>
                <a:cs typeface="Arial"/>
              </a:rPr>
              <a:t> </a:t>
            </a:r>
            <a:r>
              <a:rPr sz="1154" b="1" i="1" dirty="0">
                <a:latin typeface="Arial"/>
                <a:cs typeface="Arial"/>
              </a:rPr>
              <a:t>mauritanica</a:t>
            </a:r>
            <a:endParaRPr sz="1154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17516" y="304800"/>
            <a:ext cx="3216883" cy="198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6324600" y="8308"/>
            <a:ext cx="1319880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b="1" i="1" spc="-3" dirty="0">
                <a:latin typeface="Arial"/>
                <a:cs typeface="Arial"/>
              </a:rPr>
              <a:t>Euleptes</a:t>
            </a:r>
            <a:r>
              <a:rPr sz="1154" b="1" i="1" spc="-48" dirty="0">
                <a:latin typeface="Arial"/>
                <a:cs typeface="Arial"/>
              </a:rPr>
              <a:t> </a:t>
            </a:r>
            <a:r>
              <a:rPr sz="1154" b="1" i="1" spc="-3" dirty="0">
                <a:latin typeface="Arial"/>
                <a:cs typeface="Arial"/>
              </a:rPr>
              <a:t>europaea</a:t>
            </a:r>
            <a:endParaRPr sz="1154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600" y="3398750"/>
            <a:ext cx="2401928" cy="1590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 txBox="1"/>
          <p:nvPr/>
        </p:nvSpPr>
        <p:spPr>
          <a:xfrm>
            <a:off x="3093620" y="3470592"/>
            <a:ext cx="1580517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b="1" i="1" spc="-3" dirty="0">
                <a:latin typeface="Arial"/>
                <a:cs typeface="Arial"/>
              </a:rPr>
              <a:t>Hemidactylus</a:t>
            </a:r>
            <a:r>
              <a:rPr sz="1154" b="1" i="1" spc="-32" dirty="0">
                <a:latin typeface="Arial"/>
                <a:cs typeface="Arial"/>
              </a:rPr>
              <a:t> </a:t>
            </a:r>
            <a:r>
              <a:rPr sz="1154" b="1" i="1" spc="-6" dirty="0">
                <a:latin typeface="Arial"/>
                <a:cs typeface="Arial"/>
              </a:rPr>
              <a:t>turcicus</a:t>
            </a:r>
            <a:endParaRPr sz="1154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88470" y="889699"/>
            <a:ext cx="1986050" cy="12940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8" name="object 8"/>
          <p:cNvSpPr/>
          <p:nvPr/>
        </p:nvSpPr>
        <p:spPr>
          <a:xfrm>
            <a:off x="5317516" y="2482754"/>
            <a:ext cx="3235356" cy="31560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9" name="object 9"/>
          <p:cNvSpPr/>
          <p:nvPr/>
        </p:nvSpPr>
        <p:spPr>
          <a:xfrm>
            <a:off x="2148894" y="2092423"/>
            <a:ext cx="2118306" cy="12544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0" name="object 10"/>
          <p:cNvSpPr/>
          <p:nvPr/>
        </p:nvSpPr>
        <p:spPr>
          <a:xfrm>
            <a:off x="609600" y="5048042"/>
            <a:ext cx="3410665" cy="14289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C121045-D6FF-2394-B4D2-902B60AF127F}"/>
              </a:ext>
            </a:extLst>
          </p:cNvPr>
          <p:cNvSpPr txBox="1"/>
          <p:nvPr/>
        </p:nvSpPr>
        <p:spPr>
          <a:xfrm>
            <a:off x="5410200" y="58674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Cranio cinetico</a:t>
            </a:r>
          </a:p>
          <a:p>
            <a:r>
              <a:rPr lang="it-IT" dirty="0"/>
              <a:t>«Toe </a:t>
            </a:r>
            <a:r>
              <a:rPr lang="it-IT" dirty="0" err="1"/>
              <a:t>pads</a:t>
            </a:r>
            <a:r>
              <a:rPr lang="it-IT" dirty="0"/>
              <a:t>»</a:t>
            </a:r>
          </a:p>
          <a:p>
            <a:r>
              <a:rPr lang="it-IT" dirty="0"/>
              <a:t>Vita notturna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00"/>
    </mc:Choice>
    <mc:Fallback xmlns="">
      <p:transition spd="slow" advTm="1545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200" y="106138"/>
            <a:ext cx="1847449" cy="2494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6553200" y="88046"/>
            <a:ext cx="1847449" cy="2623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1328849" y="3008722"/>
            <a:ext cx="4967750" cy="30110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24"/>
    </mc:Choice>
    <mc:Fallback xmlns="">
      <p:transition spd="slow" advTm="150524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30179" y="562323"/>
            <a:ext cx="1673776" cy="1747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2517043" y="2645136"/>
            <a:ext cx="3367570" cy="3069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4020264" y="601907"/>
            <a:ext cx="2350290" cy="17104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07"/>
    </mc:Choice>
    <mc:Fallback xmlns="">
      <p:transition spd="slow" advTm="73707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45303"/>
            <a:ext cx="5638800" cy="6668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76"/>
    </mc:Choice>
    <mc:Fallback xmlns="">
      <p:transition spd="slow" advTm="18077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588890"/>
            <a:ext cx="6743700" cy="5601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6F1E9BE-26F5-4233-B32D-BF0CE8178809}"/>
              </a:ext>
            </a:extLst>
          </p:cNvPr>
          <p:cNvSpPr/>
          <p:nvPr/>
        </p:nvSpPr>
        <p:spPr>
          <a:xfrm>
            <a:off x="533400" y="6211669"/>
            <a:ext cx="863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most likely hypothesis suggests that adhesive toepads evolved 11 times and were lost nine times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39"/>
    </mc:Choice>
    <mc:Fallback xmlns="">
      <p:transition spd="slow" advTm="160239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6800" y="228600"/>
            <a:ext cx="1516986" cy="402665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 marR="3258">
              <a:spcBef>
                <a:spcPts val="61"/>
              </a:spcBef>
            </a:pPr>
            <a:r>
              <a:rPr sz="1283" spc="-3" dirty="0">
                <a:latin typeface="Carlito"/>
                <a:cs typeface="Carlito"/>
              </a:rPr>
              <a:t>INFRAORDER: Gekkota  Family Pygopodidae</a:t>
            </a:r>
            <a:endParaRPr sz="1283" dirty="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" y="3983708"/>
            <a:ext cx="2971800" cy="2645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3278754" y="237531"/>
            <a:ext cx="4798446" cy="36060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29"/>
    </mc:Choice>
    <mc:Fallback xmlns="">
      <p:transition spd="slow" advTm="4542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679827"/>
            <a:ext cx="5928306" cy="5498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32232" y="259985"/>
            <a:ext cx="3242075" cy="28458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796" i="0" dirty="0">
                <a:hlinkClick r:id="rId3"/>
              </a:rPr>
              <a:t>http://www.reptile-database.org/</a:t>
            </a:r>
            <a:endParaRPr sz="1796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12"/>
    </mc:Choice>
    <mc:Fallback xmlns="">
      <p:transition spd="slow" advTm="10461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6FA764-E216-4B6B-8F11-90FACB6A2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t="18727" r="36666" b="17164"/>
          <a:stretch/>
        </p:blipFill>
        <p:spPr>
          <a:xfrm>
            <a:off x="848398" y="1308615"/>
            <a:ext cx="7447203" cy="424077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CEBF750-2FB0-4E94-87A1-384354A108F3}"/>
              </a:ext>
            </a:extLst>
          </p:cNvPr>
          <p:cNvSpPr/>
          <p:nvPr/>
        </p:nvSpPr>
        <p:spPr>
          <a:xfrm>
            <a:off x="2057400" y="228600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https://www.youtube.com/watch?v=gzm7yD-JuyM</a:t>
            </a:r>
          </a:p>
        </p:txBody>
      </p:sp>
    </p:spTree>
    <p:extLst>
      <p:ext uri="{BB962C8B-B14F-4D97-AF65-F5344CB8AC3E}">
        <p14:creationId xmlns:p14="http://schemas.microsoft.com/office/powerpoint/2010/main" val="12200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76"/>
    </mc:Choice>
    <mc:Fallback xmlns="">
      <p:transition spd="slow" advTm="33176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582" y="105884"/>
            <a:ext cx="4179851" cy="1153090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796" b="1" dirty="0">
                <a:latin typeface="Arial"/>
                <a:cs typeface="Arial"/>
              </a:rPr>
              <a:t>Order</a:t>
            </a:r>
            <a:r>
              <a:rPr sz="1796" b="1" spc="-6" dirty="0">
                <a:latin typeface="Arial"/>
                <a:cs typeface="Arial"/>
              </a:rPr>
              <a:t> </a:t>
            </a:r>
            <a:r>
              <a:rPr sz="1796" b="1" spc="-3" dirty="0">
                <a:latin typeface="Arial"/>
                <a:cs typeface="Arial"/>
              </a:rPr>
              <a:t>Squamata</a:t>
            </a:r>
            <a:endParaRPr sz="1796" dirty="0">
              <a:latin typeface="Arial"/>
              <a:cs typeface="Arial"/>
            </a:endParaRPr>
          </a:p>
          <a:p>
            <a:pPr marL="8145" marR="3258"/>
            <a:r>
              <a:rPr sz="1796" b="1" dirty="0">
                <a:latin typeface="Arial"/>
                <a:cs typeface="Arial"/>
              </a:rPr>
              <a:t>Suborder Sauria</a:t>
            </a:r>
            <a:r>
              <a:rPr sz="1796" b="1" spc="-71" dirty="0">
                <a:latin typeface="Arial"/>
                <a:cs typeface="Arial"/>
              </a:rPr>
              <a:t> </a:t>
            </a:r>
            <a:r>
              <a:rPr sz="1796" b="1" dirty="0">
                <a:latin typeface="Arial"/>
                <a:cs typeface="Arial"/>
              </a:rPr>
              <a:t>(Lacertilia)  </a:t>
            </a:r>
            <a:r>
              <a:rPr sz="1796" b="1" spc="-3" dirty="0">
                <a:latin typeface="Arial"/>
                <a:cs typeface="Arial"/>
              </a:rPr>
              <a:t>Infraorder</a:t>
            </a:r>
            <a:r>
              <a:rPr sz="1796" b="1" spc="-16" dirty="0">
                <a:latin typeface="Arial"/>
                <a:cs typeface="Arial"/>
              </a:rPr>
              <a:t> </a:t>
            </a:r>
            <a:r>
              <a:rPr sz="1796" b="1" spc="-3" dirty="0">
                <a:latin typeface="Arial"/>
                <a:cs typeface="Arial"/>
              </a:rPr>
              <a:t>Scincomorpha</a:t>
            </a:r>
            <a:endParaRPr sz="1796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52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09563" y="741185"/>
            <a:ext cx="3799593" cy="2524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1884484" y="3426719"/>
            <a:ext cx="4500920" cy="29800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 txBox="1"/>
          <p:nvPr/>
        </p:nvSpPr>
        <p:spPr>
          <a:xfrm>
            <a:off x="1884484" y="3221066"/>
            <a:ext cx="1939299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i="1" spc="-3" dirty="0" err="1">
                <a:latin typeface="Arial"/>
                <a:cs typeface="Arial"/>
              </a:rPr>
              <a:t>Podarcis</a:t>
            </a:r>
            <a:r>
              <a:rPr sz="1154" i="1" spc="-22" dirty="0">
                <a:latin typeface="Arial"/>
                <a:cs typeface="Arial"/>
              </a:rPr>
              <a:t> </a:t>
            </a:r>
            <a:r>
              <a:rPr sz="1154" i="1" spc="-3" dirty="0" err="1">
                <a:latin typeface="Arial"/>
                <a:cs typeface="Arial"/>
              </a:rPr>
              <a:t>sicul</a:t>
            </a:r>
            <a:r>
              <a:rPr lang="it-IT" sz="1154" i="1" spc="-3" dirty="0" err="1">
                <a:latin typeface="Arial"/>
                <a:cs typeface="Arial"/>
              </a:rPr>
              <a:t>us</a:t>
            </a:r>
            <a:endParaRPr sz="1154" dirty="0">
              <a:latin typeface="Arial"/>
              <a:cs typeface="Arial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9E41F8-6206-471C-BC9B-6CFB92D732B8}"/>
              </a:ext>
            </a:extLst>
          </p:cNvPr>
          <p:cNvSpPr/>
          <p:nvPr/>
        </p:nvSpPr>
        <p:spPr>
          <a:xfrm>
            <a:off x="3207434" y="785300"/>
            <a:ext cx="1922514" cy="269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3416">
              <a:spcBef>
                <a:spcPts val="3"/>
              </a:spcBef>
            </a:pPr>
            <a:r>
              <a:rPr lang="it-IT" sz="1154" i="1" spc="-3" dirty="0" err="1">
                <a:latin typeface="Arial"/>
                <a:cs typeface="Arial"/>
              </a:rPr>
              <a:t>Podarcis</a:t>
            </a:r>
            <a:r>
              <a:rPr lang="it-IT" sz="1154" i="1" spc="-6" dirty="0">
                <a:latin typeface="Arial"/>
                <a:cs typeface="Arial"/>
              </a:rPr>
              <a:t> </a:t>
            </a:r>
            <a:r>
              <a:rPr lang="it-IT" sz="1154" i="1" spc="-3" dirty="0" err="1">
                <a:latin typeface="Arial"/>
                <a:cs typeface="Arial"/>
              </a:rPr>
              <a:t>muralis</a:t>
            </a:r>
            <a:endParaRPr lang="it-IT" sz="1154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92"/>
    </mc:Choice>
    <mc:Fallback xmlns="">
      <p:transition spd="slow" advTm="14959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5645" y="8308"/>
            <a:ext cx="2625099" cy="94566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b="1" dirty="0">
                <a:latin typeface="Arial"/>
                <a:cs typeface="Arial"/>
              </a:rPr>
              <a:t>Order</a:t>
            </a:r>
            <a:r>
              <a:rPr sz="1154" b="1" spc="-6" dirty="0">
                <a:latin typeface="Arial"/>
                <a:cs typeface="Arial"/>
              </a:rPr>
              <a:t> </a:t>
            </a:r>
            <a:r>
              <a:rPr sz="1154" b="1" spc="-3" dirty="0">
                <a:latin typeface="Arial"/>
                <a:cs typeface="Arial"/>
              </a:rPr>
              <a:t>Squamata</a:t>
            </a:r>
            <a:endParaRPr sz="1154">
              <a:latin typeface="Arial"/>
              <a:cs typeface="Arial"/>
            </a:endParaRPr>
          </a:p>
          <a:p>
            <a:pPr marL="8145" marR="566451"/>
            <a:r>
              <a:rPr sz="1154" b="1" dirty="0">
                <a:latin typeface="Arial"/>
                <a:cs typeface="Arial"/>
              </a:rPr>
              <a:t>Suborder Sauria (Lacertilia)</a:t>
            </a:r>
            <a:r>
              <a:rPr sz="1154" b="1" spc="-71" dirty="0">
                <a:latin typeface="Arial"/>
                <a:cs typeface="Arial"/>
              </a:rPr>
              <a:t> </a:t>
            </a:r>
            <a:r>
              <a:rPr sz="1154" b="1" spc="-3" dirty="0">
                <a:latin typeface="Arial"/>
                <a:cs typeface="Arial"/>
              </a:rPr>
              <a:t>–  Infraorder</a:t>
            </a:r>
            <a:r>
              <a:rPr sz="1154" b="1" spc="-13" dirty="0">
                <a:latin typeface="Arial"/>
                <a:cs typeface="Arial"/>
              </a:rPr>
              <a:t> </a:t>
            </a:r>
            <a:r>
              <a:rPr sz="1154" b="1" spc="-3" dirty="0">
                <a:latin typeface="Arial"/>
                <a:cs typeface="Arial"/>
              </a:rPr>
              <a:t>Scincomorpha</a:t>
            </a:r>
            <a:endParaRPr sz="1154">
              <a:latin typeface="Arial"/>
              <a:cs typeface="Arial"/>
            </a:endParaRPr>
          </a:p>
          <a:p>
            <a:pPr>
              <a:spcBef>
                <a:spcPts val="6"/>
              </a:spcBef>
            </a:pPr>
            <a:endParaRPr sz="1475">
              <a:latin typeface="Arial"/>
              <a:cs typeface="Arial"/>
            </a:endParaRPr>
          </a:p>
          <a:p>
            <a:pPr marL="1353618"/>
            <a:r>
              <a:rPr sz="1154" spc="-3" dirty="0">
                <a:latin typeface="Arial"/>
                <a:cs typeface="Arial"/>
              </a:rPr>
              <a:t>Chalcides</a:t>
            </a:r>
            <a:r>
              <a:rPr sz="1154" spc="-48" dirty="0">
                <a:latin typeface="Arial"/>
                <a:cs typeface="Arial"/>
              </a:rPr>
              <a:t> </a:t>
            </a:r>
            <a:r>
              <a:rPr sz="1154" spc="-3" dirty="0">
                <a:latin typeface="Arial"/>
                <a:cs typeface="Arial"/>
              </a:rPr>
              <a:t>ocellatus</a:t>
            </a:r>
            <a:endParaRPr sz="1154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68357" y="972336"/>
            <a:ext cx="3120308" cy="2163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2208663" y="3373285"/>
            <a:ext cx="3801363" cy="3010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04"/>
    </mc:Choice>
    <mc:Fallback xmlns="">
      <p:transition spd="slow" advTm="91004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4014" y="942295"/>
            <a:ext cx="5555973" cy="2016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1660878" y="3633762"/>
            <a:ext cx="5699339" cy="22621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75"/>
    </mc:Choice>
    <mc:Fallback xmlns="">
      <p:transition spd="slow" advTm="39975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933" y="3439449"/>
            <a:ext cx="4570134" cy="3047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3244464" y="105883"/>
            <a:ext cx="2655072" cy="3106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61"/>
    </mc:Choice>
    <mc:Fallback xmlns="">
      <p:transition spd="slow" advTm="6776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5645" y="8308"/>
            <a:ext cx="2542428" cy="108877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b="1" dirty="0">
                <a:latin typeface="Arial"/>
                <a:cs typeface="Arial"/>
              </a:rPr>
              <a:t>Order</a:t>
            </a:r>
            <a:r>
              <a:rPr sz="1154" b="1" spc="-6" dirty="0">
                <a:latin typeface="Arial"/>
                <a:cs typeface="Arial"/>
              </a:rPr>
              <a:t> </a:t>
            </a:r>
            <a:r>
              <a:rPr sz="1154" b="1" spc="-3" dirty="0">
                <a:latin typeface="Arial"/>
                <a:cs typeface="Arial"/>
              </a:rPr>
              <a:t>Squamata</a:t>
            </a:r>
            <a:endParaRPr sz="1154" dirty="0">
              <a:latin typeface="Arial"/>
              <a:cs typeface="Arial"/>
            </a:endParaRPr>
          </a:p>
          <a:p>
            <a:pPr marL="8145" marR="606359"/>
            <a:r>
              <a:rPr sz="1154" b="1" dirty="0">
                <a:latin typeface="Arial"/>
                <a:cs typeface="Arial"/>
              </a:rPr>
              <a:t>Suborder Sauria</a:t>
            </a:r>
            <a:r>
              <a:rPr sz="1154" b="1" spc="-71" dirty="0">
                <a:latin typeface="Arial"/>
                <a:cs typeface="Arial"/>
              </a:rPr>
              <a:t> </a:t>
            </a:r>
            <a:r>
              <a:rPr sz="1154" b="1" dirty="0">
                <a:latin typeface="Arial"/>
                <a:cs typeface="Arial"/>
              </a:rPr>
              <a:t>(Lacertilia)  Infraorder Diploglossa  </a:t>
            </a:r>
            <a:r>
              <a:rPr sz="1154" spc="-3" dirty="0">
                <a:latin typeface="Arial"/>
                <a:cs typeface="Arial"/>
              </a:rPr>
              <a:t>Family</a:t>
            </a:r>
            <a:r>
              <a:rPr sz="1154" spc="-6" dirty="0">
                <a:latin typeface="Arial"/>
                <a:cs typeface="Arial"/>
              </a:rPr>
              <a:t> </a:t>
            </a:r>
            <a:r>
              <a:rPr sz="1154" u="heavy" spc="-6" dirty="0">
                <a:solidFill>
                  <a:srgbClr val="009A9A"/>
                </a:solidFill>
                <a:uFill>
                  <a:solidFill>
                    <a:srgbClr val="009A9A"/>
                  </a:solidFill>
                </a:uFill>
                <a:latin typeface="Arial"/>
                <a:cs typeface="Arial"/>
                <a:hlinkClick r:id="rId2"/>
              </a:rPr>
              <a:t>Anguidae</a:t>
            </a:r>
            <a:endParaRPr sz="1154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83" dirty="0">
              <a:latin typeface="Arial"/>
              <a:cs typeface="Arial"/>
            </a:endParaRPr>
          </a:p>
          <a:p>
            <a:pPr>
              <a:spcBef>
                <a:spcPts val="3"/>
              </a:spcBef>
            </a:pPr>
            <a:endParaRPr sz="1122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35857" y="1465428"/>
            <a:ext cx="3334726" cy="2207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2194700" y="3819955"/>
            <a:ext cx="4165060" cy="2758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7B1DB01-F031-4562-96BB-9905BD6723F1}"/>
              </a:ext>
            </a:extLst>
          </p:cNvPr>
          <p:cNvSpPr/>
          <p:nvPr/>
        </p:nvSpPr>
        <p:spPr>
          <a:xfrm>
            <a:off x="786413" y="1162893"/>
            <a:ext cx="2731582" cy="269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15693"/>
            <a:r>
              <a:rPr lang="it-IT" sz="1154" b="1" i="1" spc="-3" dirty="0" err="1">
                <a:latin typeface="Arial"/>
                <a:cs typeface="Arial"/>
              </a:rPr>
              <a:t>Anguis</a:t>
            </a:r>
            <a:r>
              <a:rPr lang="it-IT" sz="1154" b="1" i="1" spc="-45" dirty="0">
                <a:latin typeface="Arial"/>
                <a:cs typeface="Arial"/>
              </a:rPr>
              <a:t> </a:t>
            </a:r>
            <a:r>
              <a:rPr lang="it-IT" sz="1154" b="1" i="1" spc="-3" dirty="0" err="1">
                <a:latin typeface="Arial"/>
                <a:cs typeface="Arial"/>
              </a:rPr>
              <a:t>fragilis</a:t>
            </a:r>
            <a:endParaRPr lang="it-IT" sz="1154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62"/>
    </mc:Choice>
    <mc:Fallback xmlns="">
      <p:transition spd="slow" advTm="10226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35538" y="706977"/>
            <a:ext cx="3136091" cy="2135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/>
          <p:nvPr/>
        </p:nvSpPr>
        <p:spPr>
          <a:xfrm>
            <a:off x="2195645" y="8308"/>
            <a:ext cx="3497417" cy="182853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2090696">
              <a:spcBef>
                <a:spcPts val="64"/>
              </a:spcBef>
            </a:pPr>
            <a:r>
              <a:rPr sz="1154" b="1" spc="-3" dirty="0">
                <a:latin typeface="Arial"/>
                <a:cs typeface="Arial"/>
              </a:rPr>
              <a:t>Infraorder Platynota  (Varanoidea)</a:t>
            </a:r>
            <a:endParaRPr sz="1154" dirty="0">
              <a:latin typeface="Arial"/>
              <a:cs typeface="Arial"/>
            </a:endParaRPr>
          </a:p>
          <a:p>
            <a:pPr marL="2022689">
              <a:spcBef>
                <a:spcPts val="1045"/>
              </a:spcBef>
            </a:pPr>
            <a:r>
              <a:rPr sz="1154" i="1" spc="-3" dirty="0">
                <a:latin typeface="Arial"/>
                <a:cs typeface="Arial"/>
              </a:rPr>
              <a:t>Heloderma</a:t>
            </a:r>
            <a:r>
              <a:rPr sz="1154" i="1" spc="-51" dirty="0">
                <a:latin typeface="Arial"/>
                <a:cs typeface="Arial"/>
              </a:rPr>
              <a:t> </a:t>
            </a:r>
            <a:r>
              <a:rPr sz="1154" i="1" spc="-3" dirty="0">
                <a:latin typeface="Arial"/>
                <a:cs typeface="Arial"/>
              </a:rPr>
              <a:t>suspectum</a:t>
            </a:r>
            <a:endParaRPr sz="1154" dirty="0">
              <a:latin typeface="Arial"/>
              <a:cs typeface="Arial"/>
            </a:endParaRPr>
          </a:p>
          <a:p>
            <a:pPr marL="121760" marR="1998663">
              <a:spcBef>
                <a:spcPts val="417"/>
              </a:spcBef>
            </a:pPr>
            <a:r>
              <a:rPr sz="898" spc="-6" dirty="0">
                <a:latin typeface="Arial"/>
                <a:cs typeface="Arial"/>
              </a:rPr>
              <a:t>Venom </a:t>
            </a:r>
            <a:r>
              <a:rPr sz="898" spc="-3" dirty="0">
                <a:latin typeface="Arial"/>
                <a:cs typeface="Arial"/>
              </a:rPr>
              <a:t>is </a:t>
            </a:r>
            <a:r>
              <a:rPr sz="898" spc="-6" dirty="0">
                <a:latin typeface="Arial"/>
                <a:cs typeface="Arial"/>
              </a:rPr>
              <a:t>produced </a:t>
            </a:r>
            <a:r>
              <a:rPr sz="898" spc="-3" dirty="0">
                <a:latin typeface="Arial"/>
                <a:cs typeface="Arial"/>
              </a:rPr>
              <a:t>in  </a:t>
            </a:r>
            <a:r>
              <a:rPr sz="898" spc="-6" dirty="0">
                <a:latin typeface="Arial"/>
                <a:cs typeface="Arial"/>
              </a:rPr>
              <a:t>glands </a:t>
            </a:r>
            <a:r>
              <a:rPr sz="898" spc="-3" dirty="0">
                <a:latin typeface="Arial"/>
                <a:cs typeface="Arial"/>
              </a:rPr>
              <a:t>in the lower jaw </a:t>
            </a:r>
            <a:r>
              <a:rPr sz="898" spc="-6" dirty="0">
                <a:latin typeface="Arial"/>
                <a:cs typeface="Arial"/>
              </a:rPr>
              <a:t>and  expressed along grooved  </a:t>
            </a:r>
            <a:r>
              <a:rPr sz="898" spc="-3" dirty="0">
                <a:latin typeface="Arial"/>
                <a:cs typeface="Arial"/>
              </a:rPr>
              <a:t>teeth as the animal</a:t>
            </a:r>
            <a:r>
              <a:rPr sz="898" spc="-19" dirty="0">
                <a:latin typeface="Arial"/>
                <a:cs typeface="Arial"/>
              </a:rPr>
              <a:t> </a:t>
            </a:r>
            <a:r>
              <a:rPr sz="898" spc="-3" dirty="0">
                <a:latin typeface="Arial"/>
                <a:cs typeface="Arial"/>
              </a:rPr>
              <a:t>bites.</a:t>
            </a:r>
            <a:endParaRPr sz="898" dirty="0">
              <a:latin typeface="Arial"/>
              <a:cs typeface="Arial"/>
            </a:endParaRPr>
          </a:p>
          <a:p>
            <a:pPr marL="121760" marR="2068298">
              <a:lnSpc>
                <a:spcPts val="1071"/>
              </a:lnSpc>
              <a:spcBef>
                <a:spcPts val="29"/>
              </a:spcBef>
            </a:pPr>
            <a:r>
              <a:rPr sz="898" spc="-3" dirty="0">
                <a:latin typeface="Arial"/>
                <a:cs typeface="Arial"/>
              </a:rPr>
              <a:t>Once the </a:t>
            </a:r>
            <a:r>
              <a:rPr sz="898" spc="-6" dirty="0">
                <a:latin typeface="Arial"/>
                <a:cs typeface="Arial"/>
              </a:rPr>
              <a:t>lizard </a:t>
            </a:r>
            <a:r>
              <a:rPr sz="898" spc="-3" dirty="0">
                <a:latin typeface="Arial"/>
                <a:cs typeface="Arial"/>
              </a:rPr>
              <a:t>bites, </a:t>
            </a:r>
            <a:r>
              <a:rPr sz="898" spc="-6" dirty="0">
                <a:latin typeface="Arial"/>
                <a:cs typeface="Arial"/>
              </a:rPr>
              <a:t>it  generally holds </a:t>
            </a:r>
            <a:r>
              <a:rPr sz="898" spc="-3" dirty="0">
                <a:latin typeface="Arial"/>
                <a:cs typeface="Arial"/>
              </a:rPr>
              <a:t>on </a:t>
            </a:r>
            <a:r>
              <a:rPr sz="898" spc="-6" dirty="0">
                <a:latin typeface="Arial"/>
                <a:cs typeface="Arial"/>
              </a:rPr>
              <a:t>and  chews more </a:t>
            </a:r>
            <a:r>
              <a:rPr sz="898" spc="-3" dirty="0">
                <a:latin typeface="Arial"/>
                <a:cs typeface="Arial"/>
              </a:rPr>
              <a:t>of the </a:t>
            </a:r>
            <a:r>
              <a:rPr sz="898" spc="-6" dirty="0">
                <a:latin typeface="Arial"/>
                <a:cs typeface="Arial"/>
              </a:rPr>
              <a:t>venom  </a:t>
            </a:r>
            <a:r>
              <a:rPr sz="898" spc="-3" dirty="0">
                <a:latin typeface="Arial"/>
                <a:cs typeface="Arial"/>
              </a:rPr>
              <a:t>into its</a:t>
            </a:r>
            <a:r>
              <a:rPr sz="898" spc="-6" dirty="0">
                <a:latin typeface="Arial"/>
                <a:cs typeface="Arial"/>
              </a:rPr>
              <a:t> </a:t>
            </a:r>
            <a:r>
              <a:rPr sz="898" spc="-3" dirty="0">
                <a:latin typeface="Arial"/>
                <a:cs typeface="Arial"/>
              </a:rPr>
              <a:t>victim</a:t>
            </a:r>
            <a:endParaRPr sz="898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32232" y="3032832"/>
            <a:ext cx="1385854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i="1" spc="-3" dirty="0">
                <a:latin typeface="Arial"/>
                <a:cs typeface="Arial"/>
              </a:rPr>
              <a:t>Varanus</a:t>
            </a:r>
            <a:r>
              <a:rPr sz="1154" i="1" spc="-13" dirty="0">
                <a:latin typeface="Arial"/>
                <a:cs typeface="Arial"/>
              </a:rPr>
              <a:t> </a:t>
            </a:r>
            <a:r>
              <a:rPr sz="1154" i="1" spc="-3" dirty="0">
                <a:latin typeface="Arial"/>
                <a:cs typeface="Arial"/>
              </a:rPr>
              <a:t>komodensis</a:t>
            </a:r>
            <a:endParaRPr sz="1154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81244" y="3200289"/>
            <a:ext cx="4329716" cy="32097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90"/>
    </mc:Choice>
    <mc:Fallback xmlns="">
      <p:transition spd="slow" advTm="17809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0793" y="203622"/>
            <a:ext cx="5571107" cy="875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53"/>
    </mc:Choice>
    <mc:Fallback xmlns="">
      <p:transition spd="slow" advTm="224353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5101" y="619876"/>
            <a:ext cx="4020578" cy="2662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/>
          <p:nvPr/>
        </p:nvSpPr>
        <p:spPr>
          <a:xfrm>
            <a:off x="2195645" y="8309"/>
            <a:ext cx="3109395" cy="560940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796" b="1" spc="-3" dirty="0">
                <a:latin typeface="Arial"/>
                <a:cs typeface="Arial"/>
              </a:rPr>
              <a:t>Suborder</a:t>
            </a:r>
            <a:r>
              <a:rPr sz="1796" b="1" spc="-45" dirty="0">
                <a:latin typeface="Arial"/>
                <a:cs typeface="Arial"/>
              </a:rPr>
              <a:t> </a:t>
            </a:r>
            <a:r>
              <a:rPr sz="1796" b="1" spc="-3" dirty="0">
                <a:latin typeface="Arial"/>
                <a:cs typeface="Arial"/>
              </a:rPr>
              <a:t>Amphisbaenia</a:t>
            </a:r>
            <a:endParaRPr sz="1796" dirty="0">
              <a:latin typeface="Arial"/>
              <a:cs typeface="Arial"/>
            </a:endParaRPr>
          </a:p>
          <a:p>
            <a:pPr marL="8145"/>
            <a:r>
              <a:rPr sz="1796" spc="-3" dirty="0">
                <a:latin typeface="Arial"/>
                <a:cs typeface="Arial"/>
              </a:rPr>
              <a:t>Family</a:t>
            </a:r>
            <a:r>
              <a:rPr sz="1796" spc="-6" dirty="0">
                <a:latin typeface="Arial"/>
                <a:cs typeface="Arial"/>
              </a:rPr>
              <a:t> </a:t>
            </a:r>
            <a:r>
              <a:rPr sz="1796" u="heavy" spc="-6" dirty="0" err="1">
                <a:solidFill>
                  <a:srgbClr val="009A9A"/>
                </a:solidFill>
                <a:uFill>
                  <a:solidFill>
                    <a:srgbClr val="009A9A"/>
                  </a:solidFill>
                </a:uFill>
                <a:latin typeface="Arial"/>
                <a:cs typeface="Arial"/>
                <a:hlinkClick r:id="rId3"/>
              </a:rPr>
              <a:t>Amphisbaenidae</a:t>
            </a:r>
            <a:endParaRPr sz="1796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3510" y="834632"/>
            <a:ext cx="4020578" cy="26629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/>
          <p:nvPr/>
        </p:nvSpPr>
        <p:spPr>
          <a:xfrm>
            <a:off x="3835539" y="4123430"/>
            <a:ext cx="3473145" cy="2300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 txBox="1"/>
          <p:nvPr/>
        </p:nvSpPr>
        <p:spPr>
          <a:xfrm>
            <a:off x="2547994" y="4187616"/>
            <a:ext cx="1115442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b="1" i="1" spc="-3" dirty="0">
                <a:latin typeface="Arial"/>
                <a:cs typeface="Arial"/>
              </a:rPr>
              <a:t>Blanus</a:t>
            </a:r>
            <a:r>
              <a:rPr sz="1154" b="1" i="1" spc="-51" dirty="0">
                <a:latin typeface="Arial"/>
                <a:cs typeface="Arial"/>
              </a:rPr>
              <a:t> </a:t>
            </a:r>
            <a:r>
              <a:rPr sz="1154" b="1" i="1" spc="-3" dirty="0">
                <a:latin typeface="Arial"/>
                <a:cs typeface="Arial"/>
              </a:rPr>
              <a:t>strauchi</a:t>
            </a:r>
            <a:endParaRPr sz="1154">
              <a:latin typeface="Arial"/>
              <a:cs typeface="Arial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E885B22-2986-46D1-A6BE-893E89E8FB76}"/>
              </a:ext>
            </a:extLst>
          </p:cNvPr>
          <p:cNvSpPr/>
          <p:nvPr/>
        </p:nvSpPr>
        <p:spPr>
          <a:xfrm>
            <a:off x="2295131" y="597768"/>
            <a:ext cx="1326069" cy="269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145">
              <a:spcBef>
                <a:spcPts val="1045"/>
              </a:spcBef>
            </a:pPr>
            <a:r>
              <a:rPr lang="it-IT" sz="1154" b="1" i="1" spc="-3" dirty="0" err="1">
                <a:latin typeface="Arial"/>
                <a:cs typeface="Arial"/>
              </a:rPr>
              <a:t>Blanus</a:t>
            </a:r>
            <a:r>
              <a:rPr lang="it-IT" sz="1154" b="1" i="1" spc="-10" dirty="0">
                <a:latin typeface="Arial"/>
                <a:cs typeface="Arial"/>
              </a:rPr>
              <a:t> </a:t>
            </a:r>
            <a:r>
              <a:rPr lang="it-IT" sz="1154" b="1" i="1" spc="-3" dirty="0" err="1">
                <a:latin typeface="Arial"/>
                <a:cs typeface="Arial"/>
              </a:rPr>
              <a:t>cinereus</a:t>
            </a:r>
            <a:endParaRPr lang="it-IT" sz="1154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85"/>
    </mc:Choice>
    <mc:Fallback xmlns="">
      <p:transition spd="slow" advTm="129985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14965" y="154753"/>
            <a:ext cx="3919811" cy="62415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76"/>
    </mc:Choice>
    <mc:Fallback xmlns="">
      <p:transition spd="slow" advTm="14027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0" y="820308"/>
            <a:ext cx="3486854" cy="47422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86295" y="75258"/>
            <a:ext cx="3309677" cy="48747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algn="ctr">
              <a:spcBef>
                <a:spcPts val="64"/>
              </a:spcBef>
            </a:pPr>
            <a:r>
              <a:rPr i="0" spc="-3" dirty="0"/>
              <a:t>Diapsidi </a:t>
            </a:r>
            <a:r>
              <a:rPr i="0" dirty="0">
                <a:latin typeface="Arial"/>
                <a:cs typeface="Arial"/>
              </a:rPr>
              <a:t>viventi: </a:t>
            </a:r>
            <a:r>
              <a:rPr i="0" spc="-3" dirty="0"/>
              <a:t>due </a:t>
            </a:r>
            <a:r>
              <a:rPr i="0" dirty="0">
                <a:latin typeface="Arial"/>
                <a:cs typeface="Arial"/>
              </a:rPr>
              <a:t>finestre</a:t>
            </a:r>
            <a:r>
              <a:rPr i="0" spc="-3" dirty="0"/>
              <a:t> temporali</a:t>
            </a:r>
          </a:p>
          <a:p>
            <a:pPr marR="30542" algn="ctr">
              <a:spcBef>
                <a:spcPts val="16"/>
              </a:spcBef>
            </a:pPr>
            <a:r>
              <a:rPr b="1" i="0" spc="-3" dirty="0"/>
              <a:t>Lepidosauri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181600" y="990600"/>
            <a:ext cx="3919276" cy="3154829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600" b="1" spc="-3" dirty="0">
                <a:latin typeface="Arial"/>
                <a:cs typeface="Arial"/>
              </a:rPr>
              <a:t>Lepidosauri:</a:t>
            </a:r>
            <a:endParaRPr sz="1600" dirty="0">
              <a:latin typeface="Arial"/>
              <a:cs typeface="Arial"/>
            </a:endParaRPr>
          </a:p>
          <a:p>
            <a:pPr marL="8145" marR="229268">
              <a:buChar char="•"/>
              <a:tabLst>
                <a:tab pos="110765" algn="l"/>
              </a:tabLst>
            </a:pPr>
            <a:r>
              <a:rPr sz="1600" spc="-3" dirty="0">
                <a:latin typeface="Arial"/>
                <a:cs typeface="Arial"/>
              </a:rPr>
              <a:t>Fessura</a:t>
            </a:r>
            <a:r>
              <a:rPr sz="1600" spc="-32" dirty="0">
                <a:latin typeface="Arial"/>
                <a:cs typeface="Arial"/>
              </a:rPr>
              <a:t> </a:t>
            </a:r>
            <a:r>
              <a:rPr sz="1600" spc="-3" dirty="0">
                <a:latin typeface="Arial"/>
                <a:cs typeface="Arial"/>
              </a:rPr>
              <a:t>cloacale  trasversale</a:t>
            </a:r>
            <a:endParaRPr sz="1600" dirty="0">
              <a:latin typeface="Arial"/>
              <a:cs typeface="Arial"/>
            </a:endParaRPr>
          </a:p>
          <a:p>
            <a:pPr marL="8145" marR="674773">
              <a:buChar char="•"/>
              <a:tabLst>
                <a:tab pos="111173" algn="l"/>
              </a:tabLst>
            </a:pPr>
            <a:r>
              <a:rPr sz="1600" spc="-6" dirty="0">
                <a:latin typeface="Arial"/>
                <a:cs typeface="Arial"/>
              </a:rPr>
              <a:t>Squame  </a:t>
            </a:r>
            <a:r>
              <a:rPr sz="1600" spc="-3" dirty="0" err="1">
                <a:latin typeface="Arial"/>
                <a:cs typeface="Arial"/>
              </a:rPr>
              <a:t>epidermiche</a:t>
            </a:r>
            <a:r>
              <a:rPr sz="1600" spc="-3" dirty="0">
                <a:latin typeface="Arial"/>
                <a:cs typeface="Arial"/>
              </a:rPr>
              <a:t> </a:t>
            </a:r>
            <a:r>
              <a:rPr lang="it-IT" sz="1600" spc="-3" dirty="0">
                <a:latin typeface="Arial"/>
                <a:cs typeface="Arial"/>
              </a:rPr>
              <a:t>e</a:t>
            </a:r>
            <a:r>
              <a:rPr sz="1600" spc="-3" dirty="0" err="1">
                <a:latin typeface="Arial"/>
                <a:cs typeface="Arial"/>
              </a:rPr>
              <a:t>mbricate</a:t>
            </a:r>
            <a:endParaRPr lang="it-IT" sz="1600" spc="-3" dirty="0">
              <a:latin typeface="Arial"/>
              <a:cs typeface="Arial"/>
            </a:endParaRPr>
          </a:p>
          <a:p>
            <a:pPr marL="8145" marR="674773">
              <a:buChar char="•"/>
              <a:tabLst>
                <a:tab pos="111173" algn="l"/>
              </a:tabLst>
            </a:pPr>
            <a:endParaRPr sz="1600" dirty="0">
              <a:latin typeface="Arial"/>
              <a:cs typeface="Arial"/>
            </a:endParaRPr>
          </a:p>
          <a:p>
            <a:pPr marL="110358" indent="-102621">
              <a:lnSpc>
                <a:spcPts val="1539"/>
              </a:lnSpc>
              <a:buChar char="•"/>
              <a:tabLst>
                <a:tab pos="110765" algn="l"/>
              </a:tabLst>
            </a:pPr>
            <a:r>
              <a:rPr sz="1600" spc="-6" dirty="0">
                <a:latin typeface="Arial"/>
                <a:cs typeface="Arial"/>
              </a:rPr>
              <a:t>Autotomia</a:t>
            </a:r>
            <a:endParaRPr sz="1600" dirty="0">
              <a:latin typeface="Arial"/>
              <a:cs typeface="Arial"/>
            </a:endParaRPr>
          </a:p>
          <a:p>
            <a:pPr marL="8145"/>
            <a:r>
              <a:rPr sz="1600" spc="-3" dirty="0">
                <a:latin typeface="Arial"/>
                <a:cs typeface="Arial"/>
              </a:rPr>
              <a:t>•Crescita</a:t>
            </a:r>
            <a:r>
              <a:rPr sz="1600" spc="-13" dirty="0">
                <a:latin typeface="Arial"/>
                <a:cs typeface="Arial"/>
              </a:rPr>
              <a:t> </a:t>
            </a:r>
            <a:r>
              <a:rPr sz="1600" spc="-3" dirty="0">
                <a:latin typeface="Arial"/>
                <a:cs typeface="Arial"/>
              </a:rPr>
              <a:t>determinata</a:t>
            </a:r>
            <a:endParaRPr sz="1600" dirty="0">
              <a:latin typeface="Arial"/>
              <a:cs typeface="Arial"/>
            </a:endParaRPr>
          </a:p>
          <a:p>
            <a:pPr>
              <a:spcBef>
                <a:spcPts val="26"/>
              </a:spcBef>
            </a:pPr>
            <a:endParaRPr sz="1600" dirty="0">
              <a:latin typeface="Arial"/>
              <a:cs typeface="Arial"/>
            </a:endParaRPr>
          </a:p>
          <a:p>
            <a:pPr marL="8145"/>
            <a:r>
              <a:rPr sz="1600" b="1" spc="-3" dirty="0">
                <a:latin typeface="Arial"/>
                <a:cs typeface="Arial"/>
              </a:rPr>
              <a:t>Squamati:</a:t>
            </a:r>
            <a:endParaRPr sz="1600" dirty="0">
              <a:latin typeface="Arial"/>
              <a:cs typeface="Arial"/>
            </a:endParaRPr>
          </a:p>
          <a:p>
            <a:pPr marL="8145" marR="219902">
              <a:buChar char="•"/>
              <a:tabLst>
                <a:tab pos="110358" algn="l"/>
              </a:tabLst>
            </a:pPr>
            <a:r>
              <a:rPr sz="1600" spc="-3" dirty="0">
                <a:latin typeface="Arial"/>
                <a:cs typeface="Arial"/>
              </a:rPr>
              <a:t>Organi</a:t>
            </a:r>
            <a:r>
              <a:rPr sz="1600" spc="-29" dirty="0">
                <a:latin typeface="Arial"/>
                <a:cs typeface="Arial"/>
              </a:rPr>
              <a:t> </a:t>
            </a:r>
            <a:r>
              <a:rPr sz="1600" spc="-3" dirty="0">
                <a:latin typeface="Arial"/>
                <a:cs typeface="Arial"/>
              </a:rPr>
              <a:t>copulatori  </a:t>
            </a:r>
            <a:r>
              <a:rPr sz="1600" spc="-6" dirty="0">
                <a:latin typeface="Arial"/>
                <a:cs typeface="Arial"/>
              </a:rPr>
              <a:t>pari</a:t>
            </a:r>
            <a:endParaRPr sz="1600" dirty="0">
              <a:latin typeface="Arial"/>
              <a:cs typeface="Arial"/>
            </a:endParaRPr>
          </a:p>
          <a:p>
            <a:pPr marL="8145" marR="205649">
              <a:buChar char="•"/>
              <a:tabLst>
                <a:tab pos="111173" algn="l"/>
              </a:tabLst>
            </a:pPr>
            <a:r>
              <a:rPr sz="1600" spc="-6" dirty="0">
                <a:latin typeface="Arial"/>
                <a:cs typeface="Arial"/>
              </a:rPr>
              <a:t>Perdita barra  temporale</a:t>
            </a:r>
            <a:r>
              <a:rPr sz="1600" spc="-16" dirty="0">
                <a:latin typeface="Arial"/>
                <a:cs typeface="Arial"/>
              </a:rPr>
              <a:t> </a:t>
            </a:r>
            <a:r>
              <a:rPr sz="1600" spc="-6" dirty="0">
                <a:latin typeface="Arial"/>
                <a:cs typeface="Arial"/>
              </a:rPr>
              <a:t>inferiore</a:t>
            </a:r>
            <a:endParaRPr sz="1600" dirty="0">
              <a:latin typeface="Arial"/>
              <a:cs typeface="Arial"/>
            </a:endParaRPr>
          </a:p>
          <a:p>
            <a:pPr>
              <a:spcBef>
                <a:spcPts val="26"/>
              </a:spcBef>
              <a:buFont typeface="Arial"/>
              <a:buChar char="•"/>
            </a:pPr>
            <a:endParaRPr sz="1600" dirty="0">
              <a:latin typeface="Arial"/>
              <a:cs typeface="Arial"/>
            </a:endParaRPr>
          </a:p>
          <a:p>
            <a:pPr marL="8145"/>
            <a:r>
              <a:rPr sz="1600" b="1" spc="-3" dirty="0">
                <a:latin typeface="Arial"/>
                <a:cs typeface="Arial"/>
              </a:rPr>
              <a:t>Scleroglossi:</a:t>
            </a:r>
            <a:endParaRPr sz="1600" dirty="0">
              <a:latin typeface="Arial"/>
              <a:cs typeface="Arial"/>
            </a:endParaRPr>
          </a:p>
          <a:p>
            <a:pPr marL="110358" indent="-102621">
              <a:buChar char="•"/>
              <a:tabLst>
                <a:tab pos="110765" algn="l"/>
              </a:tabLst>
            </a:pPr>
            <a:r>
              <a:rPr sz="1600" spc="-3" dirty="0">
                <a:latin typeface="Arial"/>
                <a:cs typeface="Arial"/>
              </a:rPr>
              <a:t>Lingua</a:t>
            </a:r>
            <a:r>
              <a:rPr sz="1600" spc="-6" dirty="0">
                <a:latin typeface="Arial"/>
                <a:cs typeface="Arial"/>
              </a:rPr>
              <a:t> </a:t>
            </a:r>
            <a:r>
              <a:rPr sz="1600" spc="-3" dirty="0">
                <a:latin typeface="Arial"/>
                <a:cs typeface="Arial"/>
              </a:rPr>
              <a:t>modificata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6205" y="5842475"/>
            <a:ext cx="2094595" cy="66737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>
              <a:spcBef>
                <a:spcPts val="64"/>
              </a:spcBef>
            </a:pPr>
            <a:r>
              <a:rPr sz="1400" spc="-3" dirty="0">
                <a:latin typeface="Arial"/>
                <a:cs typeface="Arial"/>
              </a:rPr>
              <a:t>3000 specie di “sauri”  2500 specie di </a:t>
            </a:r>
            <a:r>
              <a:rPr sz="1400" spc="-6" dirty="0" err="1">
                <a:latin typeface="Arial"/>
                <a:cs typeface="Arial"/>
              </a:rPr>
              <a:t>serpenti</a:t>
            </a:r>
            <a:r>
              <a:rPr sz="1400" spc="-6" dirty="0">
                <a:latin typeface="Arial"/>
                <a:cs typeface="Arial"/>
              </a:rPr>
              <a:t> </a:t>
            </a:r>
            <a:endParaRPr lang="it-IT" sz="1400" spc="-6" dirty="0">
              <a:latin typeface="Arial"/>
              <a:cs typeface="Arial"/>
            </a:endParaRPr>
          </a:p>
          <a:p>
            <a:pPr marL="8145" marR="3258">
              <a:spcBef>
                <a:spcPts val="64"/>
              </a:spcBef>
            </a:pPr>
            <a:r>
              <a:rPr sz="1400" spc="-3" dirty="0">
                <a:latin typeface="Arial"/>
                <a:cs typeface="Arial"/>
              </a:rPr>
              <a:t>2 specie di</a:t>
            </a:r>
            <a:r>
              <a:rPr sz="1400" spc="-6" dirty="0">
                <a:latin typeface="Arial"/>
                <a:cs typeface="Arial"/>
              </a:rPr>
              <a:t> </a:t>
            </a:r>
            <a:r>
              <a:rPr sz="1400" spc="-3" dirty="0">
                <a:latin typeface="Arial"/>
                <a:cs typeface="Arial"/>
              </a:rPr>
              <a:t>rincocefali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DFEE0E-E6F4-4A2B-BAD6-5BB18D7996A5}"/>
              </a:ext>
            </a:extLst>
          </p:cNvPr>
          <p:cNvSpPr txBox="1"/>
          <p:nvPr/>
        </p:nvSpPr>
        <p:spPr>
          <a:xfrm>
            <a:off x="4486285" y="5853026"/>
            <a:ext cx="263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Una filogenesi «sbagliata»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563D697-7E4C-4751-8CB9-B915C159403F}"/>
              </a:ext>
            </a:extLst>
          </p:cNvPr>
          <p:cNvCxnSpPr/>
          <p:nvPr/>
        </p:nvCxnSpPr>
        <p:spPr>
          <a:xfrm flipH="1" flipV="1">
            <a:off x="4572000" y="5311963"/>
            <a:ext cx="990600" cy="5082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106"/>
    </mc:Choice>
    <mc:Fallback xmlns="">
      <p:transition spd="slow" advTm="475106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37578" y="148238"/>
            <a:ext cx="5147093" cy="6561525"/>
            <a:chOff x="182371" y="462280"/>
            <a:chExt cx="6093460" cy="7767955"/>
          </a:xfrm>
        </p:grpSpPr>
        <p:sp>
          <p:nvSpPr>
            <p:cNvPr id="3" name="object 3"/>
            <p:cNvSpPr/>
            <p:nvPr/>
          </p:nvSpPr>
          <p:spPr>
            <a:xfrm>
              <a:off x="765813" y="1173988"/>
              <a:ext cx="5509510" cy="70561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" name="object 4"/>
            <p:cNvSpPr/>
            <p:nvPr/>
          </p:nvSpPr>
          <p:spPr>
            <a:xfrm>
              <a:off x="182371" y="462280"/>
              <a:ext cx="2341626" cy="17556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75"/>
    </mc:Choice>
    <mc:Fallback xmlns="">
      <p:transition spd="slow" advTm="63175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B044833-900C-45D5-876D-016F04ECF92D}"/>
              </a:ext>
            </a:extLst>
          </p:cNvPr>
          <p:cNvSpPr txBox="1"/>
          <p:nvPr/>
        </p:nvSpPr>
        <p:spPr>
          <a:xfrm>
            <a:off x="320366" y="558914"/>
            <a:ext cx="6108670" cy="1113655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931732">
              <a:spcBef>
                <a:spcPts val="64"/>
              </a:spcBef>
            </a:pPr>
            <a:r>
              <a:rPr sz="1796" spc="-3" dirty="0" err="1">
                <a:latin typeface="Arial"/>
                <a:cs typeface="Arial"/>
              </a:rPr>
              <a:t>Carnivori</a:t>
            </a:r>
            <a:r>
              <a:rPr lang="it-IT" sz="1796" spc="-3" dirty="0">
                <a:latin typeface="Arial"/>
                <a:cs typeface="Arial"/>
              </a:rPr>
              <a:t>.</a:t>
            </a:r>
            <a:r>
              <a:rPr sz="1796" spc="-3" dirty="0">
                <a:latin typeface="Arial"/>
                <a:cs typeface="Arial"/>
              </a:rPr>
              <a:t>  Assenza di</a:t>
            </a:r>
            <a:r>
              <a:rPr sz="1796" spc="-55" dirty="0">
                <a:latin typeface="Arial"/>
                <a:cs typeface="Arial"/>
              </a:rPr>
              <a:t> </a:t>
            </a:r>
            <a:r>
              <a:rPr sz="1796" spc="-3" dirty="0" err="1">
                <a:latin typeface="Arial"/>
                <a:cs typeface="Arial"/>
              </a:rPr>
              <a:t>arti</a:t>
            </a:r>
            <a:r>
              <a:rPr lang="it-IT" sz="1796" spc="-3" dirty="0">
                <a:latin typeface="Arial"/>
                <a:cs typeface="Arial"/>
              </a:rPr>
              <a:t>.</a:t>
            </a:r>
            <a:endParaRPr sz="1796" dirty="0">
              <a:latin typeface="Arial"/>
              <a:cs typeface="Arial"/>
            </a:endParaRPr>
          </a:p>
          <a:p>
            <a:pPr marL="8145" marR="3258">
              <a:spcBef>
                <a:spcPts val="3"/>
              </a:spcBef>
            </a:pPr>
            <a:r>
              <a:rPr sz="1796" spc="-3" dirty="0">
                <a:latin typeface="Arial"/>
                <a:cs typeface="Arial"/>
              </a:rPr>
              <a:t>Assenza di </a:t>
            </a:r>
            <a:r>
              <a:rPr sz="1796" spc="-3" dirty="0" err="1">
                <a:latin typeface="Arial"/>
                <a:cs typeface="Arial"/>
              </a:rPr>
              <a:t>palpebre</a:t>
            </a:r>
            <a:r>
              <a:rPr sz="1796" spc="-3" dirty="0">
                <a:latin typeface="Arial"/>
                <a:cs typeface="Arial"/>
              </a:rPr>
              <a:t> </a:t>
            </a:r>
            <a:r>
              <a:rPr sz="1796" spc="-6" dirty="0" err="1">
                <a:latin typeface="Arial"/>
                <a:cs typeface="Arial"/>
              </a:rPr>
              <a:t>mobili</a:t>
            </a:r>
            <a:r>
              <a:rPr lang="it-IT" sz="1796" spc="-6" dirty="0">
                <a:latin typeface="Arial"/>
                <a:cs typeface="Arial"/>
              </a:rPr>
              <a:t>.</a:t>
            </a:r>
            <a:r>
              <a:rPr sz="1796" spc="-6" dirty="0">
                <a:latin typeface="Arial"/>
                <a:cs typeface="Arial"/>
              </a:rPr>
              <a:t>  </a:t>
            </a:r>
            <a:r>
              <a:rPr sz="1796" spc="-3" dirty="0">
                <a:latin typeface="Arial"/>
                <a:cs typeface="Arial"/>
              </a:rPr>
              <a:t>Assenza di </a:t>
            </a:r>
            <a:r>
              <a:rPr sz="1796" spc="-3" dirty="0" err="1">
                <a:latin typeface="Arial"/>
                <a:cs typeface="Arial"/>
              </a:rPr>
              <a:t>timpano</a:t>
            </a:r>
            <a:r>
              <a:rPr lang="it-IT" sz="1796" spc="-3" dirty="0">
                <a:latin typeface="Arial"/>
                <a:cs typeface="Arial"/>
              </a:rPr>
              <a:t>.</a:t>
            </a:r>
            <a:r>
              <a:rPr sz="1796" spc="-3" dirty="0">
                <a:latin typeface="Arial"/>
                <a:cs typeface="Arial"/>
              </a:rPr>
              <a:t>  “Risistemazione” degli organi  interni.</a:t>
            </a:r>
            <a:endParaRPr sz="1796" dirty="0">
              <a:latin typeface="Arial"/>
              <a:cs typeface="Arial"/>
            </a:endParaRPr>
          </a:p>
          <a:p>
            <a:pPr marL="8145">
              <a:spcBef>
                <a:spcPts val="6"/>
              </a:spcBef>
            </a:pPr>
            <a:r>
              <a:rPr sz="1796" spc="-3" dirty="0" err="1">
                <a:latin typeface="Arial"/>
                <a:cs typeface="Arial"/>
              </a:rPr>
              <a:t>Termorecettori</a:t>
            </a:r>
            <a:r>
              <a:rPr lang="it-IT" sz="1796" spc="-3" dirty="0">
                <a:latin typeface="Arial"/>
                <a:cs typeface="Arial"/>
              </a:rPr>
              <a:t>.</a:t>
            </a:r>
            <a:endParaRPr sz="1796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E7F90B6-9638-4568-AEA6-3D3F41DEFF49}"/>
              </a:ext>
            </a:extLst>
          </p:cNvPr>
          <p:cNvSpPr txBox="1">
            <a:spLocks/>
          </p:cNvSpPr>
          <p:nvPr/>
        </p:nvSpPr>
        <p:spPr>
          <a:xfrm>
            <a:off x="3545744" y="154753"/>
            <a:ext cx="2560992" cy="40294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8145">
              <a:spcBef>
                <a:spcPts val="64"/>
              </a:spcBef>
            </a:pPr>
            <a:r>
              <a:rPr lang="it-IT" sz="2565" kern="0" dirty="0">
                <a:solidFill>
                  <a:sysClr val="windowText" lastClr="000000"/>
                </a:solidFill>
              </a:rPr>
              <a:t>I</a:t>
            </a:r>
            <a:r>
              <a:rPr lang="it-IT" sz="2565" kern="0" spc="-61" dirty="0">
                <a:solidFill>
                  <a:sysClr val="windowText" lastClr="000000"/>
                </a:solidFill>
              </a:rPr>
              <a:t> </a:t>
            </a:r>
            <a:r>
              <a:rPr lang="it-IT" sz="2565" kern="0" dirty="0">
                <a:solidFill>
                  <a:sysClr val="windowText" lastClr="000000"/>
                </a:solidFill>
              </a:rPr>
              <a:t>serpenti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30CA55F-A998-45A8-8443-842E67B7F9A4}"/>
              </a:ext>
            </a:extLst>
          </p:cNvPr>
          <p:cNvSpPr txBox="1"/>
          <p:nvPr/>
        </p:nvSpPr>
        <p:spPr>
          <a:xfrm>
            <a:off x="418105" y="5725860"/>
            <a:ext cx="1471375" cy="831235"/>
          </a:xfrm>
          <a:prstGeom prst="rect">
            <a:avLst/>
          </a:prstGeom>
        </p:spPr>
        <p:txBody>
          <a:bodyPr vert="horz" wrap="square" lIns="0" tIns="3665" rIns="0" bIns="0" rtlCol="0">
            <a:spAutoFit/>
          </a:bodyPr>
          <a:lstStyle/>
          <a:p>
            <a:pPr marL="8145" marR="3258" indent="18325" algn="just">
              <a:lnSpc>
                <a:spcPct val="101600"/>
              </a:lnSpc>
              <a:spcBef>
                <a:spcPts val="29"/>
              </a:spcBef>
            </a:pPr>
            <a:r>
              <a:rPr sz="1796" dirty="0">
                <a:latin typeface="Arial"/>
                <a:cs typeface="Arial"/>
              </a:rPr>
              <a:t>Alethinophidia  Scolecophidia  Anilioidi</a:t>
            </a:r>
          </a:p>
        </p:txBody>
      </p:sp>
      <p:pic>
        <p:nvPicPr>
          <p:cNvPr id="6" name="Immagine 5" descr="Immagine che contiene zebra, nero, sedendo, tavolo&#10;&#10;Descrizione generata automaticamente">
            <a:extLst>
              <a:ext uri="{FF2B5EF4-FFF2-40B4-BE49-F238E27FC236}">
                <a16:creationId xmlns:a16="http://schemas.microsoft.com/office/drawing/2014/main" id="{71868B45-BC25-4CB9-B4DB-30C499141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03" y="2262000"/>
            <a:ext cx="5000882" cy="331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0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696"/>
    </mc:Choice>
    <mc:Fallback xmlns="">
      <p:transition spd="slow" advTm="356696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nakeeducation.com/photos/misc/internalorgans.gif">
            <a:extLst>
              <a:ext uri="{FF2B5EF4-FFF2-40B4-BE49-F238E27FC236}">
                <a16:creationId xmlns:a16="http://schemas.microsoft.com/office/drawing/2014/main" id="{7153D5E2-F91E-40D4-8272-ED617FE8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896" y="96110"/>
            <a:ext cx="5779959" cy="3517592"/>
          </a:xfrm>
          <a:prstGeom prst="rect">
            <a:avLst/>
          </a:prstGeom>
          <a:noFill/>
        </p:spPr>
      </p:pic>
      <p:pic>
        <p:nvPicPr>
          <p:cNvPr id="6" name="Immagine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450FC43E-B843-46D6-88D2-140A17886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78" y="2011789"/>
            <a:ext cx="3163777" cy="4934803"/>
          </a:xfrm>
          <a:prstGeom prst="rect">
            <a:avLst/>
          </a:prstGeom>
        </p:spPr>
      </p:pic>
      <p:pic>
        <p:nvPicPr>
          <p:cNvPr id="1026" name="Picture 2" descr="Vertebral Column in Tetrapoda (With Diagram) | Chordata | Zoology">
            <a:extLst>
              <a:ext uri="{FF2B5EF4-FFF2-40B4-BE49-F238E27FC236}">
                <a16:creationId xmlns:a16="http://schemas.microsoft.com/office/drawing/2014/main" id="{8FCB5EDE-8F47-4E06-9BC2-F6306F86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3" y="3962258"/>
            <a:ext cx="3832681" cy="27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D47C47-4D53-6B7C-AD2C-013DFCD9A672}"/>
              </a:ext>
            </a:extLst>
          </p:cNvPr>
          <p:cNvSpPr txBox="1"/>
          <p:nvPr/>
        </p:nvSpPr>
        <p:spPr>
          <a:xfrm>
            <a:off x="6673383" y="741185"/>
            <a:ext cx="2401619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54" dirty="0"/>
              <a:t>Forte Asimmetria degli organi interni</a:t>
            </a:r>
          </a:p>
        </p:txBody>
      </p:sp>
    </p:spTree>
    <p:extLst>
      <p:ext uri="{BB962C8B-B14F-4D97-AF65-F5344CB8AC3E}">
        <p14:creationId xmlns:p14="http://schemas.microsoft.com/office/powerpoint/2010/main" val="24478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388"/>
    </mc:Choice>
    <mc:Fallback xmlns="">
      <p:transition spd="slow" advTm="205388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18956" y="73242"/>
            <a:ext cx="3817416" cy="3534298"/>
            <a:chOff x="1559708" y="1323834"/>
            <a:chExt cx="3878579" cy="3590925"/>
          </a:xfrm>
        </p:grpSpPr>
        <p:sp>
          <p:nvSpPr>
            <p:cNvPr id="3" name="object 3"/>
            <p:cNvSpPr/>
            <p:nvPr/>
          </p:nvSpPr>
          <p:spPr>
            <a:xfrm>
              <a:off x="1559708" y="1323834"/>
              <a:ext cx="3878476" cy="35903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" name="object 4"/>
            <p:cNvSpPr/>
            <p:nvPr/>
          </p:nvSpPr>
          <p:spPr>
            <a:xfrm>
              <a:off x="2695257" y="2581211"/>
              <a:ext cx="114681" cy="1032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" name="object 5"/>
            <p:cNvSpPr/>
            <p:nvPr/>
          </p:nvSpPr>
          <p:spPr>
            <a:xfrm>
              <a:off x="2936811" y="2759519"/>
              <a:ext cx="112395" cy="1032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" name="object 6"/>
            <p:cNvSpPr/>
            <p:nvPr/>
          </p:nvSpPr>
          <p:spPr>
            <a:xfrm>
              <a:off x="3698811" y="2916491"/>
              <a:ext cx="113918" cy="1032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7" name="object 7"/>
            <p:cNvSpPr/>
            <p:nvPr/>
          </p:nvSpPr>
          <p:spPr>
            <a:xfrm>
              <a:off x="5173281" y="2822765"/>
              <a:ext cx="113156" cy="10325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" name="object 8"/>
            <p:cNvSpPr/>
            <p:nvPr/>
          </p:nvSpPr>
          <p:spPr>
            <a:xfrm>
              <a:off x="4370133" y="2378519"/>
              <a:ext cx="112394" cy="10325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" name="object 9"/>
            <p:cNvSpPr/>
            <p:nvPr/>
          </p:nvSpPr>
          <p:spPr>
            <a:xfrm>
              <a:off x="3909885" y="2495867"/>
              <a:ext cx="113918" cy="10325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" name="object 10"/>
            <p:cNvSpPr/>
            <p:nvPr/>
          </p:nvSpPr>
          <p:spPr>
            <a:xfrm>
              <a:off x="2884233" y="2311463"/>
              <a:ext cx="112394" cy="10325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1" name="object 11"/>
            <p:cNvSpPr/>
            <p:nvPr/>
          </p:nvSpPr>
          <p:spPr>
            <a:xfrm>
              <a:off x="3014535" y="1717865"/>
              <a:ext cx="112394" cy="10172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50042" y="437899"/>
            <a:ext cx="837482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spc="-6" dirty="0">
                <a:latin typeface="Arial"/>
                <a:cs typeface="Arial"/>
              </a:rPr>
              <a:t>cerniere</a:t>
            </a:r>
            <a:endParaRPr sz="1154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163415" y="1914050"/>
            <a:ext cx="3979955" cy="4185016"/>
            <a:chOff x="1333753" y="3056842"/>
            <a:chExt cx="4408170" cy="4635293"/>
          </a:xfrm>
        </p:grpSpPr>
        <p:sp>
          <p:nvSpPr>
            <p:cNvPr id="14" name="object 14"/>
            <p:cNvSpPr/>
            <p:nvPr/>
          </p:nvSpPr>
          <p:spPr>
            <a:xfrm>
              <a:off x="2244364" y="3056842"/>
              <a:ext cx="113156" cy="10325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" name="object 15"/>
            <p:cNvSpPr/>
            <p:nvPr/>
          </p:nvSpPr>
          <p:spPr>
            <a:xfrm>
              <a:off x="1333753" y="4653279"/>
              <a:ext cx="4408170" cy="303885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" name="object 16"/>
            <p:cNvSpPr/>
            <p:nvPr/>
          </p:nvSpPr>
          <p:spPr>
            <a:xfrm>
              <a:off x="3857497" y="5057901"/>
              <a:ext cx="86867" cy="9677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" name="object 17"/>
            <p:cNvSpPr/>
            <p:nvPr/>
          </p:nvSpPr>
          <p:spPr>
            <a:xfrm>
              <a:off x="4627118" y="5991351"/>
              <a:ext cx="89154" cy="967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" name="object 18"/>
            <p:cNvSpPr/>
            <p:nvPr/>
          </p:nvSpPr>
          <p:spPr>
            <a:xfrm>
              <a:off x="4848097" y="5557773"/>
              <a:ext cx="86867" cy="9906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" name="object 19"/>
            <p:cNvSpPr/>
            <p:nvPr/>
          </p:nvSpPr>
          <p:spPr>
            <a:xfrm>
              <a:off x="3679189" y="5912103"/>
              <a:ext cx="87630" cy="9677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91"/>
    </mc:Choice>
    <mc:Fallback xmlns="">
      <p:transition spd="slow" advTm="7179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3177" y="1009908"/>
            <a:ext cx="3700201" cy="2230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77929" y="1"/>
            <a:ext cx="2984289" cy="755881"/>
          </a:xfrm>
          <a:prstGeom prst="rect">
            <a:avLst/>
          </a:prstGeom>
        </p:spPr>
        <p:txBody>
          <a:bodyPr vert="horz" wrap="square" lIns="0" tIns="58643" rIns="0" bIns="0" rtlCol="0">
            <a:spAutoFit/>
          </a:bodyPr>
          <a:lstStyle/>
          <a:p>
            <a:pPr marL="1341400">
              <a:spcBef>
                <a:spcPts val="462"/>
              </a:spcBef>
            </a:pPr>
            <a:r>
              <a:rPr sz="2052" spc="-6" dirty="0"/>
              <a:t>Alethinophidia</a:t>
            </a:r>
            <a:endParaRPr sz="2052" dirty="0"/>
          </a:p>
          <a:p>
            <a:pPr marL="8145" marR="1000146">
              <a:spcBef>
                <a:spcPts val="224"/>
              </a:spcBef>
            </a:pPr>
            <a:r>
              <a:rPr sz="1154" b="1" spc="-3" dirty="0"/>
              <a:t>Mancano entrambe le </a:t>
            </a:r>
            <a:r>
              <a:rPr sz="1154" b="1" spc="-6" dirty="0"/>
              <a:t>arcate  </a:t>
            </a:r>
            <a:r>
              <a:rPr sz="1154" b="1" dirty="0"/>
              <a:t>temporali</a:t>
            </a:r>
            <a:endParaRPr sz="1154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71E881-6DD5-444E-9CA5-156B71C96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15" t="56522" r="17203" b="10869"/>
          <a:stretch/>
        </p:blipFill>
        <p:spPr>
          <a:xfrm>
            <a:off x="1376597" y="3617148"/>
            <a:ext cx="6062406" cy="2841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00"/>
    </mc:Choice>
    <mc:Fallback xmlns="">
      <p:transition spd="slow" advTm="1401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8333" y="77355"/>
            <a:ext cx="4663858" cy="6479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53"/>
    </mc:Choice>
    <mc:Fallback xmlns="">
      <p:transition spd="slow" advTm="206453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60653" y="1"/>
            <a:ext cx="2360879" cy="1879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3166028" y="2010811"/>
            <a:ext cx="2374073" cy="3793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4573955" y="576007"/>
            <a:ext cx="248826" cy="159640"/>
          </a:xfrm>
          <a:custGeom>
            <a:avLst/>
            <a:gdLst/>
            <a:ahLst/>
            <a:cxnLst/>
            <a:rect l="l" t="t" r="r" b="b"/>
            <a:pathLst>
              <a:path w="387985" h="248919">
                <a:moveTo>
                  <a:pt x="67055" y="140207"/>
                </a:moveTo>
                <a:lnTo>
                  <a:pt x="0" y="248411"/>
                </a:lnTo>
                <a:lnTo>
                  <a:pt x="127253" y="236981"/>
                </a:lnTo>
                <a:lnTo>
                  <a:pt x="113507" y="214883"/>
                </a:lnTo>
                <a:lnTo>
                  <a:pt x="90677" y="214883"/>
                </a:lnTo>
                <a:lnTo>
                  <a:pt x="70865" y="182117"/>
                </a:lnTo>
                <a:lnTo>
                  <a:pt x="86982" y="172241"/>
                </a:lnTo>
                <a:lnTo>
                  <a:pt x="67055" y="140207"/>
                </a:lnTo>
                <a:close/>
              </a:path>
              <a:path w="387985" h="248919">
                <a:moveTo>
                  <a:pt x="86982" y="172241"/>
                </a:moveTo>
                <a:lnTo>
                  <a:pt x="70865" y="182117"/>
                </a:lnTo>
                <a:lnTo>
                  <a:pt x="90677" y="214883"/>
                </a:lnTo>
                <a:lnTo>
                  <a:pt x="107207" y="204754"/>
                </a:lnTo>
                <a:lnTo>
                  <a:pt x="86982" y="172241"/>
                </a:lnTo>
                <a:close/>
              </a:path>
              <a:path w="387985" h="248919">
                <a:moveTo>
                  <a:pt x="107207" y="204754"/>
                </a:moveTo>
                <a:lnTo>
                  <a:pt x="90677" y="214883"/>
                </a:lnTo>
                <a:lnTo>
                  <a:pt x="113507" y="214883"/>
                </a:lnTo>
                <a:lnTo>
                  <a:pt x="107207" y="204754"/>
                </a:lnTo>
                <a:close/>
              </a:path>
              <a:path w="387985" h="248919">
                <a:moveTo>
                  <a:pt x="368046" y="0"/>
                </a:moveTo>
                <a:lnTo>
                  <a:pt x="86982" y="172241"/>
                </a:lnTo>
                <a:lnTo>
                  <a:pt x="107207" y="204754"/>
                </a:lnTo>
                <a:lnTo>
                  <a:pt x="387857" y="32765"/>
                </a:lnTo>
                <a:lnTo>
                  <a:pt x="368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/>
          <p:nvPr/>
        </p:nvSpPr>
        <p:spPr>
          <a:xfrm>
            <a:off x="4395582" y="1281680"/>
            <a:ext cx="248826" cy="159640"/>
          </a:xfrm>
          <a:custGeom>
            <a:avLst/>
            <a:gdLst/>
            <a:ahLst/>
            <a:cxnLst/>
            <a:rect l="l" t="t" r="r" b="b"/>
            <a:pathLst>
              <a:path w="387985" h="248919">
                <a:moveTo>
                  <a:pt x="67818" y="139446"/>
                </a:moveTo>
                <a:lnTo>
                  <a:pt x="0" y="248411"/>
                </a:lnTo>
                <a:lnTo>
                  <a:pt x="127254" y="236981"/>
                </a:lnTo>
                <a:lnTo>
                  <a:pt x="113788" y="214883"/>
                </a:lnTo>
                <a:lnTo>
                  <a:pt x="91440" y="214883"/>
                </a:lnTo>
                <a:lnTo>
                  <a:pt x="71628" y="182118"/>
                </a:lnTo>
                <a:lnTo>
                  <a:pt x="87775" y="172196"/>
                </a:lnTo>
                <a:lnTo>
                  <a:pt x="67818" y="139446"/>
                </a:lnTo>
                <a:close/>
              </a:path>
              <a:path w="387985" h="248919">
                <a:moveTo>
                  <a:pt x="87775" y="172196"/>
                </a:moveTo>
                <a:lnTo>
                  <a:pt x="71628" y="182118"/>
                </a:lnTo>
                <a:lnTo>
                  <a:pt x="91440" y="214883"/>
                </a:lnTo>
                <a:lnTo>
                  <a:pt x="107700" y="204893"/>
                </a:lnTo>
                <a:lnTo>
                  <a:pt x="87775" y="172196"/>
                </a:lnTo>
                <a:close/>
              </a:path>
              <a:path w="387985" h="248919">
                <a:moveTo>
                  <a:pt x="107700" y="204893"/>
                </a:moveTo>
                <a:lnTo>
                  <a:pt x="91440" y="214883"/>
                </a:lnTo>
                <a:lnTo>
                  <a:pt x="113788" y="214883"/>
                </a:lnTo>
                <a:lnTo>
                  <a:pt x="107700" y="204893"/>
                </a:lnTo>
                <a:close/>
              </a:path>
              <a:path w="387985" h="248919">
                <a:moveTo>
                  <a:pt x="368046" y="0"/>
                </a:moveTo>
                <a:lnTo>
                  <a:pt x="87775" y="172196"/>
                </a:lnTo>
                <a:lnTo>
                  <a:pt x="107700" y="204893"/>
                </a:lnTo>
                <a:lnTo>
                  <a:pt x="387858" y="32766"/>
                </a:lnTo>
                <a:lnTo>
                  <a:pt x="368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37"/>
    </mc:Choice>
    <mc:Fallback xmlns="">
      <p:transition spd="slow" advTm="96937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946F6CEF-9306-4F39-9EC1-60EB73CA1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2" t="22826" r="18960" b="9782"/>
          <a:stretch/>
        </p:blipFill>
        <p:spPr>
          <a:xfrm>
            <a:off x="711320" y="838924"/>
            <a:ext cx="7037188" cy="538649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2C965A5-2E72-4898-B9A6-1EF074877E59}"/>
              </a:ext>
            </a:extLst>
          </p:cNvPr>
          <p:cNvSpPr txBox="1"/>
          <p:nvPr/>
        </p:nvSpPr>
        <p:spPr>
          <a:xfrm>
            <a:off x="466974" y="5090558"/>
            <a:ext cx="1532792" cy="2699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54" dirty="0"/>
              <a:t>Proteroglifi/solenoglifi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B802800-9FEF-4CB4-A42F-CFE535387C6A}"/>
              </a:ext>
            </a:extLst>
          </p:cNvPr>
          <p:cNvSpPr txBox="1"/>
          <p:nvPr/>
        </p:nvSpPr>
        <p:spPr>
          <a:xfrm>
            <a:off x="1198990" y="5480338"/>
            <a:ext cx="795411" cy="62517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54" dirty="0"/>
              <a:t>Opistoglifi</a:t>
            </a:r>
          </a:p>
          <a:p>
            <a:endParaRPr lang="it-IT" sz="1154" dirty="0"/>
          </a:p>
          <a:p>
            <a:r>
              <a:rPr lang="it-IT" sz="1154" dirty="0"/>
              <a:t>Aglifi</a:t>
            </a:r>
          </a:p>
        </p:txBody>
      </p:sp>
    </p:spTree>
    <p:extLst>
      <p:ext uri="{BB962C8B-B14F-4D97-AF65-F5344CB8AC3E}">
        <p14:creationId xmlns:p14="http://schemas.microsoft.com/office/powerpoint/2010/main" val="11421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65"/>
    </mc:Choice>
    <mc:Fallback xmlns="">
      <p:transition spd="slow" advTm="25316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1744E81-78BE-4E3F-9EF8-A5809AEF6AD6}"/>
              </a:ext>
            </a:extLst>
          </p:cNvPr>
          <p:cNvSpPr/>
          <p:nvPr/>
        </p:nvSpPr>
        <p:spPr>
          <a:xfrm>
            <a:off x="2177402" y="119730"/>
            <a:ext cx="5163465" cy="32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39" dirty="0"/>
              <a:t>https://www.youtube.com/watch?v=b0N06mEtm2Q&amp;t=1891s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2974D62-7E4E-471E-9E01-7AD82A224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5" t="21428" r="35359" b="12638"/>
          <a:stretch/>
        </p:blipFill>
        <p:spPr>
          <a:xfrm>
            <a:off x="149799" y="649962"/>
            <a:ext cx="4984675" cy="293216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F804AC3-E9F4-445C-9E65-321E71DE3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8" t="17033" r="33601" b="11539"/>
          <a:stretch/>
        </p:blipFill>
        <p:spPr>
          <a:xfrm>
            <a:off x="3765860" y="3582124"/>
            <a:ext cx="5375629" cy="317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16"/>
    </mc:Choice>
    <mc:Fallback xmlns="">
      <p:transition spd="slow" advTm="136016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4163" y="368964"/>
            <a:ext cx="1235988" cy="28458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796" i="1" dirty="0">
                <a:latin typeface="Arial"/>
                <a:cs typeface="Arial"/>
              </a:rPr>
              <a:t>Natrix</a:t>
            </a:r>
            <a:r>
              <a:rPr sz="1796" i="1" spc="-48" dirty="0">
                <a:latin typeface="Arial"/>
                <a:cs typeface="Arial"/>
              </a:rPr>
              <a:t> </a:t>
            </a:r>
            <a:r>
              <a:rPr sz="1796" i="1" dirty="0">
                <a:latin typeface="Arial"/>
                <a:cs typeface="Arial"/>
              </a:rPr>
              <a:t>natrix</a:t>
            </a:r>
            <a:endParaRPr sz="1796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66381" y="43982"/>
            <a:ext cx="2241067" cy="24508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539" b="1" spc="-3" dirty="0">
                <a:latin typeface="Arial"/>
                <a:cs typeface="Arial"/>
              </a:rPr>
              <a:t>Superfamily</a:t>
            </a:r>
            <a:r>
              <a:rPr sz="1539" b="1" spc="-51" dirty="0">
                <a:latin typeface="Arial"/>
                <a:cs typeface="Arial"/>
              </a:rPr>
              <a:t> </a:t>
            </a:r>
            <a:r>
              <a:rPr sz="1539" b="1" spc="-3" dirty="0">
                <a:latin typeface="Arial"/>
                <a:cs typeface="Arial"/>
              </a:rPr>
              <a:t>Xenophidia</a:t>
            </a:r>
            <a:endParaRPr sz="1539">
              <a:latin typeface="Arial"/>
              <a:cs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B5797E-692F-4B95-99D8-9E4712FE7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87" t="23913" r="30088" b="17391"/>
          <a:stretch/>
        </p:blipFill>
        <p:spPr>
          <a:xfrm>
            <a:off x="1639838" y="-45689"/>
            <a:ext cx="5717715" cy="6732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69"/>
    </mc:Choice>
    <mc:Fallback xmlns="">
      <p:transition spd="slow" advTm="10756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335644"/>
            <a:ext cx="5867399" cy="2331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6477000" y="2438400"/>
            <a:ext cx="2501937" cy="4083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20"/>
    </mc:Choice>
    <mc:Fallback xmlns="">
      <p:transition spd="slow" advTm="6222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8218" y="1029514"/>
            <a:ext cx="3879250" cy="2569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78774" y="416366"/>
            <a:ext cx="2002422" cy="24508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b="1" spc="-3" dirty="0"/>
              <a:t>Hierophis</a:t>
            </a:r>
            <a:r>
              <a:rPr b="1" spc="-55" dirty="0"/>
              <a:t> </a:t>
            </a:r>
            <a:r>
              <a:rPr b="1" spc="-3" dirty="0"/>
              <a:t>viridiflavus</a:t>
            </a:r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58218" y="3949948"/>
            <a:ext cx="3879518" cy="2569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72"/>
    </mc:Choice>
    <mc:Fallback xmlns="">
      <p:transition spd="slow" advTm="84172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38593" y="2717462"/>
            <a:ext cx="2513026" cy="3794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2542944" y="660062"/>
            <a:ext cx="2822205" cy="1869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3383660" y="298591"/>
            <a:ext cx="1507620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b="1" i="1" dirty="0">
                <a:latin typeface="Arial"/>
                <a:cs typeface="Arial"/>
              </a:rPr>
              <a:t>Zamenis</a:t>
            </a:r>
            <a:r>
              <a:rPr sz="1154" b="1" i="1" spc="-32" dirty="0">
                <a:latin typeface="Arial"/>
                <a:cs typeface="Arial"/>
              </a:rPr>
              <a:t> </a:t>
            </a:r>
            <a:r>
              <a:rPr sz="1154" b="1" i="1" spc="-3" dirty="0">
                <a:latin typeface="Arial"/>
                <a:cs typeface="Arial"/>
              </a:rPr>
              <a:t>longissimus</a:t>
            </a:r>
            <a:endParaRPr sz="1154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56792" y="4153896"/>
            <a:ext cx="1205851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b="1" i="1" dirty="0">
                <a:latin typeface="Arial"/>
                <a:cs typeface="Arial"/>
              </a:rPr>
              <a:t>Zamenis</a:t>
            </a:r>
            <a:r>
              <a:rPr sz="1154" b="1" i="1" spc="-58" dirty="0">
                <a:latin typeface="Arial"/>
                <a:cs typeface="Arial"/>
              </a:rPr>
              <a:t> </a:t>
            </a:r>
            <a:r>
              <a:rPr sz="1154" b="1" i="1" dirty="0">
                <a:latin typeface="Arial"/>
                <a:cs typeface="Arial"/>
              </a:rPr>
              <a:t>lineatus</a:t>
            </a:r>
            <a:endParaRPr sz="1154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91266" y="4426908"/>
            <a:ext cx="2051536" cy="14162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7" name="object 7"/>
          <p:cNvSpPr/>
          <p:nvPr/>
        </p:nvSpPr>
        <p:spPr>
          <a:xfrm>
            <a:off x="2148894" y="2905120"/>
            <a:ext cx="2072712" cy="12217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8" name="object 8"/>
          <p:cNvSpPr txBox="1"/>
          <p:nvPr/>
        </p:nvSpPr>
        <p:spPr>
          <a:xfrm>
            <a:off x="2556790" y="2709318"/>
            <a:ext cx="1507620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b="1" i="1" dirty="0">
                <a:latin typeface="Arial"/>
                <a:cs typeface="Arial"/>
              </a:rPr>
              <a:t>Zamenis</a:t>
            </a:r>
            <a:r>
              <a:rPr sz="1154" b="1" i="1" spc="-32" dirty="0">
                <a:latin typeface="Arial"/>
                <a:cs typeface="Arial"/>
              </a:rPr>
              <a:t> </a:t>
            </a:r>
            <a:r>
              <a:rPr sz="1154" b="1" i="1" spc="-3" dirty="0">
                <a:latin typeface="Arial"/>
                <a:cs typeface="Arial"/>
              </a:rPr>
              <a:t>longissimus</a:t>
            </a:r>
            <a:endParaRPr sz="1154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63"/>
    </mc:Choice>
    <mc:Fallback xmlns="">
      <p:transition spd="slow" advTm="130763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45139" y="510523"/>
            <a:ext cx="4202666" cy="2783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grpSp>
        <p:nvGrpSpPr>
          <p:cNvPr id="3" name="object 3"/>
          <p:cNvGrpSpPr/>
          <p:nvPr/>
        </p:nvGrpSpPr>
        <p:grpSpPr>
          <a:xfrm>
            <a:off x="369235" y="3331097"/>
            <a:ext cx="7912055" cy="3327027"/>
            <a:chOff x="0" y="4623561"/>
            <a:chExt cx="6845300" cy="2878455"/>
          </a:xfrm>
        </p:grpSpPr>
        <p:sp>
          <p:nvSpPr>
            <p:cNvPr id="4" name="object 4"/>
            <p:cNvSpPr/>
            <p:nvPr/>
          </p:nvSpPr>
          <p:spPr>
            <a:xfrm>
              <a:off x="0" y="4623561"/>
              <a:ext cx="2984246" cy="28460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5" name="object 5"/>
            <p:cNvSpPr/>
            <p:nvPr/>
          </p:nvSpPr>
          <p:spPr>
            <a:xfrm>
              <a:off x="2965195" y="4682235"/>
              <a:ext cx="3880104" cy="2819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549816" y="199876"/>
            <a:ext cx="1717758" cy="20524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283" b="1" i="1" spc="-3" dirty="0">
                <a:latin typeface="Arial"/>
                <a:cs typeface="Arial"/>
              </a:rPr>
              <a:t>Elaphe</a:t>
            </a:r>
            <a:r>
              <a:rPr sz="1283" b="1" i="1" spc="-13" dirty="0">
                <a:latin typeface="Arial"/>
                <a:cs typeface="Arial"/>
              </a:rPr>
              <a:t> </a:t>
            </a:r>
            <a:r>
              <a:rPr sz="1283" b="1" i="1" spc="-3" dirty="0">
                <a:latin typeface="Arial"/>
                <a:cs typeface="Arial"/>
              </a:rPr>
              <a:t>quatuorlineata</a:t>
            </a:r>
            <a:endParaRPr sz="1283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89"/>
    </mc:Choice>
    <mc:Fallback xmlns="">
      <p:transition spd="slow" advTm="153189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840" y="409688"/>
            <a:ext cx="3603281" cy="4718947"/>
            <a:chOff x="1262125" y="778509"/>
            <a:chExt cx="4472940" cy="5857875"/>
          </a:xfrm>
        </p:grpSpPr>
        <p:sp>
          <p:nvSpPr>
            <p:cNvPr id="3" name="object 3"/>
            <p:cNvSpPr/>
            <p:nvPr/>
          </p:nvSpPr>
          <p:spPr>
            <a:xfrm>
              <a:off x="1262125" y="3721354"/>
              <a:ext cx="4400550" cy="29146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" name="object 4"/>
            <p:cNvSpPr/>
            <p:nvPr/>
          </p:nvSpPr>
          <p:spPr>
            <a:xfrm>
              <a:off x="1334515" y="778509"/>
              <a:ext cx="4400550" cy="29146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731122" y="197921"/>
            <a:ext cx="976165" cy="20524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sz="1283" b="1" i="1" spc="-3" dirty="0">
                <a:latin typeface="Arial"/>
                <a:cs typeface="Arial"/>
              </a:rPr>
              <a:t>Vipera</a:t>
            </a:r>
            <a:r>
              <a:rPr sz="1283" b="1" i="1" spc="-32" dirty="0">
                <a:latin typeface="Arial"/>
                <a:cs typeface="Arial"/>
              </a:rPr>
              <a:t> </a:t>
            </a:r>
            <a:r>
              <a:rPr sz="1283" b="1" i="1" spc="-3" dirty="0">
                <a:latin typeface="Arial"/>
                <a:cs typeface="Arial"/>
              </a:rPr>
              <a:t>aspis</a:t>
            </a:r>
            <a:endParaRPr sz="1283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03258" y="861157"/>
            <a:ext cx="4991013" cy="3305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16"/>
    </mc:Choice>
    <mc:Fallback xmlns="">
      <p:transition spd="slow" advTm="64016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55141" y="8308"/>
            <a:ext cx="2276498" cy="97323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431252">
              <a:spcBef>
                <a:spcPts val="64"/>
              </a:spcBef>
            </a:pPr>
            <a:r>
              <a:rPr sz="1154" b="1" spc="-3" dirty="0">
                <a:latin typeface="Arial"/>
                <a:cs typeface="Arial"/>
              </a:rPr>
              <a:t>Suborder Ophidia  (Serpentes) </a:t>
            </a:r>
            <a:r>
              <a:rPr sz="1154" b="1" dirty="0">
                <a:latin typeface="Arial"/>
                <a:cs typeface="Arial"/>
              </a:rPr>
              <a:t>- </a:t>
            </a:r>
            <a:r>
              <a:rPr sz="1154" b="1" spc="-6" dirty="0">
                <a:latin typeface="Arial"/>
                <a:cs typeface="Arial"/>
              </a:rPr>
              <a:t>Snakes  </a:t>
            </a:r>
            <a:r>
              <a:rPr sz="1154" b="1" spc="-3" dirty="0">
                <a:latin typeface="Arial"/>
                <a:cs typeface="Arial"/>
              </a:rPr>
              <a:t>(Scolecophidia)  Superfamily</a:t>
            </a:r>
            <a:r>
              <a:rPr sz="1154" b="1" spc="-55" dirty="0">
                <a:latin typeface="Arial"/>
                <a:cs typeface="Arial"/>
              </a:rPr>
              <a:t> </a:t>
            </a:r>
            <a:r>
              <a:rPr sz="1154" b="1" spc="-3" dirty="0">
                <a:latin typeface="Arial"/>
                <a:cs typeface="Arial"/>
              </a:rPr>
              <a:t>Typhlopoidea</a:t>
            </a:r>
            <a:endParaRPr sz="1154" dirty="0">
              <a:latin typeface="Arial"/>
              <a:cs typeface="Arial"/>
            </a:endParaRPr>
          </a:p>
          <a:p>
            <a:pPr marL="712645">
              <a:spcBef>
                <a:spcPts val="600"/>
              </a:spcBef>
            </a:pPr>
            <a:r>
              <a:rPr sz="1154" b="1" i="1" spc="-3" dirty="0">
                <a:latin typeface="Arial"/>
                <a:cs typeface="Arial"/>
              </a:rPr>
              <a:t>Typhlops</a:t>
            </a:r>
            <a:r>
              <a:rPr sz="1154" b="1" i="1" spc="-48" dirty="0">
                <a:latin typeface="Arial"/>
                <a:cs typeface="Arial"/>
              </a:rPr>
              <a:t> </a:t>
            </a:r>
            <a:r>
              <a:rPr sz="1154" b="1" i="1" spc="-3" dirty="0">
                <a:latin typeface="Arial"/>
                <a:cs typeface="Arial"/>
              </a:rPr>
              <a:t>vermicularis</a:t>
            </a:r>
            <a:endParaRPr sz="1154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80631" y="1146230"/>
            <a:ext cx="4110583" cy="27225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115603" y="1138085"/>
            <a:ext cx="3967703" cy="2926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/>
          <p:nvPr/>
        </p:nvSpPr>
        <p:spPr>
          <a:xfrm>
            <a:off x="2937810" y="5033869"/>
            <a:ext cx="6122069" cy="16457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 txBox="1"/>
          <p:nvPr/>
        </p:nvSpPr>
        <p:spPr>
          <a:xfrm>
            <a:off x="4873199" y="178373"/>
            <a:ext cx="676433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dirty="0">
                <a:latin typeface="Arial"/>
                <a:cs typeface="Arial"/>
              </a:rPr>
              <a:t>FOSSORI</a:t>
            </a:r>
            <a:endParaRPr sz="1154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71"/>
    </mc:Choice>
    <mc:Fallback xmlns="">
      <p:transition spd="slow" advTm="120571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7577" y="203623"/>
            <a:ext cx="6010931" cy="6450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33"/>
    </mc:Choice>
    <mc:Fallback xmlns="">
      <p:transition spd="slow" advTm="60033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3055" y="516389"/>
            <a:ext cx="3876806" cy="29585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/>
          <p:nvPr/>
        </p:nvSpPr>
        <p:spPr>
          <a:xfrm>
            <a:off x="3342223" y="206450"/>
            <a:ext cx="1344722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spc="-3" dirty="0">
                <a:latin typeface="Arial"/>
                <a:cs typeface="Arial"/>
              </a:rPr>
              <a:t>Leptotyphlops</a:t>
            </a:r>
            <a:r>
              <a:rPr sz="1154" spc="-10" dirty="0">
                <a:latin typeface="Arial"/>
                <a:cs typeface="Arial"/>
              </a:rPr>
              <a:t> </a:t>
            </a:r>
            <a:r>
              <a:rPr sz="1154" spc="-3" dirty="0">
                <a:latin typeface="Arial"/>
                <a:cs typeface="Arial"/>
              </a:rPr>
              <a:t>dulcis</a:t>
            </a:r>
            <a:endParaRPr sz="1154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3055" y="3517939"/>
            <a:ext cx="3933983" cy="2941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31"/>
    </mc:Choice>
    <mc:Fallback xmlns="">
      <p:transition spd="slow" advTm="9013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12396" y="943015"/>
            <a:ext cx="2909682" cy="1967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1004537" y="3113791"/>
            <a:ext cx="3258608" cy="2497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4436143" y="3113303"/>
            <a:ext cx="3259224" cy="24979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" name="object 5"/>
          <p:cNvSpPr txBox="1"/>
          <p:nvPr/>
        </p:nvSpPr>
        <p:spPr>
          <a:xfrm>
            <a:off x="2496518" y="5642539"/>
            <a:ext cx="1425356" cy="541063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 algn="just">
              <a:spcBef>
                <a:spcPts val="64"/>
              </a:spcBef>
            </a:pPr>
            <a:r>
              <a:rPr sz="1154" spc="-3" dirty="0">
                <a:latin typeface="Arial"/>
                <a:cs typeface="Arial"/>
              </a:rPr>
              <a:t>Close-up showing </a:t>
            </a:r>
            <a:r>
              <a:rPr sz="1154" spc="-6" dirty="0">
                <a:latin typeface="Arial"/>
                <a:cs typeface="Arial"/>
              </a:rPr>
              <a:t>the  </a:t>
            </a:r>
            <a:r>
              <a:rPr sz="1154" spc="-3" dirty="0">
                <a:latin typeface="Arial"/>
                <a:cs typeface="Arial"/>
              </a:rPr>
              <a:t>rounded, blunt head </a:t>
            </a:r>
            <a:r>
              <a:rPr sz="1154" dirty="0">
                <a:latin typeface="Arial"/>
                <a:cs typeface="Arial"/>
              </a:rPr>
              <a:t>-  </a:t>
            </a:r>
            <a:r>
              <a:rPr sz="1154" spc="-3" dirty="0">
                <a:latin typeface="Arial"/>
                <a:cs typeface="Arial"/>
              </a:rPr>
              <a:t>ideal for</a:t>
            </a:r>
            <a:r>
              <a:rPr sz="1154" spc="-6" dirty="0">
                <a:latin typeface="Arial"/>
                <a:cs typeface="Arial"/>
              </a:rPr>
              <a:t> </a:t>
            </a:r>
            <a:r>
              <a:rPr sz="1154" spc="-3" dirty="0">
                <a:latin typeface="Arial"/>
                <a:cs typeface="Arial"/>
              </a:rPr>
              <a:t>burrowing.</a:t>
            </a:r>
            <a:endParaRPr sz="1154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36143" y="5642539"/>
            <a:ext cx="1597621" cy="541063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>
              <a:spcBef>
                <a:spcPts val="64"/>
              </a:spcBef>
            </a:pPr>
            <a:r>
              <a:rPr sz="1154" spc="-3" dirty="0">
                <a:latin typeface="Arial"/>
                <a:cs typeface="Arial"/>
              </a:rPr>
              <a:t>The tail is </a:t>
            </a:r>
            <a:r>
              <a:rPr sz="1154" dirty="0">
                <a:latin typeface="Arial"/>
                <a:cs typeface="Arial"/>
              </a:rPr>
              <a:t>short </a:t>
            </a:r>
            <a:r>
              <a:rPr sz="1154" spc="-3" dirty="0">
                <a:latin typeface="Arial"/>
                <a:cs typeface="Arial"/>
              </a:rPr>
              <a:t>and  thick and ends in a blunt  point.</a:t>
            </a:r>
            <a:endParaRPr sz="1154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87898" y="639272"/>
            <a:ext cx="676433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dirty="0">
                <a:latin typeface="Arial"/>
                <a:cs typeface="Arial"/>
              </a:rPr>
              <a:t>FOSSORI</a:t>
            </a:r>
            <a:endParaRPr sz="1154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5207" y="99759"/>
            <a:ext cx="2410888" cy="83729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>
              <a:spcBef>
                <a:spcPts val="64"/>
              </a:spcBef>
            </a:pPr>
            <a:r>
              <a:rPr sz="1796" b="1" spc="-3" dirty="0">
                <a:latin typeface="Arial"/>
                <a:cs typeface="Arial"/>
              </a:rPr>
              <a:t>Suborder Ophidia  (Serpentes) – </a:t>
            </a:r>
            <a:r>
              <a:rPr sz="1796" b="1" spc="-6" dirty="0">
                <a:latin typeface="Arial"/>
                <a:cs typeface="Arial"/>
              </a:rPr>
              <a:t>Snakes  </a:t>
            </a:r>
            <a:r>
              <a:rPr sz="1796" b="1" dirty="0">
                <a:latin typeface="Arial"/>
                <a:cs typeface="Arial"/>
              </a:rPr>
              <a:t>Anilioidea</a:t>
            </a:r>
            <a:endParaRPr sz="1796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73"/>
    </mc:Choice>
    <mc:Fallback xmlns="">
      <p:transition spd="slow" advTm="8887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0657" y="239341"/>
            <a:ext cx="3908943" cy="26562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4724400" y="1648104"/>
            <a:ext cx="4097985" cy="2466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/>
          <p:nvPr/>
        </p:nvSpPr>
        <p:spPr>
          <a:xfrm>
            <a:off x="1600200" y="3680674"/>
            <a:ext cx="4280033" cy="27963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15"/>
    </mc:Choice>
    <mc:Fallback xmlns="">
      <p:transition spd="slow" advTm="7691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6118" y="1230042"/>
            <a:ext cx="1262458" cy="18583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154" spc="-3" dirty="0">
                <a:latin typeface="Arial"/>
                <a:cs typeface="Arial"/>
              </a:rPr>
              <a:t>Coda giovani</a:t>
            </a:r>
            <a:r>
              <a:rPr sz="1154" spc="-38" dirty="0">
                <a:latin typeface="Arial"/>
                <a:cs typeface="Arial"/>
              </a:rPr>
              <a:t> </a:t>
            </a:r>
            <a:r>
              <a:rPr sz="1154" spc="-6" dirty="0">
                <a:latin typeface="Arial"/>
                <a:cs typeface="Arial"/>
              </a:rPr>
              <a:t>adulti</a:t>
            </a:r>
            <a:endParaRPr sz="1154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8304" y="293759"/>
            <a:ext cx="5167391" cy="62704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31"/>
    </mc:Choice>
    <mc:Fallback xmlns="">
      <p:transition spd="slow" advTm="7283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0" y="304800"/>
            <a:ext cx="6629400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66"/>
    </mc:Choice>
    <mc:Fallback xmlns="">
      <p:transition spd="slow" advTm="12176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Microsoft Office PowerPoint</Application>
  <PresentationFormat>Presentazione su schermo (4:3)</PresentationFormat>
  <Paragraphs>135</Paragraphs>
  <Slides>67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3" baseType="lpstr">
      <vt:lpstr>Arial</vt:lpstr>
      <vt:lpstr>Calibri</vt:lpstr>
      <vt:lpstr>Carlito</vt:lpstr>
      <vt:lpstr>Comic Sans MS</vt:lpstr>
      <vt:lpstr>Office Theme</vt:lpstr>
      <vt:lpstr>Image</vt:lpstr>
      <vt:lpstr>Diapsida</vt:lpstr>
      <vt:lpstr>Presentazione standard di PowerPoint</vt:lpstr>
      <vt:lpstr>Presentazione standard di PowerPoint</vt:lpstr>
      <vt:lpstr>http://www.reptile-database.org/</vt:lpstr>
      <vt:lpstr>Diapsidi viventi: due finestre temporali Lepidosauri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Sphenodon</vt:lpstr>
      <vt:lpstr>Presentazione standard di PowerPoint</vt:lpstr>
      <vt:lpstr>Primitivi diapsidi</vt:lpstr>
      <vt:lpstr>Sphenodontidae del triassico Pleurosaurus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Alethinophidia Mancano entrambe le arcate  temporali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Hierophis viridiflavus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Diapsida</dc:title>
  <dc:creator>Riccardo Castiglia</dc:creator>
  <cp:lastModifiedBy>Riccardo Castiglia</cp:lastModifiedBy>
  <cp:revision>25</cp:revision>
  <dcterms:created xsi:type="dcterms:W3CDTF">2020-05-12T07:37:02Z</dcterms:created>
  <dcterms:modified xsi:type="dcterms:W3CDTF">2022-05-10T04:36:26Z</dcterms:modified>
</cp:coreProperties>
</file>