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6" r:id="rId3"/>
    <p:sldId id="433" r:id="rId4"/>
    <p:sldId id="257" r:id="rId5"/>
    <p:sldId id="291" r:id="rId6"/>
    <p:sldId id="278" r:id="rId7"/>
    <p:sldId id="259" r:id="rId8"/>
    <p:sldId id="434" r:id="rId9"/>
    <p:sldId id="420" r:id="rId10"/>
    <p:sldId id="419" r:id="rId11"/>
    <p:sldId id="261" r:id="rId12"/>
    <p:sldId id="409" r:id="rId13"/>
    <p:sldId id="436" r:id="rId14"/>
    <p:sldId id="43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99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88CFB-787E-4940-8BB4-7364F3844D53}" type="datetimeFigureOut">
              <a:rPr lang="it-IT" smtClean="0"/>
              <a:t>24/03/2021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FCEF0-C3AF-4764-BCED-5221D2035122}" type="slidenum">
              <a:rPr lang="it-IT" smtClean="0"/>
              <a:t>‹N›</a:t>
            </a:fld>
            <a:endParaRPr lang="it-IT"/>
          </a:p>
        </p:txBody>
      </p:sp>
    </p:spTree>
    <p:extLst>
      <p:ext uri="{BB962C8B-B14F-4D97-AF65-F5344CB8AC3E}">
        <p14:creationId xmlns:p14="http://schemas.microsoft.com/office/powerpoint/2010/main" val="180734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91FBD1E-5595-4367-9161-3FCFEED97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AFE3A6-F03F-4734-ADE2-1FAFB10641A3}" type="slidenum">
              <a:rPr lang="it-IT" altLang="it-IT" smtClean="0"/>
              <a:pPr>
                <a:spcBef>
                  <a:spcPct val="0"/>
                </a:spcBef>
              </a:pPr>
              <a:t>11</a:t>
            </a:fld>
            <a:endParaRPr lang="it-IT" altLang="it-IT"/>
          </a:p>
        </p:txBody>
      </p:sp>
      <p:sp>
        <p:nvSpPr>
          <p:cNvPr id="44035" name="Rectangle 2">
            <a:extLst>
              <a:ext uri="{FF2B5EF4-FFF2-40B4-BE49-F238E27FC236}">
                <a16:creationId xmlns:a16="http://schemas.microsoft.com/office/drawing/2014/main" id="{B95C2235-BF83-49FF-B677-AD3904E3184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37CDAFE-AFC8-4C96-A19A-1599F0BAF6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La proprietà neutralità delle mutazioni nel DNA che permette la costruzione di alberi filogenetici affidabili, ha anche un altro risvolto. La neutralità delle sostituzioni nucleotidiche permette una utilizzo della divergenza genetica per stimare il tempo di divergenza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220CCCD-E43C-456B-BA46-838624E0D63A}" type="datetimeFigureOut">
              <a:rPr lang="it-IT" smtClean="0"/>
              <a:t>24/03/2021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415526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220CCCD-E43C-456B-BA46-838624E0D63A}" type="datetimeFigureOut">
              <a:rPr lang="it-IT" smtClean="0"/>
              <a:t>24/03/2021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194462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220CCCD-E43C-456B-BA46-838624E0D63A}" type="datetimeFigureOut">
              <a:rPr lang="it-IT" smtClean="0"/>
              <a:t>24/03/2021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357803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220CCCD-E43C-456B-BA46-838624E0D63A}" type="datetimeFigureOut">
              <a:rPr lang="it-IT" smtClean="0"/>
              <a:t>24/03/2021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216171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220CCCD-E43C-456B-BA46-838624E0D63A}" type="datetimeFigureOut">
              <a:rPr lang="it-IT" smtClean="0"/>
              <a:t>24/03/2021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402994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220CCCD-E43C-456B-BA46-838624E0D63A}" type="datetimeFigureOut">
              <a:rPr lang="it-IT" smtClean="0"/>
              <a:t>24/03/2021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354406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220CCCD-E43C-456B-BA46-838624E0D63A}" type="datetimeFigureOut">
              <a:rPr lang="it-IT" smtClean="0"/>
              <a:t>24/03/2021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19707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220CCCD-E43C-456B-BA46-838624E0D63A}" type="datetimeFigureOut">
              <a:rPr lang="it-IT" smtClean="0"/>
              <a:t>24/03/2021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343006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0CCCD-E43C-456B-BA46-838624E0D63A}" type="datetimeFigureOut">
              <a:rPr lang="it-IT" smtClean="0"/>
              <a:t>24/03/2021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400699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220CCCD-E43C-456B-BA46-838624E0D63A}" type="datetimeFigureOut">
              <a:rPr lang="it-IT" smtClean="0"/>
              <a:t>24/03/2021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223635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220CCCD-E43C-456B-BA46-838624E0D63A}" type="datetimeFigureOut">
              <a:rPr lang="it-IT" smtClean="0"/>
              <a:t>24/03/2021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B2B3-C9F6-47B4-A97B-07E5518FA632}" type="slidenum">
              <a:rPr lang="it-IT" smtClean="0"/>
              <a:t>‹N›</a:t>
            </a:fld>
            <a:endParaRPr lang="it-IT"/>
          </a:p>
        </p:txBody>
      </p:sp>
    </p:spTree>
    <p:extLst>
      <p:ext uri="{BB962C8B-B14F-4D97-AF65-F5344CB8AC3E}">
        <p14:creationId xmlns:p14="http://schemas.microsoft.com/office/powerpoint/2010/main" val="419315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0CCCD-E43C-456B-BA46-838624E0D63A}" type="datetimeFigureOut">
              <a:rPr lang="it-IT" smtClean="0"/>
              <a:t>24/03/2021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6B2B3-C9F6-47B4-A97B-07E5518FA632}" type="slidenum">
              <a:rPr lang="it-IT" smtClean="0"/>
              <a:t>‹N›</a:t>
            </a:fld>
            <a:endParaRPr lang="it-IT"/>
          </a:p>
        </p:txBody>
      </p:sp>
    </p:spTree>
    <p:extLst>
      <p:ext uri="{BB962C8B-B14F-4D97-AF65-F5344CB8AC3E}">
        <p14:creationId xmlns:p14="http://schemas.microsoft.com/office/powerpoint/2010/main" val="242359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7C55992-686B-4F5A-B7F6-ED5C527B2649}"/>
              </a:ext>
            </a:extLst>
          </p:cNvPr>
          <p:cNvSpPr txBox="1"/>
          <p:nvPr/>
        </p:nvSpPr>
        <p:spPr>
          <a:xfrm>
            <a:off x="456093" y="1655928"/>
            <a:ext cx="8469544" cy="3170099"/>
          </a:xfrm>
          <a:prstGeom prst="rect">
            <a:avLst/>
          </a:prstGeom>
          <a:noFill/>
        </p:spPr>
        <p:txBody>
          <a:bodyPr wrap="square" rtlCol="0">
            <a:spAutoFit/>
          </a:bodyPr>
          <a:lstStyle/>
          <a:p>
            <a:pPr algn="ctr"/>
            <a:r>
              <a:rPr lang="it-IT" sz="4000" dirty="0"/>
              <a:t>Test per comprendere il livello di conoscenza di partenza nell’interpretazione degli alberi filogenetici: SOLUZIONI e CONSEGUENZE</a:t>
            </a:r>
          </a:p>
        </p:txBody>
      </p:sp>
    </p:spTree>
    <p:extLst>
      <p:ext uri="{BB962C8B-B14F-4D97-AF65-F5344CB8AC3E}">
        <p14:creationId xmlns:p14="http://schemas.microsoft.com/office/powerpoint/2010/main" val="2231816976"/>
      </p:ext>
    </p:extLst>
  </p:cSld>
  <p:clrMapOvr>
    <a:masterClrMapping/>
  </p:clrMapOvr>
  <mc:AlternateContent xmlns:mc="http://schemas.openxmlformats.org/markup-compatibility/2006" xmlns:p14="http://schemas.microsoft.com/office/powerpoint/2010/main">
    <mc:Choice Requires="p14">
      <p:transition spd="slow" p14:dur="2000" advTm="57127"/>
    </mc:Choice>
    <mc:Fallback xmlns="">
      <p:transition spd="slow" advTm="571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PhylogeneticTree">
            <a:extLst>
              <a:ext uri="{FF2B5EF4-FFF2-40B4-BE49-F238E27FC236}">
                <a16:creationId xmlns:a16="http://schemas.microsoft.com/office/drawing/2014/main" id="{75C349DB-3F64-4D4E-AFEE-DB978E9BD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82216"/>
            <a:ext cx="4572000" cy="569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6">
            <a:extLst>
              <a:ext uri="{FF2B5EF4-FFF2-40B4-BE49-F238E27FC236}">
                <a16:creationId xmlns:a16="http://schemas.microsoft.com/office/drawing/2014/main" id="{A69A6D32-3DF1-465F-91E5-B710BDC0B866}"/>
              </a:ext>
            </a:extLst>
          </p:cNvPr>
          <p:cNvSpPr txBox="1">
            <a:spLocks noChangeArrowheads="1"/>
          </p:cNvSpPr>
          <p:nvPr/>
        </p:nvSpPr>
        <p:spPr bwMode="auto">
          <a:xfrm>
            <a:off x="2928938" y="6319838"/>
            <a:ext cx="3256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800">
                <a:latin typeface="Comic Sans MS" panose="030F0702030302020204" pitchFamily="66" charset="0"/>
              </a:rPr>
              <a:t>Il supporto statistico ai nodi</a:t>
            </a:r>
          </a:p>
        </p:txBody>
      </p:sp>
      <p:cxnSp>
        <p:nvCxnSpPr>
          <p:cNvPr id="5" name="Connettore 2 4">
            <a:extLst>
              <a:ext uri="{FF2B5EF4-FFF2-40B4-BE49-F238E27FC236}">
                <a16:creationId xmlns:a16="http://schemas.microsoft.com/office/drawing/2014/main" id="{45081292-DFCF-45B1-978B-23B26A2D25ED}"/>
              </a:ext>
            </a:extLst>
          </p:cNvPr>
          <p:cNvCxnSpPr/>
          <p:nvPr/>
        </p:nvCxnSpPr>
        <p:spPr>
          <a:xfrm>
            <a:off x="2531452" y="1130142"/>
            <a:ext cx="285750" cy="357188"/>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48133" name="Picture 5" descr="PhylogeneticTree">
            <a:extLst>
              <a:ext uri="{FF2B5EF4-FFF2-40B4-BE49-F238E27FC236}">
                <a16:creationId xmlns:a16="http://schemas.microsoft.com/office/drawing/2014/main" id="{4D407EFD-6CB0-494B-A68E-3A4DCA712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77" b="75211"/>
          <a:stretch>
            <a:fillRect/>
          </a:stretch>
        </p:blipFill>
        <p:spPr bwMode="auto">
          <a:xfrm>
            <a:off x="3574253" y="582217"/>
            <a:ext cx="3283744" cy="14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CasellaDiTesto 5">
            <a:extLst>
              <a:ext uri="{FF2B5EF4-FFF2-40B4-BE49-F238E27FC236}">
                <a16:creationId xmlns:a16="http://schemas.microsoft.com/office/drawing/2014/main" id="{FDAEDB4F-FB8F-4C29-BCC2-DD0520B460CB}"/>
              </a:ext>
            </a:extLst>
          </p:cNvPr>
          <p:cNvSpPr txBox="1">
            <a:spLocks noChangeArrowheads="1"/>
          </p:cNvSpPr>
          <p:nvPr/>
        </p:nvSpPr>
        <p:spPr bwMode="auto">
          <a:xfrm>
            <a:off x="2328863" y="314325"/>
            <a:ext cx="508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800">
                <a:latin typeface="Comic Sans MS" panose="030F0702030302020204" pitchFamily="66" charset="0"/>
              </a:rPr>
              <a:t>MP</a:t>
            </a:r>
          </a:p>
        </p:txBody>
      </p:sp>
      <p:cxnSp>
        <p:nvCxnSpPr>
          <p:cNvPr id="11" name="Connettore 1 10">
            <a:extLst>
              <a:ext uri="{FF2B5EF4-FFF2-40B4-BE49-F238E27FC236}">
                <a16:creationId xmlns:a16="http://schemas.microsoft.com/office/drawing/2014/main" id="{C5D599A2-9B1B-44AF-A0FE-8756ABA8D2FE}"/>
              </a:ext>
            </a:extLst>
          </p:cNvPr>
          <p:cNvCxnSpPr/>
          <p:nvPr/>
        </p:nvCxnSpPr>
        <p:spPr>
          <a:xfrm>
            <a:off x="2286000" y="635794"/>
            <a:ext cx="550069" cy="7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137" name="CasellaDiTesto 14">
            <a:extLst>
              <a:ext uri="{FF2B5EF4-FFF2-40B4-BE49-F238E27FC236}">
                <a16:creationId xmlns:a16="http://schemas.microsoft.com/office/drawing/2014/main" id="{B09B8A37-ACB1-4AEC-ABB0-9503C0961692}"/>
              </a:ext>
            </a:extLst>
          </p:cNvPr>
          <p:cNvSpPr txBox="1">
            <a:spLocks noChangeArrowheads="1"/>
          </p:cNvSpPr>
          <p:nvPr/>
        </p:nvSpPr>
        <p:spPr bwMode="auto">
          <a:xfrm>
            <a:off x="2314575" y="671513"/>
            <a:ext cx="514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800">
                <a:latin typeface="Comic Sans MS" panose="030F0702030302020204" pitchFamily="66" charset="0"/>
              </a:rPr>
              <a:t>ML</a:t>
            </a:r>
          </a:p>
        </p:txBody>
      </p:sp>
    </p:spTree>
    <p:extLst>
      <p:ext uri="{BB962C8B-B14F-4D97-AF65-F5344CB8AC3E}">
        <p14:creationId xmlns:p14="http://schemas.microsoft.com/office/powerpoint/2010/main" val="3025978446"/>
      </p:ext>
    </p:extLst>
  </p:cSld>
  <p:clrMapOvr>
    <a:masterClrMapping/>
  </p:clrMapOvr>
  <mc:AlternateContent xmlns:mc="http://schemas.openxmlformats.org/markup-compatibility/2006" xmlns:p14="http://schemas.microsoft.com/office/powerpoint/2010/main">
    <mc:Choice Requires="p14">
      <p:transition spd="slow" p14:dur="2000" advTm="405438"/>
    </mc:Choice>
    <mc:Fallback xmlns="">
      <p:transition spd="slow" advTm="40543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10">
            <a:extLst>
              <a:ext uri="{FF2B5EF4-FFF2-40B4-BE49-F238E27FC236}">
                <a16:creationId xmlns:a16="http://schemas.microsoft.com/office/drawing/2014/main" id="{2BF8E564-6C41-4580-B4E9-EC75ABF562F1}"/>
              </a:ext>
            </a:extLst>
          </p:cNvPr>
          <p:cNvGraphicFramePr>
            <a:graphicFrameLocks noChangeAspect="1"/>
          </p:cNvGraphicFramePr>
          <p:nvPr/>
        </p:nvGraphicFramePr>
        <p:xfrm>
          <a:off x="2630092" y="1350169"/>
          <a:ext cx="3658790" cy="4870847"/>
        </p:xfrm>
        <a:graphic>
          <a:graphicData uri="http://schemas.openxmlformats.org/presentationml/2006/ole">
            <mc:AlternateContent xmlns:mc="http://schemas.openxmlformats.org/markup-compatibility/2006">
              <mc:Choice xmlns:v="urn:schemas-microsoft-com:vml" Requires="v">
                <p:oleObj spid="_x0000_s2072" name="Image" r:id="rId5" imgW="6514286" imgH="8673016" progId="Photoshop.Image.8">
                  <p:embed/>
                </p:oleObj>
              </mc:Choice>
              <mc:Fallback>
                <p:oleObj name="Image" r:id="rId5" imgW="6514286" imgH="8673016" progId="Photoshop.Image.8">
                  <p:embed/>
                  <p:pic>
                    <p:nvPicPr>
                      <p:cNvPr id="43010" name="Object 10">
                        <a:extLst>
                          <a:ext uri="{FF2B5EF4-FFF2-40B4-BE49-F238E27FC236}">
                            <a16:creationId xmlns:a16="http://schemas.microsoft.com/office/drawing/2014/main" id="{2BF8E564-6C41-4580-B4E9-EC75ABF56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0092" y="1350169"/>
                        <a:ext cx="3658790" cy="487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Text Box 5">
            <a:extLst>
              <a:ext uri="{FF2B5EF4-FFF2-40B4-BE49-F238E27FC236}">
                <a16:creationId xmlns:a16="http://schemas.microsoft.com/office/drawing/2014/main" id="{28B062E4-D5C0-43D7-B76F-0E8560D80C74}"/>
              </a:ext>
            </a:extLst>
          </p:cNvPr>
          <p:cNvSpPr txBox="1">
            <a:spLocks noChangeArrowheads="1"/>
          </p:cNvSpPr>
          <p:nvPr/>
        </p:nvSpPr>
        <p:spPr bwMode="auto">
          <a:xfrm>
            <a:off x="2525317" y="5990035"/>
            <a:ext cx="42410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200" dirty="0">
                <a:latin typeface="Comic Sans MS" panose="030F0702030302020204" pitchFamily="66" charset="0"/>
              </a:rPr>
              <a:t>Proteine nucleari</a:t>
            </a:r>
          </a:p>
          <a:p>
            <a:pPr eaLnBrk="1" hangingPunct="1">
              <a:spcBef>
                <a:spcPct val="0"/>
              </a:spcBef>
              <a:buFontTx/>
              <a:buNone/>
            </a:pPr>
            <a:endParaRPr lang="it-IT" altLang="it-IT" sz="1200" dirty="0">
              <a:latin typeface="Comic Sans MS" panose="030F0702030302020204" pitchFamily="66" charset="0"/>
            </a:endParaRPr>
          </a:p>
          <a:p>
            <a:pPr eaLnBrk="1" hangingPunct="1">
              <a:spcBef>
                <a:spcPct val="0"/>
              </a:spcBef>
              <a:buFontTx/>
              <a:buNone/>
            </a:pPr>
            <a:r>
              <a:rPr lang="it-IT" altLang="it-IT" sz="1200" dirty="0">
                <a:latin typeface="Comic Sans MS" panose="030F0702030302020204" pitchFamily="66" charset="0"/>
              </a:rPr>
              <a:t>Orologio molecolare calibrato sulla dicotomia artropodi/vertebrati a 964 Ma</a:t>
            </a:r>
          </a:p>
          <a:p>
            <a:pPr eaLnBrk="1" hangingPunct="1">
              <a:spcBef>
                <a:spcPct val="0"/>
              </a:spcBef>
              <a:buFontTx/>
              <a:buNone/>
            </a:pPr>
            <a:endParaRPr lang="it-IT" altLang="it-IT" sz="1200" dirty="0">
              <a:latin typeface="Comic Sans MS" panose="030F0702030302020204" pitchFamily="66" charset="0"/>
            </a:endParaRPr>
          </a:p>
        </p:txBody>
      </p:sp>
      <p:sp>
        <p:nvSpPr>
          <p:cNvPr id="2055" name="Line 7">
            <a:extLst>
              <a:ext uri="{FF2B5EF4-FFF2-40B4-BE49-F238E27FC236}">
                <a16:creationId xmlns:a16="http://schemas.microsoft.com/office/drawing/2014/main" id="{43E4164A-6171-4E36-AA98-E3D0470A7C2B}"/>
              </a:ext>
            </a:extLst>
          </p:cNvPr>
          <p:cNvSpPr>
            <a:spLocks noChangeShapeType="1"/>
          </p:cNvSpPr>
          <p:nvPr/>
        </p:nvSpPr>
        <p:spPr bwMode="auto">
          <a:xfrm flipH="1">
            <a:off x="3930254" y="1275160"/>
            <a:ext cx="9525" cy="4171950"/>
          </a:xfrm>
          <a:prstGeom prst="line">
            <a:avLst/>
          </a:prstGeom>
          <a:noFill/>
          <a:ln w="57150">
            <a:solidFill>
              <a:srgbClr val="000099"/>
            </a:solidFill>
            <a:prstDash val="sysDot"/>
            <a:round/>
            <a:headEnd/>
            <a:tailEnd/>
          </a:ln>
          <a:extLst>
            <a:ext uri="{909E8E84-426E-40DD-AFC4-6F175D3DCCD1}">
              <a14:hiddenFill xmlns:a14="http://schemas.microsoft.com/office/drawing/2010/main">
                <a:noFill/>
              </a14:hiddenFill>
            </a:ext>
          </a:extLst>
        </p:spPr>
        <p:txBody>
          <a:bodyPr/>
          <a:lstStyle/>
          <a:p>
            <a:endParaRPr lang="it-IT" sz="1350"/>
          </a:p>
        </p:txBody>
      </p:sp>
      <p:sp>
        <p:nvSpPr>
          <p:cNvPr id="43013" name="Text Box 8">
            <a:extLst>
              <a:ext uri="{FF2B5EF4-FFF2-40B4-BE49-F238E27FC236}">
                <a16:creationId xmlns:a16="http://schemas.microsoft.com/office/drawing/2014/main" id="{6296D7C2-3438-4EFE-8350-C73881071727}"/>
              </a:ext>
            </a:extLst>
          </p:cNvPr>
          <p:cNvSpPr txBox="1">
            <a:spLocks noChangeArrowheads="1"/>
          </p:cNvSpPr>
          <p:nvPr/>
        </p:nvSpPr>
        <p:spPr bwMode="auto">
          <a:xfrm>
            <a:off x="2074069" y="-271463"/>
            <a:ext cx="49327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800">
              <a:latin typeface="Comic Sans MS" panose="030F0702030302020204" pitchFamily="66" charset="0"/>
            </a:endParaRPr>
          </a:p>
          <a:p>
            <a:pPr eaLnBrk="1" hangingPunct="1">
              <a:spcBef>
                <a:spcPct val="0"/>
              </a:spcBef>
              <a:buFontTx/>
              <a:buNone/>
            </a:pPr>
            <a:r>
              <a:rPr lang="it-IT" altLang="it-IT" sz="1800" b="1">
                <a:solidFill>
                  <a:srgbClr val="CC3300"/>
                </a:solidFill>
                <a:latin typeface="Comic Sans MS" panose="030F0702030302020204" pitchFamily="66" charset="0"/>
              </a:rPr>
              <a:t>Stimare i tempi di divergenza:</a:t>
            </a:r>
          </a:p>
          <a:p>
            <a:pPr eaLnBrk="1" hangingPunct="1">
              <a:spcBef>
                <a:spcPct val="0"/>
              </a:spcBef>
              <a:buFontTx/>
              <a:buNone/>
            </a:pPr>
            <a:r>
              <a:rPr lang="it-IT" altLang="it-IT" sz="1800" b="1">
                <a:solidFill>
                  <a:srgbClr val="CC3300"/>
                </a:solidFill>
                <a:latin typeface="Comic Sans MS" panose="030F0702030302020204" pitchFamily="66" charset="0"/>
              </a:rPr>
              <a:t>filogenesi molecolare e orologio molecolare</a:t>
            </a:r>
          </a:p>
        </p:txBody>
      </p:sp>
      <p:sp>
        <p:nvSpPr>
          <p:cNvPr id="43014" name="Text Box 11">
            <a:extLst>
              <a:ext uri="{FF2B5EF4-FFF2-40B4-BE49-F238E27FC236}">
                <a16:creationId xmlns:a16="http://schemas.microsoft.com/office/drawing/2014/main" id="{8C69FA61-0843-4485-8AE5-EB1DB20E01DE}"/>
              </a:ext>
            </a:extLst>
          </p:cNvPr>
          <p:cNvSpPr txBox="1">
            <a:spLocks noChangeArrowheads="1"/>
          </p:cNvSpPr>
          <p:nvPr/>
        </p:nvSpPr>
        <p:spPr bwMode="auto">
          <a:xfrm>
            <a:off x="3268266" y="5687616"/>
            <a:ext cx="13211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350">
                <a:latin typeface="Comic Sans MS" panose="030F0702030302020204" pitchFamily="66" charset="0"/>
              </a:rPr>
              <a:t>Anni (miliardi)</a:t>
            </a:r>
          </a:p>
        </p:txBody>
      </p:sp>
      <p:sp>
        <p:nvSpPr>
          <p:cNvPr id="43015" name="Text Box 14">
            <a:extLst>
              <a:ext uri="{FF2B5EF4-FFF2-40B4-BE49-F238E27FC236}">
                <a16:creationId xmlns:a16="http://schemas.microsoft.com/office/drawing/2014/main" id="{15D5E902-9922-43C9-9EEA-79DC6161F09F}"/>
              </a:ext>
            </a:extLst>
          </p:cNvPr>
          <p:cNvSpPr txBox="1">
            <a:spLocks noChangeArrowheads="1"/>
          </p:cNvSpPr>
          <p:nvPr/>
        </p:nvSpPr>
        <p:spPr bwMode="auto">
          <a:xfrm>
            <a:off x="1185333" y="615374"/>
            <a:ext cx="72792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500" dirty="0">
                <a:latin typeface="Comic Sans MS" panose="030F0702030302020204" pitchFamily="66" charset="0"/>
              </a:rPr>
              <a:t>L’ipotesi dell’orologio molecolare si basa sulla ipotesi che il tasso  di mutazione sia costante nel tempo e nelle diverse linee</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15460"/>
    </mc:Choice>
    <mc:Fallback xmlns="">
      <p:transition spd="slow" advTm="31546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fade">
                                      <p:cBhvr>
                                        <p:cTn id="12" dur="1000"/>
                                        <p:tgtEl>
                                          <p:spTgt spid="43011"/>
                                        </p:tgtEl>
                                      </p:cBhvr>
                                    </p:animEffect>
                                    <p:anim calcmode="lin" valueType="num">
                                      <p:cBhvr>
                                        <p:cTn id="13" dur="1000" fill="hold"/>
                                        <p:tgtEl>
                                          <p:spTgt spid="43011"/>
                                        </p:tgtEl>
                                        <p:attrNameLst>
                                          <p:attrName>ppt_x</p:attrName>
                                        </p:attrNameLst>
                                      </p:cBhvr>
                                      <p:tavLst>
                                        <p:tav tm="0">
                                          <p:val>
                                            <p:strVal val="#ppt_x"/>
                                          </p:val>
                                        </p:tav>
                                        <p:tav tm="100000">
                                          <p:val>
                                            <p:strVal val="#ppt_x"/>
                                          </p:val>
                                        </p:tav>
                                      </p:tavLst>
                                    </p:anim>
                                    <p:anim calcmode="lin" valueType="num">
                                      <p:cBhvr>
                                        <p:cTn id="14" dur="1000" fill="hold"/>
                                        <p:tgtEl>
                                          <p:spTgt spid="430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1-s2">
            <a:extLst>
              <a:ext uri="{FF2B5EF4-FFF2-40B4-BE49-F238E27FC236}">
                <a16:creationId xmlns:a16="http://schemas.microsoft.com/office/drawing/2014/main" id="{145C1698-D578-4DDA-B1D3-052329A07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528637"/>
            <a:ext cx="508635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4817"/>
    </mc:Choice>
    <mc:Fallback xmlns="">
      <p:transition spd="slow" advTm="11481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22F52215-8A5E-4BCE-ACEB-6BC8BF88B4EB}"/>
              </a:ext>
            </a:extLst>
          </p:cNvPr>
          <p:cNvGraphicFramePr>
            <a:graphicFrameLocks noChangeAspect="1"/>
          </p:cNvGraphicFramePr>
          <p:nvPr/>
        </p:nvGraphicFramePr>
        <p:xfrm>
          <a:off x="2052638" y="131763"/>
          <a:ext cx="5100637" cy="6481762"/>
        </p:xfrm>
        <a:graphic>
          <a:graphicData uri="http://schemas.openxmlformats.org/presentationml/2006/ole">
            <mc:AlternateContent xmlns:mc="http://schemas.openxmlformats.org/markup-compatibility/2006">
              <mc:Choice xmlns:v="urn:schemas-microsoft-com:vml" Requires="v">
                <p:oleObj spid="_x0000_s3083" name="Image" r:id="rId3" imgW="4254656" imgH="5406705" progId="Photoshop.Image.8">
                  <p:embed/>
                </p:oleObj>
              </mc:Choice>
              <mc:Fallback>
                <p:oleObj name="Image" r:id="rId3" imgW="4254656" imgH="5406705" progId="Photoshop.Image.8">
                  <p:embed/>
                  <p:pic>
                    <p:nvPicPr>
                      <p:cNvPr id="63490" name="Object 4">
                        <a:extLst>
                          <a:ext uri="{FF2B5EF4-FFF2-40B4-BE49-F238E27FC236}">
                            <a16:creationId xmlns:a16="http://schemas.microsoft.com/office/drawing/2014/main" id="{D87AFC40-D946-41C2-8050-63F4ADE53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31763"/>
                        <a:ext cx="5100637"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9126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Image result for phylogenetic tree">
            <a:extLst>
              <a:ext uri="{FF2B5EF4-FFF2-40B4-BE49-F238E27FC236}">
                <a16:creationId xmlns:a16="http://schemas.microsoft.com/office/drawing/2014/main" id="{44FDC31F-93AC-4776-945D-4B0E5E13A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293" y="1624116"/>
            <a:ext cx="5629275" cy="281463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5287C6C-1BC4-4248-B8D9-5A0C95D08BD9}"/>
              </a:ext>
            </a:extLst>
          </p:cNvPr>
          <p:cNvSpPr txBox="1"/>
          <p:nvPr/>
        </p:nvSpPr>
        <p:spPr>
          <a:xfrm>
            <a:off x="460075" y="3197524"/>
            <a:ext cx="1288366" cy="369332"/>
          </a:xfrm>
          <a:prstGeom prst="rect">
            <a:avLst/>
          </a:prstGeom>
          <a:noFill/>
        </p:spPr>
        <p:txBody>
          <a:bodyPr wrap="none" rtlCol="0">
            <a:spAutoFit/>
          </a:bodyPr>
          <a:lstStyle/>
          <a:p>
            <a:r>
              <a:rPr lang="it-IT" dirty="0" err="1"/>
              <a:t>sister</a:t>
            </a:r>
            <a:r>
              <a:rPr lang="it-IT" dirty="0"/>
              <a:t> group</a:t>
            </a:r>
          </a:p>
        </p:txBody>
      </p:sp>
    </p:spTree>
    <p:custDataLst>
      <p:tags r:id="rId1"/>
    </p:custDataLst>
    <p:extLst>
      <p:ext uri="{BB962C8B-B14F-4D97-AF65-F5344CB8AC3E}">
        <p14:creationId xmlns:p14="http://schemas.microsoft.com/office/powerpoint/2010/main" val="1826184266"/>
      </p:ext>
    </p:extLst>
  </p:cSld>
  <p:clrMapOvr>
    <a:masterClrMapping/>
  </p:clrMapOvr>
  <mc:AlternateContent xmlns:mc="http://schemas.openxmlformats.org/markup-compatibility/2006" xmlns:p14="http://schemas.microsoft.com/office/powerpoint/2010/main">
    <mc:Choice Requires="p14">
      <p:transition spd="slow" p14:dur="2000" advTm="147552"/>
    </mc:Choice>
    <mc:Fallback xmlns="">
      <p:transition spd="slow" advTm="1475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4800D8-1204-415D-95D8-823D5225C302}"/>
              </a:ext>
            </a:extLst>
          </p:cNvPr>
          <p:cNvSpPr txBox="1"/>
          <p:nvPr/>
        </p:nvSpPr>
        <p:spPr>
          <a:xfrm>
            <a:off x="538075" y="2531165"/>
            <a:ext cx="6798400" cy="369332"/>
          </a:xfrm>
          <a:prstGeom prst="rect">
            <a:avLst/>
          </a:prstGeom>
          <a:noFill/>
        </p:spPr>
        <p:txBody>
          <a:bodyPr wrap="none" rtlCol="0">
            <a:spAutoFit/>
          </a:bodyPr>
          <a:lstStyle/>
          <a:p>
            <a:r>
              <a:rPr lang="it-IT" dirty="0"/>
              <a:t>Indicare nel disegno se le coppie di alberi sono uguali (=) o diversi (≠)</a:t>
            </a:r>
          </a:p>
        </p:txBody>
      </p:sp>
      <p:graphicFrame>
        <p:nvGraphicFramePr>
          <p:cNvPr id="4" name="Oggetto 3">
            <a:extLst>
              <a:ext uri="{FF2B5EF4-FFF2-40B4-BE49-F238E27FC236}">
                <a16:creationId xmlns:a16="http://schemas.microsoft.com/office/drawing/2014/main" id="{02132A9D-812C-44C7-9060-6E5C0D4A2095}"/>
              </a:ext>
            </a:extLst>
          </p:cNvPr>
          <p:cNvGraphicFramePr>
            <a:graphicFrameLocks noChangeAspect="1"/>
          </p:cNvGraphicFramePr>
          <p:nvPr>
            <p:extLst>
              <p:ext uri="{D42A27DB-BD31-4B8C-83A1-F6EECF244321}">
                <p14:modId xmlns:p14="http://schemas.microsoft.com/office/powerpoint/2010/main" val="1297093035"/>
              </p:ext>
            </p:extLst>
          </p:nvPr>
        </p:nvGraphicFramePr>
        <p:xfrm>
          <a:off x="1013447" y="388566"/>
          <a:ext cx="6898101" cy="1712732"/>
        </p:xfrm>
        <a:graphic>
          <a:graphicData uri="http://schemas.openxmlformats.org/presentationml/2006/ole">
            <mc:AlternateContent xmlns:mc="http://schemas.openxmlformats.org/markup-compatibility/2006">
              <mc:Choice xmlns:v="urn:schemas-microsoft-com:vml" Requires="v">
                <p:oleObj spid="_x0000_s1051" name="Image" r:id="rId4" imgW="9053640" imgH="2247480" progId="Photoshop.Image.13">
                  <p:embed/>
                </p:oleObj>
              </mc:Choice>
              <mc:Fallback>
                <p:oleObj name="Image" r:id="rId4" imgW="9053640" imgH="2247480" progId="Photoshop.Image.13">
                  <p:embed/>
                  <p:pic>
                    <p:nvPicPr>
                      <p:cNvPr id="0" name=""/>
                      <p:cNvPicPr/>
                      <p:nvPr/>
                    </p:nvPicPr>
                    <p:blipFill>
                      <a:blip r:embed="rId5"/>
                      <a:stretch>
                        <a:fillRect/>
                      </a:stretch>
                    </p:blipFill>
                    <p:spPr>
                      <a:xfrm>
                        <a:off x="1013447" y="388566"/>
                        <a:ext cx="6898101" cy="1712732"/>
                      </a:xfrm>
                      <a:prstGeom prst="rect">
                        <a:avLst/>
                      </a:prstGeom>
                    </p:spPr>
                  </p:pic>
                </p:oleObj>
              </mc:Fallback>
            </mc:AlternateContent>
          </a:graphicData>
        </a:graphic>
      </p:graphicFrame>
      <p:pic>
        <p:nvPicPr>
          <p:cNvPr id="1029" name="Picture 5" descr="Image result for phylogenetic tree flip">
            <a:extLst>
              <a:ext uri="{FF2B5EF4-FFF2-40B4-BE49-F238E27FC236}">
                <a16:creationId xmlns:a16="http://schemas.microsoft.com/office/drawing/2014/main" id="{47AA35B4-16CC-4633-A485-DA906D76E7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065" y="3250545"/>
            <a:ext cx="5200786" cy="32188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406209158"/>
      </p:ext>
    </p:extLst>
  </p:cSld>
  <p:clrMapOvr>
    <a:masterClrMapping/>
  </p:clrMapOvr>
  <mc:AlternateContent xmlns:mc="http://schemas.openxmlformats.org/markup-compatibility/2006" xmlns:p14="http://schemas.microsoft.com/office/powerpoint/2010/main">
    <mc:Choice Requires="p14">
      <p:transition spd="slow" p14:dur="2000" advTm="160693"/>
    </mc:Choice>
    <mc:Fallback xmlns="">
      <p:transition spd="slow" advTm="160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hylogenetic tree flip">
            <a:extLst>
              <a:ext uri="{FF2B5EF4-FFF2-40B4-BE49-F238E27FC236}">
                <a16:creationId xmlns:a16="http://schemas.microsoft.com/office/drawing/2014/main" id="{96A35E32-F639-4FFB-8DBE-26C70D2C6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0"/>
            <a:ext cx="2990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9066"/>
      </p:ext>
    </p:extLst>
  </p:cSld>
  <p:clrMapOvr>
    <a:masterClrMapping/>
  </p:clrMapOvr>
  <mc:AlternateContent xmlns:mc="http://schemas.openxmlformats.org/markup-compatibility/2006" xmlns:p14="http://schemas.microsoft.com/office/powerpoint/2010/main">
    <mc:Choice Requires="p14">
      <p:transition spd="slow" p14:dur="2000" advTm="162259"/>
    </mc:Choice>
    <mc:Fallback xmlns="">
      <p:transition spd="slow" advTm="16225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phylogenetic tree exercise">
            <a:extLst>
              <a:ext uri="{FF2B5EF4-FFF2-40B4-BE49-F238E27FC236}">
                <a16:creationId xmlns:a16="http://schemas.microsoft.com/office/drawing/2014/main" id="{1FCC504F-7325-4FED-A7E3-6C2B6D4FA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10" y="556591"/>
            <a:ext cx="4781360" cy="258663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3F6619A-76DD-4CDF-87EC-4063E18ABC76}"/>
              </a:ext>
            </a:extLst>
          </p:cNvPr>
          <p:cNvSpPr txBox="1"/>
          <p:nvPr/>
        </p:nvSpPr>
        <p:spPr>
          <a:xfrm>
            <a:off x="519510" y="3538330"/>
            <a:ext cx="5018040" cy="1477328"/>
          </a:xfrm>
          <a:prstGeom prst="rect">
            <a:avLst/>
          </a:prstGeom>
          <a:noFill/>
        </p:spPr>
        <p:txBody>
          <a:bodyPr wrap="none" rtlCol="0">
            <a:spAutoFit/>
          </a:bodyPr>
          <a:lstStyle/>
          <a:p>
            <a:r>
              <a:rPr lang="it-IT" dirty="0"/>
              <a:t>Quante </a:t>
            </a:r>
            <a:r>
              <a:rPr lang="it-IT" dirty="0" err="1"/>
              <a:t>politomie</a:t>
            </a:r>
            <a:r>
              <a:rPr lang="it-IT" dirty="0"/>
              <a:t> vedi in questo albero?</a:t>
            </a:r>
          </a:p>
          <a:p>
            <a:endParaRPr lang="it-IT" dirty="0"/>
          </a:p>
          <a:p>
            <a:r>
              <a:rPr lang="it-IT" dirty="0"/>
              <a:t>Indica sull’albero tutti i possibili gruppi monofiletici.</a:t>
            </a:r>
          </a:p>
          <a:p>
            <a:endParaRPr lang="it-IT" dirty="0"/>
          </a:p>
          <a:p>
            <a:endParaRPr lang="it-IT" dirty="0"/>
          </a:p>
        </p:txBody>
      </p:sp>
    </p:spTree>
    <p:extLst>
      <p:ext uri="{BB962C8B-B14F-4D97-AF65-F5344CB8AC3E}">
        <p14:creationId xmlns:p14="http://schemas.microsoft.com/office/powerpoint/2010/main" val="2032553002"/>
      </p:ext>
    </p:extLst>
  </p:cSld>
  <p:clrMapOvr>
    <a:masterClrMapping/>
  </p:clrMapOvr>
  <mc:AlternateContent xmlns:mc="http://schemas.openxmlformats.org/markup-compatibility/2006" xmlns:p14="http://schemas.microsoft.com/office/powerpoint/2010/main">
    <mc:Choice Requires="p14">
      <p:transition spd="slow" p14:dur="2000" advTm="159443"/>
    </mc:Choice>
    <mc:Fallback xmlns="">
      <p:transition spd="slow" advTm="1594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4">
            <a:extLst>
              <a:ext uri="{FF2B5EF4-FFF2-40B4-BE49-F238E27FC236}">
                <a16:creationId xmlns:a16="http://schemas.microsoft.com/office/drawing/2014/main" id="{FC9EEC94-7E43-4244-9853-A34CB53A0621}"/>
              </a:ext>
            </a:extLst>
          </p:cNvPr>
          <p:cNvSpPr>
            <a:spLocks noChangeArrowheads="1"/>
          </p:cNvSpPr>
          <p:nvPr/>
        </p:nvSpPr>
        <p:spPr bwMode="auto">
          <a:xfrm>
            <a:off x="1763316" y="0"/>
            <a:ext cx="5347097" cy="2349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grpSp>
        <p:nvGrpSpPr>
          <p:cNvPr id="21510" name="Group 32">
            <a:extLst>
              <a:ext uri="{FF2B5EF4-FFF2-40B4-BE49-F238E27FC236}">
                <a16:creationId xmlns:a16="http://schemas.microsoft.com/office/drawing/2014/main" id="{13E4D700-2EE1-45CF-B4CB-74A50B92BECB}"/>
              </a:ext>
            </a:extLst>
          </p:cNvPr>
          <p:cNvGrpSpPr>
            <a:grpSpLocks/>
          </p:cNvGrpSpPr>
          <p:nvPr/>
        </p:nvGrpSpPr>
        <p:grpSpPr bwMode="auto">
          <a:xfrm>
            <a:off x="327378" y="722489"/>
            <a:ext cx="8500533" cy="5486400"/>
            <a:chOff x="-223" y="2421"/>
            <a:chExt cx="4560" cy="2455"/>
          </a:xfrm>
        </p:grpSpPr>
        <p:graphicFrame>
          <p:nvGraphicFramePr>
            <p:cNvPr id="21506" name="Object 9">
              <a:extLst>
                <a:ext uri="{FF2B5EF4-FFF2-40B4-BE49-F238E27FC236}">
                  <a16:creationId xmlns:a16="http://schemas.microsoft.com/office/drawing/2014/main" id="{A3012BCC-B946-423A-AE3C-8D6C8D92AD5B}"/>
                </a:ext>
              </a:extLst>
            </p:cNvPr>
            <p:cNvGraphicFramePr>
              <a:graphicFrameLocks noChangeAspect="1"/>
            </p:cNvGraphicFramePr>
            <p:nvPr/>
          </p:nvGraphicFramePr>
          <p:xfrm>
            <a:off x="-223" y="2421"/>
            <a:ext cx="4560" cy="2455"/>
          </p:xfrm>
          <a:graphic>
            <a:graphicData uri="http://schemas.openxmlformats.org/presentationml/2006/ole">
              <mc:AlternateContent xmlns:mc="http://schemas.openxmlformats.org/markup-compatibility/2006">
                <mc:Choice xmlns:v="urn:schemas-microsoft-com:vml" Requires="v">
                  <p:oleObj spid="_x0000_s4105" name="Image" r:id="rId3" imgW="6875720" imgH="7729089" progId="Photoshop.Image.7">
                    <p:embed/>
                  </p:oleObj>
                </mc:Choice>
                <mc:Fallback>
                  <p:oleObj name="Image" r:id="rId3" imgW="6875720" imgH="7729089" progId="Photoshop.Image.7">
                    <p:embed/>
                    <p:pic>
                      <p:nvPicPr>
                        <p:cNvPr id="21506" name="Object 9">
                          <a:extLst>
                            <a:ext uri="{FF2B5EF4-FFF2-40B4-BE49-F238E27FC236}">
                              <a16:creationId xmlns:a16="http://schemas.microsoft.com/office/drawing/2014/main" id="{A3012BCC-B946-423A-AE3C-8D6C8D92A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2098"/>
                        <a:stretch>
                          <a:fillRect/>
                        </a:stretch>
                      </p:blipFill>
                      <p:spPr bwMode="auto">
                        <a:xfrm>
                          <a:off x="-223" y="2421"/>
                          <a:ext cx="4560" cy="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Freeform 31">
              <a:extLst>
                <a:ext uri="{FF2B5EF4-FFF2-40B4-BE49-F238E27FC236}">
                  <a16:creationId xmlns:a16="http://schemas.microsoft.com/office/drawing/2014/main" id="{BF11F90A-B9E5-4A8F-9651-129BCDC48037}"/>
                </a:ext>
              </a:extLst>
            </p:cNvPr>
            <p:cNvSpPr>
              <a:spLocks/>
            </p:cNvSpPr>
            <p:nvPr/>
          </p:nvSpPr>
          <p:spPr bwMode="auto">
            <a:xfrm>
              <a:off x="3688" y="2559"/>
              <a:ext cx="390" cy="232"/>
            </a:xfrm>
            <a:custGeom>
              <a:avLst/>
              <a:gdLst>
                <a:gd name="T0" fmla="*/ 17 w 390"/>
                <a:gd name="T1" fmla="*/ 195 h 232"/>
                <a:gd name="T2" fmla="*/ 5 w 390"/>
                <a:gd name="T3" fmla="*/ 126 h 232"/>
                <a:gd name="T4" fmla="*/ 16 w 390"/>
                <a:gd name="T5" fmla="*/ 36 h 232"/>
                <a:gd name="T6" fmla="*/ 101 w 390"/>
                <a:gd name="T7" fmla="*/ 9 h 232"/>
                <a:gd name="T8" fmla="*/ 181 w 390"/>
                <a:gd name="T9" fmla="*/ 5 h 232"/>
                <a:gd name="T10" fmla="*/ 263 w 390"/>
                <a:gd name="T11" fmla="*/ 5 h 232"/>
                <a:gd name="T12" fmla="*/ 350 w 390"/>
                <a:gd name="T13" fmla="*/ 38 h 232"/>
                <a:gd name="T14" fmla="*/ 385 w 390"/>
                <a:gd name="T15" fmla="*/ 108 h 232"/>
                <a:gd name="T16" fmla="*/ 319 w 390"/>
                <a:gd name="T17" fmla="*/ 119 h 232"/>
                <a:gd name="T18" fmla="*/ 280 w 390"/>
                <a:gd name="T19" fmla="*/ 135 h 232"/>
                <a:gd name="T20" fmla="*/ 254 w 390"/>
                <a:gd name="T21" fmla="*/ 138 h 232"/>
                <a:gd name="T22" fmla="*/ 227 w 390"/>
                <a:gd name="T23" fmla="*/ 188 h 232"/>
                <a:gd name="T24" fmla="*/ 205 w 390"/>
                <a:gd name="T25" fmla="*/ 227 h 232"/>
                <a:gd name="T26" fmla="*/ 190 w 390"/>
                <a:gd name="T27" fmla="*/ 161 h 232"/>
                <a:gd name="T28" fmla="*/ 178 w 390"/>
                <a:gd name="T29" fmla="*/ 135 h 232"/>
                <a:gd name="T30" fmla="*/ 94 w 390"/>
                <a:gd name="T31" fmla="*/ 119 h 232"/>
                <a:gd name="T32" fmla="*/ 70 w 390"/>
                <a:gd name="T33" fmla="*/ 128 h 232"/>
                <a:gd name="T34" fmla="*/ 56 w 390"/>
                <a:gd name="T35" fmla="*/ 155 h 232"/>
                <a:gd name="T36" fmla="*/ 59 w 390"/>
                <a:gd name="T37" fmla="*/ 215 h 232"/>
                <a:gd name="T38" fmla="*/ 31 w 390"/>
                <a:gd name="T39" fmla="*/ 219 h 232"/>
                <a:gd name="T40" fmla="*/ 17 w 390"/>
                <a:gd name="T41" fmla="*/ 195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0"/>
                <a:gd name="T64" fmla="*/ 0 h 232"/>
                <a:gd name="T65" fmla="*/ 390 w 390"/>
                <a:gd name="T66" fmla="*/ 232 h 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0" h="232">
                  <a:moveTo>
                    <a:pt x="17" y="195"/>
                  </a:moveTo>
                  <a:cubicBezTo>
                    <a:pt x="13" y="180"/>
                    <a:pt x="5" y="152"/>
                    <a:pt x="5" y="126"/>
                  </a:cubicBezTo>
                  <a:cubicBezTo>
                    <a:pt x="5" y="100"/>
                    <a:pt x="0" y="55"/>
                    <a:pt x="16" y="36"/>
                  </a:cubicBezTo>
                  <a:cubicBezTo>
                    <a:pt x="32" y="17"/>
                    <a:pt x="74" y="14"/>
                    <a:pt x="101" y="9"/>
                  </a:cubicBezTo>
                  <a:cubicBezTo>
                    <a:pt x="128" y="4"/>
                    <a:pt x="154" y="6"/>
                    <a:pt x="181" y="5"/>
                  </a:cubicBezTo>
                  <a:cubicBezTo>
                    <a:pt x="208" y="4"/>
                    <a:pt x="235" y="0"/>
                    <a:pt x="263" y="5"/>
                  </a:cubicBezTo>
                  <a:cubicBezTo>
                    <a:pt x="291" y="10"/>
                    <a:pt x="330" y="21"/>
                    <a:pt x="350" y="38"/>
                  </a:cubicBezTo>
                  <a:cubicBezTo>
                    <a:pt x="370" y="55"/>
                    <a:pt x="390" y="95"/>
                    <a:pt x="385" y="108"/>
                  </a:cubicBezTo>
                  <a:cubicBezTo>
                    <a:pt x="380" y="121"/>
                    <a:pt x="336" y="115"/>
                    <a:pt x="319" y="119"/>
                  </a:cubicBezTo>
                  <a:cubicBezTo>
                    <a:pt x="302" y="123"/>
                    <a:pt x="291" y="132"/>
                    <a:pt x="280" y="135"/>
                  </a:cubicBezTo>
                  <a:cubicBezTo>
                    <a:pt x="269" y="138"/>
                    <a:pt x="263" y="129"/>
                    <a:pt x="254" y="138"/>
                  </a:cubicBezTo>
                  <a:cubicBezTo>
                    <a:pt x="245" y="147"/>
                    <a:pt x="235" y="173"/>
                    <a:pt x="227" y="188"/>
                  </a:cubicBezTo>
                  <a:cubicBezTo>
                    <a:pt x="219" y="203"/>
                    <a:pt x="211" y="232"/>
                    <a:pt x="205" y="227"/>
                  </a:cubicBezTo>
                  <a:cubicBezTo>
                    <a:pt x="199" y="222"/>
                    <a:pt x="195" y="176"/>
                    <a:pt x="190" y="161"/>
                  </a:cubicBezTo>
                  <a:cubicBezTo>
                    <a:pt x="185" y="146"/>
                    <a:pt x="194" y="142"/>
                    <a:pt x="178" y="135"/>
                  </a:cubicBezTo>
                  <a:cubicBezTo>
                    <a:pt x="162" y="128"/>
                    <a:pt x="112" y="120"/>
                    <a:pt x="94" y="119"/>
                  </a:cubicBezTo>
                  <a:cubicBezTo>
                    <a:pt x="76" y="118"/>
                    <a:pt x="76" y="122"/>
                    <a:pt x="70" y="128"/>
                  </a:cubicBezTo>
                  <a:cubicBezTo>
                    <a:pt x="64" y="134"/>
                    <a:pt x="58" y="141"/>
                    <a:pt x="56" y="155"/>
                  </a:cubicBezTo>
                  <a:cubicBezTo>
                    <a:pt x="54" y="169"/>
                    <a:pt x="63" y="205"/>
                    <a:pt x="59" y="215"/>
                  </a:cubicBezTo>
                  <a:cubicBezTo>
                    <a:pt x="55" y="225"/>
                    <a:pt x="38" y="223"/>
                    <a:pt x="31" y="219"/>
                  </a:cubicBezTo>
                  <a:cubicBezTo>
                    <a:pt x="24" y="215"/>
                    <a:pt x="21" y="210"/>
                    <a:pt x="17" y="195"/>
                  </a:cubicBezTo>
                  <a:close/>
                </a:path>
              </a:pathLst>
            </a:custGeom>
            <a:solidFill>
              <a:schemeClr val="tx1"/>
            </a:solidFill>
            <a:ln w="9525">
              <a:solidFill>
                <a:schemeClr val="tx1"/>
              </a:solidFill>
              <a:round/>
              <a:headEnd/>
              <a:tailEnd/>
            </a:ln>
          </p:spPr>
          <p:txBody>
            <a:bodyPr/>
            <a:lstStyle/>
            <a:p>
              <a:endParaRPr lang="it-IT" sz="135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110">
            <a:extLst>
              <a:ext uri="{FF2B5EF4-FFF2-40B4-BE49-F238E27FC236}">
                <a16:creationId xmlns:a16="http://schemas.microsoft.com/office/drawing/2014/main" id="{F8C8DDB6-85A2-4122-9112-C91BC91DA10F}"/>
              </a:ext>
            </a:extLst>
          </p:cNvPr>
          <p:cNvSpPr txBox="1">
            <a:spLocks noChangeArrowheads="1"/>
          </p:cNvSpPr>
          <p:nvPr/>
        </p:nvSpPr>
        <p:spPr bwMode="auto">
          <a:xfrm>
            <a:off x="1925241" y="26194"/>
            <a:ext cx="5343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it-IT" altLang="it-IT" sz="1800">
                <a:latin typeface="Arial" panose="020B0604020202020204" pitchFamily="34" charset="0"/>
              </a:rPr>
              <a:t>La cladistica</a:t>
            </a:r>
          </a:p>
          <a:p>
            <a:pPr algn="ctr" eaLnBrk="1" hangingPunct="1"/>
            <a:r>
              <a:rPr lang="it-IT" altLang="it-IT" sz="1800">
                <a:latin typeface="Arial" panose="020B0604020202020204" pitchFamily="34" charset="0"/>
              </a:rPr>
              <a:t>(metodo di ricostruzione filogenetica)</a:t>
            </a:r>
          </a:p>
        </p:txBody>
      </p:sp>
      <p:sp>
        <p:nvSpPr>
          <p:cNvPr id="22533" name="Text Box 111">
            <a:extLst>
              <a:ext uri="{FF2B5EF4-FFF2-40B4-BE49-F238E27FC236}">
                <a16:creationId xmlns:a16="http://schemas.microsoft.com/office/drawing/2014/main" id="{4D2C5E89-52B1-480E-A180-6F9AB1059EEA}"/>
              </a:ext>
            </a:extLst>
          </p:cNvPr>
          <p:cNvSpPr txBox="1">
            <a:spLocks noChangeArrowheads="1"/>
          </p:cNvSpPr>
          <p:nvPr/>
        </p:nvSpPr>
        <p:spPr bwMode="auto">
          <a:xfrm>
            <a:off x="2243138" y="842963"/>
            <a:ext cx="22926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500" b="1">
                <a:latin typeface="Arial" panose="020B0604020202020204" pitchFamily="34" charset="0"/>
              </a:rPr>
              <a:t>La matrice dei caratteri</a:t>
            </a:r>
          </a:p>
        </p:txBody>
      </p:sp>
      <p:sp>
        <p:nvSpPr>
          <p:cNvPr id="22534" name="Text Box 113">
            <a:extLst>
              <a:ext uri="{FF2B5EF4-FFF2-40B4-BE49-F238E27FC236}">
                <a16:creationId xmlns:a16="http://schemas.microsoft.com/office/drawing/2014/main" id="{F227D071-C095-4E18-AE50-6BD54345CD38}"/>
              </a:ext>
            </a:extLst>
          </p:cNvPr>
          <p:cNvSpPr txBox="1">
            <a:spLocks noChangeArrowheads="1"/>
          </p:cNvSpPr>
          <p:nvPr/>
        </p:nvSpPr>
        <p:spPr bwMode="auto">
          <a:xfrm>
            <a:off x="5213748" y="897732"/>
            <a:ext cx="1919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200" b="1">
                <a:latin typeface="Arial" panose="020B0604020202020204" pitchFamily="34" charset="0"/>
              </a:rPr>
              <a:t>Caratteri 1-7          0 </a:t>
            </a:r>
            <a:r>
              <a:rPr lang="it-IT" altLang="it-IT" sz="1200" b="1">
                <a:latin typeface="Arial" panose="020B0604020202020204" pitchFamily="34" charset="0"/>
                <a:sym typeface="Wingdings" panose="05000000000000000000" pitchFamily="2" charset="2"/>
              </a:rPr>
              <a:t> 1</a:t>
            </a:r>
            <a:endParaRPr lang="it-IT" altLang="it-IT" sz="1200" b="1">
              <a:latin typeface="Arial" panose="020B0604020202020204" pitchFamily="34" charset="0"/>
            </a:endParaRPr>
          </a:p>
        </p:txBody>
      </p:sp>
      <p:graphicFrame>
        <p:nvGraphicFramePr>
          <p:cNvPr id="22530" name="Object 114">
            <a:extLst>
              <a:ext uri="{FF2B5EF4-FFF2-40B4-BE49-F238E27FC236}">
                <a16:creationId xmlns:a16="http://schemas.microsoft.com/office/drawing/2014/main" id="{DFE05D9D-AF20-4FA4-B131-4D0384362C52}"/>
              </a:ext>
            </a:extLst>
          </p:cNvPr>
          <p:cNvGraphicFramePr>
            <a:graphicFrameLocks noChangeAspect="1"/>
          </p:cNvGraphicFramePr>
          <p:nvPr/>
        </p:nvGraphicFramePr>
        <p:xfrm>
          <a:off x="2141935" y="1113235"/>
          <a:ext cx="4962525" cy="1779984"/>
        </p:xfrm>
        <a:graphic>
          <a:graphicData uri="http://schemas.openxmlformats.org/presentationml/2006/ole">
            <mc:AlternateContent xmlns:mc="http://schemas.openxmlformats.org/markup-compatibility/2006">
              <mc:Choice xmlns:v="urn:schemas-microsoft-com:vml" Requires="v">
                <p:oleObj spid="_x0000_s5136" name="Image" r:id="rId3" imgW="6058923" imgH="2187913" progId="Photoshop.Image.7">
                  <p:embed/>
                </p:oleObj>
              </mc:Choice>
              <mc:Fallback>
                <p:oleObj name="Image" r:id="rId3" imgW="6058923" imgH="2187913" progId="Photoshop.Image.7">
                  <p:embed/>
                  <p:pic>
                    <p:nvPicPr>
                      <p:cNvPr id="22530" name="Object 114">
                        <a:extLst>
                          <a:ext uri="{FF2B5EF4-FFF2-40B4-BE49-F238E27FC236}">
                            <a16:creationId xmlns:a16="http://schemas.microsoft.com/office/drawing/2014/main" id="{DFE05D9D-AF20-4FA4-B131-4D0384362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935" y="1113235"/>
                        <a:ext cx="4962525" cy="17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124">
            <a:extLst>
              <a:ext uri="{FF2B5EF4-FFF2-40B4-BE49-F238E27FC236}">
                <a16:creationId xmlns:a16="http://schemas.microsoft.com/office/drawing/2014/main" id="{7369095D-BC0C-4FA8-84D1-CFAA043B038C}"/>
              </a:ext>
            </a:extLst>
          </p:cNvPr>
          <p:cNvSpPr txBox="1">
            <a:spLocks noChangeArrowheads="1"/>
          </p:cNvSpPr>
          <p:nvPr/>
        </p:nvSpPr>
        <p:spPr bwMode="auto">
          <a:xfrm>
            <a:off x="2196704" y="2616994"/>
            <a:ext cx="4860131" cy="507831"/>
          </a:xfrm>
          <a:prstGeom prst="rect">
            <a:avLst/>
          </a:prstGeom>
          <a:solidFill>
            <a:schemeClr val="bg1"/>
          </a:solidFill>
          <a:ln w="9525">
            <a:solidFill>
              <a:schemeClr val="bg1"/>
            </a:solidFill>
            <a:miter lim="800000"/>
            <a:headEnd/>
            <a:tailEnd/>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350" b="1">
                <a:latin typeface="Arial" panose="020B0604020202020204" pitchFamily="34" charset="0"/>
              </a:rPr>
              <a:t>Outgroup</a:t>
            </a:r>
            <a:r>
              <a:rPr lang="it-IT" altLang="it-IT" sz="1350">
                <a:latin typeface="Arial" panose="020B0604020202020204" pitchFamily="34" charset="0"/>
                <a:sym typeface="Wingdings" panose="05000000000000000000" pitchFamily="2" charset="2"/>
              </a:rPr>
              <a:t></a:t>
            </a:r>
            <a:r>
              <a:rPr lang="it-IT" altLang="it-IT" sz="1350">
                <a:latin typeface="Arial" panose="020B0604020202020204" pitchFamily="34" charset="0"/>
              </a:rPr>
              <a:t>gruppo esterno; serve per dare una direzione ai caratteri per stabilire cosa è plesiomorfo e cosa è apomorfo</a:t>
            </a:r>
            <a:r>
              <a:rPr lang="it-IT" altLang="it-IT" sz="1350">
                <a:latin typeface="Arial" panose="020B0604020202020204" pitchFamily="34" charset="0"/>
                <a:sym typeface="Wingdings" panose="05000000000000000000" pitchFamily="2" charset="2"/>
              </a:rPr>
              <a:t> </a:t>
            </a:r>
            <a:endParaRPr lang="it-IT" altLang="it-IT" sz="1350">
              <a:latin typeface="Arial" panose="020B0604020202020204" pitchFamily="34" charset="0"/>
            </a:endParaRPr>
          </a:p>
        </p:txBody>
      </p:sp>
      <p:graphicFrame>
        <p:nvGraphicFramePr>
          <p:cNvPr id="61610" name="Object 170">
            <a:extLst>
              <a:ext uri="{FF2B5EF4-FFF2-40B4-BE49-F238E27FC236}">
                <a16:creationId xmlns:a16="http://schemas.microsoft.com/office/drawing/2014/main" id="{7120AB8E-81B6-4FEF-94DB-D42185F6170C}"/>
              </a:ext>
            </a:extLst>
          </p:cNvPr>
          <p:cNvGraphicFramePr>
            <a:graphicFrameLocks noChangeAspect="1"/>
          </p:cNvGraphicFramePr>
          <p:nvPr/>
        </p:nvGraphicFramePr>
        <p:xfrm>
          <a:off x="2000250" y="3051572"/>
          <a:ext cx="7702154" cy="3132534"/>
        </p:xfrm>
        <a:graphic>
          <a:graphicData uri="http://schemas.openxmlformats.org/presentationml/2006/ole">
            <mc:AlternateContent xmlns:mc="http://schemas.openxmlformats.org/markup-compatibility/2006">
              <mc:Choice xmlns:v="urn:schemas-microsoft-com:vml" Requires="v">
                <p:oleObj spid="_x0000_s5137" name="Image" r:id="rId5" imgW="7036162" imgH="2965079" progId="Photoshop.Image.7">
                  <p:embed/>
                </p:oleObj>
              </mc:Choice>
              <mc:Fallback>
                <p:oleObj name="Image" r:id="rId5" imgW="7036162" imgH="2965079" progId="Photoshop.Image.7">
                  <p:embed/>
                  <p:pic>
                    <p:nvPicPr>
                      <p:cNvPr id="61610" name="Object 170">
                        <a:extLst>
                          <a:ext uri="{FF2B5EF4-FFF2-40B4-BE49-F238E27FC236}">
                            <a16:creationId xmlns:a16="http://schemas.microsoft.com/office/drawing/2014/main" id="{7120AB8E-81B6-4FEF-94DB-D42185F61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3051572"/>
                        <a:ext cx="7702154" cy="313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11" name="Rectangle 171">
            <a:extLst>
              <a:ext uri="{FF2B5EF4-FFF2-40B4-BE49-F238E27FC236}">
                <a16:creationId xmlns:a16="http://schemas.microsoft.com/office/drawing/2014/main" id="{BDA52C0D-59E0-4E03-9547-88A276090316}"/>
              </a:ext>
            </a:extLst>
          </p:cNvPr>
          <p:cNvSpPr>
            <a:spLocks noChangeArrowheads="1"/>
          </p:cNvSpPr>
          <p:nvPr/>
        </p:nvSpPr>
        <p:spPr bwMode="auto">
          <a:xfrm>
            <a:off x="2677716" y="3326607"/>
            <a:ext cx="169069" cy="255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12" name="Rectangle 172">
            <a:extLst>
              <a:ext uri="{FF2B5EF4-FFF2-40B4-BE49-F238E27FC236}">
                <a16:creationId xmlns:a16="http://schemas.microsoft.com/office/drawing/2014/main" id="{78967CE0-EE00-4B19-BDEB-3A2B2612B3F6}"/>
              </a:ext>
            </a:extLst>
          </p:cNvPr>
          <p:cNvSpPr>
            <a:spLocks noChangeArrowheads="1"/>
          </p:cNvSpPr>
          <p:nvPr/>
        </p:nvSpPr>
        <p:spPr bwMode="auto">
          <a:xfrm>
            <a:off x="3276600" y="5303044"/>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38" name="Rectangle 173">
            <a:extLst>
              <a:ext uri="{FF2B5EF4-FFF2-40B4-BE49-F238E27FC236}">
                <a16:creationId xmlns:a16="http://schemas.microsoft.com/office/drawing/2014/main" id="{5F7C0708-1C2E-4683-89B2-B0876EE54B59}"/>
              </a:ext>
            </a:extLst>
          </p:cNvPr>
          <p:cNvSpPr>
            <a:spLocks noChangeArrowheads="1"/>
          </p:cNvSpPr>
          <p:nvPr/>
        </p:nvSpPr>
        <p:spPr bwMode="auto">
          <a:xfrm>
            <a:off x="5339954" y="3313510"/>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39" name="Rectangle 174">
            <a:extLst>
              <a:ext uri="{FF2B5EF4-FFF2-40B4-BE49-F238E27FC236}">
                <a16:creationId xmlns:a16="http://schemas.microsoft.com/office/drawing/2014/main" id="{A713C5BE-1FDE-4D46-AE96-71DDFB982895}"/>
              </a:ext>
            </a:extLst>
          </p:cNvPr>
          <p:cNvSpPr>
            <a:spLocks noChangeArrowheads="1"/>
          </p:cNvSpPr>
          <p:nvPr/>
        </p:nvSpPr>
        <p:spPr bwMode="auto">
          <a:xfrm>
            <a:off x="5875735" y="4044554"/>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40" name="Rectangle 175">
            <a:extLst>
              <a:ext uri="{FF2B5EF4-FFF2-40B4-BE49-F238E27FC236}">
                <a16:creationId xmlns:a16="http://schemas.microsoft.com/office/drawing/2014/main" id="{5951B544-7406-45A3-9673-25FAC8A99D7A}"/>
              </a:ext>
            </a:extLst>
          </p:cNvPr>
          <p:cNvSpPr>
            <a:spLocks noChangeArrowheads="1"/>
          </p:cNvSpPr>
          <p:nvPr/>
        </p:nvSpPr>
        <p:spPr bwMode="auto">
          <a:xfrm>
            <a:off x="5039916" y="3320654"/>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41" name="Rectangle 176">
            <a:extLst>
              <a:ext uri="{FF2B5EF4-FFF2-40B4-BE49-F238E27FC236}">
                <a16:creationId xmlns:a16="http://schemas.microsoft.com/office/drawing/2014/main" id="{F0F739F8-A7FC-40E2-A5BE-BD5B56B21687}"/>
              </a:ext>
            </a:extLst>
          </p:cNvPr>
          <p:cNvSpPr>
            <a:spLocks noChangeArrowheads="1"/>
          </p:cNvSpPr>
          <p:nvPr/>
        </p:nvSpPr>
        <p:spPr bwMode="auto">
          <a:xfrm>
            <a:off x="5724525" y="5266135"/>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42" name="Rectangle 177">
            <a:extLst>
              <a:ext uri="{FF2B5EF4-FFF2-40B4-BE49-F238E27FC236}">
                <a16:creationId xmlns:a16="http://schemas.microsoft.com/office/drawing/2014/main" id="{74B63D9A-94E2-4D95-B11F-D853FA6197D6}"/>
              </a:ext>
            </a:extLst>
          </p:cNvPr>
          <p:cNvSpPr>
            <a:spLocks noChangeArrowheads="1"/>
          </p:cNvSpPr>
          <p:nvPr/>
        </p:nvSpPr>
        <p:spPr bwMode="auto">
          <a:xfrm>
            <a:off x="5890023" y="5262563"/>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43" name="Rectangle 178">
            <a:extLst>
              <a:ext uri="{FF2B5EF4-FFF2-40B4-BE49-F238E27FC236}">
                <a16:creationId xmlns:a16="http://schemas.microsoft.com/office/drawing/2014/main" id="{E54E90DB-20E1-4ED7-8406-8D96BE5C7E28}"/>
              </a:ext>
            </a:extLst>
          </p:cNvPr>
          <p:cNvSpPr>
            <a:spLocks noChangeArrowheads="1"/>
          </p:cNvSpPr>
          <p:nvPr/>
        </p:nvSpPr>
        <p:spPr bwMode="auto">
          <a:xfrm>
            <a:off x="5178029" y="3309938"/>
            <a:ext cx="169069" cy="2547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48" name="Rectangle 183">
            <a:extLst>
              <a:ext uri="{FF2B5EF4-FFF2-40B4-BE49-F238E27FC236}">
                <a16:creationId xmlns:a16="http://schemas.microsoft.com/office/drawing/2014/main" id="{FE7A04E2-B891-431C-AE97-D22E2D9D720D}"/>
              </a:ext>
            </a:extLst>
          </p:cNvPr>
          <p:cNvSpPr>
            <a:spLocks noChangeArrowheads="1"/>
          </p:cNvSpPr>
          <p:nvPr/>
        </p:nvSpPr>
        <p:spPr bwMode="auto">
          <a:xfrm>
            <a:off x="4476750" y="3112294"/>
            <a:ext cx="5161360" cy="2877741"/>
          </a:xfrm>
          <a:prstGeom prst="rect">
            <a:avLst/>
          </a:prstGeom>
          <a:solidFill>
            <a:schemeClr val="bg1"/>
          </a:solidFill>
          <a:ln w="9525">
            <a:solidFill>
              <a:schemeClr val="bg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24" name="Rectangle 184">
            <a:extLst>
              <a:ext uri="{FF2B5EF4-FFF2-40B4-BE49-F238E27FC236}">
                <a16:creationId xmlns:a16="http://schemas.microsoft.com/office/drawing/2014/main" id="{1AA55630-6636-4585-B70E-346A130DF59F}"/>
              </a:ext>
            </a:extLst>
          </p:cNvPr>
          <p:cNvSpPr>
            <a:spLocks noChangeArrowheads="1"/>
          </p:cNvSpPr>
          <p:nvPr/>
        </p:nvSpPr>
        <p:spPr bwMode="auto">
          <a:xfrm>
            <a:off x="2547938" y="4966097"/>
            <a:ext cx="365522" cy="26193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25" name="Rectangle 185">
            <a:extLst>
              <a:ext uri="{FF2B5EF4-FFF2-40B4-BE49-F238E27FC236}">
                <a16:creationId xmlns:a16="http://schemas.microsoft.com/office/drawing/2014/main" id="{25998D5C-95FD-4CFF-9652-774843853FA0}"/>
              </a:ext>
            </a:extLst>
          </p:cNvPr>
          <p:cNvSpPr>
            <a:spLocks noChangeArrowheads="1"/>
          </p:cNvSpPr>
          <p:nvPr/>
        </p:nvSpPr>
        <p:spPr bwMode="auto">
          <a:xfrm>
            <a:off x="2181225" y="4379119"/>
            <a:ext cx="244079" cy="26074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22551" name="Rectangle 187">
            <a:extLst>
              <a:ext uri="{FF2B5EF4-FFF2-40B4-BE49-F238E27FC236}">
                <a16:creationId xmlns:a16="http://schemas.microsoft.com/office/drawing/2014/main" id="{4DAF89AD-C054-44EC-890C-C1A4B158B591}"/>
              </a:ext>
            </a:extLst>
          </p:cNvPr>
          <p:cNvSpPr>
            <a:spLocks noChangeArrowheads="1"/>
          </p:cNvSpPr>
          <p:nvPr/>
        </p:nvSpPr>
        <p:spPr bwMode="auto">
          <a:xfrm>
            <a:off x="5456635" y="3164681"/>
            <a:ext cx="3338513" cy="2053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30" name="Rectangle 190">
            <a:extLst>
              <a:ext uri="{FF2B5EF4-FFF2-40B4-BE49-F238E27FC236}">
                <a16:creationId xmlns:a16="http://schemas.microsoft.com/office/drawing/2014/main" id="{3E00A7F7-AF7F-47A4-AE90-E79C3656EF30}"/>
              </a:ext>
            </a:extLst>
          </p:cNvPr>
          <p:cNvSpPr>
            <a:spLocks noChangeArrowheads="1"/>
          </p:cNvSpPr>
          <p:nvPr/>
        </p:nvSpPr>
        <p:spPr bwMode="auto">
          <a:xfrm>
            <a:off x="4572001" y="5057776"/>
            <a:ext cx="2280047" cy="128825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31" name="Rectangle 191">
            <a:extLst>
              <a:ext uri="{FF2B5EF4-FFF2-40B4-BE49-F238E27FC236}">
                <a16:creationId xmlns:a16="http://schemas.microsoft.com/office/drawing/2014/main" id="{CD26F4E8-681F-497E-94AE-C03CA79F40A4}"/>
              </a:ext>
            </a:extLst>
          </p:cNvPr>
          <p:cNvSpPr>
            <a:spLocks noChangeArrowheads="1"/>
          </p:cNvSpPr>
          <p:nvPr/>
        </p:nvSpPr>
        <p:spPr bwMode="auto">
          <a:xfrm>
            <a:off x="4572000" y="3646885"/>
            <a:ext cx="2321719" cy="1025128"/>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sz="2100"/>
          </a:p>
        </p:txBody>
      </p:sp>
      <p:sp>
        <p:nvSpPr>
          <p:cNvPr id="61634" name="Rectangle 194">
            <a:extLst>
              <a:ext uri="{FF2B5EF4-FFF2-40B4-BE49-F238E27FC236}">
                <a16:creationId xmlns:a16="http://schemas.microsoft.com/office/drawing/2014/main" id="{96F7EF6F-DDD6-4AB5-9DE5-525AEF884E13}"/>
              </a:ext>
            </a:extLst>
          </p:cNvPr>
          <p:cNvSpPr>
            <a:spLocks noChangeArrowheads="1"/>
          </p:cNvSpPr>
          <p:nvPr/>
        </p:nvSpPr>
        <p:spPr bwMode="auto">
          <a:xfrm>
            <a:off x="4713685" y="5050631"/>
            <a:ext cx="2180034"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350" b="1">
                <a:latin typeface="Arial" panose="020B0604020202020204" pitchFamily="34" charset="0"/>
              </a:rPr>
              <a:t>Sinapomorfia (omologia filogenetica): </a:t>
            </a:r>
            <a:r>
              <a:rPr lang="it-IT" altLang="it-IT" sz="1350">
                <a:latin typeface="Arial" panose="020B0604020202020204" pitchFamily="34" charset="0"/>
              </a:rPr>
              <a:t>apomorfia condivisa tra due o più specie e presente anche nell’antenato comune delle specie </a:t>
            </a:r>
          </a:p>
          <a:p>
            <a:pPr eaLnBrk="1" hangingPunct="1"/>
            <a:r>
              <a:rPr lang="it-IT" altLang="it-IT" sz="1350">
                <a:latin typeface="Arial" panose="020B0604020202020204" pitchFamily="34" charset="0"/>
              </a:rPr>
              <a:t> </a:t>
            </a:r>
          </a:p>
        </p:txBody>
      </p:sp>
      <p:sp>
        <p:nvSpPr>
          <p:cNvPr id="61636" name="Rectangle 196">
            <a:extLst>
              <a:ext uri="{FF2B5EF4-FFF2-40B4-BE49-F238E27FC236}">
                <a16:creationId xmlns:a16="http://schemas.microsoft.com/office/drawing/2014/main" id="{9611EF37-F098-4021-812B-73D30F3E7555}"/>
              </a:ext>
            </a:extLst>
          </p:cNvPr>
          <p:cNvSpPr>
            <a:spLocks noChangeArrowheads="1"/>
          </p:cNvSpPr>
          <p:nvPr/>
        </p:nvSpPr>
        <p:spPr bwMode="auto">
          <a:xfrm>
            <a:off x="4656535" y="3700463"/>
            <a:ext cx="21300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350" b="1">
                <a:latin typeface="Arial" panose="020B0604020202020204" pitchFamily="34" charset="0"/>
              </a:rPr>
              <a:t>Omoplasia:</a:t>
            </a:r>
            <a:r>
              <a:rPr lang="it-IT" altLang="it-IT" sz="1350">
                <a:latin typeface="Arial" panose="020B0604020202020204" pitchFamily="34" charset="0"/>
              </a:rPr>
              <a:t> somiglianza strutturale di un carattere non derivata da un antenato comune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610"/>
                                        </p:tgtEl>
                                        <p:attrNameLst>
                                          <p:attrName>style.visibility</p:attrName>
                                        </p:attrNameLst>
                                      </p:cBhvr>
                                      <p:to>
                                        <p:strVal val="visible"/>
                                      </p:to>
                                    </p:set>
                                    <p:animEffect transition="in" filter="dissolve">
                                      <p:cBhvr>
                                        <p:cTn id="7" dur="500"/>
                                        <p:tgtEl>
                                          <p:spTgt spid="61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624"/>
                                        </p:tgtEl>
                                        <p:attrNameLst>
                                          <p:attrName>style.visibility</p:attrName>
                                        </p:attrNameLst>
                                      </p:cBhvr>
                                      <p:to>
                                        <p:strVal val="visible"/>
                                      </p:to>
                                    </p:set>
                                    <p:animEffect transition="in" filter="dissolve">
                                      <p:cBhvr>
                                        <p:cTn id="12" dur="500"/>
                                        <p:tgtEl>
                                          <p:spTgt spid="6162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625"/>
                                        </p:tgtEl>
                                        <p:attrNameLst>
                                          <p:attrName>style.visibility</p:attrName>
                                        </p:attrNameLst>
                                      </p:cBhvr>
                                      <p:to>
                                        <p:strVal val="visible"/>
                                      </p:to>
                                    </p:set>
                                    <p:animEffect transition="in" filter="dissolve">
                                      <p:cBhvr>
                                        <p:cTn id="15" dur="500"/>
                                        <p:tgtEl>
                                          <p:spTgt spid="616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634"/>
                                        </p:tgtEl>
                                        <p:attrNameLst>
                                          <p:attrName>style.visibility</p:attrName>
                                        </p:attrNameLst>
                                      </p:cBhvr>
                                      <p:to>
                                        <p:strVal val="visible"/>
                                      </p:to>
                                    </p:set>
                                    <p:animEffect transition="in" filter="dissolve">
                                      <p:cBhvr>
                                        <p:cTn id="18" dur="500"/>
                                        <p:tgtEl>
                                          <p:spTgt spid="616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1630"/>
                                        </p:tgtEl>
                                        <p:attrNameLst>
                                          <p:attrName>style.visibility</p:attrName>
                                        </p:attrNameLst>
                                      </p:cBhvr>
                                      <p:to>
                                        <p:strVal val="visible"/>
                                      </p:to>
                                    </p:set>
                                    <p:animEffect transition="in" filter="dissolve">
                                      <p:cBhvr>
                                        <p:cTn id="21" dur="500"/>
                                        <p:tgtEl>
                                          <p:spTgt spid="616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611"/>
                                        </p:tgtEl>
                                        <p:attrNameLst>
                                          <p:attrName>style.visibility</p:attrName>
                                        </p:attrNameLst>
                                      </p:cBhvr>
                                      <p:to>
                                        <p:strVal val="visible"/>
                                      </p:to>
                                    </p:set>
                                    <p:animEffect transition="in" filter="dissolve">
                                      <p:cBhvr>
                                        <p:cTn id="26" dur="500"/>
                                        <p:tgtEl>
                                          <p:spTgt spid="616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612"/>
                                        </p:tgtEl>
                                        <p:attrNameLst>
                                          <p:attrName>style.visibility</p:attrName>
                                        </p:attrNameLst>
                                      </p:cBhvr>
                                      <p:to>
                                        <p:strVal val="visible"/>
                                      </p:to>
                                    </p:set>
                                    <p:animEffect transition="in" filter="dissolve">
                                      <p:cBhvr>
                                        <p:cTn id="29" dur="500"/>
                                        <p:tgtEl>
                                          <p:spTgt spid="616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1631"/>
                                        </p:tgtEl>
                                        <p:attrNameLst>
                                          <p:attrName>style.visibility</p:attrName>
                                        </p:attrNameLst>
                                      </p:cBhvr>
                                      <p:to>
                                        <p:strVal val="visible"/>
                                      </p:to>
                                    </p:set>
                                    <p:animEffect transition="in" filter="dissolve">
                                      <p:cBhvr>
                                        <p:cTn id="32" dur="500"/>
                                        <p:tgtEl>
                                          <p:spTgt spid="6163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1636"/>
                                        </p:tgtEl>
                                        <p:attrNameLst>
                                          <p:attrName>style.visibility</p:attrName>
                                        </p:attrNameLst>
                                      </p:cBhvr>
                                      <p:to>
                                        <p:strVal val="visible"/>
                                      </p:to>
                                    </p:set>
                                    <p:animEffect transition="in" filter="dissolve">
                                      <p:cBhvr>
                                        <p:cTn id="35" dur="500"/>
                                        <p:tgtEl>
                                          <p:spTgt spid="61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1" grpId="0" animBg="1"/>
      <p:bldP spid="61612" grpId="0" animBg="1"/>
      <p:bldP spid="61624" grpId="0" animBg="1"/>
      <p:bldP spid="61625" grpId="0" animBg="1"/>
      <p:bldP spid="61630" grpId="0" animBg="1"/>
      <p:bldP spid="61631" grpId="0" animBg="1"/>
      <p:bldP spid="61634" grpId="0"/>
      <p:bldP spid="616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hylogenetic tree exercise">
            <a:extLst>
              <a:ext uri="{FF2B5EF4-FFF2-40B4-BE49-F238E27FC236}">
                <a16:creationId xmlns:a16="http://schemas.microsoft.com/office/drawing/2014/main" id="{65A1355C-8FAE-498A-989F-96BF766FB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92" y="0"/>
            <a:ext cx="3953634" cy="328645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3BDEC96D-2DC3-4173-AB54-FA5E74976B85}"/>
              </a:ext>
            </a:extLst>
          </p:cNvPr>
          <p:cNvSpPr txBox="1"/>
          <p:nvPr/>
        </p:nvSpPr>
        <p:spPr>
          <a:xfrm>
            <a:off x="4804011" y="286604"/>
            <a:ext cx="336952" cy="2585323"/>
          </a:xfrm>
          <a:prstGeom prst="rect">
            <a:avLst/>
          </a:prstGeom>
          <a:noFill/>
        </p:spPr>
        <p:txBody>
          <a:bodyPr wrap="none" rtlCol="0">
            <a:spAutoFit/>
          </a:bodyPr>
          <a:lstStyle/>
          <a:p>
            <a:r>
              <a:rPr lang="it-IT" b="1" dirty="0"/>
              <a:t>X</a:t>
            </a:r>
          </a:p>
          <a:p>
            <a:endParaRPr lang="it-IT" b="1" dirty="0"/>
          </a:p>
          <a:p>
            <a:r>
              <a:rPr lang="it-IT" b="1" dirty="0"/>
              <a:t>X</a:t>
            </a:r>
          </a:p>
          <a:p>
            <a:endParaRPr lang="it-IT" b="1" dirty="0"/>
          </a:p>
          <a:p>
            <a:r>
              <a:rPr lang="it-IT" b="1" dirty="0"/>
              <a:t>X</a:t>
            </a:r>
          </a:p>
          <a:p>
            <a:endParaRPr lang="it-IT" b="1" dirty="0"/>
          </a:p>
          <a:p>
            <a:r>
              <a:rPr lang="it-IT" b="1" dirty="0"/>
              <a:t>O</a:t>
            </a:r>
          </a:p>
          <a:p>
            <a:endParaRPr lang="it-IT" b="1" dirty="0"/>
          </a:p>
          <a:p>
            <a:r>
              <a:rPr lang="it-IT" b="1" dirty="0"/>
              <a:t>O</a:t>
            </a:r>
          </a:p>
        </p:txBody>
      </p:sp>
      <p:cxnSp>
        <p:nvCxnSpPr>
          <p:cNvPr id="12" name="Connettore diritto 11">
            <a:extLst>
              <a:ext uri="{FF2B5EF4-FFF2-40B4-BE49-F238E27FC236}">
                <a16:creationId xmlns:a16="http://schemas.microsoft.com/office/drawing/2014/main" id="{CE40CCBE-3A40-4303-8FB0-ABC8ACC48F8B}"/>
              </a:ext>
            </a:extLst>
          </p:cNvPr>
          <p:cNvCxnSpPr/>
          <p:nvPr/>
        </p:nvCxnSpPr>
        <p:spPr>
          <a:xfrm>
            <a:off x="1228299" y="2047164"/>
            <a:ext cx="2320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5CA23C55-A7FD-4F88-AFC6-8287EBEC84C3}"/>
              </a:ext>
            </a:extLst>
          </p:cNvPr>
          <p:cNvSpPr/>
          <p:nvPr/>
        </p:nvSpPr>
        <p:spPr>
          <a:xfrm>
            <a:off x="2395637" y="614023"/>
            <a:ext cx="311304" cy="369332"/>
          </a:xfrm>
          <a:prstGeom prst="rect">
            <a:avLst/>
          </a:prstGeom>
        </p:spPr>
        <p:txBody>
          <a:bodyPr wrap="none">
            <a:spAutoFit/>
          </a:bodyPr>
          <a:lstStyle/>
          <a:p>
            <a:r>
              <a:rPr lang="it-IT" b="1" dirty="0"/>
              <a:t>X</a:t>
            </a:r>
          </a:p>
        </p:txBody>
      </p:sp>
      <p:sp>
        <p:nvSpPr>
          <p:cNvPr id="3" name="Rettangolo 2">
            <a:extLst>
              <a:ext uri="{FF2B5EF4-FFF2-40B4-BE49-F238E27FC236}">
                <a16:creationId xmlns:a16="http://schemas.microsoft.com/office/drawing/2014/main" id="{DE301AAB-D1A2-4F51-95CB-8FD60E436BB3}"/>
              </a:ext>
            </a:extLst>
          </p:cNvPr>
          <p:cNvSpPr/>
          <p:nvPr/>
        </p:nvSpPr>
        <p:spPr>
          <a:xfrm>
            <a:off x="1120152" y="1688225"/>
            <a:ext cx="340158" cy="369332"/>
          </a:xfrm>
          <a:prstGeom prst="rect">
            <a:avLst/>
          </a:prstGeom>
        </p:spPr>
        <p:txBody>
          <a:bodyPr wrap="none">
            <a:spAutoFit/>
          </a:bodyPr>
          <a:lstStyle/>
          <a:p>
            <a:r>
              <a:rPr lang="it-IT" b="1" dirty="0"/>
              <a:t>O</a:t>
            </a:r>
            <a:endParaRPr lang="it-IT" dirty="0"/>
          </a:p>
        </p:txBody>
      </p:sp>
      <p:sp>
        <p:nvSpPr>
          <p:cNvPr id="4" name="Rettangolo 3">
            <a:extLst>
              <a:ext uri="{FF2B5EF4-FFF2-40B4-BE49-F238E27FC236}">
                <a16:creationId xmlns:a16="http://schemas.microsoft.com/office/drawing/2014/main" id="{A5945A08-5040-44B4-9BE1-A605564380A7}"/>
              </a:ext>
            </a:extLst>
          </p:cNvPr>
          <p:cNvSpPr/>
          <p:nvPr/>
        </p:nvSpPr>
        <p:spPr>
          <a:xfrm>
            <a:off x="1873210" y="1122023"/>
            <a:ext cx="340158" cy="369332"/>
          </a:xfrm>
          <a:prstGeom prst="rect">
            <a:avLst/>
          </a:prstGeom>
        </p:spPr>
        <p:txBody>
          <a:bodyPr wrap="none">
            <a:spAutoFit/>
          </a:bodyPr>
          <a:lstStyle/>
          <a:p>
            <a:r>
              <a:rPr lang="it-IT" b="1" dirty="0"/>
              <a:t>O</a:t>
            </a:r>
          </a:p>
        </p:txBody>
      </p:sp>
      <p:pic>
        <p:nvPicPr>
          <p:cNvPr id="9" name="Picture 6" descr="Image result for phylogenetic tree exercise">
            <a:extLst>
              <a:ext uri="{FF2B5EF4-FFF2-40B4-BE49-F238E27FC236}">
                <a16:creationId xmlns:a16="http://schemas.microsoft.com/office/drawing/2014/main" id="{6002F1B8-7AF5-430B-B2BC-1054ED14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903" y="3157217"/>
            <a:ext cx="3953634" cy="3286454"/>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3D256EC1-6BD3-4A68-8549-755B4E5DC598}"/>
              </a:ext>
            </a:extLst>
          </p:cNvPr>
          <p:cNvSpPr txBox="1"/>
          <p:nvPr/>
        </p:nvSpPr>
        <p:spPr>
          <a:xfrm>
            <a:off x="5046722" y="3443821"/>
            <a:ext cx="336952" cy="2585323"/>
          </a:xfrm>
          <a:prstGeom prst="rect">
            <a:avLst/>
          </a:prstGeom>
          <a:noFill/>
        </p:spPr>
        <p:txBody>
          <a:bodyPr wrap="none" rtlCol="0">
            <a:spAutoFit/>
          </a:bodyPr>
          <a:lstStyle/>
          <a:p>
            <a:r>
              <a:rPr lang="it-IT" b="1" dirty="0"/>
              <a:t>X</a:t>
            </a:r>
          </a:p>
          <a:p>
            <a:endParaRPr lang="it-IT" b="1" dirty="0"/>
          </a:p>
          <a:p>
            <a:r>
              <a:rPr lang="it-IT" b="1" dirty="0"/>
              <a:t>X</a:t>
            </a:r>
          </a:p>
          <a:p>
            <a:endParaRPr lang="it-IT" b="1" dirty="0"/>
          </a:p>
          <a:p>
            <a:r>
              <a:rPr lang="it-IT" b="1" dirty="0"/>
              <a:t>X</a:t>
            </a:r>
          </a:p>
          <a:p>
            <a:endParaRPr lang="it-IT" b="1" dirty="0"/>
          </a:p>
          <a:p>
            <a:r>
              <a:rPr lang="it-IT" b="1" dirty="0"/>
              <a:t>O</a:t>
            </a:r>
          </a:p>
          <a:p>
            <a:endParaRPr lang="it-IT" b="1" dirty="0"/>
          </a:p>
          <a:p>
            <a:r>
              <a:rPr lang="it-IT" b="1" dirty="0"/>
              <a:t>O</a:t>
            </a:r>
          </a:p>
        </p:txBody>
      </p:sp>
      <p:cxnSp>
        <p:nvCxnSpPr>
          <p:cNvPr id="13" name="Connettore diritto 12">
            <a:extLst>
              <a:ext uri="{FF2B5EF4-FFF2-40B4-BE49-F238E27FC236}">
                <a16:creationId xmlns:a16="http://schemas.microsoft.com/office/drawing/2014/main" id="{86F237D0-00B6-40C2-9098-0DA940FA0352}"/>
              </a:ext>
            </a:extLst>
          </p:cNvPr>
          <p:cNvCxnSpPr/>
          <p:nvPr/>
        </p:nvCxnSpPr>
        <p:spPr>
          <a:xfrm>
            <a:off x="1471010" y="5204381"/>
            <a:ext cx="2320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69D33262-A780-4690-9B69-4D3A2299A1CF}"/>
              </a:ext>
            </a:extLst>
          </p:cNvPr>
          <p:cNvSpPr/>
          <p:nvPr/>
        </p:nvSpPr>
        <p:spPr>
          <a:xfrm>
            <a:off x="2638348" y="3771240"/>
            <a:ext cx="311304" cy="369332"/>
          </a:xfrm>
          <a:prstGeom prst="rect">
            <a:avLst/>
          </a:prstGeom>
        </p:spPr>
        <p:txBody>
          <a:bodyPr wrap="none">
            <a:spAutoFit/>
          </a:bodyPr>
          <a:lstStyle/>
          <a:p>
            <a:r>
              <a:rPr lang="it-IT" b="1" dirty="0"/>
              <a:t>X</a:t>
            </a:r>
          </a:p>
        </p:txBody>
      </p:sp>
      <p:sp>
        <p:nvSpPr>
          <p:cNvPr id="15" name="Rettangolo 14">
            <a:extLst>
              <a:ext uri="{FF2B5EF4-FFF2-40B4-BE49-F238E27FC236}">
                <a16:creationId xmlns:a16="http://schemas.microsoft.com/office/drawing/2014/main" id="{83DFD92E-2CCD-44A0-9237-E36FE2ED679D}"/>
              </a:ext>
            </a:extLst>
          </p:cNvPr>
          <p:cNvSpPr/>
          <p:nvPr/>
        </p:nvSpPr>
        <p:spPr>
          <a:xfrm>
            <a:off x="1362863" y="4845442"/>
            <a:ext cx="340158" cy="369332"/>
          </a:xfrm>
          <a:prstGeom prst="rect">
            <a:avLst/>
          </a:prstGeom>
        </p:spPr>
        <p:txBody>
          <a:bodyPr wrap="none">
            <a:spAutoFit/>
          </a:bodyPr>
          <a:lstStyle/>
          <a:p>
            <a:r>
              <a:rPr lang="it-IT" b="1" dirty="0"/>
              <a:t>O</a:t>
            </a:r>
            <a:endParaRPr lang="it-IT" dirty="0"/>
          </a:p>
        </p:txBody>
      </p:sp>
      <p:sp>
        <p:nvSpPr>
          <p:cNvPr id="16" name="Rettangolo 15">
            <a:extLst>
              <a:ext uri="{FF2B5EF4-FFF2-40B4-BE49-F238E27FC236}">
                <a16:creationId xmlns:a16="http://schemas.microsoft.com/office/drawing/2014/main" id="{1B472718-2A81-4E46-A3FC-C6FBB25BD8FD}"/>
              </a:ext>
            </a:extLst>
          </p:cNvPr>
          <p:cNvSpPr/>
          <p:nvPr/>
        </p:nvSpPr>
        <p:spPr>
          <a:xfrm>
            <a:off x="2115921" y="4279240"/>
            <a:ext cx="311304" cy="369332"/>
          </a:xfrm>
          <a:prstGeom prst="rect">
            <a:avLst/>
          </a:prstGeom>
        </p:spPr>
        <p:txBody>
          <a:bodyPr wrap="none">
            <a:spAutoFit/>
          </a:bodyPr>
          <a:lstStyle/>
          <a:p>
            <a:r>
              <a:rPr lang="it-IT" b="1" dirty="0"/>
              <a:t>X</a:t>
            </a:r>
          </a:p>
        </p:txBody>
      </p:sp>
    </p:spTree>
    <p:extLst>
      <p:ext uri="{BB962C8B-B14F-4D97-AF65-F5344CB8AC3E}">
        <p14:creationId xmlns:p14="http://schemas.microsoft.com/office/powerpoint/2010/main" val="1463287205"/>
      </p:ext>
    </p:extLst>
  </p:cSld>
  <p:clrMapOvr>
    <a:masterClrMapping/>
  </p:clrMapOvr>
  <mc:AlternateContent xmlns:mc="http://schemas.openxmlformats.org/markup-compatibility/2006" xmlns:p14="http://schemas.microsoft.com/office/powerpoint/2010/main">
    <mc:Choice Requires="p14">
      <p:transition spd="slow" p14:dur="2000" advTm="97073"/>
    </mc:Choice>
    <mc:Fallback xmlns="">
      <p:transition spd="slow" advTm="97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hylogenetic tree exercise">
            <a:extLst>
              <a:ext uri="{FF2B5EF4-FFF2-40B4-BE49-F238E27FC236}">
                <a16:creationId xmlns:a16="http://schemas.microsoft.com/office/drawing/2014/main" id="{65A1355C-8FAE-498A-989F-96BF766FB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92" y="0"/>
            <a:ext cx="3953634" cy="328645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3BDEC96D-2DC3-4173-AB54-FA5E74976B85}"/>
              </a:ext>
            </a:extLst>
          </p:cNvPr>
          <p:cNvSpPr txBox="1"/>
          <p:nvPr/>
        </p:nvSpPr>
        <p:spPr>
          <a:xfrm>
            <a:off x="4804011" y="286604"/>
            <a:ext cx="340158" cy="2585323"/>
          </a:xfrm>
          <a:prstGeom prst="rect">
            <a:avLst/>
          </a:prstGeom>
          <a:noFill/>
        </p:spPr>
        <p:txBody>
          <a:bodyPr wrap="none" rtlCol="0">
            <a:spAutoFit/>
          </a:bodyPr>
          <a:lstStyle/>
          <a:p>
            <a:r>
              <a:rPr lang="it-IT" b="1" dirty="0"/>
              <a:t>X</a:t>
            </a:r>
          </a:p>
          <a:p>
            <a:endParaRPr lang="it-IT" b="1" dirty="0"/>
          </a:p>
          <a:p>
            <a:r>
              <a:rPr lang="it-IT" b="1" dirty="0"/>
              <a:t>X</a:t>
            </a:r>
          </a:p>
          <a:p>
            <a:endParaRPr lang="it-IT" b="1" dirty="0"/>
          </a:p>
          <a:p>
            <a:r>
              <a:rPr lang="it-IT" b="1" dirty="0"/>
              <a:t>X</a:t>
            </a:r>
          </a:p>
          <a:p>
            <a:endParaRPr lang="it-IT" b="1" dirty="0"/>
          </a:p>
          <a:p>
            <a:r>
              <a:rPr lang="it-IT" b="1" dirty="0"/>
              <a:t>X</a:t>
            </a:r>
          </a:p>
          <a:p>
            <a:endParaRPr lang="it-IT" b="1" dirty="0"/>
          </a:p>
          <a:p>
            <a:r>
              <a:rPr lang="it-IT" b="1" dirty="0"/>
              <a:t>O</a:t>
            </a:r>
          </a:p>
        </p:txBody>
      </p:sp>
      <p:cxnSp>
        <p:nvCxnSpPr>
          <p:cNvPr id="12" name="Connettore diritto 11">
            <a:extLst>
              <a:ext uri="{FF2B5EF4-FFF2-40B4-BE49-F238E27FC236}">
                <a16:creationId xmlns:a16="http://schemas.microsoft.com/office/drawing/2014/main" id="{CE40CCBE-3A40-4303-8FB0-ABC8ACC48F8B}"/>
              </a:ext>
            </a:extLst>
          </p:cNvPr>
          <p:cNvCxnSpPr/>
          <p:nvPr/>
        </p:nvCxnSpPr>
        <p:spPr>
          <a:xfrm>
            <a:off x="1228299" y="2047164"/>
            <a:ext cx="2320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6AD20DD1-A844-4B24-AD99-56741C36AB89}"/>
              </a:ext>
            </a:extLst>
          </p:cNvPr>
          <p:cNvSpPr txBox="1"/>
          <p:nvPr/>
        </p:nvSpPr>
        <p:spPr>
          <a:xfrm>
            <a:off x="2957597" y="1209933"/>
            <a:ext cx="304892" cy="369332"/>
          </a:xfrm>
          <a:prstGeom prst="rect">
            <a:avLst/>
          </a:prstGeom>
          <a:noFill/>
        </p:spPr>
        <p:txBody>
          <a:bodyPr wrap="none" rtlCol="0">
            <a:spAutoFit/>
          </a:bodyPr>
          <a:lstStyle/>
          <a:p>
            <a:r>
              <a:rPr lang="it-IT" dirty="0"/>
              <a:t>X</a:t>
            </a:r>
          </a:p>
        </p:txBody>
      </p:sp>
      <p:sp>
        <p:nvSpPr>
          <p:cNvPr id="8" name="CasellaDiTesto 7">
            <a:extLst>
              <a:ext uri="{FF2B5EF4-FFF2-40B4-BE49-F238E27FC236}">
                <a16:creationId xmlns:a16="http://schemas.microsoft.com/office/drawing/2014/main" id="{E8F2F01B-06C5-4999-8C0C-74266ED9E494}"/>
              </a:ext>
            </a:extLst>
          </p:cNvPr>
          <p:cNvSpPr txBox="1"/>
          <p:nvPr/>
        </p:nvSpPr>
        <p:spPr>
          <a:xfrm>
            <a:off x="1904062" y="1394599"/>
            <a:ext cx="304892" cy="369332"/>
          </a:xfrm>
          <a:prstGeom prst="rect">
            <a:avLst/>
          </a:prstGeom>
          <a:noFill/>
        </p:spPr>
        <p:txBody>
          <a:bodyPr wrap="none" rtlCol="0">
            <a:spAutoFit/>
          </a:bodyPr>
          <a:lstStyle/>
          <a:p>
            <a:r>
              <a:rPr lang="it-IT" dirty="0"/>
              <a:t>X</a:t>
            </a:r>
          </a:p>
        </p:txBody>
      </p:sp>
      <p:sp>
        <p:nvSpPr>
          <p:cNvPr id="9" name="CasellaDiTesto 8">
            <a:extLst>
              <a:ext uri="{FF2B5EF4-FFF2-40B4-BE49-F238E27FC236}">
                <a16:creationId xmlns:a16="http://schemas.microsoft.com/office/drawing/2014/main" id="{2C6480A9-6B2C-4565-9B2F-74B3495F50EE}"/>
              </a:ext>
            </a:extLst>
          </p:cNvPr>
          <p:cNvSpPr txBox="1"/>
          <p:nvPr/>
        </p:nvSpPr>
        <p:spPr>
          <a:xfrm>
            <a:off x="2392049" y="854601"/>
            <a:ext cx="304892" cy="369332"/>
          </a:xfrm>
          <a:prstGeom prst="rect">
            <a:avLst/>
          </a:prstGeom>
          <a:noFill/>
        </p:spPr>
        <p:txBody>
          <a:bodyPr wrap="none" rtlCol="0">
            <a:spAutoFit/>
          </a:bodyPr>
          <a:lstStyle/>
          <a:p>
            <a:r>
              <a:rPr lang="it-IT" dirty="0"/>
              <a:t>X</a:t>
            </a:r>
          </a:p>
        </p:txBody>
      </p:sp>
      <p:sp>
        <p:nvSpPr>
          <p:cNvPr id="11" name="CasellaDiTesto 10">
            <a:extLst>
              <a:ext uri="{FF2B5EF4-FFF2-40B4-BE49-F238E27FC236}">
                <a16:creationId xmlns:a16="http://schemas.microsoft.com/office/drawing/2014/main" id="{9AF7EC06-BCD8-4A2C-B91B-14E41BE48AAD}"/>
              </a:ext>
            </a:extLst>
          </p:cNvPr>
          <p:cNvSpPr txBox="1"/>
          <p:nvPr/>
        </p:nvSpPr>
        <p:spPr>
          <a:xfrm>
            <a:off x="1188235" y="1763931"/>
            <a:ext cx="304892" cy="369332"/>
          </a:xfrm>
          <a:prstGeom prst="rect">
            <a:avLst/>
          </a:prstGeom>
          <a:noFill/>
        </p:spPr>
        <p:txBody>
          <a:bodyPr wrap="none" rtlCol="0">
            <a:spAutoFit/>
          </a:bodyPr>
          <a:lstStyle/>
          <a:p>
            <a:r>
              <a:rPr lang="it-IT" dirty="0"/>
              <a:t>X</a:t>
            </a:r>
          </a:p>
        </p:txBody>
      </p:sp>
      <p:sp>
        <p:nvSpPr>
          <p:cNvPr id="5" name="CasellaDiTesto 4">
            <a:extLst>
              <a:ext uri="{FF2B5EF4-FFF2-40B4-BE49-F238E27FC236}">
                <a16:creationId xmlns:a16="http://schemas.microsoft.com/office/drawing/2014/main" id="{C65AF2C3-96DD-449A-8FE6-E5596345AC5F}"/>
              </a:ext>
            </a:extLst>
          </p:cNvPr>
          <p:cNvSpPr txBox="1"/>
          <p:nvPr/>
        </p:nvSpPr>
        <p:spPr>
          <a:xfrm>
            <a:off x="1188235" y="2047164"/>
            <a:ext cx="301686" cy="369332"/>
          </a:xfrm>
          <a:prstGeom prst="rect">
            <a:avLst/>
          </a:prstGeom>
          <a:noFill/>
        </p:spPr>
        <p:txBody>
          <a:bodyPr wrap="none" rtlCol="0">
            <a:spAutoFit/>
          </a:bodyPr>
          <a:lstStyle/>
          <a:p>
            <a:r>
              <a:rPr lang="it-IT" dirty="0"/>
              <a:t>0</a:t>
            </a:r>
          </a:p>
        </p:txBody>
      </p:sp>
    </p:spTree>
    <p:extLst>
      <p:ext uri="{BB962C8B-B14F-4D97-AF65-F5344CB8AC3E}">
        <p14:creationId xmlns:p14="http://schemas.microsoft.com/office/powerpoint/2010/main" val="3462498767"/>
      </p:ext>
    </p:extLst>
  </p:cSld>
  <p:clrMapOvr>
    <a:masterClrMapping/>
  </p:clrMapOvr>
  <mc:AlternateContent xmlns:mc="http://schemas.openxmlformats.org/markup-compatibility/2006" xmlns:p14="http://schemas.microsoft.com/office/powerpoint/2010/main">
    <mc:Choice Requires="p14">
      <p:transition spd="slow" p14:dur="2000" advTm="87652"/>
    </mc:Choice>
    <mc:Fallback xmlns="">
      <p:transition spd="slow" advTm="87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1849887_pone">
            <a:extLst>
              <a:ext uri="{FF2B5EF4-FFF2-40B4-BE49-F238E27FC236}">
                <a16:creationId xmlns:a16="http://schemas.microsoft.com/office/drawing/2014/main" id="{E7A49092-0F3D-4EFB-87BE-D9998099E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481" y="520304"/>
            <a:ext cx="4639866" cy="304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a:extLst>
              <a:ext uri="{FF2B5EF4-FFF2-40B4-BE49-F238E27FC236}">
                <a16:creationId xmlns:a16="http://schemas.microsoft.com/office/drawing/2014/main" id="{32BBCBB3-DC73-479B-8C98-AB62F49EAD04}"/>
              </a:ext>
            </a:extLst>
          </p:cNvPr>
          <p:cNvSpPr txBox="1">
            <a:spLocks noChangeArrowheads="1"/>
          </p:cNvSpPr>
          <p:nvPr/>
        </p:nvSpPr>
        <p:spPr bwMode="auto">
          <a:xfrm>
            <a:off x="2000250" y="3854054"/>
            <a:ext cx="59126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dirty="0" err="1">
                <a:latin typeface="Comic Sans MS" panose="030F0702030302020204" pitchFamily="66" charset="0"/>
              </a:rPr>
              <a:t>Polytomy</a:t>
            </a:r>
            <a:r>
              <a:rPr lang="it-IT" altLang="it-IT" sz="2400" dirty="0">
                <a:latin typeface="Comic Sans MS" panose="030F0702030302020204" pitchFamily="66" charset="0"/>
              </a:rPr>
              <a:t>:</a:t>
            </a:r>
          </a:p>
          <a:p>
            <a:pPr eaLnBrk="1" hangingPunct="1">
              <a:spcBef>
                <a:spcPct val="0"/>
              </a:spcBef>
              <a:buFontTx/>
              <a:buNone/>
            </a:pPr>
            <a:endParaRPr lang="it-IT" altLang="it-IT" sz="2400" dirty="0">
              <a:latin typeface="Comic Sans MS" panose="030F0702030302020204" pitchFamily="66" charset="0"/>
            </a:endParaRPr>
          </a:p>
          <a:p>
            <a:pPr eaLnBrk="1" hangingPunct="1">
              <a:spcBef>
                <a:spcPct val="0"/>
              </a:spcBef>
              <a:buFontTx/>
              <a:buNone/>
            </a:pPr>
            <a:r>
              <a:rPr lang="it-IT" altLang="it-IT" sz="2400" dirty="0">
                <a:latin typeface="Comic Sans MS" panose="030F0702030302020204" pitchFamily="66" charset="0"/>
              </a:rPr>
              <a:t>Soft (incertezza) </a:t>
            </a:r>
          </a:p>
          <a:p>
            <a:pPr eaLnBrk="1" hangingPunct="1">
              <a:spcBef>
                <a:spcPct val="0"/>
              </a:spcBef>
              <a:buFontTx/>
              <a:buNone/>
            </a:pPr>
            <a:endParaRPr lang="it-IT" altLang="it-IT" sz="2400" dirty="0">
              <a:latin typeface="Comic Sans MS" panose="030F0702030302020204" pitchFamily="66" charset="0"/>
            </a:endParaRPr>
          </a:p>
          <a:p>
            <a:pPr eaLnBrk="1" hangingPunct="1">
              <a:spcBef>
                <a:spcPct val="0"/>
              </a:spcBef>
              <a:buFontTx/>
              <a:buNone/>
            </a:pPr>
            <a:r>
              <a:rPr lang="it-IT" altLang="it-IT" sz="2400" dirty="0">
                <a:latin typeface="Comic Sans MS" panose="030F0702030302020204" pitchFamily="66" charset="0"/>
              </a:rPr>
              <a:t>Hard (contemporanea divergenza)</a:t>
            </a:r>
          </a:p>
        </p:txBody>
      </p:sp>
    </p:spTree>
  </p:cSld>
  <p:clrMapOvr>
    <a:masterClrMapping/>
  </p:clrMapOvr>
  <mc:AlternateContent xmlns:mc="http://schemas.openxmlformats.org/markup-compatibility/2006" xmlns:p14="http://schemas.microsoft.com/office/powerpoint/2010/main">
    <mc:Choice Requires="p14">
      <p:transition spd="slow" p14:dur="2000" advTm="175701"/>
    </mc:Choice>
    <mc:Fallback xmlns="">
      <p:transition spd="slow" advTm="175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anim calcmode="lin" valueType="num">
                                      <p:cBhvr additive="base">
                                        <p:cTn id="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5">
                                            <p:txEl>
                                              <p:pRg st="4" end="4"/>
                                            </p:txEl>
                                          </p:spTgt>
                                        </p:tgtEl>
                                        <p:attrNameLst>
                                          <p:attrName>style.visibility</p:attrName>
                                        </p:attrNameLst>
                                      </p:cBhvr>
                                      <p:to>
                                        <p:strVal val="visible"/>
                                      </p:to>
                                    </p:set>
                                    <p:anim calcmode="lin" valueType="num">
                                      <p:cBhvr additive="base">
                                        <p:cTn id="1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9"/>
</p:tagLst>
</file>

<file path=ppt/tags/tag2.xml><?xml version="1.0" encoding="utf-8"?>
<p:tagLst xmlns:a="http://schemas.openxmlformats.org/drawingml/2006/main" xmlns:r="http://schemas.openxmlformats.org/officeDocument/2006/relationships" xmlns:p="http://schemas.openxmlformats.org/presentationml/2006/main">
  <p:tag name="TIMING" val="|146.1"/>
</p:tagLst>
</file>

<file path=ppt/tags/tag3.xml><?xml version="1.0" encoding="utf-8"?>
<p:tagLst xmlns:a="http://schemas.openxmlformats.org/drawingml/2006/main" xmlns:r="http://schemas.openxmlformats.org/officeDocument/2006/relationships" xmlns:p="http://schemas.openxmlformats.org/presentationml/2006/main">
  <p:tag name="TIMING" val="|76.8"/>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253</Words>
  <Application>Microsoft Office PowerPoint</Application>
  <PresentationFormat>Presentazione su schermo (4:3)</PresentationFormat>
  <Paragraphs>70</Paragraphs>
  <Slides>14</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1" baseType="lpstr">
      <vt:lpstr>Arial</vt:lpstr>
      <vt:lpstr>Calibri</vt:lpstr>
      <vt:lpstr>Calibri Light</vt:lpstr>
      <vt:lpstr>Comic Sans MS</vt:lpstr>
      <vt:lpstr>Times New Roman</vt:lpstr>
      <vt:lpstr>Tema di Office</vt:lpstr>
      <vt:lpstr>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Castiglia</dc:creator>
  <cp:lastModifiedBy>riccardo castiglia</cp:lastModifiedBy>
  <cp:revision>33</cp:revision>
  <dcterms:created xsi:type="dcterms:W3CDTF">2020-02-12T17:36:13Z</dcterms:created>
  <dcterms:modified xsi:type="dcterms:W3CDTF">2021-03-24T12:41:19Z</dcterms:modified>
</cp:coreProperties>
</file>