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7"/>
  </p:notesMasterIdLst>
  <p:sldIdLst>
    <p:sldId id="263" r:id="rId2"/>
    <p:sldId id="339" r:id="rId3"/>
    <p:sldId id="340" r:id="rId4"/>
    <p:sldId id="267" r:id="rId5"/>
    <p:sldId id="268" r:id="rId6"/>
    <p:sldId id="269" r:id="rId7"/>
    <p:sldId id="270" r:id="rId8"/>
    <p:sldId id="271" r:id="rId9"/>
    <p:sldId id="272" r:id="rId10"/>
    <p:sldId id="275" r:id="rId11"/>
    <p:sldId id="276" r:id="rId12"/>
    <p:sldId id="277" r:id="rId13"/>
    <p:sldId id="278" r:id="rId14"/>
    <p:sldId id="279" r:id="rId15"/>
    <p:sldId id="280" r:id="rId16"/>
    <p:sldId id="282" r:id="rId17"/>
    <p:sldId id="283" r:id="rId18"/>
    <p:sldId id="281" r:id="rId19"/>
    <p:sldId id="338" r:id="rId20"/>
    <p:sldId id="286" r:id="rId21"/>
    <p:sldId id="287" r:id="rId22"/>
    <p:sldId id="288" r:id="rId23"/>
    <p:sldId id="289" r:id="rId24"/>
    <p:sldId id="291" r:id="rId25"/>
    <p:sldId id="292" r:id="rId26"/>
    <p:sldId id="293" r:id="rId27"/>
    <p:sldId id="294" r:id="rId28"/>
    <p:sldId id="295" r:id="rId29"/>
    <p:sldId id="296"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2" r:id="rId44"/>
    <p:sldId id="313" r:id="rId45"/>
    <p:sldId id="314" r:id="rId46"/>
    <p:sldId id="315" r:id="rId47"/>
    <p:sldId id="316" r:id="rId48"/>
    <p:sldId id="317" r:id="rId49"/>
    <p:sldId id="318" r:id="rId50"/>
    <p:sldId id="319" r:id="rId51"/>
    <p:sldId id="320" r:id="rId52"/>
    <p:sldId id="322" r:id="rId53"/>
    <p:sldId id="323" r:id="rId54"/>
    <p:sldId id="321" r:id="rId55"/>
    <p:sldId id="324" r:id="rId5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595"/>
  </p:normalViewPr>
  <p:slideViewPr>
    <p:cSldViewPr snapToGrid="0" snapToObjects="1">
      <p:cViewPr varScale="1">
        <p:scale>
          <a:sx n="77" d="100"/>
          <a:sy n="77" d="100"/>
        </p:scale>
        <p:origin x="984" y="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image" Target="../media/image1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5419B4-11F8-46B1-A7B0-47861A1417A4}" type="datetimeFigureOut">
              <a:rPr lang="it-IT" smtClean="0"/>
              <a:pPr/>
              <a:t>17/04/2021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02C599-C2A3-4ABC-99BB-ED799A8F5958}"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stile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A02051B-4195-644C-B773-51C9974DFF9E}" type="datetimeFigureOut">
              <a:rPr lang="it-IT" smtClean="0"/>
              <a:pPr/>
              <a:t>17/04/2021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0687C30-2FDE-0B4B-8750-FEE35E06B0BB}"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A02051B-4195-644C-B773-51C9974DFF9E}" type="datetimeFigureOut">
              <a:rPr lang="it-IT" smtClean="0"/>
              <a:pPr/>
              <a:t>17/04/2021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0687C30-2FDE-0B4B-8750-FEE35E06B0BB}"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stile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A02051B-4195-644C-B773-51C9974DFF9E}" type="datetimeFigureOut">
              <a:rPr lang="it-IT" smtClean="0"/>
              <a:pPr/>
              <a:t>17/04/2021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0687C30-2FDE-0B4B-8750-FEE35E06B0BB}"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A02051B-4195-644C-B773-51C9974DFF9E}" type="datetimeFigureOut">
              <a:rPr lang="it-IT" smtClean="0"/>
              <a:pPr/>
              <a:t>17/04/2021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0687C30-2FDE-0B4B-8750-FEE35E06B0BB}"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stile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A02051B-4195-644C-B773-51C9974DFF9E}" type="datetimeFigureOut">
              <a:rPr lang="it-IT" smtClean="0"/>
              <a:pPr/>
              <a:t>17/04/2021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0687C30-2FDE-0B4B-8750-FEE35E06B0BB}"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A02051B-4195-644C-B773-51C9974DFF9E}" type="datetimeFigureOut">
              <a:rPr lang="it-IT" smtClean="0"/>
              <a:pPr/>
              <a:t>17/04/2021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0687C30-2FDE-0B4B-8750-FEE35E06B0BB}"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stile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A02051B-4195-644C-B773-51C9974DFF9E}" type="datetimeFigureOut">
              <a:rPr lang="it-IT" smtClean="0"/>
              <a:pPr/>
              <a:t>17/04/2021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40687C30-2FDE-0B4B-8750-FEE35E06B0BB}"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Date Placeholder 2"/>
          <p:cNvSpPr>
            <a:spLocks noGrp="1"/>
          </p:cNvSpPr>
          <p:nvPr>
            <p:ph type="dt" sz="half" idx="10"/>
          </p:nvPr>
        </p:nvSpPr>
        <p:spPr/>
        <p:txBody>
          <a:bodyPr/>
          <a:lstStyle/>
          <a:p>
            <a:fld id="{9A02051B-4195-644C-B773-51C9974DFF9E}" type="datetimeFigureOut">
              <a:rPr lang="it-IT" smtClean="0"/>
              <a:pPr/>
              <a:t>17/04/2021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40687C30-2FDE-0B4B-8750-FEE35E06B0BB}"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02051B-4195-644C-B773-51C9974DFF9E}" type="datetimeFigureOut">
              <a:rPr lang="it-IT" smtClean="0"/>
              <a:pPr/>
              <a:t>17/04/2021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40687C30-2FDE-0B4B-8750-FEE35E06B0BB}"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stile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A02051B-4195-644C-B773-51C9974DFF9E}" type="datetimeFigureOut">
              <a:rPr lang="it-IT" smtClean="0"/>
              <a:pPr/>
              <a:t>17/04/2021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0687C30-2FDE-0B4B-8750-FEE35E06B0BB}"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stile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A02051B-4195-644C-B773-51C9974DFF9E}" type="datetimeFigureOut">
              <a:rPr lang="it-IT" smtClean="0"/>
              <a:pPr/>
              <a:t>17/04/2021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0687C30-2FDE-0B4B-8750-FEE35E06B0BB}"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2051B-4195-644C-B773-51C9974DFF9E}" type="datetimeFigureOut">
              <a:rPr lang="it-IT" smtClean="0"/>
              <a:pPr/>
              <a:t>17/04/2021</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687C30-2FDE-0B4B-8750-FEE35E06B0BB}" type="slidenum">
              <a:rPr lang="it-IT" smtClean="0"/>
              <a:pPr/>
              <a:t>‹N›</a:t>
            </a:fld>
            <a:endParaRPr lang="it-IT"/>
          </a:p>
        </p:txBody>
      </p:sp>
    </p:spTree>
    <p:extLst>
      <p:ext uri="{BB962C8B-B14F-4D97-AF65-F5344CB8AC3E}">
        <p14:creationId xmlns:p14="http://schemas.microsoft.com/office/powerpoint/2010/main" val="1620213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it.wikipedia.org/wiki/File:Climatius_BW.jpg" TargetMode="Externa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upload.wikimedia.org/wikipedia/commons/8/84/Grosserdrachenkopf-02.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3.jpeg"/><Relationship Id="rId5" Type="http://schemas.openxmlformats.org/officeDocument/2006/relationships/image" Target="../media/image31.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it.wikipedia.org/wiki/File:PalaeoniscusFreieslebenensis-NaturalHistoryMuseum-August23-08.jpg" TargetMode="Externa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upload.wikimedia.org/wikipedia/commons/c/c2/Cheirolepis_trailli_4.jpg" TargetMode="Externa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upload.wikimedia.org/wikipedia/commons/4/44/Paddlefish_Polyodon_spathula.jpg" TargetMode="External"/><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hyperlink" Target="//upload.wikimedia.org/wikipedia/commons/6/65/Stamps_of_Germany_(Berlin)_1977,_MiNr_553.jpg"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en.academic.ru/pictures/enwiki/76/Lepisosteus_oculatus.jpg" TargetMode="Externa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4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hyperlink" Target="//upload.wikimedia.org/wikipedia/commons/c/c8/Sardina_pilchardus.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5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5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37.gif"/><Relationship Id="rId3" Type="http://schemas.openxmlformats.org/officeDocument/2006/relationships/oleObject" Target="../embeddings/oleObject3.bin"/><Relationship Id="rId7" Type="http://schemas.openxmlformats.org/officeDocument/2006/relationships/image" Target="../media/image136.gi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35.png"/><Relationship Id="rId5" Type="http://schemas.openxmlformats.org/officeDocument/2006/relationships/oleObject" Target="../embeddings/oleObject4.bin"/><Relationship Id="rId4" Type="http://schemas.openxmlformats.org/officeDocument/2006/relationships/image" Target="../media/image134.png"/><Relationship Id="rId9" Type="http://schemas.openxmlformats.org/officeDocument/2006/relationships/image" Target="../media/image33.jpeg"/></Relationships>
</file>

<file path=ppt/slides/_rels/slide5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www.aaeweb.net/schedearticoli/pesci/Hippocampus%20histrix.jpg" TargetMode="External"/><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www.aaeweb.net/schedearticoli/pesci/Forcipiger%20longirostris.jpg" TargetMode="External"/><Relationship Id="rId5" Type="http://schemas.openxmlformats.org/officeDocument/2006/relationships/image" Target="../media/image23.jpeg"/><Relationship Id="rId10" Type="http://schemas.openxmlformats.org/officeDocument/2006/relationships/image" Target="../media/image26.jpeg"/><Relationship Id="rId4" Type="http://schemas.openxmlformats.org/officeDocument/2006/relationships/hyperlink" Target="http://www.aaeweb.net/schedearticoli/pesci/Chelmon%20rostratus.jpg" TargetMode="External"/><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304012" y="188913"/>
            <a:ext cx="4340225" cy="369887"/>
          </a:xfrm>
          <a:prstGeom prst="rect">
            <a:avLst/>
          </a:prstGeom>
          <a:noFill/>
          <a:ln w="9525">
            <a:noFill/>
            <a:miter lim="800000"/>
            <a:headEnd/>
            <a:tailEnd/>
          </a:ln>
          <a:effectLst/>
        </p:spPr>
        <p:txBody>
          <a:bodyPr wrap="none">
            <a:spAutoFit/>
          </a:bodyPr>
          <a:lstStyle/>
          <a:p>
            <a:pPr>
              <a:defRPr/>
            </a:pPr>
            <a:r>
              <a:rPr lang="it-IT" sz="1800"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sz="1800" dirty="0">
                <a:effectLst>
                  <a:outerShdw blurRad="38100" dist="38100" dir="2700000" algn="tl">
                    <a:srgbClr val="000000">
                      <a:alpha val="43137"/>
                    </a:srgbClr>
                  </a:outerShdw>
                </a:effectLst>
                <a:latin typeface="Arial" pitchFamily="34" charset="0"/>
                <a:cs typeface="Arial" pitchFamily="34" charset="0"/>
              </a:rPr>
              <a:t>EVOLUZIONE DEGLI ATTINOPTERIGI</a:t>
            </a:r>
          </a:p>
        </p:txBody>
      </p:sp>
      <p:grpSp>
        <p:nvGrpSpPr>
          <p:cNvPr id="4" name="Gruppo 17"/>
          <p:cNvGrpSpPr>
            <a:grpSpLocks/>
          </p:cNvGrpSpPr>
          <p:nvPr/>
        </p:nvGrpSpPr>
        <p:grpSpPr bwMode="auto">
          <a:xfrm>
            <a:off x="2495550" y="725488"/>
            <a:ext cx="1612900" cy="2497137"/>
            <a:chOff x="2495635" y="711199"/>
            <a:chExt cx="1613040" cy="2496443"/>
          </a:xfrm>
        </p:grpSpPr>
        <p:pic>
          <p:nvPicPr>
            <p:cNvPr id="5" name="Picture 12" descr="http://www.libreriadellostudentemessina.it/wp-content/uploads/liem.jpg"/>
            <p:cNvPicPr>
              <a:picLocks noChangeAspect="1" noChangeArrowheads="1"/>
            </p:cNvPicPr>
            <p:nvPr/>
          </p:nvPicPr>
          <p:blipFill>
            <a:blip r:embed="rId2"/>
            <a:srcRect/>
            <a:stretch>
              <a:fillRect/>
            </a:stretch>
          </p:blipFill>
          <p:spPr bwMode="auto">
            <a:xfrm>
              <a:off x="2495635" y="711199"/>
              <a:ext cx="1540017" cy="2307771"/>
            </a:xfrm>
            <a:prstGeom prst="rect">
              <a:avLst/>
            </a:prstGeom>
            <a:noFill/>
            <a:ln w="9525">
              <a:noFill/>
              <a:miter lim="800000"/>
              <a:headEnd/>
              <a:tailEnd/>
            </a:ln>
          </p:spPr>
        </p:pic>
        <p:sp>
          <p:nvSpPr>
            <p:cNvPr id="6" name="CasellaDiTesto 7"/>
            <p:cNvSpPr txBox="1">
              <a:spLocks noChangeArrowheads="1"/>
            </p:cNvSpPr>
            <p:nvPr/>
          </p:nvSpPr>
          <p:spPr bwMode="auto">
            <a:xfrm>
              <a:off x="2751362" y="2899865"/>
              <a:ext cx="1357313" cy="307777"/>
            </a:xfrm>
            <a:prstGeom prst="rect">
              <a:avLst/>
            </a:prstGeom>
            <a:noFill/>
            <a:ln w="9525">
              <a:noFill/>
              <a:miter lim="800000"/>
              <a:headEnd/>
              <a:tailEnd/>
            </a:ln>
          </p:spPr>
          <p:txBody>
            <a:bodyPr>
              <a:spAutoFit/>
            </a:bodyPr>
            <a:lstStyle/>
            <a:p>
              <a:r>
                <a:rPr lang="it-IT" sz="1400" b="1" dirty="0" err="1">
                  <a:solidFill>
                    <a:srgbClr val="FF0000"/>
                  </a:solidFill>
                </a:rPr>
                <a:t>Liem</a:t>
              </a:r>
              <a:r>
                <a:rPr lang="it-IT" sz="1400" b="1" dirty="0">
                  <a:solidFill>
                    <a:srgbClr val="FF0000"/>
                  </a:solidFill>
                </a:rPr>
                <a:t> </a:t>
              </a:r>
              <a:r>
                <a:rPr lang="it-IT" sz="1400" b="1" dirty="0" err="1">
                  <a:solidFill>
                    <a:srgbClr val="FF0000"/>
                  </a:solidFill>
                </a:rPr>
                <a:t>et</a:t>
              </a:r>
              <a:r>
                <a:rPr lang="it-IT" sz="1400" b="1" dirty="0">
                  <a:solidFill>
                    <a:srgbClr val="FF0000"/>
                  </a:solidFill>
                </a:rPr>
                <a:t> al.  </a:t>
              </a:r>
            </a:p>
          </p:txBody>
        </p:sp>
      </p:grpSp>
      <p:grpSp>
        <p:nvGrpSpPr>
          <p:cNvPr id="7" name="Gruppo 16"/>
          <p:cNvGrpSpPr>
            <a:grpSpLocks/>
          </p:cNvGrpSpPr>
          <p:nvPr/>
        </p:nvGrpSpPr>
        <p:grpSpPr bwMode="auto">
          <a:xfrm>
            <a:off x="4660900" y="852488"/>
            <a:ext cx="1895475" cy="2243137"/>
            <a:chOff x="4486273" y="779689"/>
            <a:chExt cx="1896381" cy="2243620"/>
          </a:xfrm>
        </p:grpSpPr>
        <p:pic>
          <p:nvPicPr>
            <p:cNvPr id="8" name="Picture 2"/>
            <p:cNvPicPr>
              <a:picLocks noChangeAspect="1" noChangeArrowheads="1"/>
            </p:cNvPicPr>
            <p:nvPr/>
          </p:nvPicPr>
          <p:blipFill>
            <a:blip r:embed="rId3"/>
            <a:srcRect/>
            <a:stretch>
              <a:fillRect/>
            </a:stretch>
          </p:blipFill>
          <p:spPr bwMode="auto">
            <a:xfrm>
              <a:off x="4486273" y="779689"/>
              <a:ext cx="1548269" cy="1992540"/>
            </a:xfrm>
            <a:prstGeom prst="rect">
              <a:avLst/>
            </a:prstGeom>
            <a:noFill/>
            <a:ln w="9525">
              <a:noFill/>
              <a:miter lim="800000"/>
              <a:headEnd/>
              <a:tailEnd/>
            </a:ln>
          </p:spPr>
        </p:pic>
        <p:sp>
          <p:nvSpPr>
            <p:cNvPr id="9" name="CasellaDiTesto 8"/>
            <p:cNvSpPr txBox="1">
              <a:spLocks noChangeArrowheads="1"/>
            </p:cNvSpPr>
            <p:nvPr/>
          </p:nvSpPr>
          <p:spPr bwMode="auto">
            <a:xfrm>
              <a:off x="4645928" y="2715532"/>
              <a:ext cx="1736726" cy="307777"/>
            </a:xfrm>
            <a:prstGeom prst="rect">
              <a:avLst/>
            </a:prstGeom>
            <a:noFill/>
            <a:ln w="9525">
              <a:noFill/>
              <a:miter lim="800000"/>
              <a:headEnd/>
              <a:tailEnd/>
            </a:ln>
          </p:spPr>
          <p:txBody>
            <a:bodyPr>
              <a:spAutoFit/>
            </a:bodyPr>
            <a:lstStyle/>
            <a:p>
              <a:r>
                <a:rPr lang="it-IT" sz="1400" b="1" dirty="0">
                  <a:solidFill>
                    <a:srgbClr val="FF0000"/>
                  </a:solidFill>
                </a:rPr>
                <a:t>Stingo </a:t>
              </a:r>
              <a:r>
                <a:rPr lang="it-IT" sz="1400" b="1" dirty="0" err="1">
                  <a:solidFill>
                    <a:srgbClr val="FF0000"/>
                  </a:solidFill>
                </a:rPr>
                <a:t>et</a:t>
              </a:r>
              <a:r>
                <a:rPr lang="it-IT" sz="1400" b="1" dirty="0">
                  <a:solidFill>
                    <a:srgbClr val="FF0000"/>
                  </a:solidFill>
                </a:rPr>
                <a:t> al. </a:t>
              </a:r>
            </a:p>
          </p:txBody>
        </p:sp>
      </p:grpSp>
      <p:grpSp>
        <p:nvGrpSpPr>
          <p:cNvPr id="10" name="Gruppo 15"/>
          <p:cNvGrpSpPr>
            <a:grpSpLocks/>
          </p:cNvGrpSpPr>
          <p:nvPr/>
        </p:nvGrpSpPr>
        <p:grpSpPr bwMode="auto">
          <a:xfrm>
            <a:off x="449263" y="827088"/>
            <a:ext cx="1690687" cy="2443536"/>
            <a:chOff x="428428" y="665845"/>
            <a:chExt cx="1710843" cy="2528262"/>
          </a:xfrm>
        </p:grpSpPr>
        <p:pic>
          <p:nvPicPr>
            <p:cNvPr id="11" name="Picture 11" descr="Risultati immagini per pough zoologia dei vertebrati"/>
            <p:cNvPicPr>
              <a:picLocks noChangeAspect="1" noChangeArrowheads="1"/>
            </p:cNvPicPr>
            <p:nvPr/>
          </p:nvPicPr>
          <p:blipFill>
            <a:blip r:embed="rId4"/>
            <a:srcRect/>
            <a:stretch>
              <a:fillRect/>
            </a:stretch>
          </p:blipFill>
          <p:spPr bwMode="auto">
            <a:xfrm>
              <a:off x="428428" y="665845"/>
              <a:ext cx="1710843" cy="2251528"/>
            </a:xfrm>
            <a:prstGeom prst="rect">
              <a:avLst/>
            </a:prstGeom>
            <a:noFill/>
            <a:ln w="9525">
              <a:noFill/>
              <a:miter lim="800000"/>
              <a:headEnd/>
              <a:tailEnd/>
            </a:ln>
          </p:spPr>
        </p:pic>
        <p:sp>
          <p:nvSpPr>
            <p:cNvPr id="12" name="CasellaDiTesto 10"/>
            <p:cNvSpPr txBox="1">
              <a:spLocks noChangeArrowheads="1"/>
            </p:cNvSpPr>
            <p:nvPr/>
          </p:nvSpPr>
          <p:spPr bwMode="auto">
            <a:xfrm>
              <a:off x="648929" y="2875658"/>
              <a:ext cx="1117052" cy="318449"/>
            </a:xfrm>
            <a:prstGeom prst="rect">
              <a:avLst/>
            </a:prstGeom>
            <a:noFill/>
            <a:ln w="9525">
              <a:noFill/>
              <a:miter lim="800000"/>
              <a:headEnd/>
              <a:tailEnd/>
            </a:ln>
          </p:spPr>
          <p:txBody>
            <a:bodyPr wrap="none">
              <a:spAutoFit/>
            </a:bodyPr>
            <a:lstStyle/>
            <a:p>
              <a:r>
                <a:rPr lang="it-IT" sz="1400" b="1" dirty="0" err="1">
                  <a:solidFill>
                    <a:srgbClr val="FF0000"/>
                  </a:solidFill>
                </a:rPr>
                <a:t>Pough</a:t>
              </a:r>
              <a:r>
                <a:rPr lang="it-IT" sz="1400" b="1" dirty="0">
                  <a:solidFill>
                    <a:srgbClr val="FF0000"/>
                  </a:solidFill>
                </a:rPr>
                <a:t> </a:t>
              </a:r>
              <a:r>
                <a:rPr lang="it-IT" sz="1400" b="1" dirty="0" err="1">
                  <a:solidFill>
                    <a:srgbClr val="FF0000"/>
                  </a:solidFill>
                </a:rPr>
                <a:t>et</a:t>
              </a:r>
              <a:r>
                <a:rPr lang="it-IT" sz="1400" b="1" dirty="0">
                  <a:solidFill>
                    <a:srgbClr val="FF0000"/>
                  </a:solidFill>
                </a:rPr>
                <a:t> al. </a:t>
              </a:r>
            </a:p>
          </p:txBody>
        </p:sp>
      </p:grpSp>
      <p:sp>
        <p:nvSpPr>
          <p:cNvPr id="13" name="Rettangolo 8"/>
          <p:cNvSpPr>
            <a:spLocks noChangeArrowheads="1"/>
          </p:cNvSpPr>
          <p:nvPr/>
        </p:nvSpPr>
        <p:spPr bwMode="auto">
          <a:xfrm>
            <a:off x="35299" y="3757090"/>
            <a:ext cx="6858000" cy="2586038"/>
          </a:xfrm>
          <a:prstGeom prst="rect">
            <a:avLst/>
          </a:prstGeom>
          <a:noFill/>
          <a:ln w="9525">
            <a:noFill/>
            <a:miter lim="800000"/>
            <a:headEnd/>
            <a:tailEnd/>
          </a:ln>
        </p:spPr>
        <p:txBody>
          <a:bodyPr>
            <a:spAutoFit/>
          </a:bodyPr>
          <a:lstStyle/>
          <a:p>
            <a:r>
              <a:rPr lang="it-IT" sz="1800" b="1" dirty="0"/>
              <a:t>Alcuni esempi di </a:t>
            </a:r>
            <a:r>
              <a:rPr lang="it-IT" sz="1800" b="1" dirty="0" err="1"/>
              <a:t>attinopterigi</a:t>
            </a:r>
            <a:r>
              <a:rPr lang="it-IT" sz="1800" b="1" dirty="0"/>
              <a:t> :</a:t>
            </a:r>
            <a:br>
              <a:rPr lang="it-IT" sz="1800" b="1" dirty="0"/>
            </a:br>
            <a:r>
              <a:rPr lang="it-IT" sz="1800" b="1" dirty="0"/>
              <a:t>  a) † </a:t>
            </a:r>
            <a:r>
              <a:rPr lang="it-IT" sz="1800" b="1" i="1" dirty="0" err="1"/>
              <a:t>Limnomis</a:t>
            </a:r>
            <a:r>
              <a:rPr lang="it-IT" sz="1800" b="1" i="1" dirty="0"/>
              <a:t> </a:t>
            </a:r>
            <a:r>
              <a:rPr lang="it-IT" sz="1800" b="1" i="1" dirty="0" err="1"/>
              <a:t>delaneyi</a:t>
            </a:r>
            <a:r>
              <a:rPr lang="it-IT" sz="1800" b="1" dirty="0"/>
              <a:t> ; b) </a:t>
            </a:r>
            <a:r>
              <a:rPr lang="it-IT" sz="1800" b="1" i="1" dirty="0" err="1"/>
              <a:t>Zanclus</a:t>
            </a:r>
            <a:r>
              <a:rPr lang="it-IT" sz="1800" b="1" i="1" dirty="0"/>
              <a:t> </a:t>
            </a:r>
            <a:r>
              <a:rPr lang="it-IT" sz="1800" b="1" i="1" dirty="0" err="1"/>
              <a:t>cornutus</a:t>
            </a:r>
            <a:r>
              <a:rPr lang="it-IT" sz="1800" b="1" dirty="0"/>
              <a:t>; </a:t>
            </a:r>
          </a:p>
          <a:p>
            <a:r>
              <a:rPr lang="it-IT" sz="1800" b="1" dirty="0"/>
              <a:t>  c) </a:t>
            </a:r>
            <a:r>
              <a:rPr lang="it-IT" sz="1800" b="1" i="1" dirty="0" err="1"/>
              <a:t>Caranx</a:t>
            </a:r>
            <a:r>
              <a:rPr lang="it-IT" sz="1800" b="1" i="1" dirty="0"/>
              <a:t> </a:t>
            </a:r>
            <a:r>
              <a:rPr lang="it-IT" sz="1800" b="1" i="1" dirty="0" err="1"/>
              <a:t>lugubris</a:t>
            </a:r>
            <a:r>
              <a:rPr lang="it-IT" sz="1800" b="1" dirty="0"/>
              <a:t>;  d) </a:t>
            </a:r>
            <a:r>
              <a:rPr lang="it-IT" sz="1800" b="1" i="1" dirty="0" err="1"/>
              <a:t>Schindleria</a:t>
            </a:r>
            <a:r>
              <a:rPr lang="it-IT" sz="1800" b="1" i="1" dirty="0"/>
              <a:t> </a:t>
            </a:r>
            <a:r>
              <a:rPr lang="it-IT" sz="1800" b="1" i="1" dirty="0" err="1"/>
              <a:t>brevipinguis</a:t>
            </a:r>
            <a:r>
              <a:rPr lang="it-IT" sz="1800" b="1" dirty="0"/>
              <a:t>; </a:t>
            </a:r>
          </a:p>
          <a:p>
            <a:r>
              <a:rPr lang="it-IT" sz="1800" b="1" dirty="0"/>
              <a:t>  e) </a:t>
            </a:r>
            <a:r>
              <a:rPr lang="it-IT" sz="1800" b="1" i="1" dirty="0" err="1"/>
              <a:t>Polypterus</a:t>
            </a:r>
            <a:r>
              <a:rPr lang="it-IT" sz="1800" b="1" i="1" dirty="0"/>
              <a:t> </a:t>
            </a:r>
            <a:r>
              <a:rPr lang="it-IT" sz="1800" b="1" i="1" dirty="0" err="1"/>
              <a:t>weeksii</a:t>
            </a:r>
            <a:r>
              <a:rPr lang="it-IT" sz="1800" b="1" dirty="0"/>
              <a:t>; f) </a:t>
            </a:r>
            <a:r>
              <a:rPr lang="it-IT" sz="1800" b="1" i="1" dirty="0" err="1"/>
              <a:t>Tetraodon</a:t>
            </a:r>
            <a:r>
              <a:rPr lang="it-IT" sz="1800" b="1" i="1" dirty="0"/>
              <a:t> </a:t>
            </a:r>
            <a:r>
              <a:rPr lang="it-IT" sz="1800" b="1" i="1" dirty="0" err="1"/>
              <a:t>mbu</a:t>
            </a:r>
            <a:r>
              <a:rPr lang="it-IT" sz="1800" b="1" dirty="0"/>
              <a:t>; </a:t>
            </a:r>
          </a:p>
          <a:p>
            <a:r>
              <a:rPr lang="it-IT" sz="1800" b="1" dirty="0"/>
              <a:t>  g) </a:t>
            </a:r>
            <a:r>
              <a:rPr lang="it-IT" sz="1800" b="1" i="1" dirty="0" err="1"/>
              <a:t>Solenostomus</a:t>
            </a:r>
            <a:r>
              <a:rPr lang="it-IT" sz="1800" b="1" i="1" dirty="0"/>
              <a:t> </a:t>
            </a:r>
            <a:r>
              <a:rPr lang="it-IT" sz="1800" b="1" i="1" dirty="0" err="1"/>
              <a:t>paradoxus</a:t>
            </a:r>
            <a:r>
              <a:rPr lang="it-IT" sz="1800" b="1" dirty="0"/>
              <a:t>; h) </a:t>
            </a:r>
            <a:r>
              <a:rPr lang="it-IT" sz="1800" b="1" i="1" dirty="0" err="1"/>
              <a:t>Periophthalmus</a:t>
            </a:r>
            <a:r>
              <a:rPr lang="it-IT" sz="1800" b="1" dirty="0"/>
              <a:t> sp.</a:t>
            </a:r>
          </a:p>
          <a:p>
            <a:r>
              <a:rPr lang="it-IT" sz="1800" b="1" dirty="0"/>
              <a:t>   i) </a:t>
            </a:r>
            <a:r>
              <a:rPr lang="it-IT" sz="1800" b="1" i="1" dirty="0" err="1"/>
              <a:t>Hippocampus</a:t>
            </a:r>
            <a:r>
              <a:rPr lang="it-IT" sz="1800" b="1" i="1" dirty="0"/>
              <a:t> </a:t>
            </a:r>
            <a:r>
              <a:rPr lang="it-IT" sz="1800" b="1" i="1" dirty="0" err="1"/>
              <a:t>javakari</a:t>
            </a:r>
            <a:r>
              <a:rPr lang="it-IT" sz="1800" b="1" dirty="0"/>
              <a:t>.</a:t>
            </a:r>
          </a:p>
          <a:p>
            <a:endParaRPr lang="it-IT" sz="1800" b="1" dirty="0"/>
          </a:p>
          <a:p>
            <a:r>
              <a:rPr lang="it-IT" sz="1800" b="1" dirty="0"/>
              <a:t>- Grande varietà di forme</a:t>
            </a:r>
          </a:p>
          <a:p>
            <a:r>
              <a:rPr lang="it-IT" sz="1800" b="1" dirty="0"/>
              <a:t>- Grande numero di specie </a:t>
            </a:r>
          </a:p>
        </p:txBody>
      </p:sp>
      <p:grpSp>
        <p:nvGrpSpPr>
          <p:cNvPr id="14" name="Gruppo 20"/>
          <p:cNvGrpSpPr>
            <a:grpSpLocks/>
          </p:cNvGrpSpPr>
          <p:nvPr/>
        </p:nvGrpSpPr>
        <p:grpSpPr bwMode="auto">
          <a:xfrm>
            <a:off x="4229473" y="5410635"/>
            <a:ext cx="828058" cy="1139864"/>
            <a:chOff x="4837156" y="4270376"/>
            <a:chExt cx="1164500" cy="1694996"/>
          </a:xfrm>
        </p:grpSpPr>
        <p:pic>
          <p:nvPicPr>
            <p:cNvPr id="15" name="Picture 20" descr="Hippocampus.jpg"/>
            <p:cNvPicPr>
              <a:picLocks noChangeAspect="1" noChangeArrowheads="1"/>
            </p:cNvPicPr>
            <p:nvPr/>
          </p:nvPicPr>
          <p:blipFill>
            <a:blip r:embed="rId5"/>
            <a:srcRect/>
            <a:stretch>
              <a:fillRect/>
            </a:stretch>
          </p:blipFill>
          <p:spPr bwMode="auto">
            <a:xfrm>
              <a:off x="4837156" y="4270376"/>
              <a:ext cx="1164500" cy="1694996"/>
            </a:xfrm>
            <a:prstGeom prst="rect">
              <a:avLst/>
            </a:prstGeom>
            <a:noFill/>
            <a:ln w="9525">
              <a:noFill/>
              <a:miter lim="800000"/>
              <a:headEnd/>
              <a:tailEnd/>
            </a:ln>
          </p:spPr>
        </p:pic>
        <p:sp>
          <p:nvSpPr>
            <p:cNvPr id="16" name="CasellaDiTesto 19"/>
            <p:cNvSpPr txBox="1">
              <a:spLocks noChangeArrowheads="1"/>
            </p:cNvSpPr>
            <p:nvPr/>
          </p:nvSpPr>
          <p:spPr bwMode="auto">
            <a:xfrm>
              <a:off x="4949371" y="5689602"/>
              <a:ext cx="224742" cy="261610"/>
            </a:xfrm>
            <a:prstGeom prst="rect">
              <a:avLst/>
            </a:prstGeom>
            <a:noFill/>
            <a:ln w="9525">
              <a:noFill/>
              <a:miter lim="800000"/>
              <a:headEnd/>
              <a:tailEnd/>
            </a:ln>
          </p:spPr>
          <p:txBody>
            <a:bodyPr wrap="none">
              <a:spAutoFit/>
            </a:bodyPr>
            <a:lstStyle/>
            <a:p>
              <a:r>
                <a:rPr lang="it-IT" sz="1100">
                  <a:solidFill>
                    <a:schemeClr val="bg1"/>
                  </a:solidFill>
                </a:rPr>
                <a:t>i</a:t>
              </a:r>
            </a:p>
          </p:txBody>
        </p:sp>
      </p:grpSp>
      <p:pic>
        <p:nvPicPr>
          <p:cNvPr id="18" name="Picture 7" descr="actinopterygians"/>
          <p:cNvPicPr>
            <a:picLocks noChangeAspect="1" noChangeArrowheads="1"/>
          </p:cNvPicPr>
          <p:nvPr/>
        </p:nvPicPr>
        <p:blipFill>
          <a:blip r:embed="rId6"/>
          <a:srcRect/>
          <a:stretch>
            <a:fillRect/>
          </a:stretch>
        </p:blipFill>
        <p:spPr bwMode="auto">
          <a:xfrm>
            <a:off x="5084949" y="3162860"/>
            <a:ext cx="4005263" cy="2913062"/>
          </a:xfrm>
          <a:prstGeom prst="rect">
            <a:avLst/>
          </a:prstGeom>
          <a:noFill/>
          <a:ln w="9525">
            <a:noFill/>
            <a:miter lim="800000"/>
            <a:headEnd/>
            <a:tailEnd/>
          </a:ln>
        </p:spPr>
      </p:pic>
    </p:spTree>
    <p:extLst>
      <p:ext uri="{BB962C8B-B14F-4D97-AF65-F5344CB8AC3E}">
        <p14:creationId xmlns:p14="http://schemas.microsoft.com/office/powerpoint/2010/main" val="153245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ccia a destra 14"/>
          <p:cNvSpPr>
            <a:spLocks noChangeArrowheads="1"/>
          </p:cNvSpPr>
          <p:nvPr/>
        </p:nvSpPr>
        <p:spPr bwMode="auto">
          <a:xfrm>
            <a:off x="7423931" y="6188488"/>
            <a:ext cx="568325" cy="255587"/>
          </a:xfrm>
          <a:prstGeom prst="rightArrow">
            <a:avLst>
              <a:gd name="adj1" fmla="val 50000"/>
              <a:gd name="adj2" fmla="val 49743"/>
            </a:avLst>
          </a:prstGeom>
          <a:solidFill>
            <a:srgbClr val="FFFF00"/>
          </a:solidFill>
          <a:ln w="9525" algn="ctr">
            <a:solidFill>
              <a:schemeClr val="tx1"/>
            </a:solidFill>
            <a:round/>
            <a:headEnd/>
            <a:tailEnd/>
          </a:ln>
        </p:spPr>
        <p:txBody>
          <a:bodyPr/>
          <a:lstStyle/>
          <a:p>
            <a:endParaRPr lang="it-IT"/>
          </a:p>
        </p:txBody>
      </p:sp>
      <p:sp>
        <p:nvSpPr>
          <p:cNvPr id="11" name="CasellaDiTesto 3"/>
          <p:cNvSpPr txBox="1">
            <a:spLocks noChangeArrowheads="1"/>
          </p:cNvSpPr>
          <p:nvPr/>
        </p:nvSpPr>
        <p:spPr bwMode="auto">
          <a:xfrm>
            <a:off x="6514019" y="297569"/>
            <a:ext cx="2177134" cy="630942"/>
          </a:xfrm>
          <a:prstGeom prst="rect">
            <a:avLst/>
          </a:prstGeom>
          <a:noFill/>
          <a:ln w="9525">
            <a:noFill/>
            <a:miter lim="800000"/>
            <a:headEnd/>
            <a:tailEnd/>
          </a:ln>
        </p:spPr>
        <p:txBody>
          <a:bodyPr wrap="none">
            <a:spAutoFit/>
          </a:bodyPr>
          <a:lstStyle/>
          <a:p>
            <a:r>
              <a:rPr lang="it-IT" sz="1700" b="1" dirty="0"/>
              <a:t>FILOGENESI DEI PESCI </a:t>
            </a:r>
          </a:p>
          <a:p>
            <a:r>
              <a:rPr lang="it-IT" sz="1700" b="1" dirty="0"/>
              <a:t>(Stingo</a:t>
            </a:r>
            <a:r>
              <a:rPr lang="it-IT" sz="1800" b="1" dirty="0"/>
              <a:t>)</a:t>
            </a:r>
          </a:p>
        </p:txBody>
      </p:sp>
      <p:grpSp>
        <p:nvGrpSpPr>
          <p:cNvPr id="15" name="Gruppo 14"/>
          <p:cNvGrpSpPr/>
          <p:nvPr/>
        </p:nvGrpSpPr>
        <p:grpSpPr>
          <a:xfrm>
            <a:off x="1286940" y="43571"/>
            <a:ext cx="5133871" cy="6814430"/>
            <a:chOff x="1072449" y="43571"/>
            <a:chExt cx="5133871" cy="6814430"/>
          </a:xfrm>
        </p:grpSpPr>
        <p:grpSp>
          <p:nvGrpSpPr>
            <p:cNvPr id="2" name="Gruppo 14"/>
            <p:cNvGrpSpPr>
              <a:grpSpLocks/>
            </p:cNvGrpSpPr>
            <p:nvPr/>
          </p:nvGrpSpPr>
          <p:grpSpPr bwMode="auto">
            <a:xfrm>
              <a:off x="1072449" y="43571"/>
              <a:ext cx="5133871" cy="6814430"/>
              <a:chOff x="-325619" y="2697480"/>
              <a:chExt cx="5054600" cy="8991601"/>
            </a:xfrm>
          </p:grpSpPr>
          <p:pic>
            <p:nvPicPr>
              <p:cNvPr id="3" name="Picture 2" descr="G:\STINGO 2.9.jpeg"/>
              <p:cNvPicPr>
                <a:picLocks noChangeAspect="1" noChangeArrowheads="1"/>
              </p:cNvPicPr>
              <p:nvPr/>
            </p:nvPicPr>
            <p:blipFill>
              <a:blip r:embed="rId2"/>
              <a:srcRect l="5193" t="7195" r="29382" b="10437"/>
              <a:stretch>
                <a:fillRect/>
              </a:stretch>
            </p:blipFill>
            <p:spPr bwMode="auto">
              <a:xfrm>
                <a:off x="-325619" y="2697480"/>
                <a:ext cx="5054600" cy="8991601"/>
              </a:xfrm>
              <a:prstGeom prst="rect">
                <a:avLst/>
              </a:prstGeom>
              <a:noFill/>
              <a:ln w="9525">
                <a:noFill/>
                <a:miter lim="800000"/>
                <a:headEnd/>
                <a:tailEnd/>
              </a:ln>
            </p:spPr>
          </p:pic>
          <p:sp>
            <p:nvSpPr>
              <p:cNvPr id="4" name="Ovale 4"/>
              <p:cNvSpPr>
                <a:spLocks noChangeArrowheads="1"/>
              </p:cNvSpPr>
              <p:nvPr/>
            </p:nvSpPr>
            <p:spPr bwMode="auto">
              <a:xfrm>
                <a:off x="3619682" y="5487353"/>
                <a:ext cx="363537" cy="696912"/>
              </a:xfrm>
              <a:prstGeom prst="ellipse">
                <a:avLst/>
              </a:prstGeom>
              <a:noFill/>
              <a:ln w="38100" algn="ctr">
                <a:solidFill>
                  <a:srgbClr val="FF0000"/>
                </a:solidFill>
                <a:round/>
                <a:headEnd/>
                <a:tailEnd/>
              </a:ln>
            </p:spPr>
            <p:txBody>
              <a:bodyPr/>
              <a:lstStyle/>
              <a:p>
                <a:endParaRPr lang="it-IT"/>
              </a:p>
            </p:txBody>
          </p:sp>
          <p:sp>
            <p:nvSpPr>
              <p:cNvPr id="5" name="Ovale 5"/>
              <p:cNvSpPr>
                <a:spLocks noChangeArrowheads="1"/>
              </p:cNvSpPr>
              <p:nvPr/>
            </p:nvSpPr>
            <p:spPr bwMode="auto">
              <a:xfrm>
                <a:off x="3643812" y="9573578"/>
                <a:ext cx="361950" cy="1008062"/>
              </a:xfrm>
              <a:prstGeom prst="ellipse">
                <a:avLst/>
              </a:prstGeom>
              <a:noFill/>
              <a:ln w="38100" algn="ctr">
                <a:solidFill>
                  <a:srgbClr val="FF0000"/>
                </a:solidFill>
                <a:round/>
                <a:headEnd/>
                <a:tailEnd/>
              </a:ln>
            </p:spPr>
            <p:txBody>
              <a:bodyPr/>
              <a:lstStyle/>
              <a:p>
                <a:endParaRPr lang="it-IT"/>
              </a:p>
            </p:txBody>
          </p:sp>
          <p:cxnSp>
            <p:nvCxnSpPr>
              <p:cNvPr id="6" name="Connettore 1 9"/>
              <p:cNvCxnSpPr>
                <a:cxnSpLocks noChangeShapeType="1"/>
              </p:cNvCxnSpPr>
              <p:nvPr/>
            </p:nvCxnSpPr>
            <p:spPr bwMode="auto">
              <a:xfrm flipV="1">
                <a:off x="2326413" y="3836126"/>
                <a:ext cx="740229" cy="29028"/>
              </a:xfrm>
              <a:prstGeom prst="line">
                <a:avLst/>
              </a:prstGeom>
              <a:noFill/>
              <a:ln w="38100" algn="ctr">
                <a:solidFill>
                  <a:srgbClr val="008AF2"/>
                </a:solidFill>
                <a:round/>
                <a:headEnd/>
                <a:tailEnd/>
              </a:ln>
            </p:spPr>
          </p:cxnSp>
          <p:cxnSp>
            <p:nvCxnSpPr>
              <p:cNvPr id="7" name="Connettore 1 10"/>
              <p:cNvCxnSpPr>
                <a:cxnSpLocks noChangeShapeType="1"/>
              </p:cNvCxnSpPr>
              <p:nvPr/>
            </p:nvCxnSpPr>
            <p:spPr bwMode="auto">
              <a:xfrm>
                <a:off x="2406289" y="5982062"/>
                <a:ext cx="972457" cy="1"/>
              </a:xfrm>
              <a:prstGeom prst="line">
                <a:avLst/>
              </a:prstGeom>
              <a:noFill/>
              <a:ln w="38100" algn="ctr">
                <a:solidFill>
                  <a:srgbClr val="008AF2"/>
                </a:solidFill>
                <a:round/>
                <a:headEnd/>
                <a:tailEnd/>
              </a:ln>
            </p:spPr>
          </p:cxnSp>
        </p:grpSp>
        <p:sp>
          <p:nvSpPr>
            <p:cNvPr id="13" name="Rettangolo 12"/>
            <p:cNvSpPr/>
            <p:nvPr/>
          </p:nvSpPr>
          <p:spPr>
            <a:xfrm>
              <a:off x="3766073" y="4425244"/>
              <a:ext cx="751838" cy="259645"/>
            </a:xfrm>
            <a:prstGeom prst="rect">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6"/>
            <p:cNvSpPr txBox="1">
              <a:spLocks noChangeArrowheads="1"/>
            </p:cNvSpPr>
            <p:nvPr/>
          </p:nvSpPr>
          <p:spPr bwMode="auto">
            <a:xfrm>
              <a:off x="3648276" y="4148245"/>
              <a:ext cx="948658" cy="276999"/>
            </a:xfrm>
            <a:prstGeom prst="rect">
              <a:avLst/>
            </a:prstGeom>
            <a:noFill/>
            <a:ln w="9525">
              <a:noFill/>
              <a:miter lim="800000"/>
              <a:headEnd/>
              <a:tailEnd/>
            </a:ln>
          </p:spPr>
          <p:txBody>
            <a:bodyPr wrap="none">
              <a:spAutoFit/>
            </a:bodyPr>
            <a:lstStyle/>
            <a:p>
              <a:r>
                <a:rPr lang="it-IT" sz="1200" b="1" dirty="0" err="1"/>
                <a:t>Sister</a:t>
              </a:r>
              <a:r>
                <a:rPr lang="it-IT" sz="1200" b="1" dirty="0"/>
                <a:t> </a:t>
              </a:r>
              <a:r>
                <a:rPr lang="it-IT" sz="1200" b="1" dirty="0" err="1"/>
                <a:t>group</a:t>
              </a:r>
              <a:endParaRPr lang="it-IT" sz="1200" b="1" dirty="0"/>
            </a:p>
          </p:txBody>
        </p:sp>
      </p:grpSp>
      <p:sp>
        <p:nvSpPr>
          <p:cNvPr id="16" name="CasellaDiTesto 16"/>
          <p:cNvSpPr txBox="1">
            <a:spLocks noChangeArrowheads="1"/>
          </p:cNvSpPr>
          <p:nvPr/>
        </p:nvSpPr>
        <p:spPr bwMode="auto">
          <a:xfrm>
            <a:off x="146754" y="1748015"/>
            <a:ext cx="1873957" cy="1384995"/>
          </a:xfrm>
          <a:prstGeom prst="rect">
            <a:avLst/>
          </a:prstGeom>
          <a:noFill/>
          <a:ln w="9525">
            <a:noFill/>
            <a:miter lim="800000"/>
            <a:headEnd/>
            <a:tailEnd/>
          </a:ln>
        </p:spPr>
        <p:txBody>
          <a:bodyPr wrap="square">
            <a:spAutoFit/>
          </a:bodyPr>
          <a:lstStyle/>
          <a:p>
            <a:r>
              <a:rPr lang="it-IT" sz="1200" b="1" dirty="0"/>
              <a:t>NOTA</a:t>
            </a:r>
          </a:p>
          <a:p>
            <a:r>
              <a:rPr lang="it-IT" sz="1200" b="1" dirty="0"/>
              <a:t>Recenti analisi molecolari  hanno portato nuove evidenze in favore della monofilia del </a:t>
            </a:r>
            <a:r>
              <a:rPr lang="it-IT" sz="1200" b="1" dirty="0" err="1"/>
              <a:t>clade</a:t>
            </a:r>
            <a:r>
              <a:rPr lang="it-IT" sz="1200" b="1" dirty="0"/>
              <a:t> dei ciclostomi</a:t>
            </a:r>
          </a:p>
          <a:p>
            <a:r>
              <a:rPr lang="it-IT" sz="1200" b="1" dirty="0"/>
              <a:t>(lamprede e missine)</a:t>
            </a:r>
          </a:p>
        </p:txBody>
      </p:sp>
      <p:sp>
        <p:nvSpPr>
          <p:cNvPr id="17" name="CasellaDiTesto 16"/>
          <p:cNvSpPr txBox="1">
            <a:spLocks noChangeArrowheads="1"/>
          </p:cNvSpPr>
          <p:nvPr/>
        </p:nvSpPr>
        <p:spPr bwMode="auto">
          <a:xfrm>
            <a:off x="6175022" y="5449824"/>
            <a:ext cx="1714252" cy="738664"/>
          </a:xfrm>
          <a:prstGeom prst="rect">
            <a:avLst/>
          </a:prstGeom>
          <a:noFill/>
          <a:ln w="9525">
            <a:noFill/>
            <a:miter lim="800000"/>
            <a:headEnd/>
            <a:tailEnd/>
          </a:ln>
        </p:spPr>
        <p:txBody>
          <a:bodyPr wrap="none">
            <a:spAutoFit/>
          </a:bodyPr>
          <a:lstStyle/>
          <a:p>
            <a:r>
              <a:rPr lang="it-IT" sz="1400" b="1" dirty="0"/>
              <a:t>Ingrandendo questa </a:t>
            </a:r>
          </a:p>
          <a:p>
            <a:r>
              <a:rPr lang="it-IT" sz="1400" b="1" dirty="0"/>
              <a:t>parte della fig. nella</a:t>
            </a:r>
          </a:p>
          <a:p>
            <a:r>
              <a:rPr lang="it-IT" sz="1400" b="1" dirty="0"/>
              <a:t>pag. seguente</a:t>
            </a:r>
          </a:p>
        </p:txBody>
      </p:sp>
      <p:sp>
        <p:nvSpPr>
          <p:cNvPr id="18" name="CasellaDiTesto 17"/>
          <p:cNvSpPr txBox="1"/>
          <p:nvPr/>
        </p:nvSpPr>
        <p:spPr>
          <a:xfrm>
            <a:off x="4080135" y="493636"/>
            <a:ext cx="731290" cy="369332"/>
          </a:xfrm>
          <a:prstGeom prst="rect">
            <a:avLst/>
          </a:prstGeom>
          <a:noFill/>
        </p:spPr>
        <p:txBody>
          <a:bodyPr wrap="none" rtlCol="0">
            <a:spAutoFit/>
          </a:bodyPr>
          <a:lstStyle/>
          <a:p>
            <a:r>
              <a:rPr lang="it-IT" sz="1200" b="1" dirty="0"/>
              <a:t>Missine</a:t>
            </a:r>
            <a:r>
              <a:rPr lang="it-IT" b="1" dirty="0"/>
              <a:t> </a:t>
            </a:r>
          </a:p>
        </p:txBody>
      </p:sp>
      <p:sp>
        <p:nvSpPr>
          <p:cNvPr id="19" name="CasellaDiTesto 18"/>
          <p:cNvSpPr txBox="1"/>
          <p:nvPr/>
        </p:nvSpPr>
        <p:spPr>
          <a:xfrm>
            <a:off x="4080135" y="2157921"/>
            <a:ext cx="824136" cy="276999"/>
          </a:xfrm>
          <a:prstGeom prst="rect">
            <a:avLst/>
          </a:prstGeom>
          <a:noFill/>
        </p:spPr>
        <p:txBody>
          <a:bodyPr wrap="none" rtlCol="0">
            <a:spAutoFit/>
          </a:bodyPr>
          <a:lstStyle/>
          <a:p>
            <a:r>
              <a:rPr lang="it-IT" sz="1200" b="1" dirty="0"/>
              <a:t>Lamprede</a:t>
            </a:r>
            <a:endParaRPr lang="it-IT"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43"/>
          <p:cNvGrpSpPr>
            <a:grpSpLocks/>
          </p:cNvGrpSpPr>
          <p:nvPr/>
        </p:nvGrpSpPr>
        <p:grpSpPr bwMode="auto">
          <a:xfrm>
            <a:off x="617768" y="1563845"/>
            <a:ext cx="5502275" cy="3887788"/>
            <a:chOff x="391886" y="4528457"/>
            <a:chExt cx="5399314" cy="4412343"/>
          </a:xfrm>
        </p:grpSpPr>
        <p:grpSp>
          <p:nvGrpSpPr>
            <p:cNvPr id="3" name="Gruppo 34"/>
            <p:cNvGrpSpPr>
              <a:grpSpLocks/>
            </p:cNvGrpSpPr>
            <p:nvPr/>
          </p:nvGrpSpPr>
          <p:grpSpPr bwMode="auto">
            <a:xfrm>
              <a:off x="391886" y="4528457"/>
              <a:ext cx="5399314" cy="4412343"/>
              <a:chOff x="5500915" y="2177143"/>
              <a:chExt cx="5791200" cy="4990601"/>
            </a:xfrm>
          </p:grpSpPr>
          <p:pic>
            <p:nvPicPr>
              <p:cNvPr id="6" name="Picture 2" descr="G:\STINGO 2.9.jpeg"/>
              <p:cNvPicPr>
                <a:picLocks noChangeAspect="1" noChangeArrowheads="1"/>
              </p:cNvPicPr>
              <p:nvPr/>
            </p:nvPicPr>
            <p:blipFill>
              <a:blip r:embed="rId2"/>
              <a:srcRect l="13406" t="62373" r="42648" b="10437"/>
              <a:stretch>
                <a:fillRect/>
              </a:stretch>
            </p:blipFill>
            <p:spPr bwMode="auto">
              <a:xfrm>
                <a:off x="5500915" y="2307771"/>
                <a:ext cx="5558972" cy="4859973"/>
              </a:xfrm>
              <a:prstGeom prst="rect">
                <a:avLst/>
              </a:prstGeom>
              <a:noFill/>
              <a:ln w="9525">
                <a:noFill/>
                <a:miter lim="800000"/>
                <a:headEnd/>
                <a:tailEnd/>
              </a:ln>
            </p:spPr>
          </p:pic>
          <p:sp>
            <p:nvSpPr>
              <p:cNvPr id="7" name="Rettangolo 32"/>
              <p:cNvSpPr>
                <a:spLocks noChangeArrowheads="1"/>
              </p:cNvSpPr>
              <p:nvPr/>
            </p:nvSpPr>
            <p:spPr bwMode="auto">
              <a:xfrm>
                <a:off x="10943772" y="2177143"/>
                <a:ext cx="348343" cy="217714"/>
              </a:xfrm>
              <a:prstGeom prst="rect">
                <a:avLst/>
              </a:prstGeom>
              <a:solidFill>
                <a:schemeClr val="bg1"/>
              </a:solidFill>
              <a:ln w="9525" algn="ctr">
                <a:noFill/>
                <a:round/>
                <a:headEnd/>
                <a:tailEnd/>
              </a:ln>
            </p:spPr>
            <p:txBody>
              <a:bodyPr/>
              <a:lstStyle/>
              <a:p>
                <a:endParaRPr lang="it-IT"/>
              </a:p>
            </p:txBody>
          </p:sp>
          <p:sp>
            <p:nvSpPr>
              <p:cNvPr id="8" name="Rettangolo 33"/>
              <p:cNvSpPr>
                <a:spLocks noChangeArrowheads="1"/>
              </p:cNvSpPr>
              <p:nvPr/>
            </p:nvSpPr>
            <p:spPr bwMode="auto">
              <a:xfrm>
                <a:off x="10922001" y="6741886"/>
                <a:ext cx="348343" cy="217714"/>
              </a:xfrm>
              <a:prstGeom prst="rect">
                <a:avLst/>
              </a:prstGeom>
              <a:solidFill>
                <a:schemeClr val="bg1"/>
              </a:solidFill>
              <a:ln w="9525" algn="ctr">
                <a:noFill/>
                <a:round/>
                <a:headEnd/>
                <a:tailEnd/>
              </a:ln>
            </p:spPr>
            <p:txBody>
              <a:bodyPr/>
              <a:lstStyle/>
              <a:p>
                <a:endParaRPr lang="it-IT"/>
              </a:p>
            </p:txBody>
          </p:sp>
        </p:grpSp>
        <p:sp>
          <p:nvSpPr>
            <p:cNvPr id="4" name="CasellaDiTesto 38"/>
            <p:cNvSpPr txBox="1">
              <a:spLocks noChangeArrowheads="1"/>
            </p:cNvSpPr>
            <p:nvPr/>
          </p:nvSpPr>
          <p:spPr bwMode="auto">
            <a:xfrm>
              <a:off x="4511040" y="5089805"/>
              <a:ext cx="286603" cy="419164"/>
            </a:xfrm>
            <a:prstGeom prst="rect">
              <a:avLst/>
            </a:prstGeom>
            <a:noFill/>
            <a:ln w="9525">
              <a:noFill/>
              <a:miter lim="800000"/>
              <a:headEnd/>
              <a:tailEnd/>
            </a:ln>
          </p:spPr>
          <p:txBody>
            <a:bodyPr wrap="none">
              <a:spAutoFit/>
            </a:bodyPr>
            <a:lstStyle/>
            <a:p>
              <a:r>
                <a:rPr lang="it-IT" b="1" dirty="0">
                  <a:solidFill>
                    <a:srgbClr val="FF0000"/>
                  </a:solidFill>
                </a:rPr>
                <a:t>?</a:t>
              </a:r>
            </a:p>
          </p:txBody>
        </p:sp>
        <p:sp>
          <p:nvSpPr>
            <p:cNvPr id="5" name="CasellaDiTesto 39"/>
            <p:cNvSpPr txBox="1">
              <a:spLocks noChangeArrowheads="1"/>
            </p:cNvSpPr>
            <p:nvPr/>
          </p:nvSpPr>
          <p:spPr bwMode="auto">
            <a:xfrm>
              <a:off x="4556760" y="6578014"/>
              <a:ext cx="286603" cy="419164"/>
            </a:xfrm>
            <a:prstGeom prst="rect">
              <a:avLst/>
            </a:prstGeom>
            <a:noFill/>
            <a:ln w="9525">
              <a:noFill/>
              <a:miter lim="800000"/>
              <a:headEnd/>
              <a:tailEnd/>
            </a:ln>
          </p:spPr>
          <p:txBody>
            <a:bodyPr wrap="none">
              <a:spAutoFit/>
            </a:bodyPr>
            <a:lstStyle/>
            <a:p>
              <a:r>
                <a:rPr lang="it-IT" b="1" dirty="0">
                  <a:solidFill>
                    <a:srgbClr val="FF0000"/>
                  </a:solidFill>
                </a:rPr>
                <a:t>?</a:t>
              </a:r>
            </a:p>
          </p:txBody>
        </p:sp>
      </p:grpSp>
      <p:sp>
        <p:nvSpPr>
          <p:cNvPr id="9" name="CasellaDiTesto 49"/>
          <p:cNvSpPr txBox="1">
            <a:spLocks noChangeArrowheads="1"/>
          </p:cNvSpPr>
          <p:nvPr/>
        </p:nvSpPr>
        <p:spPr bwMode="auto">
          <a:xfrm>
            <a:off x="44450" y="4794778"/>
            <a:ext cx="2522229" cy="1384995"/>
          </a:xfrm>
          <a:prstGeom prst="rect">
            <a:avLst/>
          </a:prstGeom>
          <a:noFill/>
          <a:ln w="9525">
            <a:noFill/>
            <a:miter lim="800000"/>
            <a:headEnd/>
            <a:tailEnd/>
          </a:ln>
        </p:spPr>
        <p:txBody>
          <a:bodyPr wrap="none">
            <a:spAutoFit/>
          </a:bodyPr>
          <a:lstStyle/>
          <a:p>
            <a:r>
              <a:rPr lang="it-IT" sz="1400" b="1" dirty="0">
                <a:solidFill>
                  <a:srgbClr val="FF0000"/>
                </a:solidFill>
              </a:rPr>
              <a:t>NOTA</a:t>
            </a:r>
          </a:p>
          <a:p>
            <a:r>
              <a:rPr lang="it-IT" sz="1400" b="1" dirty="0">
                <a:solidFill>
                  <a:srgbClr val="FF0000"/>
                </a:solidFill>
              </a:rPr>
              <a:t>In </a:t>
            </a:r>
            <a:r>
              <a:rPr lang="it-IT" sz="1400" b="1" dirty="0" err="1">
                <a:solidFill>
                  <a:srgbClr val="FF0000"/>
                </a:solidFill>
              </a:rPr>
              <a:t>classficazione</a:t>
            </a:r>
            <a:r>
              <a:rPr lang="it-IT" sz="1400" b="1" dirty="0">
                <a:solidFill>
                  <a:srgbClr val="FF0000"/>
                </a:solidFill>
              </a:rPr>
              <a:t> filogenetica </a:t>
            </a:r>
          </a:p>
          <a:p>
            <a:r>
              <a:rPr lang="it-IT" sz="1400" b="1" dirty="0">
                <a:solidFill>
                  <a:srgbClr val="FF0000"/>
                </a:solidFill>
              </a:rPr>
              <a:t>i </a:t>
            </a:r>
            <a:r>
              <a:rPr lang="it-IT" sz="1400" b="1" dirty="0" err="1">
                <a:solidFill>
                  <a:srgbClr val="FF0000"/>
                </a:solidFill>
              </a:rPr>
              <a:t>cladi</a:t>
            </a:r>
            <a:r>
              <a:rPr lang="it-IT" sz="1400" b="1" dirty="0">
                <a:solidFill>
                  <a:srgbClr val="FF0000"/>
                </a:solidFill>
              </a:rPr>
              <a:t> devono essere</a:t>
            </a:r>
          </a:p>
          <a:p>
            <a:r>
              <a:rPr lang="it-IT" sz="1400" b="1" dirty="0">
                <a:solidFill>
                  <a:srgbClr val="FF0000"/>
                </a:solidFill>
              </a:rPr>
              <a:t>monofiletici, contenere cioè</a:t>
            </a:r>
          </a:p>
          <a:p>
            <a:r>
              <a:rPr lang="it-IT" sz="1400" b="1" dirty="0">
                <a:solidFill>
                  <a:srgbClr val="FF0000"/>
                </a:solidFill>
              </a:rPr>
              <a:t>tutti i discendenti dell’antenato</a:t>
            </a:r>
          </a:p>
          <a:p>
            <a:r>
              <a:rPr lang="it-IT" sz="1400" b="1" dirty="0">
                <a:solidFill>
                  <a:srgbClr val="FF0000"/>
                </a:solidFill>
              </a:rPr>
              <a:t>comune</a:t>
            </a:r>
          </a:p>
        </p:txBody>
      </p:sp>
      <p:sp>
        <p:nvSpPr>
          <p:cNvPr id="10" name="Text Box 10"/>
          <p:cNvSpPr txBox="1">
            <a:spLocks noChangeArrowheads="1"/>
          </p:cNvSpPr>
          <p:nvPr/>
        </p:nvSpPr>
        <p:spPr bwMode="auto">
          <a:xfrm>
            <a:off x="266700" y="165107"/>
            <a:ext cx="6224588" cy="1138773"/>
          </a:xfrm>
          <a:prstGeom prst="rect">
            <a:avLst/>
          </a:prstGeom>
          <a:noFill/>
          <a:ln w="9525">
            <a:noFill/>
            <a:miter lim="800000"/>
            <a:headEnd/>
            <a:tailEnd/>
          </a:ln>
        </p:spPr>
        <p:txBody>
          <a:bodyPr>
            <a:spAutoFit/>
          </a:bodyPr>
          <a:lstStyle/>
          <a:p>
            <a:pPr>
              <a:defRPr/>
            </a:pPr>
            <a:r>
              <a:rPr lang="it-IT" sz="1700" b="1" u="sng" dirty="0" err="1">
                <a:effectLst>
                  <a:outerShdw blurRad="38100" dist="38100" dir="2700000" algn="tl">
                    <a:srgbClr val="000000">
                      <a:alpha val="43137"/>
                    </a:srgbClr>
                  </a:outerShdw>
                </a:effectLst>
              </a:rPr>
              <a:t>-Elasmobranchiomorfi</a:t>
            </a:r>
            <a:r>
              <a:rPr lang="it-IT" sz="1700" b="1" dirty="0"/>
              <a:t>:</a:t>
            </a:r>
          </a:p>
          <a:p>
            <a:pPr>
              <a:defRPr/>
            </a:pPr>
            <a:r>
              <a:rPr lang="it-IT" sz="1700" b="1" dirty="0" err="1"/>
              <a:t>clade</a:t>
            </a:r>
            <a:r>
              <a:rPr lang="it-IT" sz="1700" b="1" dirty="0"/>
              <a:t> che condivide la presenza di un pedicello ottico cartilagineo. </a:t>
            </a:r>
            <a:endParaRPr lang="it-IT" sz="1700" b="1" u="sng" dirty="0">
              <a:effectLst>
                <a:outerShdw blurRad="38100" dist="38100" dir="2700000" algn="tl">
                  <a:srgbClr val="000000">
                    <a:alpha val="43137"/>
                  </a:srgbClr>
                </a:outerShdw>
              </a:effectLst>
            </a:endParaRPr>
          </a:p>
          <a:p>
            <a:pPr>
              <a:defRPr/>
            </a:pPr>
            <a:r>
              <a:rPr lang="it-IT" sz="1700" b="1" u="sng" dirty="0" err="1">
                <a:effectLst>
                  <a:outerShdw blurRad="38100" dist="38100" dir="2700000" algn="tl">
                    <a:srgbClr val="000000">
                      <a:alpha val="43137"/>
                    </a:srgbClr>
                  </a:outerShdw>
                </a:effectLst>
              </a:rPr>
              <a:t>-Teleostomi</a:t>
            </a:r>
            <a:r>
              <a:rPr lang="it-IT" sz="1700" b="1" dirty="0"/>
              <a:t>:</a:t>
            </a:r>
          </a:p>
          <a:p>
            <a:pPr>
              <a:defRPr/>
            </a:pPr>
            <a:r>
              <a:rPr lang="it-IT" sz="1700" b="1" dirty="0" err="1"/>
              <a:t>clade</a:t>
            </a:r>
            <a:r>
              <a:rPr lang="it-IT" sz="1700" b="1" dirty="0"/>
              <a:t> che condivide una particolare conformazione della bocca.</a:t>
            </a:r>
          </a:p>
        </p:txBody>
      </p:sp>
      <p:sp>
        <p:nvSpPr>
          <p:cNvPr id="11" name="CasellaDiTesto 45"/>
          <p:cNvSpPr txBox="1">
            <a:spLocks noChangeArrowheads="1"/>
          </p:cNvSpPr>
          <p:nvPr/>
        </p:nvSpPr>
        <p:spPr bwMode="auto">
          <a:xfrm>
            <a:off x="6235388" y="4080595"/>
            <a:ext cx="2601325" cy="2169825"/>
          </a:xfrm>
          <a:prstGeom prst="rect">
            <a:avLst/>
          </a:prstGeom>
          <a:noFill/>
          <a:ln w="9525">
            <a:noFill/>
            <a:miter lim="800000"/>
            <a:headEnd/>
            <a:tailEnd/>
          </a:ln>
        </p:spPr>
        <p:txBody>
          <a:bodyPr wrap="square">
            <a:spAutoFit/>
          </a:bodyPr>
          <a:lstStyle/>
          <a:p>
            <a:r>
              <a:rPr lang="it-IT" sz="1500" b="1" dirty="0"/>
              <a:t>Nel </a:t>
            </a:r>
            <a:r>
              <a:rPr lang="it-IT" sz="1500" b="1" dirty="0" err="1"/>
              <a:t>clade</a:t>
            </a:r>
            <a:r>
              <a:rPr lang="it-IT" sz="1500" b="1" dirty="0"/>
              <a:t> di </a:t>
            </a:r>
            <a:r>
              <a:rPr lang="it-IT" sz="1500" b="1" dirty="0" err="1"/>
              <a:t>sarcopterigi</a:t>
            </a:r>
            <a:r>
              <a:rPr lang="it-IT" sz="1500" b="1" dirty="0"/>
              <a:t> (e quindi anche in </a:t>
            </a:r>
            <a:r>
              <a:rPr lang="it-IT" sz="1500" b="1" dirty="0" err="1"/>
              <a:t>osteitti</a:t>
            </a:r>
            <a:r>
              <a:rPr lang="it-IT" sz="1500" b="1" dirty="0"/>
              <a:t>) devono essere inclusi i tetrapodi, come imposto dalla classificazione filogenetica.</a:t>
            </a:r>
          </a:p>
          <a:p>
            <a:r>
              <a:rPr lang="it-IT" sz="1500" b="1" dirty="0"/>
              <a:t>Qui con il termine </a:t>
            </a:r>
            <a:r>
              <a:rPr lang="it-IT" sz="1500" b="1" dirty="0" err="1"/>
              <a:t>osteitti</a:t>
            </a:r>
            <a:r>
              <a:rPr lang="it-IT" sz="1500" b="1" dirty="0"/>
              <a:t> si fa riferimento a </a:t>
            </a:r>
            <a:r>
              <a:rPr lang="it-IT" sz="1500" b="1" u="sng" dirty="0" err="1"/>
              <a:t>osteitti</a:t>
            </a:r>
            <a:r>
              <a:rPr lang="it-IT" sz="1500" b="1" u="sng" dirty="0"/>
              <a:t> pisciformi</a:t>
            </a:r>
            <a:r>
              <a:rPr lang="it-IT" sz="1500" b="1" dirty="0"/>
              <a:t>, escludendo i tetrapodi.</a:t>
            </a:r>
          </a:p>
        </p:txBody>
      </p:sp>
      <p:sp>
        <p:nvSpPr>
          <p:cNvPr id="12" name="CasellaDiTesto 15"/>
          <p:cNvSpPr txBox="1">
            <a:spLocks noChangeArrowheads="1"/>
          </p:cNvSpPr>
          <p:nvPr/>
        </p:nvSpPr>
        <p:spPr bwMode="auto">
          <a:xfrm>
            <a:off x="266700" y="6270897"/>
            <a:ext cx="7492449" cy="353943"/>
          </a:xfrm>
          <a:prstGeom prst="rect">
            <a:avLst/>
          </a:prstGeom>
          <a:noFill/>
          <a:ln w="9525">
            <a:noFill/>
            <a:miter lim="800000"/>
            <a:headEnd/>
            <a:tailEnd/>
          </a:ln>
        </p:spPr>
        <p:txBody>
          <a:bodyPr wrap="square">
            <a:spAutoFit/>
          </a:bodyPr>
          <a:lstStyle/>
          <a:p>
            <a:r>
              <a:rPr lang="it-IT" sz="1700" b="1" dirty="0"/>
              <a:t>Le linee tratteggiate dell’albero indicano i rami di incerta posizione filogenetica</a:t>
            </a:r>
            <a:r>
              <a:rPr lang="it-IT" sz="1700" dirty="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96838" y="253998"/>
            <a:ext cx="8883329" cy="5324535"/>
          </a:xfrm>
          <a:prstGeom prst="rect">
            <a:avLst/>
          </a:prstGeom>
          <a:noFill/>
          <a:ln w="9525">
            <a:noFill/>
            <a:miter lim="800000"/>
            <a:headEnd/>
            <a:tailEnd/>
          </a:ln>
        </p:spPr>
        <p:txBody>
          <a:bodyPr wrap="none">
            <a:spAutoFit/>
          </a:bodyPr>
          <a:lstStyle/>
          <a:p>
            <a:pPr>
              <a:defRPr/>
            </a:pPr>
            <a:r>
              <a:rPr lang="it-IT" sz="1700" b="1" dirty="0"/>
              <a:t>Il </a:t>
            </a:r>
            <a:r>
              <a:rPr lang="it-IT" sz="1700" b="1" dirty="0" err="1"/>
              <a:t>clade</a:t>
            </a:r>
            <a:r>
              <a:rPr lang="it-IT" sz="1700" b="1" dirty="0"/>
              <a:t> (se confermata la monofilia) dei </a:t>
            </a:r>
            <a:r>
              <a:rPr lang="it-IT" sz="1700" b="1" dirty="0" err="1"/>
              <a:t>teleostomi</a:t>
            </a:r>
            <a:r>
              <a:rPr lang="it-IT" sz="1700" b="1" dirty="0"/>
              <a:t> comprende:</a:t>
            </a:r>
          </a:p>
          <a:p>
            <a:pPr>
              <a:defRPr/>
            </a:pPr>
            <a:endParaRPr lang="it-IT" sz="1700" b="1" dirty="0"/>
          </a:p>
          <a:p>
            <a:pPr marL="457200" indent="-457200">
              <a:defRPr/>
            </a:pPr>
            <a:r>
              <a:rPr lang="it-IT" sz="1700" b="1" dirty="0"/>
              <a:t>A)   </a:t>
            </a:r>
            <a:r>
              <a:rPr lang="it-IT" sz="1700" b="1" u="sng" dirty="0" err="1">
                <a:effectLst>
                  <a:outerShdw blurRad="38100" dist="38100" dir="2700000" algn="tl">
                    <a:srgbClr val="000000">
                      <a:alpha val="43137"/>
                    </a:srgbClr>
                  </a:outerShdw>
                </a:effectLst>
              </a:rPr>
              <a:t>Acantodi</a:t>
            </a:r>
            <a:endParaRPr lang="it-IT" sz="1700" b="1" u="sng" dirty="0">
              <a:effectLst>
                <a:outerShdw blurRad="38100" dist="38100" dir="2700000" algn="tl">
                  <a:srgbClr val="000000">
                    <a:alpha val="43137"/>
                  </a:srgbClr>
                </a:outerShdw>
              </a:effectLst>
            </a:endParaRPr>
          </a:p>
          <a:p>
            <a:pPr marL="457200" indent="-457200">
              <a:defRPr/>
            </a:pPr>
            <a:r>
              <a:rPr lang="it-IT" sz="1700" b="1" dirty="0"/>
              <a:t>      (tutti estinti)</a:t>
            </a:r>
          </a:p>
          <a:p>
            <a:pPr>
              <a:defRPr/>
            </a:pPr>
            <a:endParaRPr lang="it-IT" sz="1700" b="1" dirty="0"/>
          </a:p>
          <a:p>
            <a:pPr>
              <a:defRPr/>
            </a:pPr>
            <a:endParaRPr lang="it-IT" sz="1700" b="1" dirty="0"/>
          </a:p>
          <a:p>
            <a:pPr>
              <a:defRPr/>
            </a:pPr>
            <a:endParaRPr lang="it-IT" sz="1700" b="1" dirty="0"/>
          </a:p>
          <a:p>
            <a:pPr>
              <a:defRPr/>
            </a:pPr>
            <a:endParaRPr lang="it-IT" sz="1700" b="1" dirty="0"/>
          </a:p>
          <a:p>
            <a:pPr>
              <a:defRPr/>
            </a:pPr>
            <a:r>
              <a:rPr lang="it-IT" sz="1700" b="1" dirty="0"/>
              <a:t>B)</a:t>
            </a:r>
            <a:r>
              <a:rPr lang="it-IT" sz="1700" b="1" dirty="0">
                <a:effectLst>
                  <a:outerShdw blurRad="38100" dist="38100" dir="2700000" algn="tl">
                    <a:srgbClr val="000000">
                      <a:alpha val="43137"/>
                    </a:srgbClr>
                  </a:outerShdw>
                </a:effectLst>
              </a:rPr>
              <a:t>  </a:t>
            </a:r>
            <a:r>
              <a:rPr lang="it-IT" sz="1700" b="1" u="sng" dirty="0" err="1">
                <a:effectLst>
                  <a:outerShdw blurRad="38100" dist="38100" dir="2700000" algn="tl">
                    <a:srgbClr val="000000">
                      <a:alpha val="43137"/>
                    </a:srgbClr>
                  </a:outerShdw>
                </a:effectLst>
              </a:rPr>
              <a:t>Osteitti</a:t>
            </a:r>
            <a:endParaRPr lang="it-IT" sz="1700" b="1" dirty="0">
              <a:effectLst>
                <a:outerShdw blurRad="38100" dist="38100" dir="2700000" algn="tl">
                  <a:srgbClr val="000000">
                    <a:alpha val="43137"/>
                  </a:srgbClr>
                </a:outerShdw>
              </a:effectLst>
            </a:endParaRPr>
          </a:p>
          <a:p>
            <a:pPr>
              <a:defRPr/>
            </a:pPr>
            <a:r>
              <a:rPr lang="it-IT" sz="1700" b="1" dirty="0"/>
              <a:t>    Suddivisi in base a diversa morfologia ⃰ delle pinne pari in:</a:t>
            </a:r>
          </a:p>
          <a:p>
            <a:pPr>
              <a:defRPr/>
            </a:pPr>
            <a:endParaRPr lang="it-IT" sz="1700" b="1" dirty="0"/>
          </a:p>
          <a:p>
            <a:pPr>
              <a:defRPr/>
            </a:pPr>
            <a:r>
              <a:rPr lang="it-IT" sz="1700" b="1" dirty="0"/>
              <a:t>     -  </a:t>
            </a:r>
            <a:r>
              <a:rPr lang="it-IT" sz="1700" b="1" u="sng" dirty="0" err="1"/>
              <a:t>Attinopterigi</a:t>
            </a:r>
            <a:r>
              <a:rPr lang="it-IT" sz="1700" b="1" u="sng" dirty="0"/>
              <a:t> </a:t>
            </a:r>
            <a:r>
              <a:rPr lang="it-IT" sz="1700" b="1" dirty="0"/>
              <a:t>(a pinna raggiata)</a:t>
            </a:r>
          </a:p>
          <a:p>
            <a:pPr>
              <a:defRPr/>
            </a:pPr>
            <a:r>
              <a:rPr lang="it-IT" sz="1700" b="1" dirty="0"/>
              <a:t>     </a:t>
            </a:r>
          </a:p>
          <a:p>
            <a:pPr>
              <a:defRPr/>
            </a:pPr>
            <a:r>
              <a:rPr lang="it-IT" sz="1700" b="1" dirty="0"/>
              <a:t>    </a:t>
            </a:r>
          </a:p>
          <a:p>
            <a:pPr>
              <a:defRPr/>
            </a:pPr>
            <a:endParaRPr lang="it-IT" sz="1700" b="1" dirty="0"/>
          </a:p>
          <a:p>
            <a:pPr>
              <a:defRPr/>
            </a:pPr>
            <a:r>
              <a:rPr lang="it-IT" sz="1700" b="1" dirty="0"/>
              <a:t>   </a:t>
            </a:r>
          </a:p>
          <a:p>
            <a:pPr>
              <a:defRPr/>
            </a:pPr>
            <a:r>
              <a:rPr lang="it-IT" sz="1700" b="1" dirty="0"/>
              <a:t>    </a:t>
            </a:r>
          </a:p>
          <a:p>
            <a:pPr>
              <a:defRPr/>
            </a:pPr>
            <a:r>
              <a:rPr lang="it-IT" sz="1700" b="1" dirty="0"/>
              <a:t>      -  </a:t>
            </a:r>
            <a:r>
              <a:rPr lang="it-IT" sz="1700" b="1" u="sng" dirty="0" err="1"/>
              <a:t>Sarcopterigi</a:t>
            </a:r>
            <a:r>
              <a:rPr lang="it-IT" sz="1700" b="1" u="sng" dirty="0"/>
              <a:t> </a:t>
            </a:r>
            <a:r>
              <a:rPr lang="it-IT" sz="1700" b="1" dirty="0"/>
              <a:t>(a pinna lobata, cioè con muscoli e parte scheletrica che fuoriescono dal corpo)</a:t>
            </a:r>
          </a:p>
          <a:p>
            <a:pPr>
              <a:defRPr/>
            </a:pPr>
            <a:endParaRPr lang="it-IT" sz="1700" dirty="0">
              <a:latin typeface="Arial" pitchFamily="34" charset="0"/>
              <a:cs typeface="Arial" pitchFamily="34" charset="0"/>
            </a:endParaRPr>
          </a:p>
          <a:p>
            <a:pPr>
              <a:defRPr/>
            </a:pPr>
            <a:endParaRPr lang="it-IT" sz="1700" dirty="0"/>
          </a:p>
        </p:txBody>
      </p:sp>
      <p:pic>
        <p:nvPicPr>
          <p:cNvPr id="3" name="Picture 8" descr="Climatius BW.jpg">
            <a:hlinkClick r:id="rId2"/>
          </p:cNvPr>
          <p:cNvPicPr>
            <a:picLocks noChangeAspect="1" noChangeArrowheads="1"/>
          </p:cNvPicPr>
          <p:nvPr/>
        </p:nvPicPr>
        <p:blipFill>
          <a:blip r:embed="rId3"/>
          <a:srcRect/>
          <a:stretch>
            <a:fillRect/>
          </a:stretch>
        </p:blipFill>
        <p:spPr bwMode="auto">
          <a:xfrm>
            <a:off x="3759200" y="702846"/>
            <a:ext cx="2235215" cy="1104940"/>
          </a:xfrm>
          <a:prstGeom prst="rect">
            <a:avLst/>
          </a:prstGeom>
          <a:noFill/>
          <a:ln w="9525">
            <a:noFill/>
            <a:miter lim="800000"/>
            <a:headEnd/>
            <a:tailEnd/>
          </a:ln>
        </p:spPr>
      </p:pic>
      <p:pic>
        <p:nvPicPr>
          <p:cNvPr id="4" name="Picture 2" descr="File:Grosserdrachenkopf-02.jpg">
            <a:hlinkClick r:id="rId4"/>
          </p:cNvPr>
          <p:cNvPicPr>
            <a:picLocks noChangeAspect="1" noChangeArrowheads="1"/>
          </p:cNvPicPr>
          <p:nvPr/>
        </p:nvPicPr>
        <p:blipFill>
          <a:blip r:embed="rId5"/>
          <a:srcRect/>
          <a:stretch>
            <a:fillRect/>
          </a:stretch>
        </p:blipFill>
        <p:spPr bwMode="auto">
          <a:xfrm>
            <a:off x="4199481" y="3041587"/>
            <a:ext cx="1935163" cy="1250950"/>
          </a:xfrm>
          <a:prstGeom prst="rect">
            <a:avLst/>
          </a:prstGeom>
          <a:noFill/>
          <a:ln w="9525">
            <a:noFill/>
            <a:miter lim="800000"/>
            <a:headEnd/>
            <a:tailEnd/>
          </a:ln>
        </p:spPr>
      </p:pic>
      <p:pic>
        <p:nvPicPr>
          <p:cNvPr id="5" name="Picture 6" descr="Latimeria spp."/>
          <p:cNvPicPr>
            <a:picLocks noChangeAspect="1" noChangeArrowheads="1"/>
          </p:cNvPicPr>
          <p:nvPr/>
        </p:nvPicPr>
        <p:blipFill>
          <a:blip r:embed="rId6"/>
          <a:srcRect/>
          <a:stretch>
            <a:fillRect/>
          </a:stretch>
        </p:blipFill>
        <p:spPr bwMode="auto">
          <a:xfrm>
            <a:off x="5429955" y="4965343"/>
            <a:ext cx="2735298" cy="1601222"/>
          </a:xfrm>
          <a:prstGeom prst="rect">
            <a:avLst/>
          </a:prstGeom>
          <a:noFill/>
          <a:ln w="9525">
            <a:noFill/>
            <a:miter lim="800000"/>
            <a:headEnd/>
            <a:tailEnd/>
          </a:ln>
        </p:spPr>
      </p:pic>
      <p:sp>
        <p:nvSpPr>
          <p:cNvPr id="6" name="Rettangolo 28"/>
          <p:cNvSpPr>
            <a:spLocks noChangeArrowheads="1"/>
          </p:cNvSpPr>
          <p:nvPr/>
        </p:nvSpPr>
        <p:spPr bwMode="auto">
          <a:xfrm>
            <a:off x="380683" y="5982365"/>
            <a:ext cx="3132332" cy="584775"/>
          </a:xfrm>
          <a:prstGeom prst="rect">
            <a:avLst/>
          </a:prstGeom>
          <a:noFill/>
          <a:ln w="9525">
            <a:noFill/>
            <a:miter lim="800000"/>
            <a:headEnd/>
            <a:tailEnd/>
          </a:ln>
        </p:spPr>
        <p:txBody>
          <a:bodyPr wrap="none">
            <a:spAutoFit/>
          </a:bodyPr>
          <a:lstStyle/>
          <a:p>
            <a:r>
              <a:rPr lang="it-IT" sz="1600" b="1" dirty="0">
                <a:solidFill>
                  <a:srgbClr val="FF0000"/>
                </a:solidFill>
              </a:rPr>
              <a:t>⃰  </a:t>
            </a:r>
            <a:r>
              <a:rPr lang="it-IT" sz="1600" b="1" dirty="0" err="1">
                <a:solidFill>
                  <a:srgbClr val="FF0000"/>
                </a:solidFill>
              </a:rPr>
              <a:t>Aktis</a:t>
            </a:r>
            <a:r>
              <a:rPr lang="it-IT" sz="1600" b="1" dirty="0">
                <a:solidFill>
                  <a:srgbClr val="FF0000"/>
                </a:solidFill>
              </a:rPr>
              <a:t> = raggio + </a:t>
            </a:r>
            <a:r>
              <a:rPr lang="it-IT" sz="1600" b="1" dirty="0" err="1">
                <a:solidFill>
                  <a:srgbClr val="FF0000"/>
                </a:solidFill>
              </a:rPr>
              <a:t>pterygion</a:t>
            </a:r>
            <a:r>
              <a:rPr lang="it-IT" sz="1600" b="1" i="1" dirty="0">
                <a:solidFill>
                  <a:srgbClr val="FF0000"/>
                </a:solidFill>
              </a:rPr>
              <a:t> = </a:t>
            </a:r>
            <a:r>
              <a:rPr lang="it-IT" sz="1600" b="1" dirty="0">
                <a:solidFill>
                  <a:srgbClr val="FF0000"/>
                </a:solidFill>
              </a:rPr>
              <a:t>pinna</a:t>
            </a:r>
          </a:p>
          <a:p>
            <a:r>
              <a:rPr lang="it-IT" sz="1600" b="1" dirty="0">
                <a:solidFill>
                  <a:srgbClr val="FF0000"/>
                </a:solidFill>
              </a:rPr>
              <a:t> </a:t>
            </a:r>
            <a:r>
              <a:rPr lang="it-IT" sz="1600" b="1" dirty="0" err="1">
                <a:solidFill>
                  <a:srgbClr val="FF0000"/>
                </a:solidFill>
              </a:rPr>
              <a:t>Sarkon</a:t>
            </a:r>
            <a:r>
              <a:rPr lang="it-IT" sz="1600" b="1" dirty="0">
                <a:solidFill>
                  <a:srgbClr val="FF0000"/>
                </a:solidFill>
              </a:rPr>
              <a:t> = carne + </a:t>
            </a:r>
            <a:r>
              <a:rPr lang="it-IT" sz="1600" b="1" dirty="0" err="1">
                <a:solidFill>
                  <a:srgbClr val="FF0000"/>
                </a:solidFill>
              </a:rPr>
              <a:t>pterygion=</a:t>
            </a:r>
            <a:r>
              <a:rPr lang="it-IT" sz="1600" b="1" dirty="0">
                <a:solidFill>
                  <a:srgbClr val="FF0000"/>
                </a:solidFill>
              </a:rPr>
              <a:t> pinna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4"/>
          <p:cNvSpPr txBox="1">
            <a:spLocks noChangeArrowheads="1"/>
          </p:cNvSpPr>
          <p:nvPr/>
        </p:nvSpPr>
        <p:spPr bwMode="auto">
          <a:xfrm>
            <a:off x="104774" y="620713"/>
            <a:ext cx="8790869" cy="353943"/>
          </a:xfrm>
          <a:prstGeom prst="rect">
            <a:avLst/>
          </a:prstGeom>
          <a:noFill/>
          <a:ln w="9525">
            <a:noFill/>
            <a:miter lim="800000"/>
            <a:headEnd/>
            <a:tailEnd/>
          </a:ln>
        </p:spPr>
        <p:txBody>
          <a:bodyPr wrap="square">
            <a:spAutoFit/>
          </a:bodyPr>
          <a:lstStyle/>
          <a:p>
            <a:pPr>
              <a:buFontTx/>
              <a:buChar char="-"/>
            </a:pPr>
            <a:r>
              <a:rPr lang="it-IT" sz="1700" b="1" u="sng" dirty="0"/>
              <a:t>Opercolo</a:t>
            </a:r>
            <a:r>
              <a:rPr lang="it-IT" sz="1700" b="1" dirty="0"/>
              <a:t>: struttura ossea a protezione della camera branchiale e che coadiuva la ventilazione ⃰ </a:t>
            </a:r>
          </a:p>
        </p:txBody>
      </p:sp>
      <p:grpSp>
        <p:nvGrpSpPr>
          <p:cNvPr id="3" name="Group 51"/>
          <p:cNvGrpSpPr>
            <a:grpSpLocks/>
          </p:cNvGrpSpPr>
          <p:nvPr/>
        </p:nvGrpSpPr>
        <p:grpSpPr bwMode="auto">
          <a:xfrm>
            <a:off x="573024" y="1038917"/>
            <a:ext cx="4075176" cy="2833730"/>
            <a:chOff x="256" y="2209"/>
            <a:chExt cx="3771" cy="2223"/>
          </a:xfrm>
        </p:grpSpPr>
        <p:pic>
          <p:nvPicPr>
            <p:cNvPr id="4" name="Picture 52" descr="0709"/>
            <p:cNvPicPr>
              <a:picLocks noChangeAspect="1" noChangeArrowheads="1"/>
            </p:cNvPicPr>
            <p:nvPr/>
          </p:nvPicPr>
          <p:blipFill>
            <a:blip r:embed="rId3"/>
            <a:srcRect l="9329" b="56619"/>
            <a:stretch>
              <a:fillRect/>
            </a:stretch>
          </p:blipFill>
          <p:spPr bwMode="auto">
            <a:xfrm>
              <a:off x="256" y="2209"/>
              <a:ext cx="3771" cy="2153"/>
            </a:xfrm>
            <a:prstGeom prst="rect">
              <a:avLst/>
            </a:prstGeom>
            <a:noFill/>
            <a:ln w="9525">
              <a:noFill/>
              <a:miter lim="800000"/>
              <a:headEnd/>
              <a:tailEnd/>
            </a:ln>
          </p:spPr>
        </p:pic>
        <p:sp>
          <p:nvSpPr>
            <p:cNvPr id="5" name="Oval 53"/>
            <p:cNvSpPr>
              <a:spLocks noChangeArrowheads="1"/>
            </p:cNvSpPr>
            <p:nvPr/>
          </p:nvSpPr>
          <p:spPr bwMode="auto">
            <a:xfrm>
              <a:off x="3419" y="2893"/>
              <a:ext cx="493" cy="305"/>
            </a:xfrm>
            <a:prstGeom prst="ellipse">
              <a:avLst/>
            </a:prstGeom>
            <a:noFill/>
            <a:ln w="38100">
              <a:solidFill>
                <a:srgbClr val="FF0000"/>
              </a:solidFill>
              <a:round/>
              <a:headEnd/>
              <a:tailEnd/>
            </a:ln>
          </p:spPr>
          <p:txBody>
            <a:bodyPr wrap="none" anchor="ctr"/>
            <a:lstStyle/>
            <a:p>
              <a:endParaRPr lang="it-IT"/>
            </a:p>
          </p:txBody>
        </p:sp>
        <p:sp>
          <p:nvSpPr>
            <p:cNvPr id="6" name="Oval 54"/>
            <p:cNvSpPr>
              <a:spLocks noChangeArrowheads="1"/>
            </p:cNvSpPr>
            <p:nvPr/>
          </p:nvSpPr>
          <p:spPr bwMode="auto">
            <a:xfrm>
              <a:off x="2961" y="4114"/>
              <a:ext cx="764" cy="318"/>
            </a:xfrm>
            <a:prstGeom prst="ellipse">
              <a:avLst/>
            </a:prstGeom>
            <a:noFill/>
            <a:ln w="38100">
              <a:solidFill>
                <a:srgbClr val="FF0000"/>
              </a:solidFill>
              <a:round/>
              <a:headEnd/>
              <a:tailEnd/>
            </a:ln>
          </p:spPr>
          <p:txBody>
            <a:bodyPr wrap="none" anchor="ctr"/>
            <a:lstStyle/>
            <a:p>
              <a:endParaRPr lang="it-IT"/>
            </a:p>
          </p:txBody>
        </p:sp>
      </p:grpSp>
      <p:sp>
        <p:nvSpPr>
          <p:cNvPr id="7" name="CasellaDiTesto 35"/>
          <p:cNvSpPr txBox="1">
            <a:spLocks noChangeArrowheads="1"/>
          </p:cNvSpPr>
          <p:nvPr/>
        </p:nvSpPr>
        <p:spPr bwMode="auto">
          <a:xfrm>
            <a:off x="239713" y="196850"/>
            <a:ext cx="2988575" cy="353943"/>
          </a:xfrm>
          <a:prstGeom prst="rect">
            <a:avLst/>
          </a:prstGeom>
          <a:noFill/>
          <a:ln w="9525">
            <a:noFill/>
            <a:miter lim="800000"/>
            <a:headEnd/>
            <a:tailEnd/>
          </a:ln>
        </p:spPr>
        <p:txBody>
          <a:bodyPr wrap="none">
            <a:spAutoFit/>
          </a:bodyPr>
          <a:lstStyle/>
          <a:p>
            <a:r>
              <a:rPr lang="it-IT" sz="1700" b="1" dirty="0"/>
              <a:t>INNOVAZIONI DEI TELEOSTOMI</a:t>
            </a:r>
          </a:p>
        </p:txBody>
      </p:sp>
      <p:graphicFrame>
        <p:nvGraphicFramePr>
          <p:cNvPr id="8" name="Object 2"/>
          <p:cNvGraphicFramePr>
            <a:graphicFrameLocks noChangeAspect="1"/>
          </p:cNvGraphicFramePr>
          <p:nvPr/>
        </p:nvGraphicFramePr>
        <p:xfrm>
          <a:off x="5226592" y="3582750"/>
          <a:ext cx="2733948" cy="1751756"/>
        </p:xfrm>
        <a:graphic>
          <a:graphicData uri="http://schemas.openxmlformats.org/presentationml/2006/ole">
            <mc:AlternateContent xmlns:mc="http://schemas.openxmlformats.org/markup-compatibility/2006">
              <mc:Choice xmlns:v="urn:schemas-microsoft-com:vml" Requires="v">
                <p:oleObj spid="_x0000_s1027" name="Image" r:id="rId4" imgW="5396825" imgH="3466667" progId="">
                  <p:embed/>
                </p:oleObj>
              </mc:Choice>
              <mc:Fallback>
                <p:oleObj name="Image" r:id="rId4" imgW="5396825" imgH="3466667"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6592" y="3582750"/>
                        <a:ext cx="2733948" cy="1751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9" name="Gruppo 5"/>
          <p:cNvGrpSpPr>
            <a:grpSpLocks/>
          </p:cNvGrpSpPr>
          <p:nvPr/>
        </p:nvGrpSpPr>
        <p:grpSpPr bwMode="auto">
          <a:xfrm>
            <a:off x="5334815" y="1612709"/>
            <a:ext cx="2625725" cy="1935062"/>
            <a:chOff x="1052513" y="4840288"/>
            <a:chExt cx="4254500" cy="3213762"/>
          </a:xfrm>
        </p:grpSpPr>
        <p:pic>
          <p:nvPicPr>
            <p:cNvPr id="10" name="Picture 13" descr="http://s0.wdstatic.com/images/it/ll/c/c9/Fish_Gills_Labeled.jpg"/>
            <p:cNvPicPr>
              <a:picLocks noChangeAspect="1" noChangeArrowheads="1"/>
            </p:cNvPicPr>
            <p:nvPr/>
          </p:nvPicPr>
          <p:blipFill>
            <a:blip r:embed="rId6"/>
            <a:srcRect/>
            <a:stretch>
              <a:fillRect/>
            </a:stretch>
          </p:blipFill>
          <p:spPr bwMode="auto">
            <a:xfrm>
              <a:off x="1052513" y="4840288"/>
              <a:ext cx="4254500" cy="2536825"/>
            </a:xfrm>
            <a:prstGeom prst="rect">
              <a:avLst/>
            </a:prstGeom>
            <a:noFill/>
            <a:ln w="9525">
              <a:noFill/>
              <a:miter lim="800000"/>
              <a:headEnd/>
              <a:tailEnd/>
            </a:ln>
          </p:spPr>
        </p:pic>
        <p:sp>
          <p:nvSpPr>
            <p:cNvPr id="11" name="CasellaDiTesto 3"/>
            <p:cNvSpPr txBox="1">
              <a:spLocks noChangeArrowheads="1"/>
            </p:cNvSpPr>
            <p:nvPr/>
          </p:nvSpPr>
          <p:spPr bwMode="auto">
            <a:xfrm>
              <a:off x="1989264" y="7542892"/>
              <a:ext cx="1467618" cy="511158"/>
            </a:xfrm>
            <a:prstGeom prst="rect">
              <a:avLst/>
            </a:prstGeom>
            <a:noFill/>
            <a:ln w="9525">
              <a:noFill/>
              <a:miter lim="800000"/>
              <a:headEnd/>
              <a:tailEnd/>
            </a:ln>
          </p:spPr>
          <p:txBody>
            <a:bodyPr wrap="none">
              <a:spAutoFit/>
            </a:bodyPr>
            <a:lstStyle/>
            <a:p>
              <a:r>
                <a:rPr lang="it-IT" sz="1400" b="1" dirty="0">
                  <a:solidFill>
                    <a:srgbClr val="FF0000"/>
                  </a:solidFill>
                </a:rPr>
                <a:t>Opercolo </a:t>
              </a:r>
            </a:p>
          </p:txBody>
        </p:sp>
        <p:cxnSp>
          <p:nvCxnSpPr>
            <p:cNvPr id="12" name="Connettore 2 5"/>
            <p:cNvCxnSpPr>
              <a:cxnSpLocks noChangeShapeType="1"/>
            </p:cNvCxnSpPr>
            <p:nvPr/>
          </p:nvCxnSpPr>
          <p:spPr bwMode="auto">
            <a:xfrm rot="16200000" flipV="1">
              <a:off x="2203795" y="6856183"/>
              <a:ext cx="1073229" cy="350827"/>
            </a:xfrm>
            <a:prstGeom prst="straightConnector1">
              <a:avLst/>
            </a:prstGeom>
            <a:noFill/>
            <a:ln w="38100" algn="ctr">
              <a:solidFill>
                <a:srgbClr val="FF0000"/>
              </a:solidFill>
              <a:round/>
              <a:headEnd/>
              <a:tailEnd type="arrow" w="med" len="med"/>
            </a:ln>
          </p:spPr>
        </p:cxnSp>
      </p:grpSp>
      <p:sp>
        <p:nvSpPr>
          <p:cNvPr id="13" name="CasellaDiTesto 13"/>
          <p:cNvSpPr txBox="1">
            <a:spLocks noChangeArrowheads="1"/>
          </p:cNvSpPr>
          <p:nvPr/>
        </p:nvSpPr>
        <p:spPr bwMode="auto">
          <a:xfrm>
            <a:off x="186332" y="5334506"/>
            <a:ext cx="8745153" cy="1077218"/>
          </a:xfrm>
          <a:prstGeom prst="rect">
            <a:avLst/>
          </a:prstGeom>
          <a:noFill/>
          <a:ln w="9525">
            <a:noFill/>
            <a:miter lim="800000"/>
            <a:headEnd/>
            <a:tailEnd/>
          </a:ln>
        </p:spPr>
        <p:txBody>
          <a:bodyPr wrap="square">
            <a:spAutoFit/>
          </a:bodyPr>
          <a:lstStyle/>
          <a:p>
            <a:r>
              <a:rPr lang="it-IT" sz="1600" b="1" dirty="0"/>
              <a:t>⃰  In </a:t>
            </a:r>
            <a:r>
              <a:rPr lang="it-IT" sz="1600" b="1" dirty="0" err="1"/>
              <a:t>condroitti</a:t>
            </a:r>
            <a:r>
              <a:rPr lang="it-IT" sz="1600" b="1" dirty="0"/>
              <a:t> la ventilazione è svolta dal movimento degli archi branchiali e dipende dal flusso  di</a:t>
            </a:r>
          </a:p>
          <a:p>
            <a:r>
              <a:rPr lang="it-IT" sz="1600" b="1" dirty="0"/>
              <a:t>  acqua provocato dal nuoto.</a:t>
            </a:r>
          </a:p>
          <a:p>
            <a:r>
              <a:rPr lang="it-IT" sz="1600" b="1" dirty="0"/>
              <a:t>  In </a:t>
            </a:r>
            <a:r>
              <a:rPr lang="it-IT" sz="1600" b="1" dirty="0" err="1"/>
              <a:t>teleostomi</a:t>
            </a:r>
            <a:r>
              <a:rPr lang="it-IT" sz="1600" b="1" dirty="0"/>
              <a:t> invece è svincolata dal nuoto e dipende da movimenti di opercolo (con raggi   </a:t>
            </a:r>
          </a:p>
          <a:p>
            <a:r>
              <a:rPr lang="it-IT" sz="1600" b="1" dirty="0"/>
              <a:t>  </a:t>
            </a:r>
            <a:r>
              <a:rPr lang="it-IT" sz="1600" b="1" dirty="0" err="1"/>
              <a:t>branchiostegi</a:t>
            </a:r>
            <a:r>
              <a:rPr lang="it-IT" sz="1600" b="1" dirty="0"/>
              <a:t> associati) e di bocca.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6"/>
          <p:cNvSpPr>
            <a:spLocks noChangeArrowheads="1"/>
          </p:cNvSpPr>
          <p:nvPr/>
        </p:nvSpPr>
        <p:spPr bwMode="auto">
          <a:xfrm>
            <a:off x="46038" y="233010"/>
            <a:ext cx="9097962" cy="353943"/>
          </a:xfrm>
          <a:prstGeom prst="rect">
            <a:avLst/>
          </a:prstGeom>
          <a:noFill/>
          <a:ln w="9525">
            <a:noFill/>
            <a:miter lim="800000"/>
            <a:headEnd/>
            <a:tailEnd/>
          </a:ln>
        </p:spPr>
        <p:txBody>
          <a:bodyPr wrap="square">
            <a:spAutoFit/>
          </a:bodyPr>
          <a:lstStyle/>
          <a:p>
            <a:r>
              <a:rPr lang="it-IT" sz="1700" b="1" dirty="0"/>
              <a:t>-Serie di ossa dermiche che coprono l’originario arco orale formando una “</a:t>
            </a:r>
            <a:r>
              <a:rPr lang="it-IT" sz="1700" b="1" u="sng" dirty="0"/>
              <a:t>nuova bocca</a:t>
            </a:r>
            <a:r>
              <a:rPr lang="it-IT" sz="1700" b="1" dirty="0"/>
              <a:t>”.</a:t>
            </a:r>
          </a:p>
        </p:txBody>
      </p:sp>
      <p:sp>
        <p:nvSpPr>
          <p:cNvPr id="3" name="Rettangolo 8"/>
          <p:cNvSpPr>
            <a:spLocks noChangeArrowheads="1"/>
          </p:cNvSpPr>
          <p:nvPr/>
        </p:nvSpPr>
        <p:spPr bwMode="auto">
          <a:xfrm>
            <a:off x="92075" y="1895395"/>
            <a:ext cx="9051925" cy="615553"/>
          </a:xfrm>
          <a:prstGeom prst="rect">
            <a:avLst/>
          </a:prstGeom>
          <a:noFill/>
          <a:ln w="9525">
            <a:noFill/>
            <a:miter lim="800000"/>
            <a:headEnd/>
            <a:tailEnd/>
          </a:ln>
        </p:spPr>
        <p:txBody>
          <a:bodyPr wrap="square">
            <a:spAutoFit/>
          </a:bodyPr>
          <a:lstStyle/>
          <a:p>
            <a:r>
              <a:rPr lang="it-IT" sz="1700" b="1" dirty="0"/>
              <a:t>-Presenza di 1 o 2 </a:t>
            </a:r>
            <a:r>
              <a:rPr lang="it-IT" sz="1700" b="1" u="sng" dirty="0"/>
              <a:t>vesciche gassose</a:t>
            </a:r>
            <a:r>
              <a:rPr lang="it-IT" sz="1700" b="1" dirty="0"/>
              <a:t>, con originaria funzione di organo accessorio alla respirazione (polmone) e con funzione idrostatica (vescica natatoria) negli </a:t>
            </a:r>
            <a:r>
              <a:rPr lang="it-IT" sz="1700" b="1" dirty="0" err="1"/>
              <a:t>osteitti</a:t>
            </a:r>
            <a:r>
              <a:rPr lang="it-IT" sz="1700" b="1" dirty="0"/>
              <a:t> più avanzati.</a:t>
            </a:r>
          </a:p>
        </p:txBody>
      </p:sp>
      <p:pic>
        <p:nvPicPr>
          <p:cNvPr id="4" name="Picture 8" descr="Risultati immagini"/>
          <p:cNvPicPr>
            <a:picLocks noChangeAspect="1" noChangeArrowheads="1"/>
          </p:cNvPicPr>
          <p:nvPr/>
        </p:nvPicPr>
        <p:blipFill>
          <a:blip r:embed="rId2"/>
          <a:srcRect/>
          <a:stretch>
            <a:fillRect/>
          </a:stretch>
        </p:blipFill>
        <p:spPr bwMode="auto">
          <a:xfrm>
            <a:off x="4641850" y="2510948"/>
            <a:ext cx="1840971" cy="1606666"/>
          </a:xfrm>
          <a:prstGeom prst="rect">
            <a:avLst/>
          </a:prstGeom>
          <a:noFill/>
          <a:ln w="9525">
            <a:noFill/>
            <a:miter lim="800000"/>
            <a:headEnd/>
            <a:tailEnd/>
          </a:ln>
        </p:spPr>
      </p:pic>
      <p:pic>
        <p:nvPicPr>
          <p:cNvPr id="5" name="Picture 12" descr="Risultati immagini per vescica natatoria"/>
          <p:cNvPicPr>
            <a:picLocks noChangeAspect="1" noChangeArrowheads="1"/>
          </p:cNvPicPr>
          <p:nvPr/>
        </p:nvPicPr>
        <p:blipFill>
          <a:blip r:embed="rId3"/>
          <a:srcRect/>
          <a:stretch>
            <a:fillRect/>
          </a:stretch>
        </p:blipFill>
        <p:spPr bwMode="auto">
          <a:xfrm>
            <a:off x="461645" y="2750203"/>
            <a:ext cx="3321050" cy="1322388"/>
          </a:xfrm>
          <a:prstGeom prst="rect">
            <a:avLst/>
          </a:prstGeom>
          <a:noFill/>
          <a:ln w="9525">
            <a:noFill/>
            <a:miter lim="800000"/>
            <a:headEnd/>
            <a:tailEnd/>
          </a:ln>
        </p:spPr>
      </p:pic>
      <p:pic>
        <p:nvPicPr>
          <p:cNvPr id="6" name="Picture 13" descr="Risultati immagini per cranio di pesce"/>
          <p:cNvPicPr>
            <a:picLocks noChangeAspect="1" noChangeArrowheads="1"/>
          </p:cNvPicPr>
          <p:nvPr/>
        </p:nvPicPr>
        <p:blipFill>
          <a:blip r:embed="rId4"/>
          <a:srcRect l="3130" t="7495" b="15678"/>
          <a:stretch>
            <a:fillRect/>
          </a:stretch>
        </p:blipFill>
        <p:spPr bwMode="auto">
          <a:xfrm>
            <a:off x="5813777" y="598243"/>
            <a:ext cx="2011803" cy="1171124"/>
          </a:xfrm>
          <a:prstGeom prst="rect">
            <a:avLst/>
          </a:prstGeom>
          <a:noFill/>
          <a:ln w="9525">
            <a:noFill/>
            <a:miter lim="800000"/>
            <a:headEnd/>
            <a:tailEnd/>
          </a:ln>
        </p:spPr>
      </p:pic>
      <p:sp>
        <p:nvSpPr>
          <p:cNvPr id="7" name="Rettangolo 7"/>
          <p:cNvSpPr>
            <a:spLocks noChangeArrowheads="1"/>
          </p:cNvSpPr>
          <p:nvPr/>
        </p:nvSpPr>
        <p:spPr bwMode="auto">
          <a:xfrm>
            <a:off x="53975" y="4402382"/>
            <a:ext cx="8931981" cy="614363"/>
          </a:xfrm>
          <a:prstGeom prst="rect">
            <a:avLst/>
          </a:prstGeom>
          <a:noFill/>
          <a:ln w="9525">
            <a:noFill/>
            <a:miter lim="800000"/>
            <a:headEnd/>
            <a:tailEnd/>
          </a:ln>
        </p:spPr>
        <p:txBody>
          <a:bodyPr wrap="square">
            <a:spAutoFit/>
          </a:bodyPr>
          <a:lstStyle/>
          <a:p>
            <a:r>
              <a:rPr lang="it-IT" sz="1700" b="1" dirty="0"/>
              <a:t>-Presenza di </a:t>
            </a:r>
            <a:r>
              <a:rPr lang="it-IT" sz="1700" b="1" u="sng" dirty="0"/>
              <a:t>3 otoliti</a:t>
            </a:r>
            <a:r>
              <a:rPr lang="it-IT" sz="1700" b="1" dirty="0"/>
              <a:t> (minuscoli depositi di ossalato di calcio) nell'endolinfa dell'orecchio interno</a:t>
            </a:r>
          </a:p>
          <a:p>
            <a:r>
              <a:rPr lang="it-IT" sz="1700" b="1" dirty="0"/>
              <a:t>                       ruolo nell’orientamento</a:t>
            </a:r>
          </a:p>
        </p:txBody>
      </p:sp>
      <p:sp>
        <p:nvSpPr>
          <p:cNvPr id="8" name="Rettangolo 8"/>
          <p:cNvSpPr>
            <a:spLocks noChangeArrowheads="1"/>
          </p:cNvSpPr>
          <p:nvPr/>
        </p:nvSpPr>
        <p:spPr bwMode="auto">
          <a:xfrm>
            <a:off x="3285419" y="5323417"/>
            <a:ext cx="5621514" cy="1077218"/>
          </a:xfrm>
          <a:prstGeom prst="rect">
            <a:avLst/>
          </a:prstGeom>
          <a:noFill/>
          <a:ln w="9525">
            <a:noFill/>
            <a:miter lim="800000"/>
            <a:headEnd/>
            <a:tailEnd/>
          </a:ln>
        </p:spPr>
        <p:txBody>
          <a:bodyPr wrap="square">
            <a:spAutoFit/>
          </a:bodyPr>
          <a:lstStyle/>
          <a:p>
            <a:r>
              <a:rPr lang="it-IT" sz="1600" b="1" dirty="0"/>
              <a:t>Gli spostamenti degli otoliti, conseguenti alle modificazioni della posizione della testa, stimolano le cellule </a:t>
            </a:r>
            <a:r>
              <a:rPr lang="it-IT" sz="1600" b="1" dirty="0" err="1"/>
              <a:t>ciliate</a:t>
            </a:r>
            <a:r>
              <a:rPr lang="it-IT" sz="1600" b="1" dirty="0"/>
              <a:t> che fanno sinapsi con le terminazioni nervose determinando le sensazioni statiche e di </a:t>
            </a:r>
            <a:r>
              <a:rPr lang="it-IT" sz="1600" b="1" u="sng" dirty="0"/>
              <a:t>equilibrio.</a:t>
            </a:r>
          </a:p>
        </p:txBody>
      </p:sp>
      <p:pic>
        <p:nvPicPr>
          <p:cNvPr id="9" name="Picture 9" descr="https://upload.wikimedia.org/wikipedia/commons/thumb/2/2b/Otoliths2.jpg/200px-Otoliths2.jpg"/>
          <p:cNvPicPr>
            <a:picLocks noChangeAspect="1" noChangeArrowheads="1"/>
          </p:cNvPicPr>
          <p:nvPr/>
        </p:nvPicPr>
        <p:blipFill>
          <a:blip r:embed="rId5"/>
          <a:srcRect/>
          <a:stretch>
            <a:fillRect/>
          </a:stretch>
        </p:blipFill>
        <p:spPr bwMode="auto">
          <a:xfrm>
            <a:off x="1309511" y="5208658"/>
            <a:ext cx="1248656" cy="1412019"/>
          </a:xfrm>
          <a:prstGeom prst="rect">
            <a:avLst/>
          </a:prstGeom>
          <a:noFill/>
          <a:ln w="9525">
            <a:noFill/>
            <a:miter lim="800000"/>
            <a:headEnd/>
            <a:tailEnd/>
          </a:ln>
        </p:spPr>
      </p:pic>
      <p:cxnSp>
        <p:nvCxnSpPr>
          <p:cNvPr id="11" name="Connettore 2 10"/>
          <p:cNvCxnSpPr/>
          <p:nvPr/>
        </p:nvCxnSpPr>
        <p:spPr>
          <a:xfrm>
            <a:off x="251177" y="4858699"/>
            <a:ext cx="911578"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128588" y="215773"/>
            <a:ext cx="8844724" cy="615553"/>
          </a:xfrm>
          <a:prstGeom prst="rect">
            <a:avLst/>
          </a:prstGeom>
          <a:noFill/>
          <a:ln w="9525">
            <a:noFill/>
            <a:miter lim="800000"/>
            <a:headEnd/>
            <a:tailEnd/>
          </a:ln>
        </p:spPr>
        <p:txBody>
          <a:bodyPr wrap="square">
            <a:spAutoFit/>
          </a:bodyPr>
          <a:lstStyle/>
          <a:p>
            <a:r>
              <a:rPr lang="it-IT" sz="1700" b="1" dirty="0"/>
              <a:t>Eccetto  8 specie di </a:t>
            </a:r>
            <a:r>
              <a:rPr lang="it-IT" sz="1700" b="1" dirty="0" err="1"/>
              <a:t>sarcopterigi</a:t>
            </a:r>
            <a:r>
              <a:rPr lang="it-IT" sz="1700" b="1" dirty="0"/>
              <a:t>  (6 specie di dipnoi e 2 specie di Celacanti) tutti gli altri </a:t>
            </a:r>
            <a:r>
              <a:rPr lang="it-IT" sz="1700" b="1" dirty="0" err="1"/>
              <a:t>osteitti</a:t>
            </a:r>
            <a:r>
              <a:rPr lang="it-IT" sz="1700" b="1" dirty="0"/>
              <a:t> sono </a:t>
            </a:r>
            <a:r>
              <a:rPr lang="it-IT" sz="1700" b="1" dirty="0" err="1"/>
              <a:t>attinopterigi</a:t>
            </a:r>
            <a:r>
              <a:rPr lang="it-IT" sz="1700" b="1" dirty="0"/>
              <a:t> (quasi 32000).</a:t>
            </a:r>
          </a:p>
        </p:txBody>
      </p:sp>
      <p:sp>
        <p:nvSpPr>
          <p:cNvPr id="3" name="CasellaDiTesto 7"/>
          <p:cNvSpPr txBox="1">
            <a:spLocks noChangeArrowheads="1"/>
          </p:cNvSpPr>
          <p:nvPr/>
        </p:nvSpPr>
        <p:spPr bwMode="auto">
          <a:xfrm>
            <a:off x="191913" y="3533835"/>
            <a:ext cx="9037637" cy="615950"/>
          </a:xfrm>
          <a:prstGeom prst="rect">
            <a:avLst/>
          </a:prstGeom>
          <a:noFill/>
          <a:ln w="9525">
            <a:noFill/>
            <a:miter lim="800000"/>
            <a:headEnd/>
            <a:tailEnd/>
          </a:ln>
        </p:spPr>
        <p:txBody>
          <a:bodyPr wrap="square">
            <a:spAutoFit/>
          </a:bodyPr>
          <a:lstStyle/>
          <a:p>
            <a:r>
              <a:rPr lang="it-IT" sz="1700" b="1" dirty="0"/>
              <a:t>Esiste però una nutrita documentazione fossile di </a:t>
            </a:r>
            <a:r>
              <a:rPr lang="it-IT" sz="1700" b="1" dirty="0" err="1"/>
              <a:t>sarcopetrigi</a:t>
            </a:r>
            <a:r>
              <a:rPr lang="it-IT" sz="1700" b="1" dirty="0"/>
              <a:t>, che è stata utile per ricostruire l’origine degli anfibi.</a:t>
            </a:r>
          </a:p>
        </p:txBody>
      </p:sp>
      <p:pic>
        <p:nvPicPr>
          <p:cNvPr id="4" name="Picture 7" descr="Immagine correlata"/>
          <p:cNvPicPr>
            <a:picLocks noChangeAspect="1" noChangeArrowheads="1"/>
          </p:cNvPicPr>
          <p:nvPr/>
        </p:nvPicPr>
        <p:blipFill>
          <a:blip r:embed="rId2"/>
          <a:srcRect/>
          <a:stretch>
            <a:fillRect/>
          </a:stretch>
        </p:blipFill>
        <p:spPr bwMode="auto">
          <a:xfrm>
            <a:off x="3348309" y="604157"/>
            <a:ext cx="1149967" cy="949286"/>
          </a:xfrm>
          <a:prstGeom prst="rect">
            <a:avLst/>
          </a:prstGeom>
          <a:noFill/>
          <a:ln w="9525">
            <a:noFill/>
            <a:miter lim="800000"/>
            <a:headEnd/>
            <a:tailEnd/>
          </a:ln>
        </p:spPr>
      </p:pic>
      <p:sp>
        <p:nvSpPr>
          <p:cNvPr id="5" name="CasellaDiTesto 6"/>
          <p:cNvSpPr txBox="1">
            <a:spLocks noChangeArrowheads="1"/>
          </p:cNvSpPr>
          <p:nvPr/>
        </p:nvSpPr>
        <p:spPr bwMode="auto">
          <a:xfrm>
            <a:off x="287152" y="1078800"/>
            <a:ext cx="2922275" cy="353943"/>
          </a:xfrm>
          <a:prstGeom prst="rect">
            <a:avLst/>
          </a:prstGeom>
          <a:noFill/>
          <a:ln w="9525">
            <a:noFill/>
            <a:miter lim="800000"/>
            <a:headEnd/>
            <a:tailEnd/>
          </a:ln>
        </p:spPr>
        <p:txBody>
          <a:bodyPr wrap="none">
            <a:spAutoFit/>
          </a:bodyPr>
          <a:lstStyle/>
          <a:p>
            <a:r>
              <a:rPr lang="it-IT" sz="1700" b="1" dirty="0"/>
              <a:t>La famiglia dei </a:t>
            </a:r>
            <a:r>
              <a:rPr lang="it-IT" sz="1700" b="1" dirty="0" err="1"/>
              <a:t>Ciclidi</a:t>
            </a:r>
            <a:r>
              <a:rPr lang="it-IT" sz="1700" b="1" dirty="0"/>
              <a:t> ~1700 </a:t>
            </a:r>
            <a:r>
              <a:rPr lang="it-IT" sz="1700" b="1" dirty="0" err="1"/>
              <a:t>sp</a:t>
            </a:r>
            <a:endParaRPr lang="it-IT" sz="1700" b="1" dirty="0"/>
          </a:p>
        </p:txBody>
      </p:sp>
      <p:pic>
        <p:nvPicPr>
          <p:cNvPr id="6" name="Picture 9" descr="Cichlidae map.png"/>
          <p:cNvPicPr>
            <a:picLocks noChangeAspect="1" noChangeArrowheads="1"/>
          </p:cNvPicPr>
          <p:nvPr/>
        </p:nvPicPr>
        <p:blipFill>
          <a:blip r:embed="rId3"/>
          <a:srcRect/>
          <a:stretch>
            <a:fillRect/>
          </a:stretch>
        </p:blipFill>
        <p:spPr bwMode="auto">
          <a:xfrm>
            <a:off x="287152" y="1498221"/>
            <a:ext cx="2872507" cy="1372916"/>
          </a:xfrm>
          <a:prstGeom prst="rect">
            <a:avLst/>
          </a:prstGeom>
          <a:noFill/>
          <a:ln w="9525">
            <a:noFill/>
            <a:miter lim="800000"/>
            <a:headEnd/>
            <a:tailEnd/>
          </a:ln>
        </p:spPr>
      </p:pic>
      <p:grpSp>
        <p:nvGrpSpPr>
          <p:cNvPr id="7" name="Gruppo 9"/>
          <p:cNvGrpSpPr>
            <a:grpSpLocks/>
          </p:cNvGrpSpPr>
          <p:nvPr/>
        </p:nvGrpSpPr>
        <p:grpSpPr bwMode="auto">
          <a:xfrm>
            <a:off x="457200" y="4233703"/>
            <a:ext cx="5913438" cy="2341532"/>
            <a:chOff x="60325" y="4274820"/>
            <a:chExt cx="6721475" cy="2720975"/>
          </a:xfrm>
        </p:grpSpPr>
        <p:pic>
          <p:nvPicPr>
            <p:cNvPr id="8" name="Picture 11" descr="Risultati immagini per fossili di sarcopterigi"/>
            <p:cNvPicPr>
              <a:picLocks noChangeAspect="1" noChangeArrowheads="1"/>
            </p:cNvPicPr>
            <p:nvPr/>
          </p:nvPicPr>
          <p:blipFill>
            <a:blip r:embed="rId4"/>
            <a:srcRect/>
            <a:stretch>
              <a:fillRect/>
            </a:stretch>
          </p:blipFill>
          <p:spPr bwMode="auto">
            <a:xfrm>
              <a:off x="60325" y="4274820"/>
              <a:ext cx="6721475" cy="2720975"/>
            </a:xfrm>
            <a:prstGeom prst="rect">
              <a:avLst/>
            </a:prstGeom>
            <a:noFill/>
            <a:ln w="9525">
              <a:noFill/>
              <a:miter lim="800000"/>
              <a:headEnd/>
              <a:tailEnd/>
            </a:ln>
          </p:spPr>
        </p:pic>
        <p:pic>
          <p:nvPicPr>
            <p:cNvPr id="9" name="Picture 13" descr="Risultati immagini per fossili eusthenopteron"/>
            <p:cNvPicPr>
              <a:picLocks noChangeAspect="1" noChangeArrowheads="1"/>
            </p:cNvPicPr>
            <p:nvPr/>
          </p:nvPicPr>
          <p:blipFill>
            <a:blip r:embed="rId5"/>
            <a:srcRect/>
            <a:stretch>
              <a:fillRect/>
            </a:stretch>
          </p:blipFill>
          <p:spPr bwMode="auto">
            <a:xfrm>
              <a:off x="3886200" y="5806758"/>
              <a:ext cx="2743200" cy="1112837"/>
            </a:xfrm>
            <a:prstGeom prst="rect">
              <a:avLst/>
            </a:prstGeom>
            <a:noFill/>
            <a:ln w="9525">
              <a:noFill/>
              <a:miter lim="800000"/>
              <a:headEnd/>
              <a:tailEnd/>
            </a:ln>
          </p:spPr>
        </p:pic>
      </p:grpSp>
      <p:sp>
        <p:nvSpPr>
          <p:cNvPr id="10" name="Text Box 6"/>
          <p:cNvSpPr txBox="1">
            <a:spLocks noChangeArrowheads="1"/>
          </p:cNvSpPr>
          <p:nvPr/>
        </p:nvSpPr>
        <p:spPr bwMode="auto">
          <a:xfrm>
            <a:off x="3919945" y="1756645"/>
            <a:ext cx="5194900" cy="1400383"/>
          </a:xfrm>
          <a:prstGeom prst="rect">
            <a:avLst/>
          </a:prstGeom>
          <a:noFill/>
          <a:ln w="9525">
            <a:noFill/>
            <a:miter lim="800000"/>
            <a:headEnd/>
            <a:tailEnd/>
          </a:ln>
        </p:spPr>
        <p:txBody>
          <a:bodyPr wrap="square">
            <a:spAutoFit/>
          </a:bodyPr>
          <a:lstStyle/>
          <a:p>
            <a:r>
              <a:rPr lang="it-IT" sz="1700" b="1" dirty="0"/>
              <a:t>Considerazione:</a:t>
            </a:r>
          </a:p>
          <a:p>
            <a:r>
              <a:rPr lang="it-IT" sz="1700" b="1" dirty="0"/>
              <a:t>  -  numero di specie di </a:t>
            </a:r>
            <a:r>
              <a:rPr lang="it-IT" sz="1700" b="1" dirty="0" err="1"/>
              <a:t>condritti</a:t>
            </a:r>
            <a:r>
              <a:rPr lang="en-US" sz="1700" b="1" dirty="0"/>
              <a:t> ~</a:t>
            </a:r>
            <a:r>
              <a:rPr lang="it-IT" sz="1700" b="1" dirty="0"/>
              <a:t> 1.200</a:t>
            </a:r>
          </a:p>
          <a:p>
            <a:r>
              <a:rPr lang="it-IT" sz="1700" b="1" dirty="0"/>
              <a:t>  -  numero di specie di </a:t>
            </a:r>
            <a:r>
              <a:rPr lang="it-IT" sz="1700" b="1" dirty="0" err="1"/>
              <a:t>sarcopterigi</a:t>
            </a:r>
            <a:r>
              <a:rPr lang="it-IT" sz="1700" b="1" dirty="0"/>
              <a:t> 8</a:t>
            </a:r>
          </a:p>
          <a:p>
            <a:r>
              <a:rPr lang="it-IT" sz="1700" b="1" dirty="0"/>
              <a:t>  -  numero di specie di </a:t>
            </a:r>
            <a:r>
              <a:rPr lang="it-IT" sz="1700" b="1" dirty="0" err="1"/>
              <a:t>attinopterigi</a:t>
            </a:r>
            <a:r>
              <a:rPr lang="en-US" sz="1700" b="1" dirty="0"/>
              <a:t> ~ </a:t>
            </a:r>
            <a:r>
              <a:rPr lang="it-IT" sz="1700" b="1" dirty="0"/>
              <a:t>31.882</a:t>
            </a:r>
            <a:r>
              <a:rPr lang="it-IT" sz="1700" b="1" u="sng" dirty="0"/>
              <a:t>.</a:t>
            </a:r>
          </a:p>
          <a:p>
            <a:r>
              <a:rPr lang="it-IT" sz="1700" b="1" dirty="0"/>
              <a:t>Si può parlare di </a:t>
            </a:r>
            <a:r>
              <a:rPr lang="it-IT" sz="1700" b="1" u="sng" dirty="0"/>
              <a:t>successo evolutivo degli </a:t>
            </a:r>
            <a:r>
              <a:rPr lang="it-IT" sz="1700" b="1" u="sng" dirty="0" err="1"/>
              <a:t>attinopterigi</a:t>
            </a:r>
            <a:r>
              <a:rPr lang="it-IT" sz="1700" b="1" dirty="0"/>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onnettore 2 15"/>
          <p:cNvCxnSpPr/>
          <p:nvPr/>
        </p:nvCxnSpPr>
        <p:spPr>
          <a:xfrm rot="10800000" flipV="1">
            <a:off x="10766446" y="5437331"/>
            <a:ext cx="357187" cy="2143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Rectangle 4"/>
          <p:cNvSpPr>
            <a:spLocks noChangeArrowheads="1"/>
          </p:cNvSpPr>
          <p:nvPr/>
        </p:nvSpPr>
        <p:spPr bwMode="auto">
          <a:xfrm>
            <a:off x="266080" y="960374"/>
            <a:ext cx="8748776" cy="1154162"/>
          </a:xfrm>
          <a:prstGeom prst="rect">
            <a:avLst/>
          </a:prstGeom>
          <a:noFill/>
          <a:ln w="9525">
            <a:noFill/>
            <a:miter lim="800000"/>
            <a:headEnd/>
            <a:tailEnd/>
          </a:ln>
        </p:spPr>
        <p:txBody>
          <a:bodyPr wrap="square" anchor="ctr">
            <a:spAutoFit/>
          </a:bodyPr>
          <a:lstStyle/>
          <a:p>
            <a:r>
              <a:rPr lang="it-IT" sz="1700" b="1" dirty="0"/>
              <a:t>- </a:t>
            </a:r>
            <a:r>
              <a:rPr lang="it-IT" sz="1700" b="1" u="sng" dirty="0"/>
              <a:t>3 </a:t>
            </a:r>
            <a:r>
              <a:rPr lang="it-IT" sz="1700" b="1" u="sng" dirty="0" err="1"/>
              <a:t>pterigiofori</a:t>
            </a:r>
            <a:r>
              <a:rPr lang="it-IT" sz="1700" b="1" u="sng" dirty="0"/>
              <a:t> basali </a:t>
            </a:r>
            <a:r>
              <a:rPr lang="it-IT" sz="1700" b="1" dirty="0"/>
              <a:t>(blu in fig.) molto ridotti e che non sporgono fuori dalla parete del corpo </a:t>
            </a:r>
          </a:p>
          <a:p>
            <a:r>
              <a:rPr lang="it-IT" sz="1700" b="1" dirty="0"/>
              <a:t>- </a:t>
            </a:r>
            <a:r>
              <a:rPr lang="it-IT" sz="1700" b="1" u="sng" dirty="0"/>
              <a:t>molti </a:t>
            </a:r>
            <a:r>
              <a:rPr lang="it-IT" sz="1700" b="1" u="sng" dirty="0" err="1"/>
              <a:t>pterigiofori</a:t>
            </a:r>
            <a:r>
              <a:rPr lang="it-IT" sz="1700" b="1" u="sng" dirty="0"/>
              <a:t> radiali </a:t>
            </a:r>
            <a:r>
              <a:rPr lang="it-IT" sz="1700" b="1" dirty="0"/>
              <a:t>(sottili)</a:t>
            </a:r>
          </a:p>
          <a:p>
            <a:r>
              <a:rPr lang="it-IT" sz="1700" b="1" dirty="0"/>
              <a:t>- </a:t>
            </a:r>
            <a:r>
              <a:rPr lang="it-IT" sz="1700" b="1" dirty="0" err="1"/>
              <a:t>l</a:t>
            </a:r>
            <a:r>
              <a:rPr lang="it-IT" sz="1700" b="1" u="sng" dirty="0" err="1"/>
              <a:t>epidotrichi</a:t>
            </a:r>
            <a:r>
              <a:rPr lang="it-IT" sz="1700" b="1" dirty="0"/>
              <a:t>, cioè bastoncelli ossificati a sostegno della membrana della pinna</a:t>
            </a:r>
          </a:p>
          <a:p>
            <a:pPr>
              <a:buFontTx/>
              <a:buChar char="-"/>
            </a:pPr>
            <a:r>
              <a:rPr lang="it-IT" sz="1700" b="1" u="sng" dirty="0" err="1"/>
              <a:t>attinotrichi</a:t>
            </a:r>
            <a:r>
              <a:rPr lang="it-IT" sz="1700" b="1" dirty="0"/>
              <a:t> sottili bastoncelli (di un </a:t>
            </a:r>
            <a:r>
              <a:rPr lang="it-IT" sz="1800" b="1" dirty="0"/>
              <a:t>tipo di collagene chiamato </a:t>
            </a:r>
            <a:r>
              <a:rPr lang="it-IT" sz="1800" b="1" dirty="0" err="1"/>
              <a:t>elastoidina</a:t>
            </a:r>
            <a:r>
              <a:rPr lang="it-IT" sz="1800" b="1" dirty="0"/>
              <a:t>).</a:t>
            </a:r>
            <a:endParaRPr lang="it-IT" sz="1700" b="1" dirty="0"/>
          </a:p>
        </p:txBody>
      </p:sp>
      <p:sp>
        <p:nvSpPr>
          <p:cNvPr id="4" name="Text Box 6"/>
          <p:cNvSpPr txBox="1">
            <a:spLocks noChangeArrowheads="1"/>
          </p:cNvSpPr>
          <p:nvPr/>
        </p:nvSpPr>
        <p:spPr bwMode="auto">
          <a:xfrm>
            <a:off x="2857246" y="149225"/>
            <a:ext cx="2795381" cy="353943"/>
          </a:xfrm>
          <a:prstGeom prst="rect">
            <a:avLst/>
          </a:prstGeom>
          <a:noFill/>
          <a:ln w="9525">
            <a:noFill/>
            <a:miter lim="800000"/>
            <a:headEnd/>
            <a:tailEnd/>
          </a:ln>
        </p:spPr>
        <p:txBody>
          <a:bodyPr wrap="none">
            <a:spAutoFit/>
          </a:bodyPr>
          <a:lstStyle/>
          <a:p>
            <a:r>
              <a:rPr lang="it-IT" sz="1700" b="1" dirty="0"/>
              <a:t>PINNA DEGLI ATTINOPTERIGI</a:t>
            </a:r>
          </a:p>
        </p:txBody>
      </p:sp>
      <p:sp>
        <p:nvSpPr>
          <p:cNvPr id="5" name="Text Box 13"/>
          <p:cNvSpPr txBox="1">
            <a:spLocks noChangeArrowheads="1"/>
          </p:cNvSpPr>
          <p:nvPr/>
        </p:nvSpPr>
        <p:spPr bwMode="auto">
          <a:xfrm>
            <a:off x="103188" y="588899"/>
            <a:ext cx="1642053" cy="369332"/>
          </a:xfrm>
          <a:prstGeom prst="rect">
            <a:avLst/>
          </a:prstGeom>
          <a:noFill/>
          <a:ln w="9525">
            <a:noFill/>
            <a:miter lim="800000"/>
            <a:headEnd/>
            <a:tailEnd/>
          </a:ln>
        </p:spPr>
        <p:txBody>
          <a:bodyPr wrap="none">
            <a:spAutoFit/>
          </a:bodyPr>
          <a:lstStyle/>
          <a:p>
            <a:pPr>
              <a:defRPr/>
            </a:pPr>
            <a:r>
              <a:rPr lang="it-IT" sz="1800" b="1" u="sng" dirty="0">
                <a:effectLst>
                  <a:outerShdw blurRad="38100" dist="38100" dir="2700000" algn="tl">
                    <a:srgbClr val="000000">
                      <a:alpha val="43137"/>
                    </a:srgbClr>
                  </a:outerShdw>
                </a:effectLst>
              </a:rPr>
              <a:t>Pinna tribasica</a:t>
            </a:r>
            <a:r>
              <a:rPr lang="it-IT" sz="1800" b="1" u="sng" dirty="0"/>
              <a:t> </a:t>
            </a:r>
          </a:p>
        </p:txBody>
      </p:sp>
      <p:grpSp>
        <p:nvGrpSpPr>
          <p:cNvPr id="7" name="Gruppo 26"/>
          <p:cNvGrpSpPr>
            <a:grpSpLocks/>
          </p:cNvGrpSpPr>
          <p:nvPr/>
        </p:nvGrpSpPr>
        <p:grpSpPr bwMode="auto">
          <a:xfrm>
            <a:off x="313592" y="2091754"/>
            <a:ext cx="5825950" cy="3567112"/>
            <a:chOff x="530656" y="4283968"/>
            <a:chExt cx="6327344" cy="3241675"/>
          </a:xfrm>
        </p:grpSpPr>
        <p:grpSp>
          <p:nvGrpSpPr>
            <p:cNvPr id="8" name="Gruppo 8"/>
            <p:cNvGrpSpPr>
              <a:grpSpLocks/>
            </p:cNvGrpSpPr>
            <p:nvPr/>
          </p:nvGrpSpPr>
          <p:grpSpPr bwMode="auto">
            <a:xfrm>
              <a:off x="1527175" y="4283968"/>
              <a:ext cx="5330825" cy="3241675"/>
              <a:chOff x="609600" y="4572000"/>
              <a:chExt cx="5702300" cy="3744913"/>
            </a:xfrm>
          </p:grpSpPr>
          <p:pic>
            <p:nvPicPr>
              <p:cNvPr id="13" name="Picture 12"/>
              <p:cNvPicPr>
                <a:picLocks noChangeAspect="1" noChangeArrowheads="1"/>
              </p:cNvPicPr>
              <p:nvPr/>
            </p:nvPicPr>
            <p:blipFill>
              <a:blip r:embed="rId2"/>
              <a:srcRect r="9274" b="59697"/>
              <a:stretch>
                <a:fillRect/>
              </a:stretch>
            </p:blipFill>
            <p:spPr bwMode="auto">
              <a:xfrm>
                <a:off x="609600" y="4572000"/>
                <a:ext cx="5702300" cy="3744913"/>
              </a:xfrm>
              <a:prstGeom prst="rect">
                <a:avLst/>
              </a:prstGeom>
              <a:noFill/>
              <a:ln w="9525">
                <a:noFill/>
                <a:miter lim="800000"/>
                <a:headEnd/>
                <a:tailEnd/>
              </a:ln>
            </p:spPr>
          </p:pic>
          <p:sp>
            <p:nvSpPr>
              <p:cNvPr id="14" name="Rettangolo 13"/>
              <p:cNvSpPr/>
              <p:nvPr/>
            </p:nvSpPr>
            <p:spPr>
              <a:xfrm>
                <a:off x="3934636" y="6658618"/>
                <a:ext cx="2157796" cy="36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9" name="CasellaDiTesto 15"/>
            <p:cNvSpPr txBox="1">
              <a:spLocks noChangeArrowheads="1"/>
            </p:cNvSpPr>
            <p:nvPr/>
          </p:nvSpPr>
          <p:spPr bwMode="auto">
            <a:xfrm>
              <a:off x="530656" y="6660232"/>
              <a:ext cx="1163311" cy="279698"/>
            </a:xfrm>
            <a:prstGeom prst="rect">
              <a:avLst/>
            </a:prstGeom>
            <a:noFill/>
            <a:ln w="9525">
              <a:noFill/>
              <a:miter lim="800000"/>
              <a:headEnd/>
              <a:tailEnd/>
            </a:ln>
          </p:spPr>
          <p:txBody>
            <a:bodyPr wrap="none">
              <a:spAutoFit/>
            </a:bodyPr>
            <a:lstStyle/>
            <a:p>
              <a:r>
                <a:rPr lang="it-IT" sz="1400" b="1" dirty="0" err="1">
                  <a:solidFill>
                    <a:srgbClr val="FF0000"/>
                  </a:solidFill>
                </a:rPr>
                <a:t>Lepidotrichi</a:t>
              </a:r>
              <a:endParaRPr lang="it-IT" sz="1400" b="1" dirty="0">
                <a:solidFill>
                  <a:srgbClr val="FF0000"/>
                </a:solidFill>
              </a:endParaRPr>
            </a:p>
          </p:txBody>
        </p:sp>
        <p:sp>
          <p:nvSpPr>
            <p:cNvPr id="10" name="CasellaDiTesto 21"/>
            <p:cNvSpPr txBox="1">
              <a:spLocks noChangeArrowheads="1"/>
            </p:cNvSpPr>
            <p:nvPr/>
          </p:nvSpPr>
          <p:spPr bwMode="auto">
            <a:xfrm>
              <a:off x="534321" y="7092280"/>
              <a:ext cx="1125428" cy="279698"/>
            </a:xfrm>
            <a:prstGeom prst="rect">
              <a:avLst/>
            </a:prstGeom>
            <a:noFill/>
            <a:ln w="9525">
              <a:noFill/>
              <a:miter lim="800000"/>
              <a:headEnd/>
              <a:tailEnd/>
            </a:ln>
          </p:spPr>
          <p:txBody>
            <a:bodyPr wrap="none">
              <a:spAutoFit/>
            </a:bodyPr>
            <a:lstStyle/>
            <a:p>
              <a:r>
                <a:rPr lang="it-IT" sz="1400" b="1" dirty="0" err="1">
                  <a:solidFill>
                    <a:srgbClr val="FF0000"/>
                  </a:solidFill>
                </a:rPr>
                <a:t>Attinotrichi</a:t>
              </a:r>
              <a:endParaRPr lang="it-IT" sz="1400" b="1" dirty="0">
                <a:solidFill>
                  <a:srgbClr val="FF0000"/>
                </a:solidFill>
              </a:endParaRPr>
            </a:p>
          </p:txBody>
        </p:sp>
        <p:cxnSp>
          <p:nvCxnSpPr>
            <p:cNvPr id="11" name="Connettore 2 10"/>
            <p:cNvCxnSpPr/>
            <p:nvPr/>
          </p:nvCxnSpPr>
          <p:spPr>
            <a:xfrm>
              <a:off x="1701140" y="7235667"/>
              <a:ext cx="50516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1701140" y="6804309"/>
              <a:ext cx="50516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17" descr="http://www.subacqueo.it/foto_news/74E0564BA2E44973B7F13688581D50E7.jpg"/>
          <p:cNvPicPr>
            <a:picLocks noChangeAspect="1" noChangeArrowheads="1"/>
          </p:cNvPicPr>
          <p:nvPr/>
        </p:nvPicPr>
        <p:blipFill>
          <a:blip r:embed="rId3"/>
          <a:srcRect/>
          <a:stretch>
            <a:fillRect/>
          </a:stretch>
        </p:blipFill>
        <p:spPr bwMode="auto">
          <a:xfrm>
            <a:off x="5335987" y="3898328"/>
            <a:ext cx="3095625" cy="1933575"/>
          </a:xfrm>
          <a:prstGeom prst="rect">
            <a:avLst/>
          </a:prstGeom>
          <a:noFill/>
          <a:ln w="9525">
            <a:noFill/>
            <a:miter lim="800000"/>
            <a:headEnd/>
            <a:tailEnd/>
          </a:ln>
        </p:spPr>
      </p:pic>
      <p:sp>
        <p:nvSpPr>
          <p:cNvPr id="17" name="Text Box 14"/>
          <p:cNvSpPr txBox="1">
            <a:spLocks noChangeArrowheads="1"/>
          </p:cNvSpPr>
          <p:nvPr/>
        </p:nvSpPr>
        <p:spPr bwMode="auto">
          <a:xfrm>
            <a:off x="4854222" y="6055846"/>
            <a:ext cx="3577390" cy="353943"/>
          </a:xfrm>
          <a:prstGeom prst="rect">
            <a:avLst/>
          </a:prstGeom>
          <a:noFill/>
          <a:ln w="9525">
            <a:noFill/>
            <a:miter lim="800000"/>
            <a:headEnd/>
            <a:tailEnd/>
          </a:ln>
        </p:spPr>
        <p:txBody>
          <a:bodyPr wrap="none">
            <a:spAutoFit/>
          </a:bodyPr>
          <a:lstStyle/>
          <a:p>
            <a:r>
              <a:rPr lang="it-IT" sz="1700" b="1" dirty="0"/>
              <a:t>Muscolatura ridotta e dentro il corpo</a:t>
            </a:r>
            <a:r>
              <a:rPr lang="it-IT" sz="1700" dirty="0"/>
              <a:t>.</a:t>
            </a:r>
          </a:p>
        </p:txBody>
      </p:sp>
      <p:sp>
        <p:nvSpPr>
          <p:cNvPr id="18" name="Figura a mano libera 17"/>
          <p:cNvSpPr/>
          <p:nvPr/>
        </p:nvSpPr>
        <p:spPr>
          <a:xfrm>
            <a:off x="1958728" y="2782427"/>
            <a:ext cx="254505" cy="796151"/>
          </a:xfrm>
          <a:custGeom>
            <a:avLst/>
            <a:gdLst>
              <a:gd name="connsiteX0" fmla="*/ 16828 w 254505"/>
              <a:gd name="connsiteY0" fmla="*/ 107529 h 796151"/>
              <a:gd name="connsiteX1" fmla="*/ 39405 w 254505"/>
              <a:gd name="connsiteY1" fmla="*/ 209129 h 796151"/>
              <a:gd name="connsiteX2" fmla="*/ 50694 w 254505"/>
              <a:gd name="connsiteY2" fmla="*/ 242995 h 796151"/>
              <a:gd name="connsiteX3" fmla="*/ 84561 w 254505"/>
              <a:gd name="connsiteY3" fmla="*/ 197840 h 796151"/>
              <a:gd name="connsiteX4" fmla="*/ 107139 w 254505"/>
              <a:gd name="connsiteY4" fmla="*/ 163973 h 796151"/>
              <a:gd name="connsiteX5" fmla="*/ 141005 w 254505"/>
              <a:gd name="connsiteY5" fmla="*/ 130106 h 796151"/>
              <a:gd name="connsiteX6" fmla="*/ 129716 w 254505"/>
              <a:gd name="connsiteY6" fmla="*/ 209129 h 796151"/>
              <a:gd name="connsiteX7" fmla="*/ 152294 w 254505"/>
              <a:gd name="connsiteY7" fmla="*/ 130106 h 796151"/>
              <a:gd name="connsiteX8" fmla="*/ 141005 w 254505"/>
              <a:gd name="connsiteY8" fmla="*/ 163973 h 796151"/>
              <a:gd name="connsiteX9" fmla="*/ 118428 w 254505"/>
              <a:gd name="connsiteY9" fmla="*/ 197840 h 796151"/>
              <a:gd name="connsiteX10" fmla="*/ 95850 w 254505"/>
              <a:gd name="connsiteY10" fmla="*/ 299440 h 796151"/>
              <a:gd name="connsiteX11" fmla="*/ 84561 w 254505"/>
              <a:gd name="connsiteY11" fmla="*/ 333306 h 796151"/>
              <a:gd name="connsiteX12" fmla="*/ 73272 w 254505"/>
              <a:gd name="connsiteY12" fmla="*/ 378462 h 796151"/>
              <a:gd name="connsiteX13" fmla="*/ 107139 w 254505"/>
              <a:gd name="connsiteY13" fmla="*/ 355884 h 796151"/>
              <a:gd name="connsiteX14" fmla="*/ 129716 w 254505"/>
              <a:gd name="connsiteY14" fmla="*/ 310729 h 796151"/>
              <a:gd name="connsiteX15" fmla="*/ 152294 w 254505"/>
              <a:gd name="connsiteY15" fmla="*/ 310729 h 796151"/>
              <a:gd name="connsiteX16" fmla="*/ 141005 w 254505"/>
              <a:gd name="connsiteY16" fmla="*/ 355884 h 796151"/>
              <a:gd name="connsiteX17" fmla="*/ 129716 w 254505"/>
              <a:gd name="connsiteY17" fmla="*/ 423617 h 796151"/>
              <a:gd name="connsiteX18" fmla="*/ 118428 w 254505"/>
              <a:gd name="connsiteY18" fmla="*/ 457484 h 796151"/>
              <a:gd name="connsiteX19" fmla="*/ 107139 w 254505"/>
              <a:gd name="connsiteY19" fmla="*/ 401040 h 796151"/>
              <a:gd name="connsiteX20" fmla="*/ 141005 w 254505"/>
              <a:gd name="connsiteY20" fmla="*/ 367173 h 796151"/>
              <a:gd name="connsiteX21" fmla="*/ 129716 w 254505"/>
              <a:gd name="connsiteY21" fmla="*/ 412329 h 796151"/>
              <a:gd name="connsiteX22" fmla="*/ 107139 w 254505"/>
              <a:gd name="connsiteY22" fmla="*/ 446195 h 796151"/>
              <a:gd name="connsiteX23" fmla="*/ 95850 w 254505"/>
              <a:gd name="connsiteY23" fmla="*/ 480062 h 796151"/>
              <a:gd name="connsiteX24" fmla="*/ 73272 w 254505"/>
              <a:gd name="connsiteY24" fmla="*/ 525217 h 796151"/>
              <a:gd name="connsiteX25" fmla="*/ 84561 w 254505"/>
              <a:gd name="connsiteY25" fmla="*/ 468773 h 796151"/>
              <a:gd name="connsiteX26" fmla="*/ 61983 w 254505"/>
              <a:gd name="connsiteY26" fmla="*/ 626817 h 796151"/>
              <a:gd name="connsiteX27" fmla="*/ 39405 w 254505"/>
              <a:gd name="connsiteY27" fmla="*/ 671973 h 796151"/>
              <a:gd name="connsiteX28" fmla="*/ 118428 w 254505"/>
              <a:gd name="connsiteY28" fmla="*/ 592951 h 796151"/>
              <a:gd name="connsiteX29" fmla="*/ 129716 w 254505"/>
              <a:gd name="connsiteY29" fmla="*/ 649395 h 796151"/>
              <a:gd name="connsiteX30" fmla="*/ 118428 w 254505"/>
              <a:gd name="connsiteY30" fmla="*/ 683262 h 796151"/>
              <a:gd name="connsiteX31" fmla="*/ 141005 w 254505"/>
              <a:gd name="connsiteY31" fmla="*/ 638106 h 796151"/>
              <a:gd name="connsiteX32" fmla="*/ 174872 w 254505"/>
              <a:gd name="connsiteY32" fmla="*/ 604240 h 796151"/>
              <a:gd name="connsiteX33" fmla="*/ 95850 w 254505"/>
              <a:gd name="connsiteY33" fmla="*/ 694551 h 796151"/>
              <a:gd name="connsiteX34" fmla="*/ 50694 w 254505"/>
              <a:gd name="connsiteY34" fmla="*/ 750995 h 796151"/>
              <a:gd name="connsiteX35" fmla="*/ 16828 w 254505"/>
              <a:gd name="connsiteY35" fmla="*/ 796151 h 796151"/>
              <a:gd name="connsiteX36" fmla="*/ 39405 w 254505"/>
              <a:gd name="connsiteY36" fmla="*/ 750995 h 796151"/>
              <a:gd name="connsiteX37" fmla="*/ 95850 w 254505"/>
              <a:gd name="connsiteY37" fmla="*/ 671973 h 796151"/>
              <a:gd name="connsiteX38" fmla="*/ 129716 w 254505"/>
              <a:gd name="connsiteY38" fmla="*/ 592951 h 796151"/>
              <a:gd name="connsiteX39" fmla="*/ 197450 w 254505"/>
              <a:gd name="connsiteY39" fmla="*/ 480062 h 796151"/>
              <a:gd name="connsiteX40" fmla="*/ 220028 w 254505"/>
              <a:gd name="connsiteY40" fmla="*/ 412329 h 796151"/>
              <a:gd name="connsiteX41" fmla="*/ 242605 w 254505"/>
              <a:gd name="connsiteY41" fmla="*/ 378462 h 796151"/>
              <a:gd name="connsiteX42" fmla="*/ 231316 w 254505"/>
              <a:gd name="connsiteY42" fmla="*/ 412329 h 796151"/>
              <a:gd name="connsiteX43" fmla="*/ 197450 w 254505"/>
              <a:gd name="connsiteY43" fmla="*/ 446195 h 796151"/>
              <a:gd name="connsiteX44" fmla="*/ 141005 w 254505"/>
              <a:gd name="connsiteY44" fmla="*/ 502640 h 796151"/>
              <a:gd name="connsiteX45" fmla="*/ 152294 w 254505"/>
              <a:gd name="connsiteY45" fmla="*/ 423617 h 796151"/>
              <a:gd name="connsiteX46" fmla="*/ 141005 w 254505"/>
              <a:gd name="connsiteY46" fmla="*/ 378462 h 796151"/>
              <a:gd name="connsiteX47" fmla="*/ 174872 w 254505"/>
              <a:gd name="connsiteY47" fmla="*/ 209129 h 796151"/>
              <a:gd name="connsiteX48" fmla="*/ 152294 w 254505"/>
              <a:gd name="connsiteY48" fmla="*/ 163973 h 796151"/>
              <a:gd name="connsiteX49" fmla="*/ 141005 w 254505"/>
              <a:gd name="connsiteY49" fmla="*/ 51084 h 796151"/>
              <a:gd name="connsiteX50" fmla="*/ 39405 w 254505"/>
              <a:gd name="connsiteY50" fmla="*/ 62373 h 796151"/>
              <a:gd name="connsiteX51" fmla="*/ 5539 w 254505"/>
              <a:gd name="connsiteY51" fmla="*/ 107529 h 796151"/>
              <a:gd name="connsiteX52" fmla="*/ 39405 w 254505"/>
              <a:gd name="connsiteY52" fmla="*/ 96240 h 796151"/>
              <a:gd name="connsiteX53" fmla="*/ 50694 w 254505"/>
              <a:gd name="connsiteY53" fmla="*/ 62373 h 796151"/>
              <a:gd name="connsiteX54" fmla="*/ 73272 w 254505"/>
              <a:gd name="connsiteY54" fmla="*/ 5929 h 796151"/>
              <a:gd name="connsiteX55" fmla="*/ 95850 w 254505"/>
              <a:gd name="connsiteY55" fmla="*/ 84951 h 796151"/>
              <a:gd name="connsiteX56" fmla="*/ 118428 w 254505"/>
              <a:gd name="connsiteY56" fmla="*/ 51084 h 796151"/>
              <a:gd name="connsiteX57" fmla="*/ 107139 w 254505"/>
              <a:gd name="connsiteY57" fmla="*/ 84951 h 796151"/>
              <a:gd name="connsiteX58" fmla="*/ 84561 w 254505"/>
              <a:gd name="connsiteY58" fmla="*/ 130106 h 796151"/>
              <a:gd name="connsiteX59" fmla="*/ 118428 w 254505"/>
              <a:gd name="connsiteY59" fmla="*/ 96240 h 796151"/>
              <a:gd name="connsiteX60" fmla="*/ 129716 w 254505"/>
              <a:gd name="connsiteY60" fmla="*/ 62373 h 796151"/>
              <a:gd name="connsiteX61" fmla="*/ 107139 w 254505"/>
              <a:gd name="connsiteY61" fmla="*/ 5929 h 796151"/>
              <a:gd name="connsiteX62" fmla="*/ 73272 w 254505"/>
              <a:gd name="connsiteY62" fmla="*/ 39795 h 796151"/>
              <a:gd name="connsiteX63" fmla="*/ 28116 w 254505"/>
              <a:gd name="connsiteY63" fmla="*/ 141395 h 796151"/>
              <a:gd name="connsiteX64" fmla="*/ 16828 w 254505"/>
              <a:gd name="connsiteY64" fmla="*/ 186551 h 796151"/>
              <a:gd name="connsiteX65" fmla="*/ 95850 w 254505"/>
              <a:gd name="connsiteY65" fmla="*/ 73662 h 796151"/>
              <a:gd name="connsiteX66" fmla="*/ 107139 w 254505"/>
              <a:gd name="connsiteY66" fmla="*/ 39795 h 796151"/>
              <a:gd name="connsiteX67" fmla="*/ 50694 w 254505"/>
              <a:gd name="connsiteY67" fmla="*/ 141395 h 796151"/>
              <a:gd name="connsiteX68" fmla="*/ 39405 w 254505"/>
              <a:gd name="connsiteY68" fmla="*/ 197840 h 796151"/>
              <a:gd name="connsiteX69" fmla="*/ 16828 w 254505"/>
              <a:gd name="connsiteY69" fmla="*/ 231706 h 796151"/>
              <a:gd name="connsiteX70" fmla="*/ 5539 w 254505"/>
              <a:gd name="connsiteY70" fmla="*/ 265573 h 796151"/>
              <a:gd name="connsiteX71" fmla="*/ 28116 w 254505"/>
              <a:gd name="connsiteY71" fmla="*/ 276862 h 796151"/>
              <a:gd name="connsiteX72" fmla="*/ 61983 w 254505"/>
              <a:gd name="connsiteY72" fmla="*/ 254284 h 796151"/>
              <a:gd name="connsiteX73" fmla="*/ 84561 w 254505"/>
              <a:gd name="connsiteY73" fmla="*/ 265573 h 796151"/>
              <a:gd name="connsiteX74" fmla="*/ 50694 w 254505"/>
              <a:gd name="connsiteY74" fmla="*/ 389751 h 796151"/>
              <a:gd name="connsiteX75" fmla="*/ 28116 w 254505"/>
              <a:gd name="connsiteY75" fmla="*/ 423617 h 796151"/>
              <a:gd name="connsiteX76" fmla="*/ 28116 w 254505"/>
              <a:gd name="connsiteY76" fmla="*/ 333306 h 79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54505" h="796151">
                <a:moveTo>
                  <a:pt x="16828" y="107529"/>
                </a:moveTo>
                <a:cubicBezTo>
                  <a:pt x="87179" y="37176"/>
                  <a:pt x="39405" y="70368"/>
                  <a:pt x="39405" y="209129"/>
                </a:cubicBezTo>
                <a:cubicBezTo>
                  <a:pt x="39405" y="221028"/>
                  <a:pt x="46931" y="231706"/>
                  <a:pt x="50694" y="242995"/>
                </a:cubicBezTo>
                <a:cubicBezTo>
                  <a:pt x="61983" y="227943"/>
                  <a:pt x="73625" y="213150"/>
                  <a:pt x="84561" y="197840"/>
                </a:cubicBezTo>
                <a:cubicBezTo>
                  <a:pt x="92447" y="186800"/>
                  <a:pt x="98453" y="174396"/>
                  <a:pt x="107139" y="163973"/>
                </a:cubicBezTo>
                <a:cubicBezTo>
                  <a:pt x="117359" y="151708"/>
                  <a:pt x="129716" y="141395"/>
                  <a:pt x="141005" y="130106"/>
                </a:cubicBezTo>
                <a:cubicBezTo>
                  <a:pt x="137242" y="156447"/>
                  <a:pt x="121302" y="234372"/>
                  <a:pt x="129716" y="209129"/>
                </a:cubicBezTo>
                <a:cubicBezTo>
                  <a:pt x="135040" y="193158"/>
                  <a:pt x="152294" y="144281"/>
                  <a:pt x="152294" y="130106"/>
                </a:cubicBezTo>
                <a:cubicBezTo>
                  <a:pt x="152294" y="118206"/>
                  <a:pt x="146327" y="153330"/>
                  <a:pt x="141005" y="163973"/>
                </a:cubicBezTo>
                <a:cubicBezTo>
                  <a:pt x="134938" y="176108"/>
                  <a:pt x="125954" y="186551"/>
                  <a:pt x="118428" y="197840"/>
                </a:cubicBezTo>
                <a:cubicBezTo>
                  <a:pt x="110669" y="236635"/>
                  <a:pt x="106478" y="262243"/>
                  <a:pt x="95850" y="299440"/>
                </a:cubicBezTo>
                <a:cubicBezTo>
                  <a:pt x="92581" y="310881"/>
                  <a:pt x="87830" y="321865"/>
                  <a:pt x="84561" y="333306"/>
                </a:cubicBezTo>
                <a:cubicBezTo>
                  <a:pt x="80299" y="348224"/>
                  <a:pt x="62301" y="367491"/>
                  <a:pt x="73272" y="378462"/>
                </a:cubicBezTo>
                <a:cubicBezTo>
                  <a:pt x="82866" y="388056"/>
                  <a:pt x="95850" y="363410"/>
                  <a:pt x="107139" y="355884"/>
                </a:cubicBezTo>
                <a:cubicBezTo>
                  <a:pt x="114665" y="340832"/>
                  <a:pt x="123807" y="326486"/>
                  <a:pt x="129716" y="310729"/>
                </a:cubicBezTo>
                <a:cubicBezTo>
                  <a:pt x="147778" y="262562"/>
                  <a:pt x="134232" y="238480"/>
                  <a:pt x="152294" y="310729"/>
                </a:cubicBezTo>
                <a:cubicBezTo>
                  <a:pt x="148531" y="325781"/>
                  <a:pt x="144048" y="340670"/>
                  <a:pt x="141005" y="355884"/>
                </a:cubicBezTo>
                <a:cubicBezTo>
                  <a:pt x="136516" y="378329"/>
                  <a:pt x="134681" y="401273"/>
                  <a:pt x="129716" y="423617"/>
                </a:cubicBezTo>
                <a:cubicBezTo>
                  <a:pt x="127135" y="435233"/>
                  <a:pt x="122191" y="446195"/>
                  <a:pt x="118428" y="457484"/>
                </a:cubicBezTo>
                <a:cubicBezTo>
                  <a:pt x="114665" y="438669"/>
                  <a:pt x="102486" y="419654"/>
                  <a:pt x="107139" y="401040"/>
                </a:cubicBezTo>
                <a:cubicBezTo>
                  <a:pt x="111011" y="385552"/>
                  <a:pt x="126726" y="360033"/>
                  <a:pt x="141005" y="367173"/>
                </a:cubicBezTo>
                <a:cubicBezTo>
                  <a:pt x="154882" y="374112"/>
                  <a:pt x="135828" y="398068"/>
                  <a:pt x="129716" y="412329"/>
                </a:cubicBezTo>
                <a:cubicBezTo>
                  <a:pt x="124372" y="424799"/>
                  <a:pt x="113206" y="434060"/>
                  <a:pt x="107139" y="446195"/>
                </a:cubicBezTo>
                <a:cubicBezTo>
                  <a:pt x="101817" y="456838"/>
                  <a:pt x="100538" y="469125"/>
                  <a:pt x="95850" y="480062"/>
                </a:cubicBezTo>
                <a:cubicBezTo>
                  <a:pt x="89221" y="495530"/>
                  <a:pt x="80798" y="510165"/>
                  <a:pt x="73272" y="525217"/>
                </a:cubicBezTo>
                <a:cubicBezTo>
                  <a:pt x="77035" y="506402"/>
                  <a:pt x="84561" y="449586"/>
                  <a:pt x="84561" y="468773"/>
                </a:cubicBezTo>
                <a:cubicBezTo>
                  <a:pt x="84561" y="496384"/>
                  <a:pt x="77179" y="586294"/>
                  <a:pt x="61983" y="626817"/>
                </a:cubicBezTo>
                <a:cubicBezTo>
                  <a:pt x="56074" y="642574"/>
                  <a:pt x="24353" y="664447"/>
                  <a:pt x="39405" y="671973"/>
                </a:cubicBezTo>
                <a:cubicBezTo>
                  <a:pt x="58561" y="681551"/>
                  <a:pt x="114323" y="598425"/>
                  <a:pt x="118428" y="592951"/>
                </a:cubicBezTo>
                <a:cubicBezTo>
                  <a:pt x="122191" y="611766"/>
                  <a:pt x="129716" y="630208"/>
                  <a:pt x="129716" y="649395"/>
                </a:cubicBezTo>
                <a:cubicBezTo>
                  <a:pt x="129716" y="661295"/>
                  <a:pt x="110014" y="691676"/>
                  <a:pt x="118428" y="683262"/>
                </a:cubicBezTo>
                <a:cubicBezTo>
                  <a:pt x="130328" y="671362"/>
                  <a:pt x="131224" y="651800"/>
                  <a:pt x="141005" y="638106"/>
                </a:cubicBezTo>
                <a:cubicBezTo>
                  <a:pt x="150284" y="625115"/>
                  <a:pt x="184845" y="591773"/>
                  <a:pt x="174872" y="604240"/>
                </a:cubicBezTo>
                <a:cubicBezTo>
                  <a:pt x="149884" y="635476"/>
                  <a:pt x="122191" y="664447"/>
                  <a:pt x="95850" y="694551"/>
                </a:cubicBezTo>
                <a:cubicBezTo>
                  <a:pt x="73872" y="760483"/>
                  <a:pt x="101757" y="699931"/>
                  <a:pt x="50694" y="750995"/>
                </a:cubicBezTo>
                <a:cubicBezTo>
                  <a:pt x="37390" y="764299"/>
                  <a:pt x="35643" y="796151"/>
                  <a:pt x="16828" y="796151"/>
                </a:cubicBezTo>
                <a:cubicBezTo>
                  <a:pt x="0" y="796151"/>
                  <a:pt x="33496" y="766752"/>
                  <a:pt x="39405" y="750995"/>
                </a:cubicBezTo>
                <a:cubicBezTo>
                  <a:pt x="66284" y="679317"/>
                  <a:pt x="24910" y="725178"/>
                  <a:pt x="95850" y="671973"/>
                </a:cubicBezTo>
                <a:cubicBezTo>
                  <a:pt x="107139" y="645632"/>
                  <a:pt x="115993" y="618110"/>
                  <a:pt x="129716" y="592951"/>
                </a:cubicBezTo>
                <a:cubicBezTo>
                  <a:pt x="199732" y="464587"/>
                  <a:pt x="126990" y="649165"/>
                  <a:pt x="197450" y="480062"/>
                </a:cubicBezTo>
                <a:cubicBezTo>
                  <a:pt x="206604" y="458094"/>
                  <a:pt x="210362" y="434077"/>
                  <a:pt x="220028" y="412329"/>
                </a:cubicBezTo>
                <a:cubicBezTo>
                  <a:pt x="225538" y="399931"/>
                  <a:pt x="229037" y="378462"/>
                  <a:pt x="242605" y="378462"/>
                </a:cubicBezTo>
                <a:cubicBezTo>
                  <a:pt x="254505" y="378462"/>
                  <a:pt x="237917" y="402428"/>
                  <a:pt x="231316" y="412329"/>
                </a:cubicBezTo>
                <a:cubicBezTo>
                  <a:pt x="222460" y="425612"/>
                  <a:pt x="207670" y="433931"/>
                  <a:pt x="197450" y="446195"/>
                </a:cubicBezTo>
                <a:cubicBezTo>
                  <a:pt x="150413" y="502640"/>
                  <a:pt x="203094" y="461247"/>
                  <a:pt x="141005" y="502640"/>
                </a:cubicBezTo>
                <a:cubicBezTo>
                  <a:pt x="144768" y="476299"/>
                  <a:pt x="152294" y="450225"/>
                  <a:pt x="152294" y="423617"/>
                </a:cubicBezTo>
                <a:cubicBezTo>
                  <a:pt x="152294" y="408102"/>
                  <a:pt x="140037" y="393947"/>
                  <a:pt x="141005" y="378462"/>
                </a:cubicBezTo>
                <a:cubicBezTo>
                  <a:pt x="146667" y="287873"/>
                  <a:pt x="154012" y="271708"/>
                  <a:pt x="174872" y="209129"/>
                </a:cubicBezTo>
                <a:cubicBezTo>
                  <a:pt x="167346" y="194077"/>
                  <a:pt x="155820" y="180428"/>
                  <a:pt x="152294" y="163973"/>
                </a:cubicBezTo>
                <a:cubicBezTo>
                  <a:pt x="144370" y="126995"/>
                  <a:pt x="169114" y="76382"/>
                  <a:pt x="141005" y="51084"/>
                </a:cubicBezTo>
                <a:cubicBezTo>
                  <a:pt x="115677" y="28289"/>
                  <a:pt x="73272" y="58610"/>
                  <a:pt x="39405" y="62373"/>
                </a:cubicBezTo>
                <a:cubicBezTo>
                  <a:pt x="28116" y="77425"/>
                  <a:pt x="5539" y="88714"/>
                  <a:pt x="5539" y="107529"/>
                </a:cubicBezTo>
                <a:cubicBezTo>
                  <a:pt x="5539" y="119428"/>
                  <a:pt x="30991" y="104654"/>
                  <a:pt x="39405" y="96240"/>
                </a:cubicBezTo>
                <a:cubicBezTo>
                  <a:pt x="47819" y="87826"/>
                  <a:pt x="46516" y="73515"/>
                  <a:pt x="50694" y="62373"/>
                </a:cubicBezTo>
                <a:cubicBezTo>
                  <a:pt x="57809" y="43399"/>
                  <a:pt x="65746" y="24744"/>
                  <a:pt x="73272" y="5929"/>
                </a:cubicBezTo>
                <a:cubicBezTo>
                  <a:pt x="80798" y="32270"/>
                  <a:pt x="76479" y="65580"/>
                  <a:pt x="95850" y="84951"/>
                </a:cubicBezTo>
                <a:cubicBezTo>
                  <a:pt x="105444" y="94545"/>
                  <a:pt x="104860" y="51084"/>
                  <a:pt x="118428" y="51084"/>
                </a:cubicBezTo>
                <a:cubicBezTo>
                  <a:pt x="130328" y="51084"/>
                  <a:pt x="111827" y="74014"/>
                  <a:pt x="107139" y="84951"/>
                </a:cubicBezTo>
                <a:cubicBezTo>
                  <a:pt x="100510" y="100419"/>
                  <a:pt x="72662" y="118207"/>
                  <a:pt x="84561" y="130106"/>
                </a:cubicBezTo>
                <a:lnTo>
                  <a:pt x="118428" y="96240"/>
                </a:lnTo>
                <a:cubicBezTo>
                  <a:pt x="122191" y="84951"/>
                  <a:pt x="131192" y="74181"/>
                  <a:pt x="129716" y="62373"/>
                </a:cubicBezTo>
                <a:cubicBezTo>
                  <a:pt x="127203" y="42266"/>
                  <a:pt x="125954" y="13455"/>
                  <a:pt x="107139" y="5929"/>
                </a:cubicBezTo>
                <a:cubicBezTo>
                  <a:pt x="92316" y="0"/>
                  <a:pt x="83493" y="27531"/>
                  <a:pt x="73272" y="39795"/>
                </a:cubicBezTo>
                <a:cubicBezTo>
                  <a:pt x="46798" y="71563"/>
                  <a:pt x="38662" y="99206"/>
                  <a:pt x="28116" y="141395"/>
                </a:cubicBezTo>
                <a:cubicBezTo>
                  <a:pt x="24353" y="156447"/>
                  <a:pt x="2109" y="191457"/>
                  <a:pt x="16828" y="186551"/>
                </a:cubicBezTo>
                <a:cubicBezTo>
                  <a:pt x="33153" y="181109"/>
                  <a:pt x="88321" y="88719"/>
                  <a:pt x="95850" y="73662"/>
                </a:cubicBezTo>
                <a:cubicBezTo>
                  <a:pt x="101172" y="63019"/>
                  <a:pt x="112461" y="29152"/>
                  <a:pt x="107139" y="39795"/>
                </a:cubicBezTo>
                <a:cubicBezTo>
                  <a:pt x="55400" y="143273"/>
                  <a:pt x="117307" y="52580"/>
                  <a:pt x="50694" y="141395"/>
                </a:cubicBezTo>
                <a:cubicBezTo>
                  <a:pt x="46931" y="160210"/>
                  <a:pt x="46142" y="179874"/>
                  <a:pt x="39405" y="197840"/>
                </a:cubicBezTo>
                <a:cubicBezTo>
                  <a:pt x="34641" y="210543"/>
                  <a:pt x="22895" y="219571"/>
                  <a:pt x="16828" y="231706"/>
                </a:cubicBezTo>
                <a:cubicBezTo>
                  <a:pt x="11506" y="242349"/>
                  <a:pt x="9302" y="254284"/>
                  <a:pt x="5539" y="265573"/>
                </a:cubicBezTo>
                <a:cubicBezTo>
                  <a:pt x="26753" y="350430"/>
                  <a:pt x="6523" y="303853"/>
                  <a:pt x="28116" y="276862"/>
                </a:cubicBezTo>
                <a:cubicBezTo>
                  <a:pt x="36592" y="266267"/>
                  <a:pt x="50694" y="261810"/>
                  <a:pt x="61983" y="254284"/>
                </a:cubicBezTo>
                <a:cubicBezTo>
                  <a:pt x="67307" y="238313"/>
                  <a:pt x="84561" y="166347"/>
                  <a:pt x="84561" y="265573"/>
                </a:cubicBezTo>
                <a:cubicBezTo>
                  <a:pt x="84561" y="286777"/>
                  <a:pt x="59548" y="376471"/>
                  <a:pt x="50694" y="389751"/>
                </a:cubicBezTo>
                <a:cubicBezTo>
                  <a:pt x="43168" y="401040"/>
                  <a:pt x="33155" y="436214"/>
                  <a:pt x="28116" y="423617"/>
                </a:cubicBezTo>
                <a:cubicBezTo>
                  <a:pt x="16936" y="395666"/>
                  <a:pt x="28116" y="363410"/>
                  <a:pt x="28116" y="333306"/>
                </a:cubicBezTo>
              </a:path>
            </a:pathLst>
          </a:cu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9" name="Figura a mano libera 18"/>
          <p:cNvSpPr/>
          <p:nvPr/>
        </p:nvSpPr>
        <p:spPr>
          <a:xfrm>
            <a:off x="1958728" y="3574815"/>
            <a:ext cx="142261" cy="300160"/>
          </a:xfrm>
          <a:custGeom>
            <a:avLst/>
            <a:gdLst>
              <a:gd name="connsiteX0" fmla="*/ 83216 w 152205"/>
              <a:gd name="connsiteY0" fmla="*/ 82785 h 300160"/>
              <a:gd name="connsiteX1" fmla="*/ 15483 w 152205"/>
              <a:gd name="connsiteY1" fmla="*/ 94074 h 300160"/>
              <a:gd name="connsiteX2" fmla="*/ 26772 w 152205"/>
              <a:gd name="connsiteY2" fmla="*/ 161807 h 300160"/>
              <a:gd name="connsiteX3" fmla="*/ 60638 w 152205"/>
              <a:gd name="connsiteY3" fmla="*/ 127941 h 300160"/>
              <a:gd name="connsiteX4" fmla="*/ 83216 w 152205"/>
              <a:gd name="connsiteY4" fmla="*/ 71496 h 300160"/>
              <a:gd name="connsiteX5" fmla="*/ 71927 w 152205"/>
              <a:gd name="connsiteY5" fmla="*/ 60207 h 300160"/>
              <a:gd name="connsiteX6" fmla="*/ 49349 w 152205"/>
              <a:gd name="connsiteY6" fmla="*/ 94074 h 300160"/>
              <a:gd name="connsiteX7" fmla="*/ 26772 w 152205"/>
              <a:gd name="connsiteY7" fmla="*/ 161807 h 300160"/>
              <a:gd name="connsiteX8" fmla="*/ 49349 w 152205"/>
              <a:gd name="connsiteY8" fmla="*/ 127941 h 300160"/>
              <a:gd name="connsiteX9" fmla="*/ 38060 w 152205"/>
              <a:gd name="connsiteY9" fmla="*/ 161807 h 300160"/>
              <a:gd name="connsiteX10" fmla="*/ 26772 w 152205"/>
              <a:gd name="connsiteY10" fmla="*/ 229541 h 300160"/>
              <a:gd name="connsiteX11" fmla="*/ 38060 w 152205"/>
              <a:gd name="connsiteY11" fmla="*/ 229541 h 300160"/>
              <a:gd name="connsiteX12" fmla="*/ 26772 w 152205"/>
              <a:gd name="connsiteY12" fmla="*/ 263407 h 300160"/>
              <a:gd name="connsiteX13" fmla="*/ 38060 w 152205"/>
              <a:gd name="connsiteY13" fmla="*/ 297274 h 300160"/>
              <a:gd name="connsiteX14" fmla="*/ 71927 w 152205"/>
              <a:gd name="connsiteY14" fmla="*/ 252118 h 300160"/>
              <a:gd name="connsiteX15" fmla="*/ 117083 w 152205"/>
              <a:gd name="connsiteY15" fmla="*/ 150518 h 300160"/>
              <a:gd name="connsiteX16" fmla="*/ 71927 w 152205"/>
              <a:gd name="connsiteY16" fmla="*/ 173096 h 300160"/>
              <a:gd name="connsiteX17" fmla="*/ 38060 w 152205"/>
              <a:gd name="connsiteY17" fmla="*/ 206963 h 300160"/>
              <a:gd name="connsiteX18" fmla="*/ 38060 w 152205"/>
              <a:gd name="connsiteY18" fmla="*/ 195674 h 300160"/>
              <a:gd name="connsiteX19" fmla="*/ 15483 w 152205"/>
              <a:gd name="connsiteY19" fmla="*/ 229541 h 300160"/>
              <a:gd name="connsiteX20" fmla="*/ 15483 w 152205"/>
              <a:gd name="connsiteY20" fmla="*/ 274696 h 300160"/>
              <a:gd name="connsiteX21" fmla="*/ 49349 w 152205"/>
              <a:gd name="connsiteY21" fmla="*/ 240829 h 300160"/>
              <a:gd name="connsiteX22" fmla="*/ 83216 w 152205"/>
              <a:gd name="connsiteY22" fmla="*/ 173096 h 300160"/>
              <a:gd name="connsiteX23" fmla="*/ 94505 w 152205"/>
              <a:gd name="connsiteY23" fmla="*/ 139229 h 300160"/>
              <a:gd name="connsiteX24" fmla="*/ 83216 w 152205"/>
              <a:gd name="connsiteY24" fmla="*/ 229541 h 300160"/>
              <a:gd name="connsiteX25" fmla="*/ 71927 w 152205"/>
              <a:gd name="connsiteY25" fmla="*/ 195674 h 300160"/>
              <a:gd name="connsiteX26" fmla="*/ 83216 w 152205"/>
              <a:gd name="connsiteY26" fmla="*/ 82785 h 30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2205" h="300160">
                <a:moveTo>
                  <a:pt x="83216" y="82785"/>
                </a:moveTo>
                <a:cubicBezTo>
                  <a:pt x="73809" y="65852"/>
                  <a:pt x="28787" y="75448"/>
                  <a:pt x="15483" y="94074"/>
                </a:cubicBezTo>
                <a:cubicBezTo>
                  <a:pt x="2179" y="112700"/>
                  <a:pt x="8461" y="148073"/>
                  <a:pt x="26772" y="161807"/>
                </a:cubicBezTo>
                <a:cubicBezTo>
                  <a:pt x="39544" y="171386"/>
                  <a:pt x="49349" y="139230"/>
                  <a:pt x="60638" y="127941"/>
                </a:cubicBezTo>
                <a:cubicBezTo>
                  <a:pt x="68164" y="109126"/>
                  <a:pt x="73375" y="89210"/>
                  <a:pt x="83216" y="71496"/>
                </a:cubicBezTo>
                <a:cubicBezTo>
                  <a:pt x="108302" y="26341"/>
                  <a:pt x="152205" y="0"/>
                  <a:pt x="71927" y="60207"/>
                </a:cubicBezTo>
                <a:cubicBezTo>
                  <a:pt x="64401" y="71496"/>
                  <a:pt x="54859" y="81676"/>
                  <a:pt x="49349" y="94074"/>
                </a:cubicBezTo>
                <a:cubicBezTo>
                  <a:pt x="39683" y="115822"/>
                  <a:pt x="13571" y="181609"/>
                  <a:pt x="26772" y="161807"/>
                </a:cubicBezTo>
                <a:cubicBezTo>
                  <a:pt x="34298" y="150518"/>
                  <a:pt x="35782" y="127941"/>
                  <a:pt x="49349" y="127941"/>
                </a:cubicBezTo>
                <a:cubicBezTo>
                  <a:pt x="61248" y="127941"/>
                  <a:pt x="41823" y="150518"/>
                  <a:pt x="38060" y="161807"/>
                </a:cubicBezTo>
                <a:cubicBezTo>
                  <a:pt x="34297" y="184385"/>
                  <a:pt x="31737" y="207197"/>
                  <a:pt x="26772" y="229541"/>
                </a:cubicBezTo>
                <a:cubicBezTo>
                  <a:pt x="18983" y="264592"/>
                  <a:pt x="0" y="286632"/>
                  <a:pt x="38060" y="229541"/>
                </a:cubicBezTo>
                <a:cubicBezTo>
                  <a:pt x="34297" y="240830"/>
                  <a:pt x="26772" y="251508"/>
                  <a:pt x="26772" y="263407"/>
                </a:cubicBezTo>
                <a:cubicBezTo>
                  <a:pt x="26772" y="275307"/>
                  <a:pt x="26516" y="300160"/>
                  <a:pt x="38060" y="297274"/>
                </a:cubicBezTo>
                <a:cubicBezTo>
                  <a:pt x="56313" y="292711"/>
                  <a:pt x="61955" y="268073"/>
                  <a:pt x="71927" y="252118"/>
                </a:cubicBezTo>
                <a:cubicBezTo>
                  <a:pt x="76760" y="244386"/>
                  <a:pt x="120537" y="155698"/>
                  <a:pt x="117083" y="150518"/>
                </a:cubicBezTo>
                <a:cubicBezTo>
                  <a:pt x="107748" y="136516"/>
                  <a:pt x="85621" y="163315"/>
                  <a:pt x="71927" y="173096"/>
                </a:cubicBezTo>
                <a:cubicBezTo>
                  <a:pt x="58936" y="182376"/>
                  <a:pt x="49349" y="195674"/>
                  <a:pt x="38060" y="206963"/>
                </a:cubicBezTo>
                <a:cubicBezTo>
                  <a:pt x="62793" y="108032"/>
                  <a:pt x="46158" y="179478"/>
                  <a:pt x="38060" y="195674"/>
                </a:cubicBezTo>
                <a:cubicBezTo>
                  <a:pt x="31993" y="207809"/>
                  <a:pt x="23009" y="218252"/>
                  <a:pt x="15483" y="229541"/>
                </a:cubicBezTo>
                <a:cubicBezTo>
                  <a:pt x="45046" y="111289"/>
                  <a:pt x="7352" y="254368"/>
                  <a:pt x="15483" y="274696"/>
                </a:cubicBezTo>
                <a:cubicBezTo>
                  <a:pt x="21412" y="289519"/>
                  <a:pt x="38060" y="252118"/>
                  <a:pt x="49349" y="240829"/>
                </a:cubicBezTo>
                <a:cubicBezTo>
                  <a:pt x="77725" y="155703"/>
                  <a:pt x="39447" y="260634"/>
                  <a:pt x="83216" y="173096"/>
                </a:cubicBezTo>
                <a:cubicBezTo>
                  <a:pt x="88538" y="162453"/>
                  <a:pt x="90742" y="150518"/>
                  <a:pt x="94505" y="139229"/>
                </a:cubicBezTo>
                <a:cubicBezTo>
                  <a:pt x="90742" y="169333"/>
                  <a:pt x="94483" y="201373"/>
                  <a:pt x="83216" y="229541"/>
                </a:cubicBezTo>
                <a:cubicBezTo>
                  <a:pt x="78797" y="240590"/>
                  <a:pt x="71927" y="207574"/>
                  <a:pt x="71927" y="195674"/>
                </a:cubicBezTo>
                <a:cubicBezTo>
                  <a:pt x="71927" y="115697"/>
                  <a:pt x="92623" y="99718"/>
                  <a:pt x="83216" y="82785"/>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igura a mano libera 19"/>
          <p:cNvSpPr/>
          <p:nvPr/>
        </p:nvSpPr>
        <p:spPr>
          <a:xfrm>
            <a:off x="1799082" y="3833960"/>
            <a:ext cx="278074" cy="356806"/>
          </a:xfrm>
          <a:custGeom>
            <a:avLst/>
            <a:gdLst>
              <a:gd name="connsiteX0" fmla="*/ 176474 w 278074"/>
              <a:gd name="connsiteY0" fmla="*/ 105862 h 356806"/>
              <a:gd name="connsiteX1" fmla="*/ 108740 w 278074"/>
              <a:gd name="connsiteY1" fmla="*/ 230040 h 356806"/>
              <a:gd name="connsiteX2" fmla="*/ 86162 w 278074"/>
              <a:gd name="connsiteY2" fmla="*/ 275196 h 356806"/>
              <a:gd name="connsiteX3" fmla="*/ 41007 w 278074"/>
              <a:gd name="connsiteY3" fmla="*/ 309062 h 356806"/>
              <a:gd name="connsiteX4" fmla="*/ 7140 w 278074"/>
              <a:gd name="connsiteY4" fmla="*/ 342929 h 356806"/>
              <a:gd name="connsiteX5" fmla="*/ 52296 w 278074"/>
              <a:gd name="connsiteY5" fmla="*/ 331640 h 356806"/>
              <a:gd name="connsiteX6" fmla="*/ 108740 w 278074"/>
              <a:gd name="connsiteY6" fmla="*/ 252618 h 356806"/>
              <a:gd name="connsiteX7" fmla="*/ 131318 w 278074"/>
              <a:gd name="connsiteY7" fmla="*/ 218751 h 356806"/>
              <a:gd name="connsiteX8" fmla="*/ 153896 w 278074"/>
              <a:gd name="connsiteY8" fmla="*/ 151018 h 356806"/>
              <a:gd name="connsiteX9" fmla="*/ 165185 w 278074"/>
              <a:gd name="connsiteY9" fmla="*/ 184884 h 356806"/>
              <a:gd name="connsiteX10" fmla="*/ 153896 w 278074"/>
              <a:gd name="connsiteY10" fmla="*/ 218751 h 356806"/>
              <a:gd name="connsiteX11" fmla="*/ 232918 w 278074"/>
              <a:gd name="connsiteY11" fmla="*/ 94573 h 356806"/>
              <a:gd name="connsiteX12" fmla="*/ 255496 w 278074"/>
              <a:gd name="connsiteY12" fmla="*/ 49418 h 356806"/>
              <a:gd name="connsiteX13" fmla="*/ 232918 w 278074"/>
              <a:gd name="connsiteY13" fmla="*/ 117151 h 356806"/>
              <a:gd name="connsiteX14" fmla="*/ 278074 w 278074"/>
              <a:gd name="connsiteY14" fmla="*/ 15551 h 356806"/>
              <a:gd name="connsiteX15" fmla="*/ 232918 w 278074"/>
              <a:gd name="connsiteY15" fmla="*/ 4262 h 356806"/>
              <a:gd name="connsiteX16" fmla="*/ 199051 w 278074"/>
              <a:gd name="connsiteY16" fmla="*/ 38129 h 356806"/>
              <a:gd name="connsiteX17" fmla="*/ 142607 w 278074"/>
              <a:gd name="connsiteY17" fmla="*/ 117151 h 356806"/>
              <a:gd name="connsiteX18" fmla="*/ 108740 w 278074"/>
              <a:gd name="connsiteY18" fmla="*/ 218751 h 356806"/>
              <a:gd name="connsiteX19" fmla="*/ 86162 w 278074"/>
              <a:gd name="connsiteY19" fmla="*/ 286484 h 356806"/>
              <a:gd name="connsiteX20" fmla="*/ 74874 w 278074"/>
              <a:gd name="connsiteY20" fmla="*/ 331640 h 356806"/>
              <a:gd name="connsiteX21" fmla="*/ 108740 w 278074"/>
              <a:gd name="connsiteY21" fmla="*/ 309062 h 356806"/>
              <a:gd name="connsiteX22" fmla="*/ 131318 w 278074"/>
              <a:gd name="connsiteY22" fmla="*/ 263907 h 356806"/>
              <a:gd name="connsiteX23" fmla="*/ 142607 w 278074"/>
              <a:gd name="connsiteY23" fmla="*/ 218751 h 356806"/>
              <a:gd name="connsiteX24" fmla="*/ 120029 w 278074"/>
              <a:gd name="connsiteY24" fmla="*/ 252618 h 356806"/>
              <a:gd name="connsiteX25" fmla="*/ 108740 w 278074"/>
              <a:gd name="connsiteY25" fmla="*/ 286484 h 356806"/>
              <a:gd name="connsiteX26" fmla="*/ 120029 w 278074"/>
              <a:gd name="connsiteY26" fmla="*/ 297773 h 356806"/>
              <a:gd name="connsiteX27" fmla="*/ 153896 w 278074"/>
              <a:gd name="connsiteY27" fmla="*/ 207462 h 356806"/>
              <a:gd name="connsiteX28" fmla="*/ 176474 w 278074"/>
              <a:gd name="connsiteY28" fmla="*/ 173596 h 356806"/>
              <a:gd name="connsiteX29" fmla="*/ 165185 w 278074"/>
              <a:gd name="connsiteY29" fmla="*/ 139729 h 356806"/>
              <a:gd name="connsiteX30" fmla="*/ 97451 w 278074"/>
              <a:gd name="connsiteY30" fmla="*/ 252618 h 356806"/>
              <a:gd name="connsiteX31" fmla="*/ 108740 w 278074"/>
              <a:gd name="connsiteY31" fmla="*/ 286484 h 356806"/>
              <a:gd name="connsiteX32" fmla="*/ 142607 w 278074"/>
              <a:gd name="connsiteY32" fmla="*/ 263907 h 356806"/>
              <a:gd name="connsiteX33" fmla="*/ 199051 w 278074"/>
              <a:gd name="connsiteY33" fmla="*/ 139729 h 356806"/>
              <a:gd name="connsiteX34" fmla="*/ 210340 w 278074"/>
              <a:gd name="connsiteY34" fmla="*/ 94573 h 356806"/>
              <a:gd name="connsiteX35" fmla="*/ 199051 w 278074"/>
              <a:gd name="connsiteY35" fmla="*/ 128440 h 356806"/>
              <a:gd name="connsiteX36" fmla="*/ 165185 w 278074"/>
              <a:gd name="connsiteY36" fmla="*/ 173596 h 356806"/>
              <a:gd name="connsiteX37" fmla="*/ 165185 w 278074"/>
              <a:gd name="connsiteY37" fmla="*/ 275196 h 356806"/>
              <a:gd name="connsiteX38" fmla="*/ 187762 w 278074"/>
              <a:gd name="connsiteY38" fmla="*/ 230040 h 356806"/>
              <a:gd name="connsiteX39" fmla="*/ 210340 w 278074"/>
              <a:gd name="connsiteY39" fmla="*/ 196173 h 356806"/>
              <a:gd name="connsiteX40" fmla="*/ 199051 w 278074"/>
              <a:gd name="connsiteY40" fmla="*/ 151018 h 35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8074" h="356806">
                <a:moveTo>
                  <a:pt x="176474" y="105862"/>
                </a:moveTo>
                <a:cubicBezTo>
                  <a:pt x="231762" y="188798"/>
                  <a:pt x="180101" y="87318"/>
                  <a:pt x="108740" y="230040"/>
                </a:cubicBezTo>
                <a:cubicBezTo>
                  <a:pt x="101214" y="245092"/>
                  <a:pt x="97114" y="262419"/>
                  <a:pt x="86162" y="275196"/>
                </a:cubicBezTo>
                <a:cubicBezTo>
                  <a:pt x="73918" y="289481"/>
                  <a:pt x="55292" y="296818"/>
                  <a:pt x="41007" y="309062"/>
                </a:cubicBezTo>
                <a:cubicBezTo>
                  <a:pt x="28885" y="319452"/>
                  <a:pt x="0" y="328649"/>
                  <a:pt x="7140" y="342929"/>
                </a:cubicBezTo>
                <a:cubicBezTo>
                  <a:pt x="14079" y="356806"/>
                  <a:pt x="37244" y="335403"/>
                  <a:pt x="52296" y="331640"/>
                </a:cubicBezTo>
                <a:cubicBezTo>
                  <a:pt x="138101" y="245833"/>
                  <a:pt x="72699" y="324699"/>
                  <a:pt x="108740" y="252618"/>
                </a:cubicBezTo>
                <a:cubicBezTo>
                  <a:pt x="114808" y="240483"/>
                  <a:pt x="125808" y="231149"/>
                  <a:pt x="131318" y="218751"/>
                </a:cubicBezTo>
                <a:cubicBezTo>
                  <a:pt x="140984" y="197003"/>
                  <a:pt x="153896" y="151018"/>
                  <a:pt x="153896" y="151018"/>
                </a:cubicBezTo>
                <a:cubicBezTo>
                  <a:pt x="157659" y="162307"/>
                  <a:pt x="165185" y="172985"/>
                  <a:pt x="165185" y="184884"/>
                </a:cubicBezTo>
                <a:cubicBezTo>
                  <a:pt x="165185" y="196784"/>
                  <a:pt x="147295" y="228652"/>
                  <a:pt x="153896" y="218751"/>
                </a:cubicBezTo>
                <a:cubicBezTo>
                  <a:pt x="184935" y="172192"/>
                  <a:pt x="206346" y="142402"/>
                  <a:pt x="232918" y="94573"/>
                </a:cubicBezTo>
                <a:cubicBezTo>
                  <a:pt x="241091" y="79862"/>
                  <a:pt x="255496" y="32590"/>
                  <a:pt x="255496" y="49418"/>
                </a:cubicBezTo>
                <a:cubicBezTo>
                  <a:pt x="255496" y="73217"/>
                  <a:pt x="222275" y="138437"/>
                  <a:pt x="232918" y="117151"/>
                </a:cubicBezTo>
                <a:cubicBezTo>
                  <a:pt x="264559" y="53871"/>
                  <a:pt x="249246" y="87621"/>
                  <a:pt x="278074" y="15551"/>
                </a:cubicBezTo>
                <a:cubicBezTo>
                  <a:pt x="263022" y="11788"/>
                  <a:pt x="247836" y="0"/>
                  <a:pt x="232918" y="4262"/>
                </a:cubicBezTo>
                <a:cubicBezTo>
                  <a:pt x="217567" y="8648"/>
                  <a:pt x="209441" y="26007"/>
                  <a:pt x="199051" y="38129"/>
                </a:cubicBezTo>
                <a:cubicBezTo>
                  <a:pt x="195202" y="42619"/>
                  <a:pt x="148105" y="104781"/>
                  <a:pt x="142607" y="117151"/>
                </a:cubicBezTo>
                <a:cubicBezTo>
                  <a:pt x="142605" y="117155"/>
                  <a:pt x="114385" y="201816"/>
                  <a:pt x="108740" y="218751"/>
                </a:cubicBezTo>
                <a:cubicBezTo>
                  <a:pt x="101214" y="241329"/>
                  <a:pt x="91934" y="263395"/>
                  <a:pt x="86162" y="286484"/>
                </a:cubicBezTo>
                <a:cubicBezTo>
                  <a:pt x="82399" y="301536"/>
                  <a:pt x="63903" y="320669"/>
                  <a:pt x="74874" y="331640"/>
                </a:cubicBezTo>
                <a:cubicBezTo>
                  <a:pt x="84468" y="341234"/>
                  <a:pt x="97451" y="316588"/>
                  <a:pt x="108740" y="309062"/>
                </a:cubicBezTo>
                <a:cubicBezTo>
                  <a:pt x="116266" y="294010"/>
                  <a:pt x="122660" y="278337"/>
                  <a:pt x="131318" y="263907"/>
                </a:cubicBezTo>
                <a:cubicBezTo>
                  <a:pt x="175220" y="190737"/>
                  <a:pt x="203442" y="178194"/>
                  <a:pt x="142607" y="218751"/>
                </a:cubicBezTo>
                <a:cubicBezTo>
                  <a:pt x="135081" y="230040"/>
                  <a:pt x="126097" y="240483"/>
                  <a:pt x="120029" y="252618"/>
                </a:cubicBezTo>
                <a:cubicBezTo>
                  <a:pt x="114707" y="263261"/>
                  <a:pt x="115341" y="276583"/>
                  <a:pt x="108740" y="286484"/>
                </a:cubicBezTo>
                <a:cubicBezTo>
                  <a:pt x="85857" y="320809"/>
                  <a:pt x="36475" y="339551"/>
                  <a:pt x="120029" y="297773"/>
                </a:cubicBezTo>
                <a:cubicBezTo>
                  <a:pt x="129799" y="268464"/>
                  <a:pt x="140399" y="234456"/>
                  <a:pt x="153896" y="207462"/>
                </a:cubicBezTo>
                <a:cubicBezTo>
                  <a:pt x="159964" y="195327"/>
                  <a:pt x="168948" y="184885"/>
                  <a:pt x="176474" y="173596"/>
                </a:cubicBezTo>
                <a:cubicBezTo>
                  <a:pt x="172711" y="162307"/>
                  <a:pt x="175389" y="133607"/>
                  <a:pt x="165185" y="139729"/>
                </a:cubicBezTo>
                <a:cubicBezTo>
                  <a:pt x="145723" y="151406"/>
                  <a:pt x="110440" y="226641"/>
                  <a:pt x="97451" y="252618"/>
                </a:cubicBezTo>
                <a:cubicBezTo>
                  <a:pt x="101214" y="263907"/>
                  <a:pt x="97196" y="283598"/>
                  <a:pt x="108740" y="286484"/>
                </a:cubicBezTo>
                <a:cubicBezTo>
                  <a:pt x="121902" y="289775"/>
                  <a:pt x="134827" y="275022"/>
                  <a:pt x="142607" y="263907"/>
                </a:cubicBezTo>
                <a:cubicBezTo>
                  <a:pt x="164185" y="233081"/>
                  <a:pt x="187336" y="180731"/>
                  <a:pt x="199051" y="139729"/>
                </a:cubicBezTo>
                <a:cubicBezTo>
                  <a:pt x="203313" y="124811"/>
                  <a:pt x="210340" y="110088"/>
                  <a:pt x="210340" y="94573"/>
                </a:cubicBezTo>
                <a:cubicBezTo>
                  <a:pt x="210340" y="82673"/>
                  <a:pt x="204955" y="118108"/>
                  <a:pt x="199051" y="128440"/>
                </a:cubicBezTo>
                <a:cubicBezTo>
                  <a:pt x="189716" y="144776"/>
                  <a:pt x="176474" y="158544"/>
                  <a:pt x="165185" y="173596"/>
                </a:cubicBezTo>
                <a:cubicBezTo>
                  <a:pt x="156673" y="199131"/>
                  <a:pt x="132674" y="253521"/>
                  <a:pt x="165185" y="275196"/>
                </a:cubicBezTo>
                <a:cubicBezTo>
                  <a:pt x="179187" y="284531"/>
                  <a:pt x="179413" y="244651"/>
                  <a:pt x="187762" y="230040"/>
                </a:cubicBezTo>
                <a:cubicBezTo>
                  <a:pt x="194493" y="218260"/>
                  <a:pt x="202814" y="207462"/>
                  <a:pt x="210340" y="196173"/>
                </a:cubicBezTo>
                <a:lnTo>
                  <a:pt x="199051" y="151018"/>
                </a:lnTo>
              </a:path>
            </a:pathLst>
          </a:cu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1" name="CasellaDiTesto 20"/>
          <p:cNvSpPr txBox="1"/>
          <p:nvPr/>
        </p:nvSpPr>
        <p:spPr>
          <a:xfrm>
            <a:off x="4332514" y="3423707"/>
            <a:ext cx="1627305" cy="323165"/>
          </a:xfrm>
          <a:prstGeom prst="rect">
            <a:avLst/>
          </a:prstGeom>
          <a:noFill/>
        </p:spPr>
        <p:txBody>
          <a:bodyPr wrap="square" rtlCol="0">
            <a:spAutoFit/>
          </a:bodyPr>
          <a:lstStyle/>
          <a:p>
            <a:r>
              <a:rPr lang="it-IT" sz="1500" b="1" dirty="0"/>
              <a:t>(parte scheletrica)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008530" y="115888"/>
            <a:ext cx="2651560" cy="369332"/>
          </a:xfrm>
          <a:prstGeom prst="rect">
            <a:avLst/>
          </a:prstGeom>
          <a:noFill/>
          <a:ln w="9525">
            <a:noFill/>
            <a:miter lim="800000"/>
            <a:headEnd/>
            <a:tailEnd/>
          </a:ln>
        </p:spPr>
        <p:txBody>
          <a:bodyPr wrap="none">
            <a:spAutoFit/>
          </a:bodyPr>
          <a:lstStyle/>
          <a:p>
            <a:r>
              <a:rPr lang="it-IT" sz="1700" b="1" dirty="0"/>
              <a:t>PINNA DEI SARCOPTERIGI  </a:t>
            </a:r>
            <a:r>
              <a:rPr lang="it-IT" sz="1800" b="1" dirty="0"/>
              <a:t> </a:t>
            </a:r>
          </a:p>
        </p:txBody>
      </p:sp>
      <p:sp>
        <p:nvSpPr>
          <p:cNvPr id="4" name="Text Box 6"/>
          <p:cNvSpPr txBox="1">
            <a:spLocks noChangeArrowheads="1"/>
          </p:cNvSpPr>
          <p:nvPr/>
        </p:nvSpPr>
        <p:spPr bwMode="auto">
          <a:xfrm>
            <a:off x="115888" y="511493"/>
            <a:ext cx="10186352" cy="1923604"/>
          </a:xfrm>
          <a:prstGeom prst="rect">
            <a:avLst/>
          </a:prstGeom>
          <a:noFill/>
          <a:ln w="9525">
            <a:noFill/>
            <a:miter lim="800000"/>
            <a:headEnd/>
            <a:tailEnd/>
          </a:ln>
        </p:spPr>
        <p:txBody>
          <a:bodyPr wrap="square">
            <a:spAutoFit/>
          </a:bodyPr>
          <a:lstStyle/>
          <a:p>
            <a:pPr>
              <a:defRPr/>
            </a:pPr>
            <a:r>
              <a:rPr lang="it-IT" sz="1700" b="1" u="sng" dirty="0">
                <a:effectLst>
                  <a:outerShdw blurRad="38100" dist="38100" dir="2700000" algn="tl">
                    <a:srgbClr val="000000">
                      <a:alpha val="43137"/>
                    </a:srgbClr>
                  </a:outerShdw>
                </a:effectLst>
              </a:rPr>
              <a:t>Pinna monobasica</a:t>
            </a:r>
            <a:r>
              <a:rPr lang="it-IT" sz="1700" b="1" dirty="0"/>
              <a:t>: 1 </a:t>
            </a:r>
            <a:r>
              <a:rPr lang="it-IT" sz="1700" b="1" dirty="0" err="1"/>
              <a:t>pterigioforo</a:t>
            </a:r>
            <a:r>
              <a:rPr lang="it-IT" sz="1700" b="1" dirty="0"/>
              <a:t> basale (tratteggiato in fig.)</a:t>
            </a:r>
          </a:p>
          <a:p>
            <a:pPr>
              <a:defRPr/>
            </a:pPr>
            <a:endParaRPr lang="it-IT" sz="1700" b="1" dirty="0"/>
          </a:p>
          <a:p>
            <a:pPr>
              <a:defRPr/>
            </a:pPr>
            <a:r>
              <a:rPr lang="it-IT" sz="1700" b="1" dirty="0"/>
              <a:t>  </a:t>
            </a:r>
            <a:r>
              <a:rPr lang="it-IT" sz="1700" b="1" u="sng" dirty="0"/>
              <a:t>- </a:t>
            </a:r>
            <a:r>
              <a:rPr lang="it-IT" sz="1700" b="1" u="sng" dirty="0" err="1"/>
              <a:t>biseriata</a:t>
            </a:r>
            <a:r>
              <a:rPr lang="it-IT" sz="1700" b="1" u="sng" dirty="0"/>
              <a:t> </a:t>
            </a:r>
            <a:r>
              <a:rPr lang="it-IT" sz="1700" b="1" dirty="0"/>
              <a:t>(dipnoi estinti e dipnoo </a:t>
            </a:r>
            <a:r>
              <a:rPr lang="it-IT" sz="1700" b="1" i="1" dirty="0" err="1"/>
              <a:t>Neoceratodus</a:t>
            </a:r>
            <a:r>
              <a:rPr lang="it-IT" sz="1700" b="1" dirty="0"/>
              <a:t>) </a:t>
            </a:r>
            <a:r>
              <a:rPr lang="it-IT" sz="1700" b="1" dirty="0" err="1"/>
              <a:t>pterigioforo</a:t>
            </a:r>
            <a:r>
              <a:rPr lang="it-IT" sz="1700" b="1" dirty="0"/>
              <a:t> basale è asse centrale da cui si </a:t>
            </a:r>
          </a:p>
          <a:p>
            <a:pPr>
              <a:defRPr/>
            </a:pPr>
            <a:r>
              <a:rPr lang="it-IT" sz="1700" b="1" dirty="0"/>
              <a:t>    dipartono gli </a:t>
            </a:r>
            <a:r>
              <a:rPr lang="it-IT" sz="1700" b="1" dirty="0" err="1"/>
              <a:t>pterigiofori</a:t>
            </a:r>
            <a:r>
              <a:rPr lang="it-IT" sz="1700" b="1" dirty="0"/>
              <a:t> radiali.</a:t>
            </a:r>
          </a:p>
          <a:p>
            <a:pPr>
              <a:defRPr/>
            </a:pPr>
            <a:r>
              <a:rPr lang="it-IT" sz="1700" b="1" dirty="0"/>
              <a:t>  </a:t>
            </a:r>
            <a:r>
              <a:rPr lang="it-IT" sz="1700" b="1" u="sng" dirty="0"/>
              <a:t>- </a:t>
            </a:r>
            <a:r>
              <a:rPr lang="it-IT" sz="1700" b="1" u="sng" dirty="0" err="1"/>
              <a:t>monoseriata</a:t>
            </a:r>
            <a:r>
              <a:rPr lang="it-IT" sz="1700" b="1" u="sng" dirty="0"/>
              <a:t> </a:t>
            </a:r>
            <a:r>
              <a:rPr lang="it-IT" sz="1700" b="1" dirty="0"/>
              <a:t>(</a:t>
            </a:r>
            <a:r>
              <a:rPr lang="it-IT" sz="1700" b="1" i="1" dirty="0" err="1"/>
              <a:t>Latimeria</a:t>
            </a:r>
            <a:r>
              <a:rPr lang="it-IT" sz="1700" b="1" dirty="0"/>
              <a:t>, </a:t>
            </a:r>
            <a:r>
              <a:rPr lang="it-IT" sz="1700" b="1" dirty="0" err="1"/>
              <a:t>†</a:t>
            </a:r>
            <a:r>
              <a:rPr lang="it-IT" sz="1700" b="1" i="1" dirty="0" err="1"/>
              <a:t>Eusthenopteron</a:t>
            </a:r>
            <a:r>
              <a:rPr lang="it-IT" sz="1700" b="1" dirty="0"/>
              <a:t>) </a:t>
            </a:r>
          </a:p>
          <a:p>
            <a:pPr>
              <a:defRPr/>
            </a:pPr>
            <a:r>
              <a:rPr lang="it-IT" sz="1700" b="1" dirty="0"/>
              <a:t>    </a:t>
            </a:r>
            <a:r>
              <a:rPr lang="it-IT" sz="1700" b="1" dirty="0" err="1"/>
              <a:t>pterigioforo</a:t>
            </a:r>
            <a:r>
              <a:rPr lang="it-IT" sz="1700" b="1" dirty="0"/>
              <a:t> basale si estende lungo il margine posteriore di pinna e i radiali si estendono su lato </a:t>
            </a:r>
          </a:p>
          <a:p>
            <a:pPr>
              <a:defRPr/>
            </a:pPr>
            <a:r>
              <a:rPr lang="it-IT" sz="1700" b="1" dirty="0"/>
              <a:t>    anteriore.     </a:t>
            </a:r>
          </a:p>
        </p:txBody>
      </p:sp>
      <p:grpSp>
        <p:nvGrpSpPr>
          <p:cNvPr id="17" name="Gruppo 16"/>
          <p:cNvGrpSpPr/>
          <p:nvPr/>
        </p:nvGrpSpPr>
        <p:grpSpPr>
          <a:xfrm>
            <a:off x="144789" y="2391259"/>
            <a:ext cx="5964237" cy="3625850"/>
            <a:chOff x="627063" y="2893295"/>
            <a:chExt cx="5964237" cy="3625850"/>
          </a:xfrm>
        </p:grpSpPr>
        <p:grpSp>
          <p:nvGrpSpPr>
            <p:cNvPr id="18" name="Gruppo 17"/>
            <p:cNvGrpSpPr/>
            <p:nvPr/>
          </p:nvGrpSpPr>
          <p:grpSpPr>
            <a:xfrm>
              <a:off x="627063" y="2893295"/>
              <a:ext cx="5964237" cy="3625850"/>
              <a:chOff x="420688" y="2982207"/>
              <a:chExt cx="5964237" cy="3625850"/>
            </a:xfrm>
          </p:grpSpPr>
          <p:pic>
            <p:nvPicPr>
              <p:cNvPr id="20" name="Picture 7" descr="0906"/>
              <p:cNvPicPr>
                <a:picLocks noChangeAspect="1" noChangeArrowheads="1"/>
              </p:cNvPicPr>
              <p:nvPr/>
            </p:nvPicPr>
            <p:blipFill>
              <a:blip r:embed="rId2"/>
              <a:srcRect r="32741" b="57004"/>
              <a:stretch>
                <a:fillRect/>
              </a:stretch>
            </p:blipFill>
            <p:spPr bwMode="auto">
              <a:xfrm>
                <a:off x="420688" y="2982207"/>
                <a:ext cx="5964237" cy="3625850"/>
              </a:xfrm>
              <a:prstGeom prst="rect">
                <a:avLst/>
              </a:prstGeom>
              <a:noFill/>
              <a:ln w="9525">
                <a:noFill/>
                <a:miter lim="800000"/>
                <a:headEnd/>
                <a:tailEnd/>
              </a:ln>
            </p:spPr>
          </p:pic>
          <p:sp>
            <p:nvSpPr>
              <p:cNvPr id="21" name="Text Box 8"/>
              <p:cNvSpPr txBox="1">
                <a:spLocks noChangeArrowheads="1"/>
              </p:cNvSpPr>
              <p:nvPr/>
            </p:nvSpPr>
            <p:spPr bwMode="auto">
              <a:xfrm>
                <a:off x="715748" y="3040416"/>
                <a:ext cx="1152239" cy="307777"/>
              </a:xfrm>
              <a:prstGeom prst="rect">
                <a:avLst/>
              </a:prstGeom>
              <a:solidFill>
                <a:srgbClr val="FFFF00"/>
              </a:solidFill>
              <a:ln w="9525">
                <a:noFill/>
                <a:miter lim="800000"/>
                <a:headEnd/>
                <a:tailEnd/>
              </a:ln>
            </p:spPr>
            <p:txBody>
              <a:bodyPr wrap="none">
                <a:spAutoFit/>
              </a:bodyPr>
              <a:lstStyle/>
              <a:p>
                <a:r>
                  <a:rPr lang="it-IT" sz="1400" b="1" dirty="0" err="1">
                    <a:solidFill>
                      <a:schemeClr val="accent2"/>
                    </a:solidFill>
                  </a:rPr>
                  <a:t>Archipterigio</a:t>
                </a:r>
                <a:endParaRPr lang="it-IT" sz="1400" b="1" dirty="0">
                  <a:solidFill>
                    <a:schemeClr val="accent2"/>
                  </a:solidFill>
                </a:endParaRPr>
              </a:p>
            </p:txBody>
          </p:sp>
          <p:sp>
            <p:nvSpPr>
              <p:cNvPr id="22" name="Text Box 9"/>
              <p:cNvSpPr txBox="1">
                <a:spLocks noChangeArrowheads="1"/>
              </p:cNvSpPr>
              <p:nvPr/>
            </p:nvSpPr>
            <p:spPr bwMode="auto">
              <a:xfrm>
                <a:off x="5110647" y="3284888"/>
                <a:ext cx="1238672" cy="307777"/>
              </a:xfrm>
              <a:prstGeom prst="rect">
                <a:avLst/>
              </a:prstGeom>
              <a:solidFill>
                <a:srgbClr val="FFFF00"/>
              </a:solidFill>
              <a:ln w="9525">
                <a:noFill/>
                <a:miter lim="800000"/>
                <a:headEnd/>
                <a:tailEnd/>
              </a:ln>
            </p:spPr>
            <p:txBody>
              <a:bodyPr wrap="none">
                <a:spAutoFit/>
              </a:bodyPr>
              <a:lstStyle/>
              <a:p>
                <a:r>
                  <a:rPr lang="it-IT" sz="1400" dirty="0" err="1">
                    <a:solidFill>
                      <a:srgbClr val="FF0000"/>
                    </a:solidFill>
                  </a:rPr>
                  <a:t>Crossopterigio</a:t>
                </a:r>
                <a:endParaRPr lang="it-IT" sz="1400" dirty="0">
                  <a:solidFill>
                    <a:srgbClr val="FF0000"/>
                  </a:solidFill>
                </a:endParaRPr>
              </a:p>
            </p:txBody>
          </p:sp>
          <p:sp>
            <p:nvSpPr>
              <p:cNvPr id="23" name="Line 11"/>
              <p:cNvSpPr>
                <a:spLocks noChangeShapeType="1"/>
              </p:cNvSpPr>
              <p:nvPr/>
            </p:nvSpPr>
            <p:spPr bwMode="auto">
              <a:xfrm flipH="1">
                <a:off x="2165350" y="3078163"/>
                <a:ext cx="180975" cy="3216275"/>
              </a:xfrm>
              <a:prstGeom prst="line">
                <a:avLst/>
              </a:prstGeom>
              <a:noFill/>
              <a:ln w="57150">
                <a:solidFill>
                  <a:schemeClr val="tx1"/>
                </a:solidFill>
                <a:prstDash val="sysDot"/>
                <a:round/>
                <a:headEnd/>
                <a:tailEnd/>
              </a:ln>
            </p:spPr>
            <p:txBody>
              <a:bodyPr/>
              <a:lstStyle/>
              <a:p>
                <a:endParaRPr lang="it-IT"/>
              </a:p>
            </p:txBody>
          </p:sp>
          <p:sp>
            <p:nvSpPr>
              <p:cNvPr id="24" name="Line 12"/>
              <p:cNvSpPr>
                <a:spLocks noChangeShapeType="1"/>
              </p:cNvSpPr>
              <p:nvPr/>
            </p:nvSpPr>
            <p:spPr bwMode="auto">
              <a:xfrm flipH="1">
                <a:off x="4516438" y="3017838"/>
                <a:ext cx="177800" cy="3332162"/>
              </a:xfrm>
              <a:prstGeom prst="line">
                <a:avLst/>
              </a:prstGeom>
              <a:noFill/>
              <a:ln w="57150">
                <a:solidFill>
                  <a:schemeClr val="tx1"/>
                </a:solidFill>
                <a:prstDash val="sysDot"/>
                <a:round/>
                <a:headEnd/>
                <a:tailEnd/>
              </a:ln>
            </p:spPr>
            <p:txBody>
              <a:bodyPr/>
              <a:lstStyle/>
              <a:p>
                <a:endParaRPr lang="it-IT"/>
              </a:p>
            </p:txBody>
          </p:sp>
          <p:sp>
            <p:nvSpPr>
              <p:cNvPr id="25" name="Oval 13"/>
              <p:cNvSpPr>
                <a:spLocks noChangeArrowheads="1"/>
              </p:cNvSpPr>
              <p:nvPr/>
            </p:nvSpPr>
            <p:spPr bwMode="auto">
              <a:xfrm>
                <a:off x="3260725" y="4068763"/>
                <a:ext cx="857250" cy="503237"/>
              </a:xfrm>
              <a:prstGeom prst="ellipse">
                <a:avLst/>
              </a:prstGeom>
              <a:noFill/>
              <a:ln w="38100">
                <a:solidFill>
                  <a:srgbClr val="FF0000"/>
                </a:solidFill>
                <a:round/>
                <a:headEnd/>
                <a:tailEnd/>
              </a:ln>
            </p:spPr>
            <p:txBody>
              <a:bodyPr wrap="none" anchor="ctr"/>
              <a:lstStyle/>
              <a:p>
                <a:endParaRPr lang="it-IT"/>
              </a:p>
            </p:txBody>
          </p:sp>
          <p:sp>
            <p:nvSpPr>
              <p:cNvPr id="26" name="Text Box 14"/>
              <p:cNvSpPr txBox="1">
                <a:spLocks noChangeArrowheads="1"/>
              </p:cNvSpPr>
              <p:nvPr/>
            </p:nvSpPr>
            <p:spPr bwMode="auto">
              <a:xfrm>
                <a:off x="2538413" y="5895975"/>
                <a:ext cx="1014412" cy="457200"/>
              </a:xfrm>
              <a:prstGeom prst="rect">
                <a:avLst/>
              </a:prstGeom>
              <a:noFill/>
              <a:ln w="9525">
                <a:noFill/>
                <a:miter lim="800000"/>
                <a:headEnd/>
                <a:tailEnd/>
              </a:ln>
            </p:spPr>
            <p:txBody>
              <a:bodyPr wrap="none">
                <a:spAutoFit/>
              </a:bodyPr>
              <a:lstStyle/>
              <a:p>
                <a:r>
                  <a:rPr lang="it-IT" sz="1200" dirty="0" err="1"/>
                  <a:t>Pterigiofori</a:t>
                </a:r>
                <a:endParaRPr lang="it-IT" sz="1200" dirty="0"/>
              </a:p>
              <a:p>
                <a:r>
                  <a:rPr lang="it-IT" sz="1200" dirty="0"/>
                  <a:t>radiali</a:t>
                </a:r>
              </a:p>
            </p:txBody>
          </p:sp>
          <p:sp>
            <p:nvSpPr>
              <p:cNvPr id="27" name="Oval 16"/>
              <p:cNvSpPr>
                <a:spLocks noChangeArrowheads="1"/>
              </p:cNvSpPr>
              <p:nvPr/>
            </p:nvSpPr>
            <p:spPr bwMode="auto">
              <a:xfrm>
                <a:off x="2411236" y="5867400"/>
                <a:ext cx="1130300" cy="466725"/>
              </a:xfrm>
              <a:prstGeom prst="ellipse">
                <a:avLst/>
              </a:prstGeom>
              <a:noFill/>
              <a:ln w="38100">
                <a:solidFill>
                  <a:srgbClr val="FF0000"/>
                </a:solidFill>
                <a:round/>
                <a:headEnd/>
                <a:tailEnd/>
              </a:ln>
            </p:spPr>
            <p:txBody>
              <a:bodyPr wrap="none" anchor="ctr"/>
              <a:lstStyle/>
              <a:p>
                <a:endParaRPr lang="it-IT"/>
              </a:p>
            </p:txBody>
          </p:sp>
          <p:sp>
            <p:nvSpPr>
              <p:cNvPr id="28" name="Oval 17"/>
              <p:cNvSpPr>
                <a:spLocks noChangeArrowheads="1"/>
              </p:cNvSpPr>
              <p:nvPr/>
            </p:nvSpPr>
            <p:spPr bwMode="auto">
              <a:xfrm>
                <a:off x="898525" y="4260850"/>
                <a:ext cx="822325" cy="428625"/>
              </a:xfrm>
              <a:prstGeom prst="ellipse">
                <a:avLst/>
              </a:prstGeom>
              <a:noFill/>
              <a:ln w="38100">
                <a:solidFill>
                  <a:srgbClr val="FF0000"/>
                </a:solidFill>
                <a:round/>
                <a:headEnd/>
                <a:tailEnd/>
              </a:ln>
            </p:spPr>
            <p:txBody>
              <a:bodyPr wrap="none" anchor="ctr"/>
              <a:lstStyle/>
              <a:p>
                <a:endParaRPr lang="it-IT"/>
              </a:p>
            </p:txBody>
          </p:sp>
        </p:grpSp>
        <p:sp>
          <p:nvSpPr>
            <p:cNvPr id="19" name="Line 15"/>
            <p:cNvSpPr>
              <a:spLocks noChangeShapeType="1"/>
            </p:cNvSpPr>
            <p:nvPr/>
          </p:nvSpPr>
          <p:spPr bwMode="auto">
            <a:xfrm>
              <a:off x="2643182" y="5000628"/>
              <a:ext cx="411163" cy="820737"/>
            </a:xfrm>
            <a:prstGeom prst="line">
              <a:avLst/>
            </a:prstGeom>
            <a:noFill/>
            <a:ln w="9525">
              <a:solidFill>
                <a:schemeClr val="tx1"/>
              </a:solidFill>
              <a:round/>
              <a:headEnd/>
              <a:tailEnd/>
            </a:ln>
          </p:spPr>
          <p:txBody>
            <a:bodyPr/>
            <a:lstStyle/>
            <a:p>
              <a:endParaRPr lang="it-IT"/>
            </a:p>
          </p:txBody>
        </p:sp>
      </p:grpSp>
      <p:sp>
        <p:nvSpPr>
          <p:cNvPr id="29" name="Text Box 10"/>
          <p:cNvSpPr txBox="1">
            <a:spLocks noChangeArrowheads="1"/>
          </p:cNvSpPr>
          <p:nvPr/>
        </p:nvSpPr>
        <p:spPr bwMode="auto">
          <a:xfrm>
            <a:off x="2831926" y="6163027"/>
            <a:ext cx="3760788" cy="615950"/>
          </a:xfrm>
          <a:prstGeom prst="rect">
            <a:avLst/>
          </a:prstGeom>
          <a:noFill/>
          <a:ln w="9525">
            <a:noFill/>
            <a:miter lim="800000"/>
            <a:headEnd/>
            <a:tailEnd/>
          </a:ln>
        </p:spPr>
        <p:txBody>
          <a:bodyPr>
            <a:spAutoFit/>
          </a:bodyPr>
          <a:lstStyle/>
          <a:p>
            <a:r>
              <a:rPr lang="it-IT" sz="1700" b="1" dirty="0"/>
              <a:t>E’ dal </a:t>
            </a:r>
            <a:r>
              <a:rPr lang="it-IT" sz="1700" b="1" dirty="0" err="1"/>
              <a:t>crossopterigio</a:t>
            </a:r>
            <a:r>
              <a:rPr lang="it-IT" sz="1700" b="1" dirty="0"/>
              <a:t> che ha avuto origine l’arto dei tetrapodi.</a:t>
            </a:r>
          </a:p>
        </p:txBody>
      </p:sp>
      <p:pic>
        <p:nvPicPr>
          <p:cNvPr id="30" name="Picture 21" descr="Immagine correlata"/>
          <p:cNvPicPr>
            <a:picLocks noChangeAspect="1" noChangeArrowheads="1"/>
          </p:cNvPicPr>
          <p:nvPr/>
        </p:nvPicPr>
        <p:blipFill>
          <a:blip r:embed="rId3"/>
          <a:srcRect/>
          <a:stretch>
            <a:fillRect/>
          </a:stretch>
        </p:blipFill>
        <p:spPr bwMode="auto">
          <a:xfrm>
            <a:off x="6615288" y="4784525"/>
            <a:ext cx="2315281" cy="183793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5"/>
          <p:cNvSpPr txBox="1">
            <a:spLocks noChangeArrowheads="1"/>
          </p:cNvSpPr>
          <p:nvPr/>
        </p:nvSpPr>
        <p:spPr bwMode="auto">
          <a:xfrm>
            <a:off x="1714500" y="153106"/>
            <a:ext cx="7429500" cy="630942"/>
          </a:xfrm>
          <a:prstGeom prst="rect">
            <a:avLst/>
          </a:prstGeom>
          <a:noFill/>
          <a:ln w="9525">
            <a:noFill/>
            <a:miter lim="800000"/>
            <a:headEnd/>
            <a:tailEnd/>
          </a:ln>
        </p:spPr>
        <p:txBody>
          <a:bodyPr wrap="square">
            <a:spAutoFit/>
          </a:bodyPr>
          <a:lstStyle/>
          <a:p>
            <a:r>
              <a:rPr lang="it-IT" sz="1700" b="1" dirty="0"/>
              <a:t>??  Spine fossili già in Ordoviciano (</a:t>
            </a:r>
            <a:r>
              <a:rPr lang="it-IT" sz="1800" b="1" dirty="0"/>
              <a:t>485-443 Ma) </a:t>
            </a:r>
            <a:endParaRPr lang="it-IT" sz="1700" b="1" dirty="0"/>
          </a:p>
          <a:p>
            <a:r>
              <a:rPr lang="it-IT" sz="1700" b="1" dirty="0" err="1"/>
              <a:t>Siluriano-Devoniano-Carbonifero</a:t>
            </a:r>
            <a:r>
              <a:rPr lang="it-IT" sz="1700" b="1" dirty="0"/>
              <a:t>, fino a Permiano (estinzione del gruppo) </a:t>
            </a:r>
          </a:p>
        </p:txBody>
      </p:sp>
      <p:grpSp>
        <p:nvGrpSpPr>
          <p:cNvPr id="4" name="Gruppo 16"/>
          <p:cNvGrpSpPr>
            <a:grpSpLocks/>
          </p:cNvGrpSpPr>
          <p:nvPr/>
        </p:nvGrpSpPr>
        <p:grpSpPr bwMode="auto">
          <a:xfrm>
            <a:off x="142875" y="273050"/>
            <a:ext cx="1481138" cy="369332"/>
            <a:chOff x="285728" y="173038"/>
            <a:chExt cx="1481138" cy="369331"/>
          </a:xfrm>
        </p:grpSpPr>
        <p:sp>
          <p:nvSpPr>
            <p:cNvPr id="5" name="Text Box 7"/>
            <p:cNvSpPr txBox="1">
              <a:spLocks noChangeArrowheads="1"/>
            </p:cNvSpPr>
            <p:nvPr/>
          </p:nvSpPr>
          <p:spPr bwMode="auto">
            <a:xfrm>
              <a:off x="357166" y="173038"/>
              <a:ext cx="1204882" cy="369331"/>
            </a:xfrm>
            <a:prstGeom prst="rect">
              <a:avLst/>
            </a:prstGeom>
            <a:noFill/>
            <a:ln w="9525">
              <a:noFill/>
              <a:miter lim="800000"/>
              <a:headEnd/>
              <a:tailEnd/>
            </a:ln>
          </p:spPr>
          <p:txBody>
            <a:bodyPr wrap="none">
              <a:spAutoFit/>
            </a:bodyPr>
            <a:lstStyle/>
            <a:p>
              <a:r>
                <a:rPr lang="it-IT" sz="1800" b="1" dirty="0"/>
                <a:t>ACANTODI</a:t>
              </a:r>
            </a:p>
          </p:txBody>
        </p:sp>
        <p:sp>
          <p:nvSpPr>
            <p:cNvPr id="6" name="Rectangle 21"/>
            <p:cNvSpPr>
              <a:spLocks noChangeArrowheads="1"/>
            </p:cNvSpPr>
            <p:nvPr/>
          </p:nvSpPr>
          <p:spPr bwMode="auto">
            <a:xfrm>
              <a:off x="285728" y="182563"/>
              <a:ext cx="1481138" cy="350837"/>
            </a:xfrm>
            <a:prstGeom prst="rect">
              <a:avLst/>
            </a:prstGeom>
            <a:noFill/>
            <a:ln w="38100">
              <a:solidFill>
                <a:srgbClr val="FF0000"/>
              </a:solidFill>
              <a:miter lim="800000"/>
              <a:headEnd/>
              <a:tailEnd/>
            </a:ln>
          </p:spPr>
          <p:txBody>
            <a:bodyPr wrap="none" anchor="ctr"/>
            <a:lstStyle/>
            <a:p>
              <a:endParaRPr lang="it-IT"/>
            </a:p>
          </p:txBody>
        </p:sp>
      </p:grpSp>
      <p:sp>
        <p:nvSpPr>
          <p:cNvPr id="7" name="Text Box 27"/>
          <p:cNvSpPr txBox="1">
            <a:spLocks noChangeArrowheads="1"/>
          </p:cNvSpPr>
          <p:nvPr/>
        </p:nvSpPr>
        <p:spPr bwMode="auto">
          <a:xfrm>
            <a:off x="160338" y="1300163"/>
            <a:ext cx="6624637" cy="354012"/>
          </a:xfrm>
          <a:prstGeom prst="rect">
            <a:avLst/>
          </a:prstGeom>
          <a:noFill/>
          <a:ln w="9525">
            <a:noFill/>
            <a:miter lim="800000"/>
            <a:headEnd/>
            <a:tailEnd/>
          </a:ln>
        </p:spPr>
        <p:txBody>
          <a:bodyPr>
            <a:spAutoFit/>
          </a:bodyPr>
          <a:lstStyle/>
          <a:p>
            <a:r>
              <a:rPr lang="it-IT" sz="1700" b="1" dirty="0"/>
              <a:t>Habitat: sia marino (originariamente) che acqua dolce. </a:t>
            </a:r>
          </a:p>
        </p:txBody>
      </p:sp>
      <p:sp>
        <p:nvSpPr>
          <p:cNvPr id="8" name="Rettangolo 20"/>
          <p:cNvSpPr>
            <a:spLocks noChangeArrowheads="1"/>
          </p:cNvSpPr>
          <p:nvPr/>
        </p:nvSpPr>
        <p:spPr bwMode="auto">
          <a:xfrm>
            <a:off x="147638" y="1793875"/>
            <a:ext cx="9131829" cy="877163"/>
          </a:xfrm>
          <a:prstGeom prst="rect">
            <a:avLst/>
          </a:prstGeom>
          <a:noFill/>
          <a:ln w="9525">
            <a:noFill/>
            <a:miter lim="800000"/>
            <a:headEnd/>
            <a:tailEnd/>
          </a:ln>
        </p:spPr>
        <p:txBody>
          <a:bodyPr wrap="square">
            <a:spAutoFit/>
          </a:bodyPr>
          <a:lstStyle/>
          <a:p>
            <a:r>
              <a:rPr lang="it-IT" sz="1700" b="1" dirty="0" err="1"/>
              <a:t>Acanta</a:t>
            </a:r>
            <a:r>
              <a:rPr lang="it-IT" sz="1700" b="1" dirty="0"/>
              <a:t> </a:t>
            </a:r>
            <a:r>
              <a:rPr lang="it-IT" sz="1700" b="1" i="1" dirty="0"/>
              <a:t>(</a:t>
            </a:r>
            <a:r>
              <a:rPr lang="el-GR" sz="1700" b="1" i="1" dirty="0"/>
              <a:t>ἄκανθα</a:t>
            </a:r>
            <a:r>
              <a:rPr lang="it-IT" sz="1700" b="1" i="1" dirty="0"/>
              <a:t>) </a:t>
            </a:r>
            <a:r>
              <a:rPr lang="it-IT" sz="1700" b="1" dirty="0"/>
              <a:t>= spina</a:t>
            </a:r>
            <a:r>
              <a:rPr lang="el-GR" sz="1700" b="1" dirty="0"/>
              <a:t> </a:t>
            </a:r>
            <a:endParaRPr lang="it-IT" sz="1700" b="1" dirty="0"/>
          </a:p>
          <a:p>
            <a:r>
              <a:rPr lang="it-IT" sz="1700" b="1" dirty="0"/>
              <a:t>Dotati di robuste </a:t>
            </a:r>
            <a:r>
              <a:rPr lang="it-IT" sz="1700" b="1" u="sng" dirty="0"/>
              <a:t>spine</a:t>
            </a:r>
            <a:r>
              <a:rPr lang="it-IT" sz="1700" b="1" dirty="0"/>
              <a:t> ossee a sostegno (con eccezioni) delle pinne pari e dispari.</a:t>
            </a:r>
          </a:p>
          <a:p>
            <a:r>
              <a:rPr lang="it-IT" sz="1700" b="1" dirty="0"/>
              <a:t>Funzione: </a:t>
            </a:r>
            <a:r>
              <a:rPr lang="it-IT" sz="1700" b="1" u="sng" dirty="0"/>
              <a:t>difesa </a:t>
            </a:r>
            <a:r>
              <a:rPr lang="it-IT" sz="1700" b="1" dirty="0"/>
              <a:t>da predatori.</a:t>
            </a:r>
          </a:p>
        </p:txBody>
      </p:sp>
      <p:sp>
        <p:nvSpPr>
          <p:cNvPr id="9" name="CasellaDiTesto 19"/>
          <p:cNvSpPr txBox="1">
            <a:spLocks noChangeArrowheads="1"/>
          </p:cNvSpPr>
          <p:nvPr/>
        </p:nvSpPr>
        <p:spPr bwMode="auto">
          <a:xfrm>
            <a:off x="225425" y="4658430"/>
            <a:ext cx="5055166" cy="1661993"/>
          </a:xfrm>
          <a:prstGeom prst="rect">
            <a:avLst/>
          </a:prstGeom>
          <a:noFill/>
          <a:ln w="9525">
            <a:noFill/>
            <a:miter lim="800000"/>
            <a:headEnd/>
            <a:tailEnd/>
          </a:ln>
        </p:spPr>
        <p:txBody>
          <a:bodyPr wrap="none">
            <a:spAutoFit/>
          </a:bodyPr>
          <a:lstStyle/>
          <a:p>
            <a:r>
              <a:rPr lang="it-IT" sz="1700" b="1" dirty="0"/>
              <a:t>Altre caratteristiche distintive:</a:t>
            </a:r>
          </a:p>
          <a:p>
            <a:r>
              <a:rPr lang="it-IT" sz="1700" b="1" dirty="0"/>
              <a:t>-corpo affusolato</a:t>
            </a:r>
          </a:p>
          <a:p>
            <a:r>
              <a:rPr lang="it-IT" sz="1700" b="1" dirty="0"/>
              <a:t>-dimensioni piccole (~20 cm, ma </a:t>
            </a:r>
            <a:r>
              <a:rPr lang="it-IT" sz="1700" b="1" i="1" u="sng" dirty="0" err="1"/>
              <a:t>Gyracanthus</a:t>
            </a:r>
            <a:r>
              <a:rPr lang="it-IT" sz="1700" b="1" dirty="0"/>
              <a:t> di 2 m) </a:t>
            </a:r>
            <a:r>
              <a:rPr lang="it-IT" sz="1700" b="1" dirty="0">
                <a:solidFill>
                  <a:srgbClr val="FF0000"/>
                </a:solidFill>
              </a:rPr>
              <a:t> ⃰</a:t>
            </a:r>
          </a:p>
          <a:p>
            <a:r>
              <a:rPr lang="it-IT" sz="1700" b="1" dirty="0"/>
              <a:t>-scaglie con morfologia particolare (“bulbose”)</a:t>
            </a:r>
          </a:p>
          <a:p>
            <a:r>
              <a:rPr lang="it-IT" sz="1700" b="1" dirty="0"/>
              <a:t>-bocca e occhi ampi (a volte con anelli sclerotici, simili</a:t>
            </a:r>
          </a:p>
          <a:p>
            <a:r>
              <a:rPr lang="it-IT" sz="1700" b="1" dirty="0"/>
              <a:t> a quelli degli uccelli).</a:t>
            </a:r>
          </a:p>
        </p:txBody>
      </p:sp>
      <p:sp>
        <p:nvSpPr>
          <p:cNvPr id="10" name="CasellaDiTesto 30"/>
          <p:cNvSpPr txBox="1">
            <a:spLocks noChangeArrowheads="1"/>
          </p:cNvSpPr>
          <p:nvPr/>
        </p:nvSpPr>
        <p:spPr bwMode="auto">
          <a:xfrm>
            <a:off x="174625" y="884060"/>
            <a:ext cx="2500749" cy="353943"/>
          </a:xfrm>
          <a:prstGeom prst="rect">
            <a:avLst/>
          </a:prstGeom>
          <a:noFill/>
          <a:ln w="9525">
            <a:noFill/>
            <a:miter lim="800000"/>
            <a:headEnd/>
            <a:tailEnd/>
          </a:ln>
        </p:spPr>
        <p:txBody>
          <a:bodyPr wrap="none">
            <a:spAutoFit/>
          </a:bodyPr>
          <a:lstStyle/>
          <a:p>
            <a:r>
              <a:rPr lang="it-IT" sz="1700" b="1" dirty="0"/>
              <a:t>70 generi con ~150 specie</a:t>
            </a:r>
          </a:p>
        </p:txBody>
      </p:sp>
      <p:grpSp>
        <p:nvGrpSpPr>
          <p:cNvPr id="11" name="Gruppo 20"/>
          <p:cNvGrpSpPr>
            <a:grpSpLocks/>
          </p:cNvGrpSpPr>
          <p:nvPr/>
        </p:nvGrpSpPr>
        <p:grpSpPr bwMode="auto">
          <a:xfrm>
            <a:off x="423974" y="2855477"/>
            <a:ext cx="2600325" cy="1641400"/>
            <a:chOff x="506204" y="3143589"/>
            <a:chExt cx="2600325" cy="1640999"/>
          </a:xfrm>
        </p:grpSpPr>
        <p:pic>
          <p:nvPicPr>
            <p:cNvPr id="12" name="Picture 21" descr="http://www.newark.osu.edu/facultystaff/personal/jstjohn/Documents/Cool-fossils/Paleozoic-fish_files/image008.jpg"/>
            <p:cNvPicPr>
              <a:picLocks noChangeAspect="1" noChangeArrowheads="1"/>
            </p:cNvPicPr>
            <p:nvPr/>
          </p:nvPicPr>
          <p:blipFill>
            <a:blip r:embed="rId2"/>
            <a:srcRect/>
            <a:stretch>
              <a:fillRect/>
            </a:stretch>
          </p:blipFill>
          <p:spPr bwMode="auto">
            <a:xfrm>
              <a:off x="506204" y="3143589"/>
              <a:ext cx="2600325" cy="1389062"/>
            </a:xfrm>
            <a:prstGeom prst="rect">
              <a:avLst/>
            </a:prstGeom>
            <a:noFill/>
            <a:ln w="9525">
              <a:noFill/>
              <a:miter lim="800000"/>
              <a:headEnd/>
              <a:tailEnd/>
            </a:ln>
          </p:spPr>
        </p:pic>
        <p:sp>
          <p:nvSpPr>
            <p:cNvPr id="13" name="Rettangolo 19"/>
            <p:cNvSpPr>
              <a:spLocks noChangeArrowheads="1"/>
            </p:cNvSpPr>
            <p:nvPr/>
          </p:nvSpPr>
          <p:spPr bwMode="auto">
            <a:xfrm>
              <a:off x="770242" y="4476886"/>
              <a:ext cx="1760034" cy="307702"/>
            </a:xfrm>
            <a:prstGeom prst="rect">
              <a:avLst/>
            </a:prstGeom>
            <a:noFill/>
            <a:ln w="9525">
              <a:noFill/>
              <a:miter lim="800000"/>
              <a:headEnd/>
              <a:tailEnd/>
            </a:ln>
          </p:spPr>
          <p:txBody>
            <a:bodyPr wrap="none">
              <a:spAutoFit/>
            </a:bodyPr>
            <a:lstStyle/>
            <a:p>
              <a:r>
                <a:rPr lang="it-IT" sz="1400" b="1" i="1" dirty="0" err="1"/>
                <a:t>Diplacanthus</a:t>
              </a:r>
              <a:r>
                <a:rPr lang="it-IT" sz="1400" b="1" i="1" dirty="0"/>
                <a:t> </a:t>
              </a:r>
              <a:r>
                <a:rPr lang="it-IT" sz="1400" b="1" i="1" dirty="0" err="1"/>
                <a:t>striatus</a:t>
              </a:r>
              <a:endParaRPr lang="it-IT" sz="1400" b="1" dirty="0"/>
            </a:p>
          </p:txBody>
        </p:sp>
      </p:grpSp>
      <p:pic>
        <p:nvPicPr>
          <p:cNvPr id="14" name="Picture 19" descr="https://designeranimals.wikispaces.com/file/view/1_d18718ccfa6e4cb85f65b6bfff36415e1.jpg/154489809/1_d18718ccfa6e4cb85f65b6bfff36415e1.jpg"/>
          <p:cNvPicPr>
            <a:picLocks noChangeAspect="1" noChangeArrowheads="1"/>
          </p:cNvPicPr>
          <p:nvPr/>
        </p:nvPicPr>
        <p:blipFill>
          <a:blip r:embed="rId3"/>
          <a:srcRect/>
          <a:stretch>
            <a:fillRect/>
          </a:stretch>
        </p:blipFill>
        <p:spPr bwMode="auto">
          <a:xfrm>
            <a:off x="6784975" y="4658430"/>
            <a:ext cx="2068512" cy="1763713"/>
          </a:xfrm>
          <a:prstGeom prst="rect">
            <a:avLst/>
          </a:prstGeom>
          <a:noFill/>
          <a:ln w="9525">
            <a:noFill/>
            <a:miter lim="800000"/>
            <a:headEnd/>
            <a:tailEnd/>
          </a:ln>
        </p:spPr>
      </p:pic>
      <p:pic>
        <p:nvPicPr>
          <p:cNvPr id="15" name="Picture 21" descr="http://paolov.files.wordpress.com/2012/12/mystery179b.jpg?w=450"/>
          <p:cNvPicPr>
            <a:picLocks noChangeAspect="1" noChangeArrowheads="1"/>
          </p:cNvPicPr>
          <p:nvPr/>
        </p:nvPicPr>
        <p:blipFill>
          <a:blip r:embed="rId4"/>
          <a:srcRect l="7092" r="7603" b="17969"/>
          <a:stretch>
            <a:fillRect/>
          </a:stretch>
        </p:blipFill>
        <p:spPr bwMode="auto">
          <a:xfrm>
            <a:off x="5529616" y="5378808"/>
            <a:ext cx="952500" cy="896937"/>
          </a:xfrm>
          <a:prstGeom prst="rect">
            <a:avLst/>
          </a:prstGeom>
          <a:noFill/>
          <a:ln w="9525">
            <a:noFill/>
            <a:miter lim="800000"/>
            <a:headEnd/>
            <a:tailEnd/>
          </a:ln>
        </p:spPr>
      </p:pic>
      <p:grpSp>
        <p:nvGrpSpPr>
          <p:cNvPr id="20" name="Gruppo 19"/>
          <p:cNvGrpSpPr/>
          <p:nvPr/>
        </p:nvGrpSpPr>
        <p:grpSpPr>
          <a:xfrm>
            <a:off x="3951376" y="2656773"/>
            <a:ext cx="3614737" cy="1202599"/>
            <a:chOff x="3951376" y="2656773"/>
            <a:chExt cx="3614737" cy="1202599"/>
          </a:xfrm>
        </p:grpSpPr>
        <p:pic>
          <p:nvPicPr>
            <p:cNvPr id="16" name="Picture 23" descr="Gyracanthus fossil spine"/>
            <p:cNvPicPr>
              <a:picLocks noChangeAspect="1" noChangeArrowheads="1"/>
            </p:cNvPicPr>
            <p:nvPr/>
          </p:nvPicPr>
          <p:blipFill>
            <a:blip r:embed="rId5"/>
            <a:srcRect/>
            <a:stretch>
              <a:fillRect/>
            </a:stretch>
          </p:blipFill>
          <p:spPr bwMode="auto">
            <a:xfrm>
              <a:off x="3951376" y="2656773"/>
              <a:ext cx="3614737" cy="890588"/>
            </a:xfrm>
            <a:prstGeom prst="rect">
              <a:avLst/>
            </a:prstGeom>
            <a:noFill/>
            <a:ln w="9525">
              <a:noFill/>
              <a:miter lim="800000"/>
              <a:headEnd/>
              <a:tailEnd/>
            </a:ln>
          </p:spPr>
        </p:pic>
        <p:sp>
          <p:nvSpPr>
            <p:cNvPr id="17" name="CasellaDiTesto 27"/>
            <p:cNvSpPr txBox="1">
              <a:spLocks noChangeArrowheads="1"/>
            </p:cNvSpPr>
            <p:nvPr/>
          </p:nvSpPr>
          <p:spPr bwMode="auto">
            <a:xfrm>
              <a:off x="3990181" y="3551595"/>
              <a:ext cx="2763642" cy="307777"/>
            </a:xfrm>
            <a:prstGeom prst="rect">
              <a:avLst/>
            </a:prstGeom>
            <a:noFill/>
            <a:ln w="9525">
              <a:noFill/>
              <a:miter lim="800000"/>
              <a:headEnd/>
              <a:tailEnd/>
            </a:ln>
          </p:spPr>
          <p:txBody>
            <a:bodyPr wrap="none">
              <a:spAutoFit/>
            </a:bodyPr>
            <a:lstStyle/>
            <a:p>
              <a:r>
                <a:rPr lang="it-IT" sz="1400" dirty="0">
                  <a:solidFill>
                    <a:srgbClr val="FF0000"/>
                  </a:solidFill>
                </a:rPr>
                <a:t>⃰  </a:t>
              </a:r>
              <a:r>
                <a:rPr lang="it-IT" sz="1400" b="1" dirty="0"/>
                <a:t>Spina di </a:t>
              </a:r>
              <a:r>
                <a:rPr lang="it-IT" sz="1400" b="1" i="1" dirty="0" err="1"/>
                <a:t>Gyracanthus</a:t>
              </a:r>
              <a:r>
                <a:rPr lang="it-IT" sz="1400" b="1" dirty="0"/>
                <a:t> lunga 25 cm</a:t>
              </a:r>
            </a:p>
          </p:txBody>
        </p:sp>
      </p:grpSp>
      <p:sp>
        <p:nvSpPr>
          <p:cNvPr id="19" name="CasellaDiTesto 19"/>
          <p:cNvSpPr txBox="1">
            <a:spLocks noChangeArrowheads="1"/>
          </p:cNvSpPr>
          <p:nvPr/>
        </p:nvSpPr>
        <p:spPr bwMode="auto">
          <a:xfrm>
            <a:off x="7349067" y="6422143"/>
            <a:ext cx="773112" cy="276225"/>
          </a:xfrm>
          <a:prstGeom prst="rect">
            <a:avLst/>
          </a:prstGeom>
          <a:noFill/>
          <a:ln w="9525">
            <a:noFill/>
            <a:miter lim="800000"/>
            <a:headEnd/>
            <a:tailEnd/>
          </a:ln>
        </p:spPr>
        <p:txBody>
          <a:bodyPr wrap="none">
            <a:spAutoFit/>
          </a:bodyPr>
          <a:lstStyle/>
          <a:p>
            <a:r>
              <a:rPr lang="it-IT" sz="1200"/>
              <a:t>Uccello </a:t>
            </a:r>
          </a:p>
        </p:txBody>
      </p:sp>
      <p:cxnSp>
        <p:nvCxnSpPr>
          <p:cNvPr id="22" name="Connettore 2 21"/>
          <p:cNvCxnSpPr/>
          <p:nvPr/>
        </p:nvCxnSpPr>
        <p:spPr>
          <a:xfrm rot="5400000" flipH="1" flipV="1">
            <a:off x="3801960" y="4008789"/>
            <a:ext cx="1365771" cy="1066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195263" y="68517"/>
            <a:ext cx="4827925" cy="1400383"/>
          </a:xfrm>
          <a:prstGeom prst="rect">
            <a:avLst/>
          </a:prstGeom>
          <a:noFill/>
          <a:ln w="9525">
            <a:noFill/>
            <a:miter lim="800000"/>
            <a:headEnd/>
            <a:tailEnd/>
          </a:ln>
        </p:spPr>
        <p:txBody>
          <a:bodyPr wrap="none">
            <a:spAutoFit/>
          </a:bodyPr>
          <a:lstStyle/>
          <a:p>
            <a:r>
              <a:rPr lang="it-IT" sz="1700" b="1" dirty="0"/>
              <a:t>Chiamati </a:t>
            </a:r>
            <a:r>
              <a:rPr lang="it-IT" sz="1700" b="1" u="sng" dirty="0"/>
              <a:t>“squali spinosi</a:t>
            </a:r>
            <a:r>
              <a:rPr lang="it-IT" sz="1700" b="1" dirty="0"/>
              <a:t>” </a:t>
            </a:r>
          </a:p>
          <a:p>
            <a:r>
              <a:rPr lang="it-IT" sz="1700" b="1" dirty="0"/>
              <a:t>Con gli squali paleozoici (es. </a:t>
            </a:r>
            <a:r>
              <a:rPr lang="it-IT" sz="1700" b="1" i="1" dirty="0" err="1"/>
              <a:t>Hybodus</a:t>
            </a:r>
            <a:r>
              <a:rPr lang="it-IT" sz="1700" b="1" dirty="0"/>
              <a:t>) condividono:</a:t>
            </a:r>
          </a:p>
          <a:p>
            <a:r>
              <a:rPr lang="it-IT" sz="1700" b="1" dirty="0"/>
              <a:t>  -coda </a:t>
            </a:r>
            <a:r>
              <a:rPr lang="it-IT" sz="1700" b="1" dirty="0" err="1"/>
              <a:t>eterocerca</a:t>
            </a:r>
            <a:r>
              <a:rPr lang="it-IT" sz="1700" b="1" dirty="0"/>
              <a:t> (associata a nuoto attivo)</a:t>
            </a:r>
          </a:p>
          <a:p>
            <a:r>
              <a:rPr lang="it-IT" sz="1700" b="1" dirty="0"/>
              <a:t>  -scaglie non sovrapposte</a:t>
            </a:r>
          </a:p>
          <a:p>
            <a:r>
              <a:rPr lang="it-IT" sz="1700" b="1" dirty="0"/>
              <a:t>  -bocca </a:t>
            </a:r>
            <a:r>
              <a:rPr lang="it-IT" sz="1700" b="1" dirty="0" err="1"/>
              <a:t>subterminale</a:t>
            </a:r>
            <a:endParaRPr lang="it-IT" sz="1700" b="1" dirty="0"/>
          </a:p>
        </p:txBody>
      </p:sp>
      <p:sp>
        <p:nvSpPr>
          <p:cNvPr id="5" name="Text Box 24"/>
          <p:cNvSpPr txBox="1">
            <a:spLocks noChangeArrowheads="1"/>
          </p:cNvSpPr>
          <p:nvPr/>
        </p:nvSpPr>
        <p:spPr bwMode="auto">
          <a:xfrm>
            <a:off x="247650" y="2206879"/>
            <a:ext cx="6680200" cy="877888"/>
          </a:xfrm>
          <a:prstGeom prst="rect">
            <a:avLst/>
          </a:prstGeom>
          <a:noFill/>
          <a:ln w="9525">
            <a:noFill/>
            <a:miter lim="800000"/>
            <a:headEnd/>
            <a:tailEnd/>
          </a:ln>
        </p:spPr>
        <p:txBody>
          <a:bodyPr>
            <a:spAutoFit/>
          </a:bodyPr>
          <a:lstStyle/>
          <a:p>
            <a:r>
              <a:rPr lang="it-IT" sz="1700" b="1" u="sng" dirty="0"/>
              <a:t>Caratteristiche di </a:t>
            </a:r>
            <a:r>
              <a:rPr lang="it-IT" sz="1700" b="1" u="sng" dirty="0" err="1"/>
              <a:t>osteitti</a:t>
            </a:r>
            <a:r>
              <a:rPr lang="it-IT" sz="1700" b="1" dirty="0"/>
              <a:t>:</a:t>
            </a:r>
          </a:p>
          <a:p>
            <a:r>
              <a:rPr lang="it-IT" sz="1700" b="1" dirty="0"/>
              <a:t>-scheletro ossificato (anche se parzialmente)</a:t>
            </a:r>
          </a:p>
          <a:p>
            <a:r>
              <a:rPr lang="it-IT" sz="1700" b="1" dirty="0"/>
              <a:t>-opercolo + raggi </a:t>
            </a:r>
            <a:r>
              <a:rPr lang="it-IT" sz="1700" b="1" dirty="0" err="1"/>
              <a:t>branchiostegi</a:t>
            </a:r>
            <a:endParaRPr lang="it-IT" sz="1700" b="1" dirty="0"/>
          </a:p>
        </p:txBody>
      </p:sp>
      <p:sp>
        <p:nvSpPr>
          <p:cNvPr id="6" name="Rettangolo 3"/>
          <p:cNvSpPr>
            <a:spLocks noChangeArrowheads="1"/>
          </p:cNvSpPr>
          <p:nvPr/>
        </p:nvSpPr>
        <p:spPr bwMode="auto">
          <a:xfrm>
            <a:off x="212725" y="3427667"/>
            <a:ext cx="6416675" cy="1138237"/>
          </a:xfrm>
          <a:prstGeom prst="rect">
            <a:avLst/>
          </a:prstGeom>
          <a:noFill/>
          <a:ln w="9525">
            <a:noFill/>
            <a:miter lim="800000"/>
            <a:headEnd/>
            <a:tailEnd/>
          </a:ln>
        </p:spPr>
        <p:txBody>
          <a:bodyPr>
            <a:spAutoFit/>
          </a:bodyPr>
          <a:lstStyle/>
          <a:p>
            <a:r>
              <a:rPr lang="it-IT" sz="1700" b="1" dirty="0"/>
              <a:t>Tre gruppi (secondo la sistematica tradizionale): </a:t>
            </a:r>
          </a:p>
          <a:p>
            <a:r>
              <a:rPr lang="it-IT" sz="1700" b="1" dirty="0"/>
              <a:t>   1- </a:t>
            </a:r>
            <a:r>
              <a:rPr lang="it-IT" sz="1700" b="1" dirty="0" err="1"/>
              <a:t>Climatiiformes</a:t>
            </a:r>
            <a:r>
              <a:rPr lang="it-IT" sz="1700" b="1" dirty="0"/>
              <a:t> </a:t>
            </a:r>
          </a:p>
          <a:p>
            <a:r>
              <a:rPr lang="it-IT" sz="1700" b="1" dirty="0"/>
              <a:t>   2- </a:t>
            </a:r>
            <a:r>
              <a:rPr lang="it-IT" sz="1700" b="1" dirty="0" err="1"/>
              <a:t>Acanthodiformes</a:t>
            </a:r>
            <a:r>
              <a:rPr lang="it-IT" sz="1700" b="1" dirty="0"/>
              <a:t> </a:t>
            </a:r>
          </a:p>
          <a:p>
            <a:r>
              <a:rPr lang="it-IT" sz="1700" b="1" dirty="0"/>
              <a:t>   3- </a:t>
            </a:r>
            <a:r>
              <a:rPr lang="it-IT" sz="1700" b="1" dirty="0" err="1"/>
              <a:t>Ischnacanthiformes</a:t>
            </a:r>
            <a:r>
              <a:rPr lang="it-IT" sz="1700" b="1" dirty="0"/>
              <a:t> </a:t>
            </a:r>
          </a:p>
        </p:txBody>
      </p:sp>
      <p:grpSp>
        <p:nvGrpSpPr>
          <p:cNvPr id="7" name="Gruppo 15"/>
          <p:cNvGrpSpPr>
            <a:grpSpLocks/>
          </p:cNvGrpSpPr>
          <p:nvPr/>
        </p:nvGrpSpPr>
        <p:grpSpPr bwMode="auto">
          <a:xfrm>
            <a:off x="5169656" y="259810"/>
            <a:ext cx="3360737" cy="1277938"/>
            <a:chOff x="4310742" y="2726871"/>
            <a:chExt cx="3360285" cy="1276908"/>
          </a:xfrm>
        </p:grpSpPr>
        <p:pic>
          <p:nvPicPr>
            <p:cNvPr id="8" name="Picture 15" descr="Risultati immagini per squali primitivi hybodus"/>
            <p:cNvPicPr>
              <a:picLocks noChangeAspect="1" noChangeArrowheads="1"/>
            </p:cNvPicPr>
            <p:nvPr/>
          </p:nvPicPr>
          <p:blipFill>
            <a:blip r:embed="rId2"/>
            <a:srcRect/>
            <a:stretch>
              <a:fillRect/>
            </a:stretch>
          </p:blipFill>
          <p:spPr bwMode="auto">
            <a:xfrm>
              <a:off x="4310742" y="2726871"/>
              <a:ext cx="3360285" cy="1276908"/>
            </a:xfrm>
            <a:prstGeom prst="rect">
              <a:avLst/>
            </a:prstGeom>
            <a:noFill/>
            <a:ln w="9525">
              <a:noFill/>
              <a:miter lim="800000"/>
              <a:headEnd/>
              <a:tailEnd/>
            </a:ln>
          </p:spPr>
        </p:pic>
        <p:sp>
          <p:nvSpPr>
            <p:cNvPr id="9" name="CasellaDiTesto 14"/>
            <p:cNvSpPr txBox="1">
              <a:spLocks noChangeArrowheads="1"/>
            </p:cNvSpPr>
            <p:nvPr/>
          </p:nvSpPr>
          <p:spPr bwMode="auto">
            <a:xfrm>
              <a:off x="5859009" y="3672115"/>
              <a:ext cx="998991" cy="307777"/>
            </a:xfrm>
            <a:prstGeom prst="rect">
              <a:avLst/>
            </a:prstGeom>
            <a:noFill/>
            <a:ln w="9525">
              <a:noFill/>
              <a:miter lim="800000"/>
              <a:headEnd/>
              <a:tailEnd/>
            </a:ln>
          </p:spPr>
          <p:txBody>
            <a:bodyPr wrap="none">
              <a:spAutoFit/>
            </a:bodyPr>
            <a:lstStyle/>
            <a:p>
              <a:r>
                <a:rPr lang="it-IT" sz="1400" i="1">
                  <a:solidFill>
                    <a:srgbClr val="FF0000"/>
                  </a:solidFill>
                </a:rPr>
                <a:t>Hybodus </a:t>
              </a:r>
            </a:p>
          </p:txBody>
        </p:sp>
      </p:grpSp>
      <p:grpSp>
        <p:nvGrpSpPr>
          <p:cNvPr id="10" name="Gruppo 17"/>
          <p:cNvGrpSpPr>
            <a:grpSpLocks/>
          </p:cNvGrpSpPr>
          <p:nvPr/>
        </p:nvGrpSpPr>
        <p:grpSpPr bwMode="auto">
          <a:xfrm>
            <a:off x="4437856" y="2175435"/>
            <a:ext cx="4383088" cy="4291013"/>
            <a:chOff x="0" y="4664075"/>
            <a:chExt cx="4383314" cy="4291238"/>
          </a:xfrm>
        </p:grpSpPr>
        <p:grpSp>
          <p:nvGrpSpPr>
            <p:cNvPr id="11" name="Gruppo 13"/>
            <p:cNvGrpSpPr>
              <a:grpSpLocks/>
            </p:cNvGrpSpPr>
            <p:nvPr/>
          </p:nvGrpSpPr>
          <p:grpSpPr bwMode="auto">
            <a:xfrm>
              <a:off x="0" y="4664075"/>
              <a:ext cx="4373563" cy="2773363"/>
              <a:chOff x="675273" y="5523865"/>
              <a:chExt cx="3241407" cy="1684655"/>
            </a:xfrm>
          </p:grpSpPr>
          <p:pic>
            <p:nvPicPr>
              <p:cNvPr id="16" name="Picture 2" descr="http://omodeo.anisn.it/omodeo/images/21ana.jpg"/>
              <p:cNvPicPr>
                <a:picLocks noChangeAspect="1" noChangeArrowheads="1"/>
              </p:cNvPicPr>
              <p:nvPr/>
            </p:nvPicPr>
            <p:blipFill>
              <a:blip r:embed="rId3"/>
              <a:srcRect l="10133" t="28787" r="5269"/>
              <a:stretch>
                <a:fillRect/>
              </a:stretch>
            </p:blipFill>
            <p:spPr bwMode="auto">
              <a:xfrm>
                <a:off x="990600" y="5523865"/>
                <a:ext cx="2926080" cy="1637086"/>
              </a:xfrm>
              <a:prstGeom prst="rect">
                <a:avLst/>
              </a:prstGeom>
              <a:noFill/>
              <a:ln w="9525">
                <a:noFill/>
                <a:miter lim="800000"/>
                <a:headEnd/>
                <a:tailEnd/>
              </a:ln>
            </p:spPr>
          </p:pic>
          <p:sp>
            <p:nvSpPr>
              <p:cNvPr id="17" name="Rettangolo 19"/>
              <p:cNvSpPr>
                <a:spLocks noChangeArrowheads="1"/>
              </p:cNvSpPr>
              <p:nvPr/>
            </p:nvSpPr>
            <p:spPr bwMode="auto">
              <a:xfrm>
                <a:off x="675273" y="6848279"/>
                <a:ext cx="881358" cy="360241"/>
              </a:xfrm>
              <a:prstGeom prst="rect">
                <a:avLst/>
              </a:prstGeom>
              <a:solidFill>
                <a:schemeClr val="bg1"/>
              </a:solidFill>
              <a:ln w="9525" algn="ctr">
                <a:noFill/>
                <a:round/>
                <a:headEnd/>
                <a:tailEnd/>
              </a:ln>
            </p:spPr>
            <p:txBody>
              <a:bodyPr/>
              <a:lstStyle/>
              <a:p>
                <a:endParaRPr lang="it-IT"/>
              </a:p>
            </p:txBody>
          </p:sp>
        </p:grpSp>
        <p:grpSp>
          <p:nvGrpSpPr>
            <p:cNvPr id="12" name="Gruppo 14"/>
            <p:cNvGrpSpPr>
              <a:grpSpLocks/>
            </p:cNvGrpSpPr>
            <p:nvPr/>
          </p:nvGrpSpPr>
          <p:grpSpPr bwMode="auto">
            <a:xfrm>
              <a:off x="731838" y="7504108"/>
              <a:ext cx="3036887" cy="1363882"/>
              <a:chOff x="502919" y="7504676"/>
              <a:chExt cx="3037205" cy="1364094"/>
            </a:xfrm>
          </p:grpSpPr>
          <p:sp>
            <p:nvSpPr>
              <p:cNvPr id="14" name="Rettangolo 13"/>
              <p:cNvSpPr/>
              <p:nvPr/>
            </p:nvSpPr>
            <p:spPr bwMode="auto">
              <a:xfrm>
                <a:off x="1404798" y="8592488"/>
                <a:ext cx="1841788" cy="276282"/>
              </a:xfrm>
              <a:prstGeom prst="rect">
                <a:avLst/>
              </a:prstGeom>
            </p:spPr>
            <p:txBody>
              <a:bodyPr>
                <a:spAutoFit/>
              </a:bodyPr>
              <a:lstStyle/>
              <a:p>
                <a:pPr>
                  <a:defRPr/>
                </a:pPr>
                <a:r>
                  <a:rPr lang="it-IT" sz="1200" i="1" dirty="0" err="1">
                    <a:effectLst>
                      <a:outerShdw blurRad="38100" dist="38100" dir="2700000" algn="tl">
                        <a:srgbClr val="000000">
                          <a:alpha val="43137"/>
                        </a:srgbClr>
                      </a:outerShdw>
                    </a:effectLst>
                    <a:latin typeface="Arial" pitchFamily="34" charset="0"/>
                    <a:cs typeface="Arial" pitchFamily="34" charset="0"/>
                  </a:rPr>
                  <a:t>Ischnacanthus</a:t>
                </a:r>
                <a:endParaRPr lang="it-IT" sz="1200" dirty="0">
                  <a:effectLst>
                    <a:outerShdw blurRad="38100" dist="38100" dir="2700000" algn="tl">
                      <a:srgbClr val="000000">
                        <a:alpha val="43137"/>
                      </a:srgbClr>
                    </a:outerShdw>
                  </a:effectLst>
                  <a:latin typeface="Arial" pitchFamily="34" charset="0"/>
                  <a:cs typeface="Arial" pitchFamily="34" charset="0"/>
                </a:endParaRPr>
              </a:p>
            </p:txBody>
          </p:sp>
          <p:pic>
            <p:nvPicPr>
              <p:cNvPr id="15" name="Picture 6" descr="http://1.bp.blogspot.com/-0Ph0VpOtQiQ/UTtrIVrSgAI/AAAAAAAAA5U/PvmJdHYE8Wc/s640/Ischnacanthus.jpg"/>
              <p:cNvPicPr>
                <a:picLocks noChangeAspect="1" noChangeArrowheads="1"/>
              </p:cNvPicPr>
              <p:nvPr/>
            </p:nvPicPr>
            <p:blipFill>
              <a:blip r:embed="rId4"/>
              <a:srcRect/>
              <a:stretch>
                <a:fillRect/>
              </a:stretch>
            </p:blipFill>
            <p:spPr bwMode="auto">
              <a:xfrm>
                <a:off x="502919" y="7504676"/>
                <a:ext cx="3037205" cy="1136404"/>
              </a:xfrm>
              <a:prstGeom prst="rect">
                <a:avLst/>
              </a:prstGeom>
              <a:noFill/>
              <a:ln w="9525">
                <a:noFill/>
                <a:miter lim="800000"/>
                <a:headEnd/>
                <a:tailEnd/>
              </a:ln>
            </p:spPr>
          </p:pic>
        </p:grpSp>
        <p:sp>
          <p:nvSpPr>
            <p:cNvPr id="13" name="Rettangolo 16"/>
            <p:cNvSpPr>
              <a:spLocks noChangeArrowheads="1"/>
            </p:cNvSpPr>
            <p:nvPr/>
          </p:nvSpPr>
          <p:spPr bwMode="auto">
            <a:xfrm>
              <a:off x="624114" y="4876800"/>
              <a:ext cx="3759200" cy="4078513"/>
            </a:xfrm>
            <a:prstGeom prst="rect">
              <a:avLst/>
            </a:prstGeom>
            <a:noFill/>
            <a:ln w="9525" algn="ctr">
              <a:solidFill>
                <a:schemeClr val="tx1"/>
              </a:solidFill>
              <a:round/>
              <a:headEnd/>
              <a:tailEnd/>
            </a:ln>
          </p:spPr>
          <p:txBody>
            <a:bodyPr/>
            <a:lstStyle/>
            <a:p>
              <a:endParaRPr lang="it-IT"/>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8194" y="208845"/>
            <a:ext cx="9783558" cy="615553"/>
          </a:xfrm>
          <a:prstGeom prst="rect">
            <a:avLst/>
          </a:prstGeom>
          <a:noFill/>
          <a:ln w="9525">
            <a:noFill/>
            <a:miter lim="800000"/>
            <a:headEnd/>
            <a:tailEnd/>
          </a:ln>
        </p:spPr>
        <p:txBody>
          <a:bodyPr wrap="square">
            <a:spAutoFit/>
          </a:bodyPr>
          <a:lstStyle/>
          <a:p>
            <a:r>
              <a:rPr lang="it-IT" sz="1700" b="1" dirty="0"/>
              <a:t>Delle </a:t>
            </a:r>
            <a:r>
              <a:rPr lang="en-US" sz="1700" b="1" dirty="0"/>
              <a:t>~</a:t>
            </a:r>
            <a:r>
              <a:rPr lang="it-IT" sz="1700" b="1" dirty="0"/>
              <a:t> 63.283 specie di vertebrati viventi (censimento 2015) quasi metà sono pesci e la maggioranza  </a:t>
            </a:r>
          </a:p>
          <a:p>
            <a:r>
              <a:rPr lang="it-IT" sz="1700" b="1" dirty="0"/>
              <a:t>sono </a:t>
            </a:r>
            <a:r>
              <a:rPr lang="it-IT" sz="1700" b="1" dirty="0" err="1"/>
              <a:t>attinopterigi</a:t>
            </a:r>
            <a:r>
              <a:rPr lang="it-IT" sz="1700" b="1" dirty="0"/>
              <a:t>.</a:t>
            </a:r>
          </a:p>
        </p:txBody>
      </p:sp>
      <p:sp>
        <p:nvSpPr>
          <p:cNvPr id="4" name="Text Box 6"/>
          <p:cNvSpPr txBox="1">
            <a:spLocks noChangeArrowheads="1"/>
          </p:cNvSpPr>
          <p:nvPr/>
        </p:nvSpPr>
        <p:spPr bwMode="auto">
          <a:xfrm>
            <a:off x="340432" y="1024908"/>
            <a:ext cx="2364505" cy="1477167"/>
          </a:xfrm>
          <a:prstGeom prst="rect">
            <a:avLst/>
          </a:prstGeom>
          <a:noFill/>
          <a:ln w="9525">
            <a:noFill/>
            <a:miter lim="800000"/>
            <a:headEnd/>
            <a:tailEnd/>
          </a:ln>
        </p:spPr>
        <p:txBody>
          <a:bodyPr wrap="none">
            <a:spAutoFit/>
          </a:bodyPr>
          <a:lstStyle/>
          <a:p>
            <a:r>
              <a:rPr lang="it-IT" sz="1800" b="1" dirty="0">
                <a:solidFill>
                  <a:srgbClr val="FF0000"/>
                </a:solidFill>
              </a:rPr>
              <a:t>-PESCI (</a:t>
            </a:r>
            <a:r>
              <a:rPr lang="en-US" sz="1800" b="1" dirty="0">
                <a:solidFill>
                  <a:srgbClr val="FF0000"/>
                </a:solidFill>
              </a:rPr>
              <a:t>~3</a:t>
            </a:r>
            <a:r>
              <a:rPr lang="it-IT" b="1" dirty="0">
                <a:solidFill>
                  <a:srgbClr val="FF0000"/>
                </a:solidFill>
              </a:rPr>
              <a:t>3</a:t>
            </a:r>
            <a:r>
              <a:rPr lang="it-IT" sz="1800" b="1" dirty="0">
                <a:solidFill>
                  <a:srgbClr val="FF0000"/>
                </a:solidFill>
              </a:rPr>
              <a:t>.090)</a:t>
            </a:r>
          </a:p>
          <a:p>
            <a:r>
              <a:rPr lang="it-IT" sz="1800" b="1" dirty="0">
                <a:solidFill>
                  <a:srgbClr val="FF0000"/>
                </a:solidFill>
              </a:rPr>
              <a:t>- ANFIBI (</a:t>
            </a:r>
            <a:r>
              <a:rPr lang="en-US" sz="1800" b="1" dirty="0">
                <a:solidFill>
                  <a:srgbClr val="FF0000"/>
                </a:solidFill>
              </a:rPr>
              <a:t>~</a:t>
            </a:r>
            <a:r>
              <a:rPr lang="it-IT" sz="1800" b="1" dirty="0"/>
              <a:t> </a:t>
            </a:r>
            <a:r>
              <a:rPr lang="it-IT" sz="1800" b="1" dirty="0">
                <a:solidFill>
                  <a:srgbClr val="FF0000"/>
                </a:solidFill>
              </a:rPr>
              <a:t>6.801)</a:t>
            </a:r>
          </a:p>
          <a:p>
            <a:r>
              <a:rPr lang="it-IT" sz="1800" b="1" dirty="0">
                <a:solidFill>
                  <a:srgbClr val="FF0000"/>
                </a:solidFill>
              </a:rPr>
              <a:t>- RETTILI (</a:t>
            </a:r>
            <a:r>
              <a:rPr lang="en-US" sz="1800" b="1" dirty="0">
                <a:solidFill>
                  <a:srgbClr val="FF0000"/>
                </a:solidFill>
              </a:rPr>
              <a:t>~</a:t>
            </a:r>
            <a:r>
              <a:rPr lang="it-IT" sz="1800" b="1" dirty="0"/>
              <a:t> </a:t>
            </a:r>
            <a:r>
              <a:rPr lang="it-IT" sz="1800" b="1" dirty="0">
                <a:solidFill>
                  <a:srgbClr val="FF0000"/>
                </a:solidFill>
              </a:rPr>
              <a:t>9.112)</a:t>
            </a:r>
          </a:p>
          <a:p>
            <a:r>
              <a:rPr lang="it-IT" sz="1800" b="1" dirty="0">
                <a:solidFill>
                  <a:srgbClr val="FF0000"/>
                </a:solidFill>
              </a:rPr>
              <a:t>- UCCELLI (</a:t>
            </a:r>
            <a:r>
              <a:rPr lang="en-US" sz="1800" b="1" dirty="0">
                <a:solidFill>
                  <a:srgbClr val="FF0000"/>
                </a:solidFill>
              </a:rPr>
              <a:t>~</a:t>
            </a:r>
            <a:r>
              <a:rPr lang="it-IT" sz="1800" b="1" dirty="0"/>
              <a:t> </a:t>
            </a:r>
            <a:r>
              <a:rPr lang="it-IT" sz="1800" b="1" dirty="0">
                <a:solidFill>
                  <a:srgbClr val="FF0000"/>
                </a:solidFill>
              </a:rPr>
              <a:t>10.000)</a:t>
            </a:r>
          </a:p>
          <a:p>
            <a:r>
              <a:rPr lang="it-IT" sz="1800" b="1" dirty="0">
                <a:solidFill>
                  <a:srgbClr val="FF0000"/>
                </a:solidFill>
              </a:rPr>
              <a:t>- MAMMIFERI (</a:t>
            </a:r>
            <a:r>
              <a:rPr lang="en-US" sz="1800" b="1" dirty="0">
                <a:solidFill>
                  <a:srgbClr val="FF0000"/>
                </a:solidFill>
              </a:rPr>
              <a:t>~</a:t>
            </a:r>
            <a:r>
              <a:rPr lang="it-IT" sz="1800" b="1" dirty="0">
                <a:solidFill>
                  <a:srgbClr val="FF0000"/>
                </a:solidFill>
              </a:rPr>
              <a:t>5.488)</a:t>
            </a:r>
          </a:p>
        </p:txBody>
      </p:sp>
      <p:sp>
        <p:nvSpPr>
          <p:cNvPr id="5" name="Rectangle 11"/>
          <p:cNvSpPr>
            <a:spLocks noChangeArrowheads="1"/>
          </p:cNvSpPr>
          <p:nvPr/>
        </p:nvSpPr>
        <p:spPr bwMode="auto">
          <a:xfrm>
            <a:off x="388273" y="1001971"/>
            <a:ext cx="2471785" cy="1581150"/>
          </a:xfrm>
          <a:prstGeom prst="rect">
            <a:avLst/>
          </a:prstGeom>
          <a:noFill/>
          <a:ln w="38100">
            <a:solidFill>
              <a:srgbClr val="FF0000"/>
            </a:solidFill>
            <a:miter lim="800000"/>
            <a:headEnd/>
            <a:tailEnd/>
          </a:ln>
        </p:spPr>
        <p:txBody>
          <a:bodyPr wrap="none" anchor="ctr"/>
          <a:lstStyle/>
          <a:p>
            <a:endParaRPr lang="it-IT"/>
          </a:p>
        </p:txBody>
      </p:sp>
      <p:sp>
        <p:nvSpPr>
          <p:cNvPr id="20" name="Rectangle 11"/>
          <p:cNvSpPr>
            <a:spLocks noChangeArrowheads="1"/>
          </p:cNvSpPr>
          <p:nvPr/>
        </p:nvSpPr>
        <p:spPr bwMode="auto">
          <a:xfrm>
            <a:off x="5204267" y="5516934"/>
            <a:ext cx="3830180" cy="1098579"/>
          </a:xfrm>
          <a:prstGeom prst="rect">
            <a:avLst/>
          </a:prstGeom>
          <a:noFill/>
          <a:ln w="38100">
            <a:solidFill>
              <a:srgbClr val="FF0000"/>
            </a:solidFill>
            <a:miter lim="800000"/>
            <a:headEnd/>
            <a:tailEnd/>
          </a:ln>
        </p:spPr>
        <p:txBody>
          <a:bodyPr wrap="none" anchor="ctr"/>
          <a:lstStyle/>
          <a:p>
            <a:endParaRPr lang="it-IT"/>
          </a:p>
        </p:txBody>
      </p:sp>
      <p:grpSp>
        <p:nvGrpSpPr>
          <p:cNvPr id="6" name="Gruppo 34"/>
          <p:cNvGrpSpPr>
            <a:grpSpLocks/>
          </p:cNvGrpSpPr>
          <p:nvPr/>
        </p:nvGrpSpPr>
        <p:grpSpPr bwMode="auto">
          <a:xfrm>
            <a:off x="5439105" y="2476417"/>
            <a:ext cx="2954891" cy="2293497"/>
            <a:chOff x="3431718" y="1209028"/>
            <a:chExt cx="2955548" cy="2294236"/>
          </a:xfrm>
        </p:grpSpPr>
        <p:sp>
          <p:nvSpPr>
            <p:cNvPr id="7" name="Rettangolo 35"/>
            <p:cNvSpPr>
              <a:spLocks noChangeArrowheads="1"/>
            </p:cNvSpPr>
            <p:nvPr/>
          </p:nvSpPr>
          <p:spPr bwMode="auto">
            <a:xfrm>
              <a:off x="3565804" y="3195388"/>
              <a:ext cx="2638809" cy="307876"/>
            </a:xfrm>
            <a:prstGeom prst="rect">
              <a:avLst/>
            </a:prstGeom>
            <a:noFill/>
            <a:ln w="9525">
              <a:noFill/>
              <a:miter lim="800000"/>
              <a:headEnd/>
              <a:tailEnd/>
            </a:ln>
          </p:spPr>
          <p:txBody>
            <a:bodyPr wrap="none">
              <a:spAutoFit/>
            </a:bodyPr>
            <a:lstStyle/>
            <a:p>
              <a:r>
                <a:rPr lang="it-IT" sz="1400" b="1" i="1" dirty="0" err="1"/>
                <a:t>Tosanoides</a:t>
              </a:r>
              <a:r>
                <a:rPr lang="it-IT" sz="1400" b="1" i="1" dirty="0"/>
                <a:t> </a:t>
              </a:r>
              <a:r>
                <a:rPr lang="it-IT" sz="1400" b="1" i="1" dirty="0" err="1"/>
                <a:t>obama</a:t>
              </a:r>
              <a:r>
                <a:rPr lang="it-IT" sz="1400" b="1" i="1" dirty="0"/>
                <a:t> </a:t>
              </a:r>
              <a:r>
                <a:rPr lang="it-IT" sz="1400" b="1" dirty="0"/>
                <a:t>(2016, </a:t>
              </a:r>
              <a:r>
                <a:rPr lang="it-IT" sz="1400" b="1" dirty="0" err="1"/>
                <a:t>Hawai</a:t>
              </a:r>
              <a:r>
                <a:rPr lang="it-IT" sz="1400" b="1" dirty="0"/>
                <a:t>)</a:t>
              </a:r>
              <a:endParaRPr lang="it-IT" sz="1400" b="1" i="1" dirty="0"/>
            </a:p>
          </p:txBody>
        </p:sp>
        <p:pic>
          <p:nvPicPr>
            <p:cNvPr id="8" name="Picture 39" descr="Immagine correlata"/>
            <p:cNvPicPr>
              <a:picLocks noChangeAspect="1" noChangeArrowheads="1"/>
            </p:cNvPicPr>
            <p:nvPr/>
          </p:nvPicPr>
          <p:blipFill>
            <a:blip r:embed="rId2"/>
            <a:srcRect/>
            <a:stretch>
              <a:fillRect/>
            </a:stretch>
          </p:blipFill>
          <p:spPr bwMode="auto">
            <a:xfrm>
              <a:off x="3431718" y="1209028"/>
              <a:ext cx="2955548" cy="1968067"/>
            </a:xfrm>
            <a:prstGeom prst="rect">
              <a:avLst/>
            </a:prstGeom>
            <a:noFill/>
            <a:ln w="9525">
              <a:noFill/>
              <a:miter lim="800000"/>
              <a:headEnd/>
              <a:tailEnd/>
            </a:ln>
          </p:spPr>
        </p:pic>
        <p:sp>
          <p:nvSpPr>
            <p:cNvPr id="9" name="CasellaDiTesto 38"/>
            <p:cNvSpPr txBox="1">
              <a:spLocks noChangeArrowheads="1"/>
            </p:cNvSpPr>
            <p:nvPr/>
          </p:nvSpPr>
          <p:spPr bwMode="auto">
            <a:xfrm>
              <a:off x="4540690" y="1301966"/>
              <a:ext cx="1682951" cy="523388"/>
            </a:xfrm>
            <a:prstGeom prst="rect">
              <a:avLst/>
            </a:prstGeom>
            <a:noFill/>
            <a:ln w="9525">
              <a:noFill/>
              <a:miter lim="800000"/>
              <a:headEnd/>
              <a:tailEnd/>
            </a:ln>
          </p:spPr>
          <p:txBody>
            <a:bodyPr wrap="none">
              <a:spAutoFit/>
            </a:bodyPr>
            <a:lstStyle/>
            <a:p>
              <a:r>
                <a:rPr lang="it-IT" sz="1400" b="1" dirty="0"/>
                <a:t>Ordine: </a:t>
              </a:r>
              <a:r>
                <a:rPr lang="it-IT" sz="1400" b="1" dirty="0" err="1"/>
                <a:t>perciformes</a:t>
              </a:r>
              <a:endParaRPr lang="it-IT" sz="1400" b="1" dirty="0"/>
            </a:p>
            <a:p>
              <a:r>
                <a:rPr lang="it-IT" sz="1400" b="1" dirty="0"/>
                <a:t>Famiglia: </a:t>
              </a:r>
              <a:r>
                <a:rPr lang="it-IT" sz="1400" b="1" dirty="0" err="1"/>
                <a:t>serranidae</a:t>
              </a:r>
              <a:endParaRPr lang="it-IT" sz="1400" b="1" dirty="0"/>
            </a:p>
          </p:txBody>
        </p:sp>
      </p:grpSp>
      <p:sp>
        <p:nvSpPr>
          <p:cNvPr id="10" name="CasellaDiTesto 9"/>
          <p:cNvSpPr txBox="1">
            <a:spLocks noChangeArrowheads="1"/>
          </p:cNvSpPr>
          <p:nvPr/>
        </p:nvSpPr>
        <p:spPr bwMode="auto">
          <a:xfrm>
            <a:off x="2169940" y="2937171"/>
            <a:ext cx="3269165" cy="615553"/>
          </a:xfrm>
          <a:prstGeom prst="rect">
            <a:avLst/>
          </a:prstGeom>
          <a:noFill/>
          <a:ln w="9525">
            <a:noFill/>
            <a:miter lim="800000"/>
            <a:headEnd/>
            <a:tailEnd/>
          </a:ln>
        </p:spPr>
        <p:txBody>
          <a:bodyPr wrap="none">
            <a:spAutoFit/>
          </a:bodyPr>
          <a:lstStyle/>
          <a:p>
            <a:r>
              <a:rPr lang="it-IT" sz="1700" b="1" dirty="0"/>
              <a:t>Elenco “in progress”</a:t>
            </a:r>
          </a:p>
          <a:p>
            <a:r>
              <a:rPr lang="it-IT" sz="1700" b="1" dirty="0"/>
              <a:t>Valutate 10-15 specie nuove/anno</a:t>
            </a:r>
          </a:p>
        </p:txBody>
      </p:sp>
      <p:sp>
        <p:nvSpPr>
          <p:cNvPr id="11" name="Rettangolo 32"/>
          <p:cNvSpPr>
            <a:spLocks noChangeArrowheads="1"/>
          </p:cNvSpPr>
          <p:nvPr/>
        </p:nvSpPr>
        <p:spPr bwMode="auto">
          <a:xfrm>
            <a:off x="295605" y="4273483"/>
            <a:ext cx="5143500" cy="615553"/>
          </a:xfrm>
          <a:prstGeom prst="rect">
            <a:avLst/>
          </a:prstGeom>
          <a:noFill/>
          <a:ln w="9525">
            <a:noFill/>
            <a:miter lim="800000"/>
            <a:headEnd/>
            <a:tailEnd/>
          </a:ln>
        </p:spPr>
        <p:txBody>
          <a:bodyPr>
            <a:spAutoFit/>
          </a:bodyPr>
          <a:lstStyle/>
          <a:p>
            <a:r>
              <a:rPr lang="it-IT" sz="1700" b="1" dirty="0"/>
              <a:t>Problema dell’estinzione delle specie</a:t>
            </a:r>
          </a:p>
          <a:p>
            <a:r>
              <a:rPr lang="it-IT" sz="1700" b="1" dirty="0"/>
              <a:t>Nell’ultimo decennio 160 specie animali estinte </a:t>
            </a:r>
          </a:p>
        </p:txBody>
      </p:sp>
      <p:pic>
        <p:nvPicPr>
          <p:cNvPr id="12" name="Picture 35" descr="Immagine correlata"/>
          <p:cNvPicPr>
            <a:picLocks noChangeAspect="1" noChangeArrowheads="1"/>
          </p:cNvPicPr>
          <p:nvPr/>
        </p:nvPicPr>
        <p:blipFill>
          <a:blip r:embed="rId3"/>
          <a:srcRect/>
          <a:stretch>
            <a:fillRect/>
          </a:stretch>
        </p:blipFill>
        <p:spPr bwMode="auto">
          <a:xfrm>
            <a:off x="3337552" y="5178380"/>
            <a:ext cx="1427376" cy="1069161"/>
          </a:xfrm>
          <a:prstGeom prst="rect">
            <a:avLst/>
          </a:prstGeom>
          <a:noFill/>
          <a:ln w="9525">
            <a:noFill/>
            <a:miter lim="800000"/>
            <a:headEnd/>
            <a:tailEnd/>
          </a:ln>
        </p:spPr>
      </p:pic>
      <p:grpSp>
        <p:nvGrpSpPr>
          <p:cNvPr id="15" name="Gruppo 14"/>
          <p:cNvGrpSpPr/>
          <p:nvPr/>
        </p:nvGrpSpPr>
        <p:grpSpPr>
          <a:xfrm>
            <a:off x="645235" y="4990637"/>
            <a:ext cx="2236862" cy="1564681"/>
            <a:chOff x="3618533" y="4834640"/>
            <a:chExt cx="2236862" cy="1564681"/>
          </a:xfrm>
        </p:grpSpPr>
        <p:pic>
          <p:nvPicPr>
            <p:cNvPr id="13314" name="Picture 2" descr="È morto Tam, l'ultimo rinoceronte di Sumatra maschio in Malesia - Wired"/>
            <p:cNvPicPr>
              <a:picLocks noChangeAspect="1" noChangeArrowheads="1"/>
            </p:cNvPicPr>
            <p:nvPr/>
          </p:nvPicPr>
          <p:blipFill>
            <a:blip r:embed="rId4"/>
            <a:srcRect/>
            <a:stretch>
              <a:fillRect/>
            </a:stretch>
          </p:blipFill>
          <p:spPr bwMode="auto">
            <a:xfrm>
              <a:off x="3618533" y="4834640"/>
              <a:ext cx="2236862" cy="1256904"/>
            </a:xfrm>
            <a:prstGeom prst="rect">
              <a:avLst/>
            </a:prstGeom>
            <a:noFill/>
          </p:spPr>
        </p:pic>
        <p:sp>
          <p:nvSpPr>
            <p:cNvPr id="14" name="Rettangolo 32"/>
            <p:cNvSpPr>
              <a:spLocks noChangeArrowheads="1"/>
            </p:cNvSpPr>
            <p:nvPr/>
          </p:nvSpPr>
          <p:spPr bwMode="auto">
            <a:xfrm>
              <a:off x="3742438" y="6091544"/>
              <a:ext cx="1943622" cy="307777"/>
            </a:xfrm>
            <a:prstGeom prst="rect">
              <a:avLst/>
            </a:prstGeom>
            <a:noFill/>
            <a:ln w="9525">
              <a:noFill/>
              <a:miter lim="800000"/>
              <a:headEnd/>
              <a:tailEnd/>
            </a:ln>
          </p:spPr>
          <p:txBody>
            <a:bodyPr wrap="square">
              <a:spAutoFit/>
            </a:bodyPr>
            <a:lstStyle/>
            <a:p>
              <a:r>
                <a:rPr lang="it-IT" sz="1400" b="1" dirty="0"/>
                <a:t>Rinoceronte del </a:t>
              </a:r>
              <a:r>
                <a:rPr lang="it-IT" sz="1400" b="1" dirty="0" err="1"/>
                <a:t>Borneo</a:t>
              </a:r>
              <a:endParaRPr lang="it-IT" sz="1400" b="1" dirty="0"/>
            </a:p>
          </p:txBody>
        </p:sp>
      </p:grpSp>
      <p:sp>
        <p:nvSpPr>
          <p:cNvPr id="16" name="Text Box 6"/>
          <p:cNvSpPr txBox="1">
            <a:spLocks noChangeArrowheads="1"/>
          </p:cNvSpPr>
          <p:nvPr/>
        </p:nvSpPr>
        <p:spPr bwMode="auto">
          <a:xfrm>
            <a:off x="3071603" y="1079741"/>
            <a:ext cx="4281834" cy="877163"/>
          </a:xfrm>
          <a:prstGeom prst="rect">
            <a:avLst/>
          </a:prstGeom>
          <a:noFill/>
          <a:ln w="9525">
            <a:noFill/>
            <a:miter lim="800000"/>
            <a:headEnd/>
            <a:tailEnd/>
          </a:ln>
        </p:spPr>
        <p:txBody>
          <a:bodyPr wrap="square">
            <a:spAutoFit/>
          </a:bodyPr>
          <a:lstStyle/>
          <a:p>
            <a:pPr>
              <a:buFontTx/>
              <a:buChar char="-"/>
            </a:pPr>
            <a:r>
              <a:rPr lang="it-IT" sz="1700" b="1" dirty="0"/>
              <a:t>  numero di specie di </a:t>
            </a:r>
            <a:r>
              <a:rPr lang="it-IT" sz="1700" b="1" dirty="0" err="1"/>
              <a:t>attinopterigi</a:t>
            </a:r>
            <a:r>
              <a:rPr lang="en-US" sz="1700" b="1" dirty="0"/>
              <a:t>  ~ </a:t>
            </a:r>
            <a:r>
              <a:rPr lang="it-IT" sz="1700" b="1" dirty="0"/>
              <a:t>31.882  </a:t>
            </a:r>
          </a:p>
          <a:p>
            <a:r>
              <a:rPr lang="it-IT" sz="1700" b="1" dirty="0"/>
              <a:t>-  numero di specie di </a:t>
            </a:r>
            <a:r>
              <a:rPr lang="it-IT" sz="1700" b="1" dirty="0" err="1"/>
              <a:t>condroitti</a:t>
            </a:r>
            <a:r>
              <a:rPr lang="en-US" sz="1700" b="1" dirty="0"/>
              <a:t>  ~</a:t>
            </a:r>
            <a:r>
              <a:rPr lang="it-IT" sz="1700" b="1" dirty="0"/>
              <a:t> 1.200</a:t>
            </a:r>
          </a:p>
          <a:p>
            <a:r>
              <a:rPr lang="it-IT" sz="1700" b="1" dirty="0"/>
              <a:t>-  numero di specie di </a:t>
            </a:r>
            <a:r>
              <a:rPr lang="it-IT" sz="1700" b="1" dirty="0" err="1"/>
              <a:t>sarcopterigi</a:t>
            </a:r>
            <a:r>
              <a:rPr lang="it-IT" sz="1700" b="1" dirty="0"/>
              <a:t>  8</a:t>
            </a:r>
          </a:p>
        </p:txBody>
      </p:sp>
      <p:pic>
        <p:nvPicPr>
          <p:cNvPr id="12290" name="Picture 2" descr="File:Status iucn3.1 VU it.svg - Wikipedia"/>
          <p:cNvPicPr>
            <a:picLocks noChangeAspect="1" noChangeArrowheads="1"/>
          </p:cNvPicPr>
          <p:nvPr/>
        </p:nvPicPr>
        <p:blipFill>
          <a:blip r:embed="rId5"/>
          <a:srcRect/>
          <a:stretch>
            <a:fillRect/>
          </a:stretch>
        </p:blipFill>
        <p:spPr bwMode="auto">
          <a:xfrm>
            <a:off x="5220586" y="5523919"/>
            <a:ext cx="3830661" cy="1074943"/>
          </a:xfrm>
          <a:prstGeom prst="rect">
            <a:avLst/>
          </a:prstGeom>
          <a:noFill/>
        </p:spPr>
      </p:pic>
      <p:sp>
        <p:nvSpPr>
          <p:cNvPr id="18" name="CasellaDiTesto 17"/>
          <p:cNvSpPr txBox="1"/>
          <p:nvPr/>
        </p:nvSpPr>
        <p:spPr>
          <a:xfrm>
            <a:off x="5439105" y="5178380"/>
            <a:ext cx="3255891" cy="338554"/>
          </a:xfrm>
          <a:prstGeom prst="rect">
            <a:avLst/>
          </a:prstGeom>
          <a:noFill/>
        </p:spPr>
        <p:txBody>
          <a:bodyPr wrap="none" rtlCol="0">
            <a:spAutoFit/>
          </a:bodyPr>
          <a:lstStyle/>
          <a:p>
            <a:r>
              <a:rPr lang="it-IT" sz="1600" b="1" dirty="0"/>
              <a:t>Stato di conservazione di una specie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2.bp.blogspot.com/-yJ1e74b8Vfw/US-YFwOlc3I/AAAAAAAAA3o/gGN2ETS69Hw/s1600/jawed+vertebrates+2012.png"/>
          <p:cNvPicPr>
            <a:picLocks noChangeAspect="1" noChangeArrowheads="1"/>
          </p:cNvPicPr>
          <p:nvPr/>
        </p:nvPicPr>
        <p:blipFill>
          <a:blip r:embed="rId2"/>
          <a:srcRect/>
          <a:stretch>
            <a:fillRect/>
          </a:stretch>
        </p:blipFill>
        <p:spPr bwMode="auto">
          <a:xfrm>
            <a:off x="1016000" y="495300"/>
            <a:ext cx="6273800" cy="6221896"/>
          </a:xfrm>
          <a:prstGeom prst="rect">
            <a:avLst/>
          </a:prstGeom>
          <a:noFill/>
          <a:ln w="9525">
            <a:noFill/>
            <a:miter lim="800000"/>
            <a:headEnd/>
            <a:tailEnd/>
          </a:ln>
        </p:spPr>
      </p:pic>
      <p:sp>
        <p:nvSpPr>
          <p:cNvPr id="3" name="CasellaDiTesto 21"/>
          <p:cNvSpPr txBox="1">
            <a:spLocks noChangeArrowheads="1"/>
          </p:cNvSpPr>
          <p:nvPr/>
        </p:nvSpPr>
        <p:spPr bwMode="auto">
          <a:xfrm>
            <a:off x="366492" y="141288"/>
            <a:ext cx="2517549" cy="353943"/>
          </a:xfrm>
          <a:prstGeom prst="rect">
            <a:avLst/>
          </a:prstGeom>
          <a:noFill/>
          <a:ln w="9525">
            <a:noFill/>
            <a:miter lim="800000"/>
            <a:headEnd/>
            <a:tailEnd/>
          </a:ln>
        </p:spPr>
        <p:txBody>
          <a:bodyPr wrap="none">
            <a:spAutoFit/>
          </a:bodyPr>
          <a:lstStyle/>
          <a:p>
            <a:r>
              <a:rPr lang="it-IT" sz="1700" b="1" dirty="0">
                <a:ea typeface="Adobe Fan Heiti Std B" pitchFamily="34" charset="-128"/>
              </a:rPr>
              <a:t>Dubbi sulla loro monofilia</a:t>
            </a:r>
          </a:p>
        </p:txBody>
      </p:sp>
      <p:sp>
        <p:nvSpPr>
          <p:cNvPr id="4" name="Rettangolo 3"/>
          <p:cNvSpPr>
            <a:spLocks noChangeArrowheads="1"/>
          </p:cNvSpPr>
          <p:nvPr/>
        </p:nvSpPr>
        <p:spPr bwMode="auto">
          <a:xfrm>
            <a:off x="3911024" y="5802100"/>
            <a:ext cx="6126163" cy="354013"/>
          </a:xfrm>
          <a:prstGeom prst="rect">
            <a:avLst/>
          </a:prstGeom>
          <a:noFill/>
          <a:ln w="9525">
            <a:noFill/>
            <a:miter lim="800000"/>
            <a:headEnd/>
            <a:tailEnd/>
          </a:ln>
        </p:spPr>
        <p:txBody>
          <a:bodyPr>
            <a:spAutoFit/>
          </a:bodyPr>
          <a:lstStyle/>
          <a:p>
            <a:r>
              <a:rPr lang="it-IT" sz="1700" dirty="0"/>
              <a:t>Alcune analisi filogenetiche (</a:t>
            </a:r>
            <a:r>
              <a:rPr lang="it-IT" sz="1700" dirty="0" err="1"/>
              <a:t>Brazeau</a:t>
            </a:r>
            <a:r>
              <a:rPr lang="it-IT" sz="1700" dirty="0"/>
              <a:t> 2009, Davis 2012)  </a:t>
            </a:r>
          </a:p>
        </p:txBody>
      </p:sp>
      <p:sp>
        <p:nvSpPr>
          <p:cNvPr id="5" name="Freccia a destra 4"/>
          <p:cNvSpPr/>
          <p:nvPr/>
        </p:nvSpPr>
        <p:spPr>
          <a:xfrm rot="10800000">
            <a:off x="6651171" y="1785250"/>
            <a:ext cx="772886" cy="30480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1"/>
          <p:cNvSpPr txBox="1">
            <a:spLocks noChangeArrowheads="1"/>
          </p:cNvSpPr>
          <p:nvPr/>
        </p:nvSpPr>
        <p:spPr bwMode="auto">
          <a:xfrm>
            <a:off x="34924" y="2076284"/>
            <a:ext cx="8934263" cy="1923604"/>
          </a:xfrm>
          <a:prstGeom prst="rect">
            <a:avLst/>
          </a:prstGeom>
          <a:noFill/>
          <a:ln w="9525">
            <a:noFill/>
            <a:miter lim="800000"/>
            <a:headEnd/>
            <a:tailEnd/>
          </a:ln>
        </p:spPr>
        <p:txBody>
          <a:bodyPr wrap="square">
            <a:spAutoFit/>
          </a:bodyPr>
          <a:lstStyle/>
          <a:p>
            <a:r>
              <a:rPr lang="it-IT" sz="1700" b="1" dirty="0"/>
              <a:t>Caratteristiche distintive:</a:t>
            </a:r>
          </a:p>
          <a:p>
            <a:r>
              <a:rPr lang="it-IT" sz="1700" b="1" dirty="0"/>
              <a:t>- spine intermedie tra pettorali e pelviche</a:t>
            </a:r>
          </a:p>
          <a:p>
            <a:r>
              <a:rPr lang="it-IT" sz="1700" b="1" dirty="0"/>
              <a:t>  (quindi 6 paia di pinne pari intermedie?) </a:t>
            </a:r>
          </a:p>
          <a:p>
            <a:r>
              <a:rPr lang="it-IT" sz="1700" b="1" dirty="0"/>
              <a:t>- cinto pettorale rafforzato da piastre dermiche</a:t>
            </a:r>
          </a:p>
          <a:p>
            <a:pPr>
              <a:buFontTx/>
              <a:buChar char="-"/>
            </a:pPr>
            <a:r>
              <a:rPr lang="it-IT" sz="1700" b="1" dirty="0"/>
              <a:t> mascella superiore priva di denti ma mascella inferiore con denti acuminati senza smalto</a:t>
            </a:r>
          </a:p>
          <a:p>
            <a:r>
              <a:rPr lang="it-IT" sz="1700" b="1" dirty="0"/>
              <a:t>  (particolarità) sostituiti se usurati                   buon predatore</a:t>
            </a:r>
          </a:p>
          <a:p>
            <a:r>
              <a:rPr lang="it-IT" sz="1700" b="1" dirty="0"/>
              <a:t>- grande opercolo (un osso più esteso e altre ossa “ausiliarie”)</a:t>
            </a:r>
          </a:p>
        </p:txBody>
      </p:sp>
      <p:grpSp>
        <p:nvGrpSpPr>
          <p:cNvPr id="3" name="Gruppo 16"/>
          <p:cNvGrpSpPr>
            <a:grpSpLocks/>
          </p:cNvGrpSpPr>
          <p:nvPr/>
        </p:nvGrpSpPr>
        <p:grpSpPr bwMode="auto">
          <a:xfrm>
            <a:off x="3421933" y="162446"/>
            <a:ext cx="4624232" cy="1869047"/>
            <a:chOff x="517059" y="513362"/>
            <a:chExt cx="5656262" cy="1846036"/>
          </a:xfrm>
        </p:grpSpPr>
        <p:pic>
          <p:nvPicPr>
            <p:cNvPr id="4" name="Picture 6" descr="0308"/>
            <p:cNvPicPr>
              <a:picLocks noChangeAspect="1" noChangeArrowheads="1"/>
            </p:cNvPicPr>
            <p:nvPr/>
          </p:nvPicPr>
          <p:blipFill>
            <a:blip r:embed="rId2"/>
            <a:srcRect l="3491" r="2002" b="12985"/>
            <a:stretch>
              <a:fillRect/>
            </a:stretch>
          </p:blipFill>
          <p:spPr bwMode="auto">
            <a:xfrm>
              <a:off x="517059" y="513362"/>
              <a:ext cx="5656262" cy="1846036"/>
            </a:xfrm>
            <a:prstGeom prst="rect">
              <a:avLst/>
            </a:prstGeom>
            <a:noFill/>
            <a:ln w="9525">
              <a:noFill/>
              <a:miter lim="800000"/>
              <a:headEnd/>
              <a:tailEnd/>
            </a:ln>
          </p:spPr>
        </p:pic>
        <p:sp>
          <p:nvSpPr>
            <p:cNvPr id="5" name="CasellaDiTesto 23"/>
            <p:cNvSpPr txBox="1">
              <a:spLocks noChangeArrowheads="1"/>
            </p:cNvSpPr>
            <p:nvPr/>
          </p:nvSpPr>
          <p:spPr bwMode="auto">
            <a:xfrm>
              <a:off x="4374828" y="1755096"/>
              <a:ext cx="1101577" cy="243320"/>
            </a:xfrm>
            <a:prstGeom prst="rect">
              <a:avLst/>
            </a:prstGeom>
            <a:noFill/>
            <a:ln w="9525">
              <a:noFill/>
              <a:miter lim="800000"/>
              <a:headEnd/>
              <a:tailEnd/>
            </a:ln>
          </p:spPr>
          <p:txBody>
            <a:bodyPr wrap="none">
              <a:spAutoFit/>
            </a:bodyPr>
            <a:lstStyle/>
            <a:p>
              <a:pPr>
                <a:defRPr/>
              </a:pPr>
              <a:r>
                <a:rPr lang="it-IT" sz="1600" i="1" dirty="0" err="1">
                  <a:solidFill>
                    <a:srgbClr val="FF0000"/>
                  </a:solidFill>
                  <a:effectLst>
                    <a:outerShdw blurRad="38100" dist="38100" dir="2700000" algn="tl">
                      <a:srgbClr val="000000">
                        <a:alpha val="43137"/>
                      </a:srgbClr>
                    </a:outerShdw>
                  </a:effectLst>
                </a:rPr>
                <a:t>Climatius</a:t>
              </a:r>
              <a:r>
                <a:rPr lang="it-IT" sz="1600" i="1" dirty="0">
                  <a:solidFill>
                    <a:srgbClr val="FF0000"/>
                  </a:solidFill>
                  <a:effectLst>
                    <a:outerShdw blurRad="38100" dist="38100" dir="2700000" algn="tl">
                      <a:srgbClr val="000000">
                        <a:alpha val="43137"/>
                      </a:srgbClr>
                    </a:outerShdw>
                  </a:effectLst>
                </a:rPr>
                <a:t> </a:t>
              </a:r>
            </a:p>
          </p:txBody>
        </p:sp>
      </p:grpSp>
      <p:sp>
        <p:nvSpPr>
          <p:cNvPr id="7" name="CasellaDiTesto 15"/>
          <p:cNvSpPr txBox="1">
            <a:spLocks noChangeArrowheads="1"/>
          </p:cNvSpPr>
          <p:nvPr/>
        </p:nvSpPr>
        <p:spPr bwMode="auto">
          <a:xfrm>
            <a:off x="63500" y="130175"/>
            <a:ext cx="2982483" cy="353943"/>
          </a:xfrm>
          <a:prstGeom prst="rect">
            <a:avLst/>
          </a:prstGeom>
          <a:noFill/>
          <a:ln w="9525">
            <a:noFill/>
            <a:miter lim="800000"/>
            <a:headEnd/>
            <a:tailEnd/>
          </a:ln>
        </p:spPr>
        <p:txBody>
          <a:bodyPr wrap="none">
            <a:spAutoFit/>
          </a:bodyPr>
          <a:lstStyle/>
          <a:p>
            <a:r>
              <a:rPr lang="it-IT" sz="1700" b="1" dirty="0"/>
              <a:t>1)   </a:t>
            </a:r>
            <a:r>
              <a:rPr lang="it-IT" sz="1700" b="1" u="sng" dirty="0"/>
              <a:t>ORDINE DEI CLIMATIFORMI</a:t>
            </a:r>
          </a:p>
        </p:txBody>
      </p:sp>
      <p:sp>
        <p:nvSpPr>
          <p:cNvPr id="11" name="CasellaDiTesto 21"/>
          <p:cNvSpPr txBox="1">
            <a:spLocks noChangeArrowheads="1"/>
          </p:cNvSpPr>
          <p:nvPr/>
        </p:nvSpPr>
        <p:spPr bwMode="auto">
          <a:xfrm>
            <a:off x="4103688" y="7528325"/>
            <a:ext cx="1647825" cy="307975"/>
          </a:xfrm>
          <a:prstGeom prst="rect">
            <a:avLst/>
          </a:prstGeom>
          <a:noFill/>
          <a:ln w="9525">
            <a:noFill/>
            <a:miter lim="800000"/>
            <a:headEnd/>
            <a:tailEnd/>
          </a:ln>
        </p:spPr>
        <p:txBody>
          <a:bodyPr wrap="none">
            <a:spAutoFit/>
          </a:bodyPr>
          <a:lstStyle/>
          <a:p>
            <a:r>
              <a:rPr lang="it-IT" sz="1400"/>
              <a:t>Predatore di 2 m!</a:t>
            </a:r>
          </a:p>
        </p:txBody>
      </p:sp>
      <p:grpSp>
        <p:nvGrpSpPr>
          <p:cNvPr id="12" name="Gruppo 19"/>
          <p:cNvGrpSpPr>
            <a:grpSpLocks/>
          </p:cNvGrpSpPr>
          <p:nvPr/>
        </p:nvGrpSpPr>
        <p:grpSpPr bwMode="auto">
          <a:xfrm>
            <a:off x="3886199" y="4410288"/>
            <a:ext cx="4879102" cy="2090973"/>
            <a:chOff x="3992561" y="5745481"/>
            <a:chExt cx="4879102" cy="2090304"/>
          </a:xfrm>
        </p:grpSpPr>
        <p:grpSp>
          <p:nvGrpSpPr>
            <p:cNvPr id="13" name="Gruppo 18"/>
            <p:cNvGrpSpPr>
              <a:grpSpLocks/>
            </p:cNvGrpSpPr>
            <p:nvPr/>
          </p:nvGrpSpPr>
          <p:grpSpPr bwMode="auto">
            <a:xfrm>
              <a:off x="3992561" y="5778198"/>
              <a:ext cx="4879102" cy="2057587"/>
              <a:chOff x="4296943" y="4902769"/>
              <a:chExt cx="3480374" cy="1444414"/>
            </a:xfrm>
          </p:grpSpPr>
          <p:pic>
            <p:nvPicPr>
              <p:cNvPr id="15" name="Picture 25" descr="http://www.devoniantimes.org/who/images/R-gyracanthoides.jpg"/>
              <p:cNvPicPr>
                <a:picLocks noChangeAspect="1" noChangeArrowheads="1"/>
              </p:cNvPicPr>
              <p:nvPr/>
            </p:nvPicPr>
            <p:blipFill>
              <a:blip r:embed="rId3"/>
              <a:srcRect/>
              <a:stretch>
                <a:fillRect/>
              </a:stretch>
            </p:blipFill>
            <p:spPr bwMode="auto">
              <a:xfrm>
                <a:off x="4296943" y="4902769"/>
                <a:ext cx="2043982" cy="1444414"/>
              </a:xfrm>
              <a:prstGeom prst="rect">
                <a:avLst/>
              </a:prstGeom>
              <a:noFill/>
              <a:ln w="9525">
                <a:noFill/>
                <a:miter lim="800000"/>
                <a:headEnd/>
                <a:tailEnd/>
              </a:ln>
            </p:spPr>
          </p:pic>
          <p:sp>
            <p:nvSpPr>
              <p:cNvPr id="16" name="Rettangolo 20"/>
              <p:cNvSpPr>
                <a:spLocks noChangeArrowheads="1"/>
              </p:cNvSpPr>
              <p:nvPr/>
            </p:nvSpPr>
            <p:spPr bwMode="auto">
              <a:xfrm>
                <a:off x="6751363" y="5456334"/>
                <a:ext cx="1025954" cy="237294"/>
              </a:xfrm>
              <a:prstGeom prst="rect">
                <a:avLst/>
              </a:prstGeom>
              <a:noFill/>
              <a:ln w="9525">
                <a:noFill/>
                <a:miter lim="800000"/>
                <a:headEnd/>
                <a:tailEnd/>
              </a:ln>
            </p:spPr>
            <p:txBody>
              <a:bodyPr wrap="none">
                <a:spAutoFit/>
              </a:bodyPr>
              <a:lstStyle/>
              <a:p>
                <a:pPr>
                  <a:defRPr/>
                </a:pPr>
                <a:r>
                  <a:rPr lang="it-IT" sz="1600" i="1" dirty="0" err="1">
                    <a:solidFill>
                      <a:srgbClr val="FF0000"/>
                    </a:solidFill>
                    <a:effectLst>
                      <a:outerShdw blurRad="38100" dist="38100" dir="2700000" algn="tl">
                        <a:srgbClr val="000000">
                          <a:alpha val="43137"/>
                        </a:srgbClr>
                      </a:outerShdw>
                    </a:effectLst>
                  </a:rPr>
                  <a:t>Gyracanthus</a:t>
                </a:r>
                <a:endParaRPr lang="it-IT" sz="1600" dirty="0">
                  <a:effectLst>
                    <a:outerShdw blurRad="38100" dist="38100" dir="2700000" algn="tl">
                      <a:srgbClr val="000000">
                        <a:alpha val="43137"/>
                      </a:srgbClr>
                    </a:outerShdw>
                  </a:effectLst>
                </a:endParaRPr>
              </a:p>
            </p:txBody>
          </p:sp>
        </p:grpSp>
        <p:sp>
          <p:nvSpPr>
            <p:cNvPr id="14" name="Rettangolo 18"/>
            <p:cNvSpPr>
              <a:spLocks noChangeArrowheads="1"/>
            </p:cNvSpPr>
            <p:nvPr/>
          </p:nvSpPr>
          <p:spPr bwMode="auto">
            <a:xfrm>
              <a:off x="3992562" y="5745481"/>
              <a:ext cx="2865438" cy="2044056"/>
            </a:xfrm>
            <a:prstGeom prst="rect">
              <a:avLst/>
            </a:prstGeom>
            <a:noFill/>
            <a:ln w="9525" algn="ctr">
              <a:solidFill>
                <a:schemeClr val="tx1"/>
              </a:solidFill>
              <a:round/>
              <a:headEnd/>
              <a:tailEnd/>
            </a:ln>
          </p:spPr>
          <p:txBody>
            <a:bodyPr/>
            <a:lstStyle/>
            <a:p>
              <a:endParaRPr lang="it-IT"/>
            </a:p>
          </p:txBody>
        </p:sp>
      </p:grpSp>
      <p:grpSp>
        <p:nvGrpSpPr>
          <p:cNvPr id="23" name="Gruppo 22"/>
          <p:cNvGrpSpPr/>
          <p:nvPr/>
        </p:nvGrpSpPr>
        <p:grpSpPr>
          <a:xfrm>
            <a:off x="310446" y="4846414"/>
            <a:ext cx="2974975" cy="1650720"/>
            <a:chOff x="152400" y="5185084"/>
            <a:chExt cx="2974975" cy="1650720"/>
          </a:xfrm>
        </p:grpSpPr>
        <p:grpSp>
          <p:nvGrpSpPr>
            <p:cNvPr id="8" name="Gruppo 15"/>
            <p:cNvGrpSpPr>
              <a:grpSpLocks/>
            </p:cNvGrpSpPr>
            <p:nvPr/>
          </p:nvGrpSpPr>
          <p:grpSpPr bwMode="auto">
            <a:xfrm>
              <a:off x="152400" y="5665817"/>
              <a:ext cx="2974975" cy="1169987"/>
              <a:chOff x="-4554072" y="3729506"/>
              <a:chExt cx="3567952" cy="1902120"/>
            </a:xfrm>
          </p:grpSpPr>
          <p:pic>
            <p:nvPicPr>
              <p:cNvPr id="9" name="Picture 11" descr="http://2.bp.blogspot.com/-B3LKWSqmJDU/UTKB1NyoxRI/AAAAAAAAA5E/d_HGY121HcE/s1600/Parexus.jpg"/>
              <p:cNvPicPr>
                <a:picLocks noChangeAspect="1" noChangeArrowheads="1"/>
              </p:cNvPicPr>
              <p:nvPr/>
            </p:nvPicPr>
            <p:blipFill>
              <a:blip r:embed="rId4"/>
              <a:srcRect/>
              <a:stretch>
                <a:fillRect/>
              </a:stretch>
            </p:blipFill>
            <p:spPr bwMode="auto">
              <a:xfrm>
                <a:off x="-4554072" y="3729506"/>
                <a:ext cx="3567952" cy="1902120"/>
              </a:xfrm>
              <a:prstGeom prst="rect">
                <a:avLst/>
              </a:prstGeom>
              <a:noFill/>
              <a:ln w="9525">
                <a:noFill/>
                <a:miter lim="800000"/>
                <a:headEnd/>
                <a:tailEnd/>
              </a:ln>
            </p:spPr>
          </p:pic>
          <p:sp>
            <p:nvSpPr>
              <p:cNvPr id="10" name="CasellaDiTesto 9"/>
              <p:cNvSpPr txBox="1"/>
              <p:nvPr/>
            </p:nvSpPr>
            <p:spPr>
              <a:xfrm>
                <a:off x="-4533128" y="3871455"/>
                <a:ext cx="1247069" cy="549732"/>
              </a:xfrm>
              <a:prstGeom prst="rect">
                <a:avLst/>
              </a:prstGeom>
              <a:noFill/>
            </p:spPr>
            <p:txBody>
              <a:bodyPr wrap="none">
                <a:spAutoFit/>
              </a:bodyPr>
              <a:lstStyle/>
              <a:p>
                <a:pPr>
                  <a:defRPr/>
                </a:pPr>
                <a:r>
                  <a:rPr lang="it-IT" sz="1600" i="1" dirty="0" err="1">
                    <a:solidFill>
                      <a:srgbClr val="FF0000"/>
                    </a:solidFill>
                    <a:effectLst>
                      <a:outerShdw blurRad="38100" dist="38100" dir="2700000" algn="tl">
                        <a:srgbClr val="000000">
                          <a:alpha val="43137"/>
                        </a:srgbClr>
                      </a:outerShdw>
                    </a:effectLst>
                    <a:latin typeface="Arial" pitchFamily="34" charset="0"/>
                    <a:cs typeface="Arial" pitchFamily="34" charset="0"/>
                  </a:rPr>
                  <a:t>Parexus</a:t>
                </a:r>
                <a:r>
                  <a:rPr lang="it-IT" sz="1600" i="1" dirty="0">
                    <a:solidFill>
                      <a:srgbClr val="FF0000"/>
                    </a:solidFill>
                    <a:effectLst>
                      <a:outerShdw blurRad="38100" dist="38100" dir="2700000" algn="tl">
                        <a:srgbClr val="000000">
                          <a:alpha val="43137"/>
                        </a:srgbClr>
                      </a:outerShdw>
                    </a:effectLst>
                    <a:latin typeface="Arial" pitchFamily="34" charset="0"/>
                    <a:cs typeface="Arial" pitchFamily="34" charset="0"/>
                  </a:rPr>
                  <a:t> </a:t>
                </a:r>
              </a:p>
            </p:txBody>
          </p:sp>
        </p:grpSp>
        <p:sp>
          <p:nvSpPr>
            <p:cNvPr id="17" name="CasellaDiTesto 20"/>
            <p:cNvSpPr txBox="1">
              <a:spLocks noChangeArrowheads="1"/>
            </p:cNvSpPr>
            <p:nvPr/>
          </p:nvSpPr>
          <p:spPr bwMode="auto">
            <a:xfrm>
              <a:off x="473075" y="5185084"/>
              <a:ext cx="1755865" cy="307777"/>
            </a:xfrm>
            <a:prstGeom prst="rect">
              <a:avLst/>
            </a:prstGeom>
            <a:noFill/>
            <a:ln w="9525">
              <a:noFill/>
              <a:miter lim="800000"/>
              <a:headEnd/>
              <a:tailEnd/>
            </a:ln>
          </p:spPr>
          <p:txBody>
            <a:bodyPr wrap="none">
              <a:spAutoFit/>
            </a:bodyPr>
            <a:lstStyle/>
            <a:p>
              <a:r>
                <a:rPr lang="it-IT" sz="1400" b="1" dirty="0"/>
                <a:t>Grande spina dorsale</a:t>
              </a:r>
            </a:p>
          </p:txBody>
        </p:sp>
        <p:cxnSp>
          <p:nvCxnSpPr>
            <p:cNvPr id="18" name="Connettore 2 22"/>
            <p:cNvCxnSpPr>
              <a:cxnSpLocks noChangeShapeType="1"/>
            </p:cNvCxnSpPr>
            <p:nvPr/>
          </p:nvCxnSpPr>
          <p:spPr bwMode="auto">
            <a:xfrm rot="16200000" flipH="1">
              <a:off x="1350963" y="5614736"/>
              <a:ext cx="347662" cy="90488"/>
            </a:xfrm>
            <a:prstGeom prst="straightConnector1">
              <a:avLst/>
            </a:prstGeom>
            <a:noFill/>
            <a:ln w="9525" algn="ctr">
              <a:solidFill>
                <a:schemeClr val="tx1"/>
              </a:solidFill>
              <a:round/>
              <a:headEnd/>
              <a:tailEnd type="arrow" w="med" len="med"/>
            </a:ln>
          </p:spPr>
        </p:cxnSp>
      </p:grpSp>
      <p:sp>
        <p:nvSpPr>
          <p:cNvPr id="19" name="CasellaDiTesto 20"/>
          <p:cNvSpPr txBox="1">
            <a:spLocks noChangeArrowheads="1"/>
          </p:cNvSpPr>
          <p:nvPr/>
        </p:nvSpPr>
        <p:spPr bwMode="auto">
          <a:xfrm>
            <a:off x="168275" y="4291389"/>
            <a:ext cx="2016258" cy="353943"/>
          </a:xfrm>
          <a:prstGeom prst="rect">
            <a:avLst/>
          </a:prstGeom>
          <a:noFill/>
          <a:ln w="9525">
            <a:noFill/>
            <a:miter lim="800000"/>
            <a:headEnd/>
            <a:tailEnd/>
          </a:ln>
        </p:spPr>
        <p:txBody>
          <a:bodyPr wrap="none">
            <a:spAutoFit/>
          </a:bodyPr>
          <a:lstStyle/>
          <a:p>
            <a:r>
              <a:rPr lang="it-IT" sz="1700" b="1" dirty="0"/>
              <a:t>Altri rappresentanti:</a:t>
            </a:r>
          </a:p>
        </p:txBody>
      </p:sp>
      <p:cxnSp>
        <p:nvCxnSpPr>
          <p:cNvPr id="22" name="Connettore 2 21"/>
          <p:cNvCxnSpPr/>
          <p:nvPr/>
        </p:nvCxnSpPr>
        <p:spPr>
          <a:xfrm>
            <a:off x="3307999" y="3522129"/>
            <a:ext cx="758824" cy="225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0"/>
          <p:cNvSpPr txBox="1">
            <a:spLocks noChangeArrowheads="1"/>
          </p:cNvSpPr>
          <p:nvPr/>
        </p:nvSpPr>
        <p:spPr bwMode="auto">
          <a:xfrm>
            <a:off x="195263" y="201357"/>
            <a:ext cx="3390287" cy="353943"/>
          </a:xfrm>
          <a:prstGeom prst="rect">
            <a:avLst/>
          </a:prstGeom>
          <a:noFill/>
          <a:ln w="9525">
            <a:noFill/>
            <a:miter lim="800000"/>
            <a:headEnd/>
            <a:tailEnd/>
          </a:ln>
        </p:spPr>
        <p:txBody>
          <a:bodyPr wrap="none">
            <a:spAutoFit/>
          </a:bodyPr>
          <a:lstStyle/>
          <a:p>
            <a:r>
              <a:rPr lang="it-IT" sz="1700" b="1" dirty="0"/>
              <a:t>2)  </a:t>
            </a:r>
            <a:r>
              <a:rPr lang="it-IT" sz="1700" b="1" u="sng" dirty="0"/>
              <a:t>ORDINE DEGLI ACANTODIFORMI</a:t>
            </a:r>
          </a:p>
        </p:txBody>
      </p:sp>
      <p:sp>
        <p:nvSpPr>
          <p:cNvPr id="3" name="CasellaDiTesto 10"/>
          <p:cNvSpPr txBox="1">
            <a:spLocks noChangeArrowheads="1"/>
          </p:cNvSpPr>
          <p:nvPr/>
        </p:nvSpPr>
        <p:spPr bwMode="auto">
          <a:xfrm>
            <a:off x="195263" y="2720041"/>
            <a:ext cx="3668633" cy="353943"/>
          </a:xfrm>
          <a:prstGeom prst="rect">
            <a:avLst/>
          </a:prstGeom>
          <a:noFill/>
          <a:ln w="9525">
            <a:noFill/>
            <a:miter lim="800000"/>
            <a:headEnd/>
            <a:tailEnd/>
          </a:ln>
        </p:spPr>
        <p:txBody>
          <a:bodyPr wrap="none">
            <a:spAutoFit/>
          </a:bodyPr>
          <a:lstStyle/>
          <a:p>
            <a:r>
              <a:rPr lang="it-IT" sz="1700" b="1" dirty="0"/>
              <a:t>3)  </a:t>
            </a:r>
            <a:r>
              <a:rPr lang="it-IT" sz="1700" b="1" u="sng" dirty="0"/>
              <a:t>ORDINE DEGLI ISCHNACANTIFORMI</a:t>
            </a:r>
          </a:p>
        </p:txBody>
      </p:sp>
      <p:grpSp>
        <p:nvGrpSpPr>
          <p:cNvPr id="4" name="Gruppo 10"/>
          <p:cNvGrpSpPr>
            <a:grpSpLocks/>
          </p:cNvGrpSpPr>
          <p:nvPr/>
        </p:nvGrpSpPr>
        <p:grpSpPr bwMode="auto">
          <a:xfrm>
            <a:off x="603167" y="3061593"/>
            <a:ext cx="3930733" cy="1439161"/>
            <a:chOff x="218866" y="170944"/>
            <a:chExt cx="6096000" cy="2712425"/>
          </a:xfrm>
        </p:grpSpPr>
        <p:pic>
          <p:nvPicPr>
            <p:cNvPr id="5" name="Picture 7" descr="http://kopalniawiedzy.pl/media/lib/85/ischnacanthid_acanthodian_ualvp43245_mvh_wilson-ba8400022d3fe3b558abfde4f241198c.jpg"/>
            <p:cNvPicPr>
              <a:picLocks noChangeAspect="1" noChangeArrowheads="1"/>
            </p:cNvPicPr>
            <p:nvPr/>
          </p:nvPicPr>
          <p:blipFill>
            <a:blip r:embed="rId2"/>
            <a:srcRect/>
            <a:stretch>
              <a:fillRect/>
            </a:stretch>
          </p:blipFill>
          <p:spPr bwMode="auto">
            <a:xfrm>
              <a:off x="218866" y="711668"/>
              <a:ext cx="6096000" cy="2171701"/>
            </a:xfrm>
            <a:prstGeom prst="rect">
              <a:avLst/>
            </a:prstGeom>
            <a:noFill/>
            <a:ln w="9525">
              <a:noFill/>
              <a:miter lim="800000"/>
              <a:headEnd/>
              <a:tailEnd/>
            </a:ln>
          </p:spPr>
        </p:pic>
        <p:sp>
          <p:nvSpPr>
            <p:cNvPr id="6" name="Rettangolo 5"/>
            <p:cNvSpPr/>
            <p:nvPr/>
          </p:nvSpPr>
          <p:spPr>
            <a:xfrm>
              <a:off x="250617" y="170944"/>
              <a:ext cx="2159000" cy="521902"/>
            </a:xfrm>
            <a:prstGeom prst="rect">
              <a:avLst/>
            </a:prstGeom>
          </p:spPr>
          <p:txBody>
            <a:bodyPr wrap="none">
              <a:spAutoFit/>
            </a:bodyPr>
            <a:lstStyle/>
            <a:p>
              <a:pPr>
                <a:defRPr/>
              </a:pPr>
              <a:r>
                <a:rPr lang="it-IT" sz="1600" i="1" dirty="0" err="1">
                  <a:solidFill>
                    <a:srgbClr val="FF0000"/>
                  </a:solidFill>
                  <a:effectLst>
                    <a:outerShdw blurRad="38100" dist="38100" dir="2700000" algn="tl">
                      <a:srgbClr val="000000">
                        <a:alpha val="43137"/>
                      </a:srgbClr>
                    </a:outerShdw>
                  </a:effectLst>
                  <a:latin typeface="Arial" pitchFamily="34" charset="0"/>
                  <a:cs typeface="Arial" pitchFamily="34" charset="0"/>
                </a:rPr>
                <a:t>Ischnacanthus</a:t>
              </a:r>
              <a:endParaRPr lang="it-IT" sz="16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 name="Gruppo 13"/>
          <p:cNvGrpSpPr>
            <a:grpSpLocks/>
          </p:cNvGrpSpPr>
          <p:nvPr/>
        </p:nvGrpSpPr>
        <p:grpSpPr bwMode="auto">
          <a:xfrm>
            <a:off x="4464050" y="145378"/>
            <a:ext cx="3389993" cy="1489192"/>
            <a:chOff x="684693" y="241539"/>
            <a:chExt cx="3810000" cy="2099666"/>
          </a:xfrm>
        </p:grpSpPr>
        <p:pic>
          <p:nvPicPr>
            <p:cNvPr id="8" name="Picture 9" descr="http://3.bp.blogspot.com/-SF2jr5cRx0c/UVAH0r0X7VI/AAAAAAAAA6o/VYED1aDaNzc/s400/Nuovo+acanthodes+copia.jpg"/>
            <p:cNvPicPr>
              <a:picLocks noChangeAspect="1" noChangeArrowheads="1"/>
            </p:cNvPicPr>
            <p:nvPr/>
          </p:nvPicPr>
          <p:blipFill>
            <a:blip r:embed="rId3"/>
            <a:srcRect/>
            <a:stretch>
              <a:fillRect/>
            </a:stretch>
          </p:blipFill>
          <p:spPr bwMode="auto">
            <a:xfrm>
              <a:off x="684693" y="369529"/>
              <a:ext cx="3810000" cy="1971676"/>
            </a:xfrm>
            <a:prstGeom prst="rect">
              <a:avLst/>
            </a:prstGeom>
            <a:noFill/>
            <a:ln w="9525">
              <a:noFill/>
              <a:miter lim="800000"/>
              <a:headEnd/>
              <a:tailEnd/>
            </a:ln>
          </p:spPr>
        </p:pic>
        <p:sp>
          <p:nvSpPr>
            <p:cNvPr id="9" name="CasellaDiTesto 12"/>
            <p:cNvSpPr txBox="1">
              <a:spLocks noChangeArrowheads="1"/>
            </p:cNvSpPr>
            <p:nvPr/>
          </p:nvSpPr>
          <p:spPr bwMode="auto">
            <a:xfrm>
              <a:off x="2155276" y="241539"/>
              <a:ext cx="1657221" cy="417970"/>
            </a:xfrm>
            <a:prstGeom prst="rect">
              <a:avLst/>
            </a:prstGeom>
            <a:noFill/>
            <a:ln w="9525">
              <a:noFill/>
              <a:miter lim="800000"/>
              <a:headEnd/>
              <a:tailEnd/>
            </a:ln>
          </p:spPr>
          <p:txBody>
            <a:bodyPr>
              <a:spAutoFit/>
            </a:bodyPr>
            <a:lstStyle/>
            <a:p>
              <a:pPr>
                <a:defRPr/>
              </a:pPr>
              <a:r>
                <a:rPr lang="it-IT" sz="1600" i="1" dirty="0" err="1">
                  <a:solidFill>
                    <a:srgbClr val="FF0000"/>
                  </a:solidFill>
                  <a:effectLst>
                    <a:outerShdw blurRad="38100" dist="38100" dir="2700000" algn="tl">
                      <a:srgbClr val="000000">
                        <a:alpha val="43137"/>
                      </a:srgbClr>
                    </a:outerShdw>
                  </a:effectLst>
                </a:rPr>
                <a:t>Acanthodes</a:t>
              </a:r>
              <a:r>
                <a:rPr lang="it-IT" sz="1600" i="1" dirty="0">
                  <a:solidFill>
                    <a:srgbClr val="FF0000"/>
                  </a:solidFill>
                  <a:effectLst>
                    <a:outerShdw blurRad="38100" dist="38100" dir="2700000" algn="tl">
                      <a:srgbClr val="000000">
                        <a:alpha val="43137"/>
                      </a:srgbClr>
                    </a:outerShdw>
                  </a:effectLst>
                </a:rPr>
                <a:t> </a:t>
              </a:r>
            </a:p>
          </p:txBody>
        </p:sp>
      </p:grpSp>
      <p:sp>
        <p:nvSpPr>
          <p:cNvPr id="10" name="Rettangolo 1"/>
          <p:cNvSpPr>
            <a:spLocks noChangeArrowheads="1"/>
          </p:cNvSpPr>
          <p:nvPr/>
        </p:nvSpPr>
        <p:spPr bwMode="auto">
          <a:xfrm>
            <a:off x="389051" y="1084541"/>
            <a:ext cx="6858000" cy="1138237"/>
          </a:xfrm>
          <a:prstGeom prst="rect">
            <a:avLst/>
          </a:prstGeom>
          <a:noFill/>
          <a:ln w="9525">
            <a:noFill/>
            <a:miter lim="800000"/>
            <a:headEnd/>
            <a:tailEnd/>
          </a:ln>
        </p:spPr>
        <p:txBody>
          <a:bodyPr>
            <a:spAutoFit/>
          </a:bodyPr>
          <a:lstStyle/>
          <a:p>
            <a:r>
              <a:rPr lang="it-IT" sz="1700" b="1" dirty="0"/>
              <a:t>Caratteristiche distintive:</a:t>
            </a:r>
          </a:p>
          <a:p>
            <a:r>
              <a:rPr lang="it-IT" sz="1700" b="1" dirty="0"/>
              <a:t>- 1 sola pinna dorsale</a:t>
            </a:r>
          </a:p>
          <a:p>
            <a:r>
              <a:rPr lang="it-IT" sz="1700" b="1" dirty="0"/>
              <a:t>- mascelle senza denti (alimentazione per filtrazione)</a:t>
            </a:r>
          </a:p>
          <a:p>
            <a:r>
              <a:rPr lang="it-IT" sz="1700" b="1" dirty="0"/>
              <a:t>- </a:t>
            </a:r>
            <a:r>
              <a:rPr lang="it-IT" sz="1700" b="1" dirty="0" err="1"/>
              <a:t>branchiospine</a:t>
            </a:r>
            <a:r>
              <a:rPr lang="it-IT" sz="1700" b="1" dirty="0"/>
              <a:t> (su branchie) sviluppate</a:t>
            </a:r>
          </a:p>
        </p:txBody>
      </p:sp>
      <p:sp>
        <p:nvSpPr>
          <p:cNvPr id="12" name="CasellaDiTesto 4"/>
          <p:cNvSpPr txBox="1">
            <a:spLocks noChangeArrowheads="1"/>
          </p:cNvSpPr>
          <p:nvPr/>
        </p:nvSpPr>
        <p:spPr bwMode="auto">
          <a:xfrm>
            <a:off x="603166" y="5094514"/>
            <a:ext cx="8540834" cy="1138773"/>
          </a:xfrm>
          <a:prstGeom prst="rect">
            <a:avLst/>
          </a:prstGeom>
          <a:noFill/>
          <a:ln w="9525">
            <a:noFill/>
            <a:miter lim="800000"/>
            <a:headEnd/>
            <a:tailEnd/>
          </a:ln>
        </p:spPr>
        <p:txBody>
          <a:bodyPr wrap="square">
            <a:spAutoFit/>
          </a:bodyPr>
          <a:lstStyle/>
          <a:p>
            <a:r>
              <a:rPr lang="it-IT" sz="1700" b="1" dirty="0"/>
              <a:t>Caratteristiche distintive:</a:t>
            </a:r>
          </a:p>
          <a:p>
            <a:r>
              <a:rPr lang="it-IT" sz="1700" b="1" dirty="0"/>
              <a:t>- piastre mascellari con denti fusi su di esse</a:t>
            </a:r>
          </a:p>
          <a:p>
            <a:r>
              <a:rPr lang="it-IT" sz="1700" b="1" dirty="0"/>
              <a:t>- osso a protezione di branchie (“opercolo”) senza piastre ausiliarie (tipiche di </a:t>
            </a:r>
            <a:r>
              <a:rPr lang="it-IT" sz="1700" b="1" i="1" dirty="0" err="1"/>
              <a:t>Climatius</a:t>
            </a:r>
            <a:r>
              <a:rPr lang="it-IT" sz="1700" b="1" dirty="0"/>
              <a:t>)</a:t>
            </a:r>
          </a:p>
          <a:p>
            <a:r>
              <a:rPr lang="it-IT" sz="1700" b="1" dirty="0"/>
              <a:t>- spine con </a:t>
            </a:r>
            <a:r>
              <a:rPr lang="it-IT" sz="1700" b="1" dirty="0" err="1"/>
              <a:t>ortodentina</a:t>
            </a:r>
            <a:endParaRPr lang="it-IT" sz="1700" b="1" dirty="0"/>
          </a:p>
        </p:txBody>
      </p:sp>
      <p:pic>
        <p:nvPicPr>
          <p:cNvPr id="44034" name="Picture 2" descr="apparato respiratorio di una carpa"/>
          <p:cNvPicPr>
            <a:picLocks noChangeAspect="1" noChangeArrowheads="1"/>
          </p:cNvPicPr>
          <p:nvPr/>
        </p:nvPicPr>
        <p:blipFill>
          <a:blip r:embed="rId4"/>
          <a:srcRect l="51602" b="44027"/>
          <a:stretch>
            <a:fillRect/>
          </a:stretch>
        </p:blipFill>
        <p:spPr bwMode="auto">
          <a:xfrm>
            <a:off x="5136154" y="1911734"/>
            <a:ext cx="1697722" cy="142677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p:cNvSpPr>
            <a:spLocks noChangeArrowheads="1"/>
          </p:cNvSpPr>
          <p:nvPr/>
        </p:nvSpPr>
        <p:spPr bwMode="auto">
          <a:xfrm>
            <a:off x="336550" y="1410615"/>
            <a:ext cx="6858000" cy="4801314"/>
          </a:xfrm>
          <a:prstGeom prst="rect">
            <a:avLst/>
          </a:prstGeom>
          <a:noFill/>
          <a:ln w="9525">
            <a:noFill/>
            <a:miter lim="800000"/>
            <a:headEnd/>
            <a:tailEnd/>
          </a:ln>
        </p:spPr>
        <p:txBody>
          <a:bodyPr>
            <a:spAutoFit/>
          </a:bodyPr>
          <a:lstStyle/>
          <a:p>
            <a:pPr>
              <a:defRPr/>
            </a:pPr>
            <a:r>
              <a:rPr lang="it-IT" sz="1800" b="1" dirty="0"/>
              <a:t>1) </a:t>
            </a:r>
            <a:r>
              <a:rPr lang="it-IT" sz="1800" b="1" u="sng" dirty="0">
                <a:effectLst>
                  <a:outerShdw blurRad="38100" dist="38100" dir="2700000" algn="tl">
                    <a:srgbClr val="000000">
                      <a:alpha val="43137"/>
                    </a:srgbClr>
                  </a:outerShdw>
                </a:effectLst>
              </a:rPr>
              <a:t>CONDROSTEI</a:t>
            </a:r>
            <a:r>
              <a:rPr lang="it-IT" sz="1800" b="1" dirty="0"/>
              <a:t>:  pesci </a:t>
            </a:r>
            <a:r>
              <a:rPr lang="it-IT" sz="1800" b="1" dirty="0" err="1"/>
              <a:t>ossei-cartilaginei</a:t>
            </a:r>
            <a:endParaRPr lang="it-IT" sz="1800" b="1" dirty="0"/>
          </a:p>
          <a:p>
            <a:pPr>
              <a:defRPr/>
            </a:pPr>
            <a:r>
              <a:rPr lang="it-IT" sz="1800" b="1" dirty="0"/>
              <a:t> </a:t>
            </a:r>
          </a:p>
          <a:p>
            <a:pPr>
              <a:defRPr/>
            </a:pPr>
            <a:r>
              <a:rPr lang="it-IT" sz="1800" b="1" dirty="0"/>
              <a:t>   - PALEONISCOIDI (estinti)</a:t>
            </a:r>
          </a:p>
          <a:p>
            <a:pPr>
              <a:defRPr/>
            </a:pPr>
            <a:r>
              <a:rPr lang="it-IT" sz="1800" b="1" i="1" dirty="0"/>
              <a:t>   </a:t>
            </a:r>
            <a:r>
              <a:rPr lang="it-IT" sz="1800" b="1" dirty="0"/>
              <a:t>- </a:t>
            </a:r>
            <a:r>
              <a:rPr lang="it-IT" sz="1800" b="1" i="1" dirty="0" err="1"/>
              <a:t>Acipenser</a:t>
            </a:r>
            <a:r>
              <a:rPr lang="it-IT" sz="1800" b="1" i="1" dirty="0"/>
              <a:t> </a:t>
            </a:r>
            <a:r>
              <a:rPr lang="it-IT" sz="1800" b="1" dirty="0"/>
              <a:t> (storione), </a:t>
            </a:r>
            <a:r>
              <a:rPr lang="it-IT" sz="1800" b="1" i="1" dirty="0" err="1"/>
              <a:t>Polyodon</a:t>
            </a:r>
            <a:r>
              <a:rPr lang="it-IT" sz="1800" b="1" i="1" dirty="0"/>
              <a:t> </a:t>
            </a:r>
            <a:r>
              <a:rPr lang="it-IT" sz="1800" b="1" dirty="0"/>
              <a:t>(pesce spatola)</a:t>
            </a:r>
          </a:p>
          <a:p>
            <a:pPr>
              <a:defRPr/>
            </a:pPr>
            <a:r>
              <a:rPr lang="it-IT" sz="1800" b="1" dirty="0"/>
              <a:t>   - </a:t>
            </a:r>
            <a:r>
              <a:rPr lang="it-IT" sz="1800" b="1" i="1" dirty="0" err="1"/>
              <a:t>Polypterus</a:t>
            </a:r>
            <a:r>
              <a:rPr lang="it-IT" sz="1800" b="1" dirty="0"/>
              <a:t>, </a:t>
            </a:r>
            <a:r>
              <a:rPr lang="it-IT" sz="1800" b="1" i="1" dirty="0"/>
              <a:t> </a:t>
            </a:r>
            <a:r>
              <a:rPr lang="it-IT" sz="1800" b="1" i="1" dirty="0" err="1"/>
              <a:t>Erpetoichthys</a:t>
            </a:r>
            <a:endParaRPr lang="it-IT" sz="1800" b="1" dirty="0"/>
          </a:p>
          <a:p>
            <a:pPr>
              <a:defRPr/>
            </a:pPr>
            <a:endParaRPr lang="it-IT" sz="1800" dirty="0"/>
          </a:p>
          <a:p>
            <a:pPr>
              <a:defRPr/>
            </a:pPr>
            <a:endParaRPr lang="it-IT" sz="1800" dirty="0"/>
          </a:p>
          <a:p>
            <a:pPr>
              <a:defRPr/>
            </a:pPr>
            <a:endParaRPr lang="it-IT" sz="1800" b="1" dirty="0"/>
          </a:p>
          <a:p>
            <a:pPr>
              <a:defRPr/>
            </a:pPr>
            <a:endParaRPr lang="it-IT" sz="1800" b="1" dirty="0"/>
          </a:p>
          <a:p>
            <a:pPr>
              <a:defRPr/>
            </a:pPr>
            <a:r>
              <a:rPr lang="it-IT" sz="1800" b="1" dirty="0"/>
              <a:t>2) </a:t>
            </a:r>
            <a:r>
              <a:rPr lang="it-IT" sz="1800" b="1" u="sng" dirty="0">
                <a:effectLst>
                  <a:outerShdw blurRad="38100" dist="38100" dir="2700000" algn="tl">
                    <a:srgbClr val="000000">
                      <a:alpha val="43137"/>
                    </a:srgbClr>
                  </a:outerShdw>
                </a:effectLst>
              </a:rPr>
              <a:t>OLOSTEI</a:t>
            </a:r>
            <a:r>
              <a:rPr lang="it-IT" sz="1800" b="1" dirty="0"/>
              <a:t>:  pesci interamente ossei</a:t>
            </a:r>
          </a:p>
          <a:p>
            <a:pPr>
              <a:defRPr/>
            </a:pPr>
            <a:endParaRPr lang="it-IT" sz="1800" b="1" dirty="0"/>
          </a:p>
          <a:p>
            <a:pPr>
              <a:defRPr/>
            </a:pPr>
            <a:r>
              <a:rPr lang="it-IT" sz="1800" b="1" dirty="0"/>
              <a:t>    - </a:t>
            </a:r>
            <a:r>
              <a:rPr lang="it-IT" sz="1800" b="1" i="1" dirty="0" err="1"/>
              <a:t>Lepisosteus</a:t>
            </a:r>
            <a:r>
              <a:rPr lang="it-IT" sz="1800" b="1" dirty="0"/>
              <a:t> (luccio americano)</a:t>
            </a:r>
          </a:p>
          <a:p>
            <a:pPr>
              <a:defRPr/>
            </a:pPr>
            <a:r>
              <a:rPr lang="it-IT" sz="1800" b="1" dirty="0"/>
              <a:t>    - </a:t>
            </a:r>
            <a:r>
              <a:rPr lang="it-IT" sz="1800" b="1" i="1" dirty="0" err="1"/>
              <a:t>Amia</a:t>
            </a:r>
            <a:r>
              <a:rPr lang="it-IT" sz="1800" b="1" i="1" dirty="0"/>
              <a:t> </a:t>
            </a:r>
            <a:r>
              <a:rPr lang="it-IT" sz="1800" b="1" dirty="0"/>
              <a:t> </a:t>
            </a:r>
          </a:p>
          <a:p>
            <a:pPr>
              <a:defRPr/>
            </a:pPr>
            <a:endParaRPr lang="it-IT" sz="1800" b="1" dirty="0"/>
          </a:p>
          <a:p>
            <a:pPr>
              <a:defRPr/>
            </a:pPr>
            <a:endParaRPr lang="it-IT" sz="1800" b="1" dirty="0"/>
          </a:p>
          <a:p>
            <a:pPr>
              <a:defRPr/>
            </a:pPr>
            <a:endParaRPr lang="it-IT" sz="1800" b="1" dirty="0"/>
          </a:p>
          <a:p>
            <a:pPr>
              <a:defRPr/>
            </a:pPr>
            <a:r>
              <a:rPr lang="it-IT" sz="1800" b="1" dirty="0"/>
              <a:t>3) </a:t>
            </a:r>
            <a:r>
              <a:rPr lang="it-IT" sz="1800" b="1" u="sng" dirty="0">
                <a:effectLst>
                  <a:outerShdw blurRad="38100" dist="38100" dir="2700000" algn="tl">
                    <a:srgbClr val="000000">
                      <a:alpha val="43137"/>
                    </a:srgbClr>
                  </a:outerShdw>
                </a:effectLst>
              </a:rPr>
              <a:t>TELEOSTEI</a:t>
            </a:r>
            <a:r>
              <a:rPr lang="it-IT" sz="1800" b="1" dirty="0"/>
              <a:t>:  pesci ossei finali (i più evoluti)</a:t>
            </a:r>
          </a:p>
        </p:txBody>
      </p:sp>
      <p:grpSp>
        <p:nvGrpSpPr>
          <p:cNvPr id="3" name="Gruppo 14"/>
          <p:cNvGrpSpPr>
            <a:grpSpLocks/>
          </p:cNvGrpSpPr>
          <p:nvPr/>
        </p:nvGrpSpPr>
        <p:grpSpPr bwMode="auto">
          <a:xfrm>
            <a:off x="896947" y="3008174"/>
            <a:ext cx="6858000" cy="424062"/>
            <a:chOff x="43542" y="7082969"/>
            <a:chExt cx="6858000" cy="475766"/>
          </a:xfrm>
        </p:grpSpPr>
        <p:sp>
          <p:nvSpPr>
            <p:cNvPr id="4" name="Text Box 17"/>
            <p:cNvSpPr txBox="1">
              <a:spLocks noChangeArrowheads="1"/>
            </p:cNvSpPr>
            <p:nvPr/>
          </p:nvSpPr>
          <p:spPr bwMode="auto">
            <a:xfrm>
              <a:off x="43542" y="7178902"/>
              <a:ext cx="6858000" cy="379833"/>
            </a:xfrm>
            <a:prstGeom prst="rect">
              <a:avLst/>
            </a:prstGeom>
            <a:solidFill>
              <a:srgbClr val="FFFF00"/>
            </a:solidFill>
            <a:ln w="9525">
              <a:noFill/>
              <a:miter lim="800000"/>
              <a:headEnd/>
              <a:tailEnd/>
            </a:ln>
          </p:spPr>
          <p:txBody>
            <a:bodyPr>
              <a:spAutoFit/>
            </a:bodyPr>
            <a:lstStyle/>
            <a:p>
              <a:r>
                <a:rPr lang="it-IT" sz="1600" b="1" dirty="0"/>
                <a:t>REVISIONE </a:t>
              </a:r>
              <a:r>
                <a:rPr lang="it-IT" sz="1600" b="1" dirty="0" err="1"/>
                <a:t>perchè</a:t>
              </a:r>
              <a:r>
                <a:rPr lang="it-IT" sz="1600" b="1" dirty="0"/>
                <a:t>  </a:t>
              </a:r>
              <a:r>
                <a:rPr lang="it-IT" sz="1600" b="1" i="1" dirty="0" err="1"/>
                <a:t>Polypterus</a:t>
              </a:r>
              <a:r>
                <a:rPr lang="it-IT" sz="1600" b="1" dirty="0"/>
                <a:t> e </a:t>
              </a:r>
              <a:r>
                <a:rPr lang="it-IT" sz="1600" b="1" i="1" dirty="0" err="1"/>
                <a:t>Erpetoichthys</a:t>
              </a:r>
              <a:r>
                <a:rPr lang="it-IT" sz="1600" b="1" dirty="0"/>
                <a:t> hanno scheletro ben ossificato</a:t>
              </a:r>
            </a:p>
          </p:txBody>
        </p:sp>
        <p:sp>
          <p:nvSpPr>
            <p:cNvPr id="5" name="Rettangolo 13"/>
            <p:cNvSpPr>
              <a:spLocks noChangeArrowheads="1"/>
            </p:cNvSpPr>
            <p:nvPr/>
          </p:nvSpPr>
          <p:spPr bwMode="auto">
            <a:xfrm>
              <a:off x="43542" y="7082969"/>
              <a:ext cx="6858000" cy="475764"/>
            </a:xfrm>
            <a:prstGeom prst="rect">
              <a:avLst/>
            </a:prstGeom>
            <a:noFill/>
            <a:ln w="9525" algn="ctr">
              <a:solidFill>
                <a:schemeClr val="tx1"/>
              </a:solidFill>
              <a:round/>
              <a:headEnd/>
              <a:tailEnd/>
            </a:ln>
          </p:spPr>
          <p:txBody>
            <a:bodyPr/>
            <a:lstStyle/>
            <a:p>
              <a:endParaRPr lang="it-IT"/>
            </a:p>
          </p:txBody>
        </p:sp>
      </p:grpSp>
      <p:sp>
        <p:nvSpPr>
          <p:cNvPr id="6" name="Text Box 16"/>
          <p:cNvSpPr txBox="1">
            <a:spLocks noChangeArrowheads="1"/>
          </p:cNvSpPr>
          <p:nvPr/>
        </p:nvSpPr>
        <p:spPr bwMode="auto">
          <a:xfrm>
            <a:off x="3055925" y="1022837"/>
            <a:ext cx="2334678" cy="369332"/>
          </a:xfrm>
          <a:prstGeom prst="rect">
            <a:avLst/>
          </a:prstGeom>
          <a:noFill/>
          <a:ln w="9525">
            <a:noFill/>
            <a:miter lim="800000"/>
            <a:headEnd/>
            <a:tailEnd/>
          </a:ln>
        </p:spPr>
        <p:txBody>
          <a:bodyPr wrap="none">
            <a:spAutoFit/>
          </a:bodyPr>
          <a:lstStyle/>
          <a:p>
            <a:r>
              <a:rPr lang="it-IT" sz="1800" b="1" dirty="0"/>
              <a:t>VECCHIA SISTEMATICA</a:t>
            </a:r>
          </a:p>
        </p:txBody>
      </p:sp>
      <p:grpSp>
        <p:nvGrpSpPr>
          <p:cNvPr id="10" name="Gruppo 9"/>
          <p:cNvGrpSpPr/>
          <p:nvPr/>
        </p:nvGrpSpPr>
        <p:grpSpPr>
          <a:xfrm>
            <a:off x="3055925" y="192806"/>
            <a:ext cx="2046287" cy="382587"/>
            <a:chOff x="3055925" y="192806"/>
            <a:chExt cx="2046287" cy="382587"/>
          </a:xfrm>
        </p:grpSpPr>
        <p:sp>
          <p:nvSpPr>
            <p:cNvPr id="7" name="Text Box 6"/>
            <p:cNvSpPr txBox="1">
              <a:spLocks noChangeArrowheads="1"/>
            </p:cNvSpPr>
            <p:nvPr/>
          </p:nvSpPr>
          <p:spPr bwMode="auto">
            <a:xfrm>
              <a:off x="3314597" y="206061"/>
              <a:ext cx="1653145" cy="369332"/>
            </a:xfrm>
            <a:prstGeom prst="rect">
              <a:avLst/>
            </a:prstGeom>
            <a:noFill/>
            <a:ln w="9525">
              <a:noFill/>
              <a:miter lim="800000"/>
              <a:headEnd/>
              <a:tailEnd/>
            </a:ln>
          </p:spPr>
          <p:txBody>
            <a:bodyPr wrap="none">
              <a:spAutoFit/>
            </a:bodyPr>
            <a:lstStyle/>
            <a:p>
              <a:r>
                <a:rPr lang="it-IT" sz="1800" b="1" dirty="0"/>
                <a:t>ATTINOPTERIGI</a:t>
              </a:r>
            </a:p>
          </p:txBody>
        </p:sp>
        <p:sp>
          <p:nvSpPr>
            <p:cNvPr id="8" name="Rectangle 9"/>
            <p:cNvSpPr>
              <a:spLocks noChangeArrowheads="1"/>
            </p:cNvSpPr>
            <p:nvPr/>
          </p:nvSpPr>
          <p:spPr bwMode="auto">
            <a:xfrm>
              <a:off x="3055925" y="192806"/>
              <a:ext cx="2046287" cy="382587"/>
            </a:xfrm>
            <a:prstGeom prst="rect">
              <a:avLst/>
            </a:prstGeom>
            <a:noFill/>
            <a:ln w="38100">
              <a:solidFill>
                <a:srgbClr val="FF0000"/>
              </a:solidFill>
              <a:miter lim="800000"/>
              <a:headEnd/>
              <a:tailEnd/>
            </a:ln>
          </p:spPr>
          <p:txBody>
            <a:bodyPr wrap="none" anchor="ctr"/>
            <a:lstStyle/>
            <a:p>
              <a:endParaRPr lang="it-IT"/>
            </a:p>
          </p:txBody>
        </p:sp>
      </p:grpSp>
      <p:sp>
        <p:nvSpPr>
          <p:cNvPr id="9" name="Text Box 15"/>
          <p:cNvSpPr txBox="1">
            <a:spLocks noChangeArrowheads="1"/>
          </p:cNvSpPr>
          <p:nvPr/>
        </p:nvSpPr>
        <p:spPr bwMode="auto">
          <a:xfrm>
            <a:off x="333363" y="579818"/>
            <a:ext cx="4268284" cy="353943"/>
          </a:xfrm>
          <a:prstGeom prst="rect">
            <a:avLst/>
          </a:prstGeom>
          <a:noFill/>
          <a:ln w="9525">
            <a:noFill/>
            <a:miter lim="800000"/>
            <a:headEnd/>
            <a:tailEnd/>
          </a:ln>
        </p:spPr>
        <p:txBody>
          <a:bodyPr wrap="none">
            <a:spAutoFit/>
          </a:bodyPr>
          <a:lstStyle/>
          <a:p>
            <a:r>
              <a:rPr lang="it-IT" sz="1700" b="1" dirty="0"/>
              <a:t>Annosa questione della loro </a:t>
            </a:r>
            <a:r>
              <a:rPr lang="it-IT" sz="1700" b="1" dirty="0" err="1"/>
              <a:t>tassonomia………</a:t>
            </a:r>
            <a:endParaRPr lang="it-IT" sz="17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7"/>
          <p:cNvSpPr txBox="1">
            <a:spLocks noChangeArrowheads="1"/>
          </p:cNvSpPr>
          <p:nvPr/>
        </p:nvSpPr>
        <p:spPr bwMode="auto">
          <a:xfrm>
            <a:off x="1657350" y="1870316"/>
            <a:ext cx="2039938" cy="276225"/>
          </a:xfrm>
          <a:prstGeom prst="rect">
            <a:avLst/>
          </a:prstGeom>
          <a:noFill/>
          <a:ln w="9525">
            <a:noFill/>
            <a:miter lim="800000"/>
            <a:headEnd/>
            <a:tailEnd/>
          </a:ln>
        </p:spPr>
        <p:txBody>
          <a:bodyPr wrap="none">
            <a:spAutoFit/>
          </a:bodyPr>
          <a:lstStyle/>
          <a:p>
            <a:r>
              <a:rPr lang="it-IT" sz="1200">
                <a:solidFill>
                  <a:srgbClr val="000000"/>
                </a:solidFill>
              </a:rPr>
              <a:t>Storione e pesce spatola </a:t>
            </a:r>
          </a:p>
        </p:txBody>
      </p:sp>
      <p:sp>
        <p:nvSpPr>
          <p:cNvPr id="4" name="CasellaDiTesto 10"/>
          <p:cNvSpPr txBox="1">
            <a:spLocks noChangeArrowheads="1"/>
          </p:cNvSpPr>
          <p:nvPr/>
        </p:nvSpPr>
        <p:spPr bwMode="auto">
          <a:xfrm>
            <a:off x="5435910" y="954328"/>
            <a:ext cx="2041151" cy="523220"/>
          </a:xfrm>
          <a:prstGeom prst="rect">
            <a:avLst/>
          </a:prstGeom>
          <a:noFill/>
          <a:ln w="9525">
            <a:noFill/>
            <a:miter lim="800000"/>
            <a:headEnd/>
            <a:tailEnd/>
          </a:ln>
        </p:spPr>
        <p:txBody>
          <a:bodyPr wrap="square">
            <a:spAutoFit/>
          </a:bodyPr>
          <a:lstStyle/>
          <a:p>
            <a:r>
              <a:rPr lang="it-IT" sz="1400" b="1" dirty="0" err="1">
                <a:solidFill>
                  <a:srgbClr val="FF0000"/>
                </a:solidFill>
              </a:rPr>
              <a:t>Attinopterigi</a:t>
            </a:r>
            <a:r>
              <a:rPr lang="it-IT" sz="1400" b="1" dirty="0">
                <a:solidFill>
                  <a:srgbClr val="FF0000"/>
                </a:solidFill>
              </a:rPr>
              <a:t>  primitivi</a:t>
            </a:r>
          </a:p>
          <a:p>
            <a:r>
              <a:rPr lang="it-IT" sz="1400" b="1" dirty="0">
                <a:solidFill>
                  <a:srgbClr val="FF0000"/>
                </a:solidFill>
              </a:rPr>
              <a:t>    “</a:t>
            </a:r>
            <a:r>
              <a:rPr lang="it-IT" sz="1400" b="1" dirty="0" err="1">
                <a:solidFill>
                  <a:srgbClr val="FF0000"/>
                </a:solidFill>
              </a:rPr>
              <a:t>paleonisciformi</a:t>
            </a:r>
            <a:r>
              <a:rPr lang="it-IT" sz="1400" b="1" dirty="0">
                <a:solidFill>
                  <a:srgbClr val="FF0000"/>
                </a:solidFill>
              </a:rPr>
              <a:t>”</a:t>
            </a:r>
          </a:p>
        </p:txBody>
      </p:sp>
      <p:sp>
        <p:nvSpPr>
          <p:cNvPr id="5" name="CasellaDiTesto 11"/>
          <p:cNvSpPr txBox="1">
            <a:spLocks noChangeArrowheads="1"/>
          </p:cNvSpPr>
          <p:nvPr/>
        </p:nvSpPr>
        <p:spPr bwMode="auto">
          <a:xfrm>
            <a:off x="5426540" y="2319298"/>
            <a:ext cx="2117259" cy="307777"/>
          </a:xfrm>
          <a:prstGeom prst="rect">
            <a:avLst/>
          </a:prstGeom>
          <a:noFill/>
          <a:ln w="9525">
            <a:noFill/>
            <a:miter lim="800000"/>
            <a:headEnd/>
            <a:tailEnd/>
          </a:ln>
        </p:spPr>
        <p:txBody>
          <a:bodyPr wrap="square">
            <a:spAutoFit/>
          </a:bodyPr>
          <a:lstStyle/>
          <a:p>
            <a:r>
              <a:rPr lang="it-IT" sz="1400" b="1" dirty="0" err="1">
                <a:solidFill>
                  <a:srgbClr val="FF0000"/>
                </a:solidFill>
              </a:rPr>
              <a:t>Attinopterigi</a:t>
            </a:r>
            <a:r>
              <a:rPr lang="it-IT" sz="1400" b="1" dirty="0">
                <a:solidFill>
                  <a:srgbClr val="FF0000"/>
                </a:solidFill>
              </a:rPr>
              <a:t>  intermedi</a:t>
            </a:r>
          </a:p>
        </p:txBody>
      </p:sp>
      <p:sp>
        <p:nvSpPr>
          <p:cNvPr id="6" name="CasellaDiTesto 12"/>
          <p:cNvSpPr txBox="1">
            <a:spLocks noChangeArrowheads="1"/>
          </p:cNvSpPr>
          <p:nvPr/>
        </p:nvSpPr>
        <p:spPr bwMode="auto">
          <a:xfrm>
            <a:off x="5526742" y="4774262"/>
            <a:ext cx="2172125" cy="307777"/>
          </a:xfrm>
          <a:prstGeom prst="rect">
            <a:avLst/>
          </a:prstGeom>
          <a:noFill/>
          <a:ln w="9525">
            <a:noFill/>
            <a:miter lim="800000"/>
            <a:headEnd/>
            <a:tailEnd/>
          </a:ln>
        </p:spPr>
        <p:txBody>
          <a:bodyPr wrap="square">
            <a:spAutoFit/>
          </a:bodyPr>
          <a:lstStyle/>
          <a:p>
            <a:r>
              <a:rPr lang="it-IT" sz="1400" b="1" dirty="0" err="1">
                <a:solidFill>
                  <a:srgbClr val="FF0000"/>
                </a:solidFill>
              </a:rPr>
              <a:t>Attinopterigi</a:t>
            </a:r>
            <a:r>
              <a:rPr lang="it-IT" sz="1400" b="1" dirty="0">
                <a:solidFill>
                  <a:srgbClr val="FF0000"/>
                </a:solidFill>
              </a:rPr>
              <a:t>  tardivi</a:t>
            </a:r>
          </a:p>
        </p:txBody>
      </p:sp>
      <p:sp>
        <p:nvSpPr>
          <p:cNvPr id="11" name="Rettangolo 2"/>
          <p:cNvSpPr>
            <a:spLocks noChangeArrowheads="1"/>
          </p:cNvSpPr>
          <p:nvPr/>
        </p:nvSpPr>
        <p:spPr bwMode="auto">
          <a:xfrm>
            <a:off x="5097760" y="6226985"/>
            <a:ext cx="4052878" cy="523220"/>
          </a:xfrm>
          <a:prstGeom prst="rect">
            <a:avLst/>
          </a:prstGeom>
          <a:noFill/>
          <a:ln w="9525">
            <a:noFill/>
            <a:miter lim="800000"/>
            <a:headEnd/>
            <a:tailEnd/>
          </a:ln>
        </p:spPr>
        <p:txBody>
          <a:bodyPr wrap="square">
            <a:spAutoFit/>
          </a:bodyPr>
          <a:lstStyle/>
          <a:p>
            <a:r>
              <a:rPr lang="it-IT" sz="1400" b="1" dirty="0"/>
              <a:t>In risalto termini </a:t>
            </a:r>
            <a:r>
              <a:rPr lang="it-IT" sz="1400" b="1" dirty="0" err="1"/>
              <a:t>condrostei</a:t>
            </a:r>
            <a:r>
              <a:rPr lang="it-IT" sz="1400" b="1" dirty="0"/>
              <a:t>, </a:t>
            </a:r>
            <a:r>
              <a:rPr lang="it-IT" sz="1400" b="1" dirty="0" err="1"/>
              <a:t>olostei</a:t>
            </a:r>
            <a:r>
              <a:rPr lang="it-IT" sz="1400" b="1" dirty="0"/>
              <a:t>, teleostei</a:t>
            </a:r>
          </a:p>
          <a:p>
            <a:r>
              <a:rPr lang="it-IT" sz="1400" b="1" dirty="0"/>
              <a:t>della vecchia sistematica.</a:t>
            </a:r>
          </a:p>
        </p:txBody>
      </p:sp>
      <p:sp>
        <p:nvSpPr>
          <p:cNvPr id="12" name="Text Box 10"/>
          <p:cNvSpPr txBox="1">
            <a:spLocks noChangeArrowheads="1"/>
          </p:cNvSpPr>
          <p:nvPr/>
        </p:nvSpPr>
        <p:spPr bwMode="auto">
          <a:xfrm>
            <a:off x="5153026" y="282388"/>
            <a:ext cx="4313704" cy="353943"/>
          </a:xfrm>
          <a:prstGeom prst="rect">
            <a:avLst/>
          </a:prstGeom>
          <a:noFill/>
          <a:ln w="9525">
            <a:noFill/>
            <a:miter lim="800000"/>
            <a:headEnd/>
            <a:tailEnd/>
          </a:ln>
        </p:spPr>
        <p:txBody>
          <a:bodyPr wrap="square">
            <a:spAutoFit/>
          </a:bodyPr>
          <a:lstStyle/>
          <a:p>
            <a:r>
              <a:rPr lang="it-IT" sz="1700" b="1" dirty="0"/>
              <a:t>FILOGENESI DEGLI ATTINOPTERIGI (Stingo)</a:t>
            </a:r>
          </a:p>
        </p:txBody>
      </p:sp>
      <p:grpSp>
        <p:nvGrpSpPr>
          <p:cNvPr id="16" name="Gruppo 15"/>
          <p:cNvGrpSpPr/>
          <p:nvPr/>
        </p:nvGrpSpPr>
        <p:grpSpPr>
          <a:xfrm>
            <a:off x="570420" y="54380"/>
            <a:ext cx="4451630" cy="6693215"/>
            <a:chOff x="-169863" y="-480674"/>
            <a:chExt cx="5845176" cy="8439052"/>
          </a:xfrm>
        </p:grpSpPr>
        <p:pic>
          <p:nvPicPr>
            <p:cNvPr id="2" name="Picture 2" descr="G:\STINGO 2.15.jpeg"/>
            <p:cNvPicPr>
              <a:picLocks noChangeAspect="1" noChangeArrowheads="1"/>
            </p:cNvPicPr>
            <p:nvPr/>
          </p:nvPicPr>
          <p:blipFill>
            <a:blip r:embed="rId2"/>
            <a:srcRect l="21318" t="8954" r="8490" b="20296"/>
            <a:stretch>
              <a:fillRect/>
            </a:stretch>
          </p:blipFill>
          <p:spPr bwMode="auto">
            <a:xfrm>
              <a:off x="-169863" y="-364884"/>
              <a:ext cx="5845176" cy="8323262"/>
            </a:xfrm>
            <a:prstGeom prst="rect">
              <a:avLst/>
            </a:prstGeom>
            <a:noFill/>
            <a:ln w="9525">
              <a:noFill/>
              <a:miter lim="800000"/>
              <a:headEnd/>
              <a:tailEnd/>
            </a:ln>
          </p:spPr>
        </p:pic>
        <p:sp>
          <p:nvSpPr>
            <p:cNvPr id="7" name="Ovale 12"/>
            <p:cNvSpPr>
              <a:spLocks noChangeArrowheads="1"/>
            </p:cNvSpPr>
            <p:nvPr/>
          </p:nvSpPr>
          <p:spPr bwMode="auto">
            <a:xfrm>
              <a:off x="3048000" y="292341"/>
              <a:ext cx="1006475" cy="425450"/>
            </a:xfrm>
            <a:prstGeom prst="ellipse">
              <a:avLst/>
            </a:prstGeom>
            <a:noFill/>
            <a:ln w="31750" algn="ctr">
              <a:solidFill>
                <a:srgbClr val="FF0000"/>
              </a:solidFill>
              <a:prstDash val="sysDash"/>
              <a:round/>
              <a:headEnd/>
              <a:tailEnd/>
            </a:ln>
          </p:spPr>
          <p:txBody>
            <a:bodyPr/>
            <a:lstStyle/>
            <a:p>
              <a:endParaRPr lang="it-IT"/>
            </a:p>
          </p:txBody>
        </p:sp>
        <p:sp>
          <p:nvSpPr>
            <p:cNvPr id="8" name="Ovale 4"/>
            <p:cNvSpPr>
              <a:spLocks noChangeArrowheads="1"/>
            </p:cNvSpPr>
            <p:nvPr/>
          </p:nvSpPr>
          <p:spPr bwMode="auto">
            <a:xfrm>
              <a:off x="3057525" y="1546466"/>
              <a:ext cx="815975" cy="350837"/>
            </a:xfrm>
            <a:prstGeom prst="ellipse">
              <a:avLst/>
            </a:prstGeom>
            <a:noFill/>
            <a:ln w="25400" algn="ctr">
              <a:solidFill>
                <a:srgbClr val="FF0000"/>
              </a:solidFill>
              <a:round/>
              <a:headEnd/>
              <a:tailEnd/>
            </a:ln>
          </p:spPr>
          <p:txBody>
            <a:bodyPr/>
            <a:lstStyle/>
            <a:p>
              <a:endParaRPr lang="it-IT"/>
            </a:p>
          </p:txBody>
        </p:sp>
        <p:sp>
          <p:nvSpPr>
            <p:cNvPr id="9" name="Ovale 5"/>
            <p:cNvSpPr>
              <a:spLocks noChangeArrowheads="1"/>
            </p:cNvSpPr>
            <p:nvPr/>
          </p:nvSpPr>
          <p:spPr bwMode="auto">
            <a:xfrm>
              <a:off x="4773613" y="2221153"/>
              <a:ext cx="379412" cy="800100"/>
            </a:xfrm>
            <a:prstGeom prst="ellipse">
              <a:avLst/>
            </a:prstGeom>
            <a:noFill/>
            <a:ln w="25400" algn="ctr">
              <a:solidFill>
                <a:srgbClr val="FF0000"/>
              </a:solidFill>
              <a:round/>
              <a:headEnd/>
              <a:tailEnd/>
            </a:ln>
          </p:spPr>
          <p:txBody>
            <a:bodyPr/>
            <a:lstStyle/>
            <a:p>
              <a:endParaRPr lang="it-IT"/>
            </a:p>
          </p:txBody>
        </p:sp>
        <p:sp>
          <p:nvSpPr>
            <p:cNvPr id="10" name="Ovale 6"/>
            <p:cNvSpPr>
              <a:spLocks noChangeArrowheads="1"/>
            </p:cNvSpPr>
            <p:nvPr/>
          </p:nvSpPr>
          <p:spPr bwMode="auto">
            <a:xfrm>
              <a:off x="4802188" y="5243753"/>
              <a:ext cx="295275" cy="717550"/>
            </a:xfrm>
            <a:prstGeom prst="ellipse">
              <a:avLst/>
            </a:prstGeom>
            <a:noFill/>
            <a:ln w="25400" algn="ctr">
              <a:solidFill>
                <a:srgbClr val="FF0000"/>
              </a:solidFill>
              <a:round/>
              <a:headEnd/>
              <a:tailEnd/>
            </a:ln>
          </p:spPr>
          <p:txBody>
            <a:bodyPr/>
            <a:lstStyle/>
            <a:p>
              <a:endParaRPr lang="it-IT"/>
            </a:p>
          </p:txBody>
        </p:sp>
        <p:sp>
          <p:nvSpPr>
            <p:cNvPr id="13" name="Oval 20"/>
            <p:cNvSpPr>
              <a:spLocks noChangeArrowheads="1"/>
            </p:cNvSpPr>
            <p:nvPr/>
          </p:nvSpPr>
          <p:spPr bwMode="auto">
            <a:xfrm>
              <a:off x="3064155" y="-172897"/>
              <a:ext cx="909637" cy="265112"/>
            </a:xfrm>
            <a:prstGeom prst="ellipse">
              <a:avLst/>
            </a:prstGeom>
            <a:noFill/>
            <a:ln w="38100">
              <a:solidFill>
                <a:schemeClr val="accent1"/>
              </a:solidFill>
              <a:round/>
              <a:headEnd/>
              <a:tailEnd/>
            </a:ln>
          </p:spPr>
          <p:txBody>
            <a:bodyPr wrap="none" anchor="ctr"/>
            <a:lstStyle/>
            <a:p>
              <a:endParaRPr lang="it-IT"/>
            </a:p>
          </p:txBody>
        </p:sp>
        <p:sp>
          <p:nvSpPr>
            <p:cNvPr id="14" name="Text Box 23"/>
            <p:cNvSpPr txBox="1">
              <a:spLocks noChangeArrowheads="1"/>
            </p:cNvSpPr>
            <p:nvPr/>
          </p:nvSpPr>
          <p:spPr bwMode="auto">
            <a:xfrm>
              <a:off x="3048000" y="-480674"/>
              <a:ext cx="1210973" cy="307777"/>
            </a:xfrm>
            <a:prstGeom prst="rect">
              <a:avLst/>
            </a:prstGeom>
            <a:noFill/>
            <a:ln w="9525">
              <a:noFill/>
              <a:miter lim="800000"/>
              <a:headEnd/>
              <a:tailEnd/>
            </a:ln>
          </p:spPr>
          <p:txBody>
            <a:bodyPr wrap="none">
              <a:spAutoFit/>
            </a:bodyPr>
            <a:lstStyle/>
            <a:p>
              <a:r>
                <a:rPr lang="it-IT" sz="1400" b="1" dirty="0" err="1">
                  <a:solidFill>
                    <a:schemeClr val="accent1"/>
                  </a:solidFill>
                </a:rPr>
                <a:t>Paleoniscoide</a:t>
              </a:r>
              <a:endParaRPr lang="it-IT" sz="1400" b="1" dirty="0">
                <a:solidFill>
                  <a:schemeClr val="accent1"/>
                </a:solidFill>
              </a:endParaRPr>
            </a:p>
          </p:txBody>
        </p:sp>
      </p:grpSp>
      <p:sp>
        <p:nvSpPr>
          <p:cNvPr id="17" name="CasellaDiTesto 16"/>
          <p:cNvSpPr txBox="1"/>
          <p:nvPr/>
        </p:nvSpPr>
        <p:spPr>
          <a:xfrm>
            <a:off x="2612783" y="1441599"/>
            <a:ext cx="1611339" cy="261610"/>
          </a:xfrm>
          <a:prstGeom prst="rect">
            <a:avLst/>
          </a:prstGeom>
          <a:noFill/>
        </p:spPr>
        <p:txBody>
          <a:bodyPr wrap="none" rtlCol="0">
            <a:spAutoFit/>
          </a:bodyPr>
          <a:lstStyle/>
          <a:p>
            <a:r>
              <a:rPr lang="it-IT" sz="1100" b="1" dirty="0"/>
              <a:t>Storione e pesce spatola</a:t>
            </a:r>
          </a:p>
        </p:txBody>
      </p:sp>
      <p:sp>
        <p:nvSpPr>
          <p:cNvPr id="18" name="Rettangolo 17"/>
          <p:cNvSpPr/>
          <p:nvPr/>
        </p:nvSpPr>
        <p:spPr>
          <a:xfrm flipH="1">
            <a:off x="4420518" y="636331"/>
            <a:ext cx="203763" cy="994719"/>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flipH="1">
            <a:off x="4572917" y="4007556"/>
            <a:ext cx="203763" cy="766706"/>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p:cNvSpPr txBox="1"/>
          <p:nvPr/>
        </p:nvSpPr>
        <p:spPr>
          <a:xfrm>
            <a:off x="4645024" y="989378"/>
            <a:ext cx="377026" cy="369332"/>
          </a:xfrm>
          <a:prstGeom prst="rect">
            <a:avLst/>
          </a:prstGeom>
          <a:noFill/>
        </p:spPr>
        <p:txBody>
          <a:bodyPr wrap="none" rtlCol="0">
            <a:spAutoFit/>
          </a:bodyPr>
          <a:lstStyle/>
          <a:p>
            <a:r>
              <a:rPr lang="it-IT" b="1" dirty="0">
                <a:solidFill>
                  <a:srgbClr val="00B050"/>
                </a:solidFill>
              </a:rPr>
              <a:t>A</a:t>
            </a:r>
            <a:r>
              <a:rPr lang="it-IT" dirty="0"/>
              <a:t> </a:t>
            </a:r>
          </a:p>
        </p:txBody>
      </p:sp>
      <p:sp>
        <p:nvSpPr>
          <p:cNvPr id="21" name="CasellaDiTesto 20"/>
          <p:cNvSpPr txBox="1"/>
          <p:nvPr/>
        </p:nvSpPr>
        <p:spPr>
          <a:xfrm>
            <a:off x="4833537" y="4225229"/>
            <a:ext cx="367408" cy="369332"/>
          </a:xfrm>
          <a:prstGeom prst="rect">
            <a:avLst/>
          </a:prstGeom>
          <a:noFill/>
        </p:spPr>
        <p:txBody>
          <a:bodyPr wrap="none" rtlCol="0">
            <a:spAutoFit/>
          </a:bodyPr>
          <a:lstStyle/>
          <a:p>
            <a:r>
              <a:rPr lang="it-IT" b="1" dirty="0">
                <a:solidFill>
                  <a:srgbClr val="00B050"/>
                </a:solidFill>
              </a:rPr>
              <a:t>B</a:t>
            </a:r>
            <a:r>
              <a:rPr lang="it-IT" dirty="0"/>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3446" y="744538"/>
            <a:ext cx="4023730" cy="369332"/>
          </a:xfrm>
          <a:prstGeom prst="rect">
            <a:avLst/>
          </a:prstGeom>
          <a:noFill/>
          <a:ln w="9525">
            <a:noFill/>
            <a:miter lim="800000"/>
            <a:headEnd/>
            <a:tailEnd/>
          </a:ln>
        </p:spPr>
        <p:txBody>
          <a:bodyPr wrap="none">
            <a:spAutoFit/>
          </a:bodyPr>
          <a:lstStyle/>
          <a:p>
            <a:pPr>
              <a:defRPr/>
            </a:pPr>
            <a:r>
              <a:rPr lang="it-IT" sz="1800" b="1" dirty="0"/>
              <a:t>A</a:t>
            </a:r>
            <a:r>
              <a:rPr lang="it-IT" sz="1700" b="1" dirty="0"/>
              <a:t>) “</a:t>
            </a:r>
            <a:r>
              <a:rPr lang="it-IT" sz="1700" b="1" u="sng" dirty="0">
                <a:effectLst>
                  <a:outerShdw blurRad="38100" dist="38100" dir="2700000" algn="tl">
                    <a:srgbClr val="000000">
                      <a:alpha val="43137"/>
                    </a:srgbClr>
                  </a:outerShdw>
                </a:effectLst>
              </a:rPr>
              <a:t>PALEONISCIFORMI</a:t>
            </a:r>
            <a:r>
              <a:rPr lang="it-IT" sz="1700" b="1" u="sng" dirty="0"/>
              <a:t>”</a:t>
            </a:r>
            <a:r>
              <a:rPr lang="it-IT" sz="1700" b="1" dirty="0"/>
              <a:t>       pesci ancestrali</a:t>
            </a:r>
          </a:p>
        </p:txBody>
      </p:sp>
      <p:pic>
        <p:nvPicPr>
          <p:cNvPr id="3" name="Picture 6" descr="200px-Birgeria"/>
          <p:cNvPicPr>
            <a:picLocks noChangeAspect="1" noChangeArrowheads="1"/>
          </p:cNvPicPr>
          <p:nvPr/>
        </p:nvPicPr>
        <p:blipFill>
          <a:blip r:embed="rId2"/>
          <a:srcRect/>
          <a:stretch>
            <a:fillRect/>
          </a:stretch>
        </p:blipFill>
        <p:spPr bwMode="auto">
          <a:xfrm>
            <a:off x="4219575" y="514350"/>
            <a:ext cx="1423988" cy="781050"/>
          </a:xfrm>
          <a:prstGeom prst="rect">
            <a:avLst/>
          </a:prstGeom>
          <a:noFill/>
          <a:ln w="9525">
            <a:noFill/>
            <a:miter lim="800000"/>
            <a:headEnd/>
            <a:tailEnd/>
          </a:ln>
        </p:spPr>
      </p:pic>
      <p:sp>
        <p:nvSpPr>
          <p:cNvPr id="4" name="Text Box 12"/>
          <p:cNvSpPr txBox="1">
            <a:spLocks noChangeArrowheads="1"/>
          </p:cNvSpPr>
          <p:nvPr/>
        </p:nvSpPr>
        <p:spPr bwMode="auto">
          <a:xfrm>
            <a:off x="293688" y="1241612"/>
            <a:ext cx="4598987" cy="354013"/>
          </a:xfrm>
          <a:prstGeom prst="rect">
            <a:avLst/>
          </a:prstGeom>
          <a:noFill/>
          <a:ln w="9525">
            <a:noFill/>
            <a:miter lim="800000"/>
            <a:headEnd/>
            <a:tailEnd/>
          </a:ln>
        </p:spPr>
        <p:txBody>
          <a:bodyPr>
            <a:spAutoFit/>
          </a:bodyPr>
          <a:lstStyle/>
          <a:p>
            <a:r>
              <a:rPr lang="it-IT" sz="1700" b="1" dirty="0"/>
              <a:t>- </a:t>
            </a:r>
            <a:r>
              <a:rPr lang="it-IT" sz="1700" b="1" dirty="0" err="1"/>
              <a:t>PALEONISCODI†</a:t>
            </a:r>
            <a:r>
              <a:rPr lang="it-IT" sz="1700" b="1" dirty="0"/>
              <a:t>  e </a:t>
            </a:r>
            <a:r>
              <a:rPr lang="it-IT" sz="1700" b="1" dirty="0" err="1"/>
              <a:t>PLATISOMOIDI</a:t>
            </a:r>
            <a:r>
              <a:rPr lang="it-IT" sz="1700" dirty="0" err="1"/>
              <a:t>†</a:t>
            </a:r>
            <a:endParaRPr lang="it-IT" sz="1700" dirty="0"/>
          </a:p>
        </p:txBody>
      </p:sp>
      <p:sp>
        <p:nvSpPr>
          <p:cNvPr id="5" name="Text Box 13"/>
          <p:cNvSpPr txBox="1">
            <a:spLocks noChangeArrowheads="1"/>
          </p:cNvSpPr>
          <p:nvPr/>
        </p:nvSpPr>
        <p:spPr bwMode="auto">
          <a:xfrm>
            <a:off x="327866" y="1769877"/>
            <a:ext cx="1878463" cy="353943"/>
          </a:xfrm>
          <a:prstGeom prst="rect">
            <a:avLst/>
          </a:prstGeom>
          <a:noFill/>
          <a:ln w="9525">
            <a:noFill/>
            <a:miter lim="800000"/>
            <a:headEnd/>
            <a:tailEnd/>
          </a:ln>
        </p:spPr>
        <p:txBody>
          <a:bodyPr wrap="none">
            <a:spAutoFit/>
          </a:bodyPr>
          <a:lstStyle/>
          <a:p>
            <a:r>
              <a:rPr lang="it-IT" sz="1700" b="1" dirty="0"/>
              <a:t>- POLYPTERIFORMI</a:t>
            </a:r>
          </a:p>
        </p:txBody>
      </p:sp>
      <p:sp>
        <p:nvSpPr>
          <p:cNvPr id="6" name="Text Box 15"/>
          <p:cNvSpPr txBox="1">
            <a:spLocks noChangeArrowheads="1"/>
          </p:cNvSpPr>
          <p:nvPr/>
        </p:nvSpPr>
        <p:spPr bwMode="auto">
          <a:xfrm>
            <a:off x="276225" y="187325"/>
            <a:ext cx="8740598" cy="353943"/>
          </a:xfrm>
          <a:prstGeom prst="rect">
            <a:avLst/>
          </a:prstGeom>
          <a:noFill/>
          <a:ln w="9525">
            <a:noFill/>
            <a:miter lim="800000"/>
            <a:headEnd/>
            <a:tailEnd/>
          </a:ln>
        </p:spPr>
        <p:txBody>
          <a:bodyPr wrap="none">
            <a:spAutoFit/>
          </a:bodyPr>
          <a:lstStyle/>
          <a:p>
            <a:r>
              <a:rPr lang="it-IT" sz="1700" b="1" dirty="0"/>
              <a:t>SCHEMA RIASSUNTIVO (ILLUSTRTATO) DELLA NOMENCLATURA  IN USO PER GLI ATTINOPTER</a:t>
            </a:r>
            <a:r>
              <a:rPr lang="it-IT" sz="1700" dirty="0"/>
              <a:t>I</a:t>
            </a:r>
            <a:r>
              <a:rPr lang="it-IT" sz="1700" b="1" dirty="0"/>
              <a:t>GI</a:t>
            </a:r>
          </a:p>
        </p:txBody>
      </p:sp>
      <p:sp>
        <p:nvSpPr>
          <p:cNvPr id="7" name="Text Box 32"/>
          <p:cNvSpPr txBox="1">
            <a:spLocks noChangeArrowheads="1"/>
          </p:cNvSpPr>
          <p:nvPr/>
        </p:nvSpPr>
        <p:spPr bwMode="auto">
          <a:xfrm>
            <a:off x="438150" y="2066646"/>
            <a:ext cx="2858924" cy="923330"/>
          </a:xfrm>
          <a:prstGeom prst="rect">
            <a:avLst/>
          </a:prstGeom>
          <a:noFill/>
          <a:ln w="9525">
            <a:noFill/>
            <a:miter lim="800000"/>
            <a:headEnd/>
            <a:tailEnd/>
          </a:ln>
        </p:spPr>
        <p:txBody>
          <a:bodyPr wrap="none">
            <a:spAutoFit/>
          </a:bodyPr>
          <a:lstStyle/>
          <a:p>
            <a:r>
              <a:rPr lang="it-IT" sz="1800" b="1" dirty="0"/>
              <a:t> 2 generi: </a:t>
            </a:r>
            <a:r>
              <a:rPr lang="it-IT" sz="1800" b="1" i="1" dirty="0" err="1"/>
              <a:t>Polypterus</a:t>
            </a:r>
            <a:r>
              <a:rPr lang="it-IT" sz="1800" b="1" dirty="0"/>
              <a:t>   10 sp.</a:t>
            </a:r>
          </a:p>
          <a:p>
            <a:r>
              <a:rPr lang="it-IT" sz="1800" b="1" dirty="0"/>
              <a:t> e </a:t>
            </a:r>
            <a:r>
              <a:rPr lang="it-IT" sz="1800" b="1" i="1" dirty="0" err="1"/>
              <a:t>Erpetoichthys</a:t>
            </a:r>
            <a:endParaRPr lang="it-IT" sz="1800" b="1" i="1" dirty="0"/>
          </a:p>
          <a:p>
            <a:r>
              <a:rPr lang="it-IT" sz="1400" b="1" dirty="0"/>
              <a:t>    (pesce anguilla</a:t>
            </a:r>
            <a:r>
              <a:rPr lang="it-IT" sz="1800" b="1" dirty="0"/>
              <a:t>)   1sp.</a:t>
            </a:r>
          </a:p>
        </p:txBody>
      </p:sp>
      <p:sp>
        <p:nvSpPr>
          <p:cNvPr id="8" name="Text Box 35"/>
          <p:cNvSpPr txBox="1">
            <a:spLocks noChangeArrowheads="1"/>
          </p:cNvSpPr>
          <p:nvPr/>
        </p:nvSpPr>
        <p:spPr bwMode="auto">
          <a:xfrm>
            <a:off x="447675" y="3308592"/>
            <a:ext cx="3483839" cy="646331"/>
          </a:xfrm>
          <a:prstGeom prst="rect">
            <a:avLst/>
          </a:prstGeom>
          <a:noFill/>
          <a:ln w="9525">
            <a:noFill/>
            <a:miter lim="800000"/>
            <a:headEnd/>
            <a:tailEnd/>
          </a:ln>
        </p:spPr>
        <p:txBody>
          <a:bodyPr wrap="none">
            <a:spAutoFit/>
          </a:bodyPr>
          <a:lstStyle/>
          <a:p>
            <a:r>
              <a:rPr lang="it-IT" sz="1800" b="1" dirty="0"/>
              <a:t>2 generi: </a:t>
            </a:r>
            <a:r>
              <a:rPr lang="it-IT" sz="1800" b="1" i="1" dirty="0" err="1"/>
              <a:t>Acipenser</a:t>
            </a:r>
            <a:r>
              <a:rPr lang="it-IT" sz="1800" b="1" dirty="0"/>
              <a:t> </a:t>
            </a:r>
            <a:r>
              <a:rPr lang="it-IT" sz="1400" b="1" dirty="0"/>
              <a:t>(storione)  </a:t>
            </a:r>
            <a:r>
              <a:rPr lang="it-IT" sz="1800" b="1" dirty="0"/>
              <a:t>18 sp. </a:t>
            </a:r>
          </a:p>
          <a:p>
            <a:r>
              <a:rPr lang="it-IT" sz="1800" b="1" dirty="0"/>
              <a:t>e </a:t>
            </a:r>
            <a:r>
              <a:rPr lang="it-IT" sz="1800" b="1" i="1" dirty="0" err="1"/>
              <a:t>Polyodon</a:t>
            </a:r>
            <a:r>
              <a:rPr lang="it-IT" sz="1800" b="1" dirty="0"/>
              <a:t> </a:t>
            </a:r>
            <a:r>
              <a:rPr lang="it-IT" sz="1400" b="1" dirty="0"/>
              <a:t>(pesce spatola</a:t>
            </a:r>
            <a:r>
              <a:rPr lang="it-IT" sz="1800" b="1" dirty="0"/>
              <a:t>)     2 sp.</a:t>
            </a:r>
          </a:p>
        </p:txBody>
      </p:sp>
      <p:pic>
        <p:nvPicPr>
          <p:cNvPr id="9" name="Picture 21" descr="Risultati immagini per polypterus"/>
          <p:cNvPicPr>
            <a:picLocks noChangeAspect="1" noChangeArrowheads="1"/>
          </p:cNvPicPr>
          <p:nvPr/>
        </p:nvPicPr>
        <p:blipFill>
          <a:blip r:embed="rId3"/>
          <a:srcRect/>
          <a:stretch>
            <a:fillRect/>
          </a:stretch>
        </p:blipFill>
        <p:spPr bwMode="auto">
          <a:xfrm>
            <a:off x="3838023" y="1780371"/>
            <a:ext cx="2493962" cy="572549"/>
          </a:xfrm>
          <a:prstGeom prst="rect">
            <a:avLst/>
          </a:prstGeom>
          <a:noFill/>
          <a:ln w="9525">
            <a:noFill/>
            <a:miter lim="800000"/>
            <a:headEnd/>
            <a:tailEnd/>
          </a:ln>
        </p:spPr>
      </p:pic>
      <p:pic>
        <p:nvPicPr>
          <p:cNvPr id="10" name="Picture 23" descr="Risultati immagini per Erpetoichthys"/>
          <p:cNvPicPr>
            <a:picLocks noChangeAspect="1" noChangeArrowheads="1"/>
          </p:cNvPicPr>
          <p:nvPr/>
        </p:nvPicPr>
        <p:blipFill>
          <a:blip r:embed="rId4"/>
          <a:srcRect l="2495" t="18086" r="3044" b="19240"/>
          <a:stretch>
            <a:fillRect/>
          </a:stretch>
        </p:blipFill>
        <p:spPr bwMode="auto">
          <a:xfrm>
            <a:off x="3297074" y="2471738"/>
            <a:ext cx="1478126" cy="524896"/>
          </a:xfrm>
          <a:prstGeom prst="rect">
            <a:avLst/>
          </a:prstGeom>
          <a:noFill/>
          <a:ln w="9525">
            <a:noFill/>
            <a:miter lim="800000"/>
            <a:headEnd/>
            <a:tailEnd/>
          </a:ln>
        </p:spPr>
      </p:pic>
      <p:pic>
        <p:nvPicPr>
          <p:cNvPr id="11" name="Picture 25" descr="Risultati immagini per ACIPENSER"/>
          <p:cNvPicPr>
            <a:picLocks noChangeAspect="1" noChangeArrowheads="1"/>
          </p:cNvPicPr>
          <p:nvPr/>
        </p:nvPicPr>
        <p:blipFill>
          <a:blip r:embed="rId5"/>
          <a:srcRect t="6265" r="1312" b="14478"/>
          <a:stretch>
            <a:fillRect/>
          </a:stretch>
        </p:blipFill>
        <p:spPr bwMode="auto">
          <a:xfrm>
            <a:off x="4219575" y="3255963"/>
            <a:ext cx="1993900" cy="514391"/>
          </a:xfrm>
          <a:prstGeom prst="rect">
            <a:avLst/>
          </a:prstGeom>
          <a:noFill/>
          <a:ln w="9525">
            <a:noFill/>
            <a:miter lim="800000"/>
            <a:headEnd/>
            <a:tailEnd/>
          </a:ln>
        </p:spPr>
      </p:pic>
      <p:pic>
        <p:nvPicPr>
          <p:cNvPr id="12" name="Picture 27" descr="Immagine correlata"/>
          <p:cNvPicPr>
            <a:picLocks noChangeAspect="1" noChangeArrowheads="1"/>
          </p:cNvPicPr>
          <p:nvPr/>
        </p:nvPicPr>
        <p:blipFill>
          <a:blip r:embed="rId6"/>
          <a:srcRect t="19150" b="34424"/>
          <a:stretch>
            <a:fillRect/>
          </a:stretch>
        </p:blipFill>
        <p:spPr bwMode="auto">
          <a:xfrm>
            <a:off x="6331985" y="3495510"/>
            <a:ext cx="2017059" cy="594083"/>
          </a:xfrm>
          <a:prstGeom prst="rect">
            <a:avLst/>
          </a:prstGeom>
          <a:noFill/>
          <a:ln w="9525">
            <a:noFill/>
            <a:miter lim="800000"/>
            <a:headEnd/>
            <a:tailEnd/>
          </a:ln>
        </p:spPr>
      </p:pic>
      <p:sp>
        <p:nvSpPr>
          <p:cNvPr id="13" name="Text Box 11"/>
          <p:cNvSpPr txBox="1">
            <a:spLocks noChangeArrowheads="1"/>
          </p:cNvSpPr>
          <p:nvPr/>
        </p:nvSpPr>
        <p:spPr bwMode="auto">
          <a:xfrm>
            <a:off x="44450" y="4089593"/>
            <a:ext cx="4037013" cy="2986088"/>
          </a:xfrm>
          <a:prstGeom prst="rect">
            <a:avLst/>
          </a:prstGeom>
          <a:noFill/>
          <a:ln w="9525">
            <a:noFill/>
            <a:miter lim="800000"/>
            <a:headEnd/>
            <a:tailEnd/>
          </a:ln>
        </p:spPr>
        <p:txBody>
          <a:bodyPr>
            <a:spAutoFit/>
          </a:bodyPr>
          <a:lstStyle/>
          <a:p>
            <a:pPr>
              <a:defRPr/>
            </a:pPr>
            <a:r>
              <a:rPr lang="it-IT" sz="1700" b="1" dirty="0"/>
              <a:t>B) </a:t>
            </a:r>
            <a:r>
              <a:rPr lang="it-IT" sz="1700" b="1" u="sng" dirty="0">
                <a:effectLst>
                  <a:outerShdw blurRad="38100" dist="38100" dir="2700000" algn="tl">
                    <a:srgbClr val="000000">
                      <a:alpha val="43137"/>
                    </a:srgbClr>
                  </a:outerShdw>
                </a:effectLst>
              </a:rPr>
              <a:t>NEOPTERIG</a:t>
            </a:r>
            <a:r>
              <a:rPr lang="it-IT" sz="1700" b="1" dirty="0">
                <a:effectLst>
                  <a:outerShdw blurRad="38100" dist="38100" dir="2700000" algn="tl">
                    <a:srgbClr val="000000">
                      <a:alpha val="43137"/>
                    </a:srgbClr>
                  </a:outerShdw>
                </a:effectLst>
              </a:rPr>
              <a:t>I</a:t>
            </a:r>
            <a:r>
              <a:rPr lang="it-IT" sz="1700" b="1" dirty="0"/>
              <a:t>        pesci derivati</a:t>
            </a:r>
          </a:p>
          <a:p>
            <a:pPr>
              <a:defRPr/>
            </a:pPr>
            <a:endParaRPr lang="it-IT" sz="1700" b="1" dirty="0"/>
          </a:p>
          <a:p>
            <a:pPr>
              <a:defRPr/>
            </a:pPr>
            <a:r>
              <a:rPr lang="it-IT" sz="1700" b="1" dirty="0"/>
              <a:t>    -LEPISOSTEIFORMI</a:t>
            </a:r>
          </a:p>
          <a:p>
            <a:pPr>
              <a:defRPr/>
            </a:pPr>
            <a:r>
              <a:rPr lang="it-IT" sz="1700" b="1" dirty="0"/>
              <a:t>     (7sp.)</a:t>
            </a:r>
          </a:p>
          <a:p>
            <a:pPr>
              <a:defRPr/>
            </a:pPr>
            <a:endParaRPr lang="it-IT" sz="1700" b="1" dirty="0"/>
          </a:p>
          <a:p>
            <a:pPr>
              <a:defRPr/>
            </a:pPr>
            <a:r>
              <a:rPr lang="it-IT" sz="1700" b="1" dirty="0"/>
              <a:t>    -AMIFORMI</a:t>
            </a:r>
          </a:p>
          <a:p>
            <a:pPr>
              <a:defRPr/>
            </a:pPr>
            <a:r>
              <a:rPr lang="it-IT" sz="1700" b="1" dirty="0"/>
              <a:t>      (1sp.)</a:t>
            </a:r>
          </a:p>
          <a:p>
            <a:pPr>
              <a:defRPr/>
            </a:pPr>
            <a:endParaRPr lang="it-IT" sz="1700" b="1" dirty="0"/>
          </a:p>
          <a:p>
            <a:pPr>
              <a:defRPr/>
            </a:pPr>
            <a:r>
              <a:rPr lang="it-IT" sz="1700" b="1" dirty="0"/>
              <a:t>    -TELEOSTEI</a:t>
            </a:r>
          </a:p>
          <a:p>
            <a:pPr>
              <a:defRPr/>
            </a:pPr>
            <a:r>
              <a:rPr lang="it-IT" sz="1700" b="1" dirty="0"/>
              <a:t>       ( ~32000 sp.)</a:t>
            </a:r>
          </a:p>
          <a:p>
            <a:pPr>
              <a:defRPr/>
            </a:pPr>
            <a:endParaRPr lang="it-IT" sz="1800" dirty="0"/>
          </a:p>
        </p:txBody>
      </p:sp>
      <p:pic>
        <p:nvPicPr>
          <p:cNvPr id="14" name="Picture 28" descr="fringetail"/>
          <p:cNvPicPr>
            <a:picLocks noChangeAspect="1" noChangeArrowheads="1"/>
          </p:cNvPicPr>
          <p:nvPr/>
        </p:nvPicPr>
        <p:blipFill>
          <a:blip r:embed="rId7"/>
          <a:srcRect/>
          <a:stretch>
            <a:fillRect/>
          </a:stretch>
        </p:blipFill>
        <p:spPr bwMode="auto">
          <a:xfrm>
            <a:off x="2302739" y="5783262"/>
            <a:ext cx="1628775" cy="1074738"/>
          </a:xfrm>
          <a:prstGeom prst="rect">
            <a:avLst/>
          </a:prstGeom>
          <a:noFill/>
          <a:ln w="9525">
            <a:noFill/>
            <a:miter lim="800000"/>
            <a:headEnd/>
            <a:tailEnd/>
          </a:ln>
        </p:spPr>
      </p:pic>
      <p:pic>
        <p:nvPicPr>
          <p:cNvPr id="15" name="Picture 48" descr="Historic NMFS Image - figb0512"/>
          <p:cNvPicPr>
            <a:picLocks noChangeAspect="1" noChangeArrowheads="1"/>
          </p:cNvPicPr>
          <p:nvPr/>
        </p:nvPicPr>
        <p:blipFill>
          <a:blip r:embed="rId8"/>
          <a:srcRect/>
          <a:stretch>
            <a:fillRect/>
          </a:stretch>
        </p:blipFill>
        <p:spPr bwMode="auto">
          <a:xfrm>
            <a:off x="2588670" y="4601421"/>
            <a:ext cx="1871551" cy="1181841"/>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Connettore 1 17"/>
          <p:cNvCxnSpPr/>
          <p:nvPr/>
        </p:nvCxnSpPr>
        <p:spPr>
          <a:xfrm>
            <a:off x="10193867" y="2111022"/>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 Box 4"/>
          <p:cNvSpPr txBox="1">
            <a:spLocks noChangeArrowheads="1"/>
          </p:cNvSpPr>
          <p:nvPr/>
        </p:nvSpPr>
        <p:spPr bwMode="auto">
          <a:xfrm>
            <a:off x="211138" y="363445"/>
            <a:ext cx="8341191" cy="2185214"/>
          </a:xfrm>
          <a:prstGeom prst="rect">
            <a:avLst/>
          </a:prstGeom>
          <a:noFill/>
          <a:ln w="9525">
            <a:noFill/>
            <a:miter lim="800000"/>
            <a:headEnd/>
            <a:tailEnd/>
          </a:ln>
        </p:spPr>
        <p:txBody>
          <a:bodyPr wrap="square">
            <a:spAutoFit/>
          </a:bodyPr>
          <a:lstStyle/>
          <a:p>
            <a:r>
              <a:rPr lang="it-IT" sz="1700" b="1" dirty="0"/>
              <a:t>Indicati con il nome di “</a:t>
            </a:r>
            <a:r>
              <a:rPr lang="it-IT" sz="1700" b="1" u="sng" dirty="0" err="1"/>
              <a:t>paleonisciform</a:t>
            </a:r>
            <a:r>
              <a:rPr lang="it-IT" sz="1700" b="1" dirty="0" err="1"/>
              <a:t>i</a:t>
            </a:r>
            <a:r>
              <a:rPr lang="it-IT" sz="1700" b="1" dirty="0"/>
              <a:t>”</a:t>
            </a:r>
          </a:p>
          <a:p>
            <a:r>
              <a:rPr lang="it-IT" sz="1700" b="1" dirty="0"/>
              <a:t>Gruppo parafiletico con 100 generi</a:t>
            </a:r>
          </a:p>
          <a:p>
            <a:r>
              <a:rPr lang="it-IT" sz="1700" b="1" dirty="0"/>
              <a:t>Vissuti per un periodo lungo (350-120Ma), dal Devoniano inf. (o prima?) al Cretaceo inf. </a:t>
            </a:r>
          </a:p>
          <a:p>
            <a:r>
              <a:rPr lang="it-IT" sz="1700" b="1" dirty="0"/>
              <a:t>Di dimensioni </a:t>
            </a:r>
            <a:r>
              <a:rPr lang="it-IT" sz="1700" b="1" dirty="0" err="1"/>
              <a:t>medio-piccole</a:t>
            </a:r>
            <a:r>
              <a:rPr lang="it-IT" sz="1700" b="1" dirty="0"/>
              <a:t> (</a:t>
            </a:r>
            <a:r>
              <a:rPr lang="it-IT" sz="1700" b="1" dirty="0" err="1"/>
              <a:t>max</a:t>
            </a:r>
            <a:r>
              <a:rPr lang="it-IT" sz="1700" b="1" dirty="0"/>
              <a:t> 0.5 m)</a:t>
            </a:r>
          </a:p>
          <a:p>
            <a:r>
              <a:rPr lang="it-IT" sz="1700" b="1" dirty="0"/>
              <a:t>Colonizzarono acque dolci e salate di tutti i continenti tranne Antartide. </a:t>
            </a:r>
          </a:p>
          <a:p>
            <a:endParaRPr lang="it-IT" sz="1700" b="1" dirty="0"/>
          </a:p>
          <a:p>
            <a:r>
              <a:rPr lang="it-IT" sz="1700" b="1" dirty="0"/>
              <a:t>Classicamente riconosciute 2 superfamiglie:</a:t>
            </a:r>
          </a:p>
          <a:p>
            <a:r>
              <a:rPr lang="it-IT" sz="1700" b="1" dirty="0"/>
              <a:t>1) </a:t>
            </a:r>
            <a:r>
              <a:rPr lang="it-IT" sz="1700" b="1" u="sng" dirty="0"/>
              <a:t>PALEONISCOIDI</a:t>
            </a:r>
            <a:r>
              <a:rPr lang="it-IT" sz="1700" b="1" dirty="0"/>
              <a:t> †   dal corpo allungato, bocca e occhi ampi</a:t>
            </a:r>
          </a:p>
        </p:txBody>
      </p:sp>
      <p:pic>
        <p:nvPicPr>
          <p:cNvPr id="9" name="Picture 8" descr="PalaeoniscusFreieslebenensis-NaturalHistoryMuseum-August23-08.jpg">
            <a:hlinkClick r:id="rId2"/>
          </p:cNvPr>
          <p:cNvPicPr>
            <a:picLocks noChangeAspect="1" noChangeArrowheads="1"/>
          </p:cNvPicPr>
          <p:nvPr/>
        </p:nvPicPr>
        <p:blipFill>
          <a:blip r:embed="rId3"/>
          <a:srcRect/>
          <a:stretch>
            <a:fillRect/>
          </a:stretch>
        </p:blipFill>
        <p:spPr bwMode="auto">
          <a:xfrm>
            <a:off x="473075" y="2572544"/>
            <a:ext cx="3168650" cy="1274763"/>
          </a:xfrm>
          <a:prstGeom prst="rect">
            <a:avLst/>
          </a:prstGeom>
          <a:noFill/>
          <a:ln w="9525">
            <a:noFill/>
            <a:miter lim="800000"/>
            <a:headEnd/>
            <a:tailEnd/>
          </a:ln>
        </p:spPr>
      </p:pic>
      <p:sp>
        <p:nvSpPr>
          <p:cNvPr id="10" name="Text Box 19"/>
          <p:cNvSpPr txBox="1">
            <a:spLocks noChangeArrowheads="1"/>
          </p:cNvSpPr>
          <p:nvPr/>
        </p:nvSpPr>
        <p:spPr bwMode="auto">
          <a:xfrm>
            <a:off x="3042673" y="37167"/>
            <a:ext cx="2921000" cy="354013"/>
          </a:xfrm>
          <a:prstGeom prst="rect">
            <a:avLst/>
          </a:prstGeom>
          <a:noFill/>
          <a:ln w="9525">
            <a:noFill/>
            <a:miter lim="800000"/>
            <a:headEnd/>
            <a:tailEnd/>
          </a:ln>
        </p:spPr>
        <p:txBody>
          <a:bodyPr wrap="none">
            <a:spAutoFit/>
          </a:bodyPr>
          <a:lstStyle/>
          <a:p>
            <a:pPr>
              <a:defRPr/>
            </a:pPr>
            <a:r>
              <a:rPr lang="it-IT" sz="1700" dirty="0">
                <a:effectLst>
                  <a:outerShdw blurRad="38100" dist="38100" dir="2700000" algn="tl">
                    <a:srgbClr val="000000">
                      <a:alpha val="43137"/>
                    </a:srgbClr>
                  </a:outerShdw>
                </a:effectLst>
              </a:rPr>
              <a:t>ATTINOPTERIGI PRIMITIVI</a:t>
            </a:r>
          </a:p>
        </p:txBody>
      </p:sp>
      <p:sp>
        <p:nvSpPr>
          <p:cNvPr id="11" name="CasellaDiTesto 10"/>
          <p:cNvSpPr txBox="1"/>
          <p:nvPr/>
        </p:nvSpPr>
        <p:spPr>
          <a:xfrm>
            <a:off x="4006850" y="2698940"/>
            <a:ext cx="2646363" cy="830263"/>
          </a:xfrm>
          <a:prstGeom prst="rect">
            <a:avLst/>
          </a:prstGeom>
          <a:noFill/>
        </p:spPr>
        <p:txBody>
          <a:bodyPr wrap="none">
            <a:spAutoFit/>
          </a:bodyPr>
          <a:lstStyle/>
          <a:p>
            <a:pPr>
              <a:defRPr/>
            </a:pPr>
            <a:r>
              <a:rPr lang="it-IT" sz="1400" b="1" i="1" dirty="0" err="1">
                <a:solidFill>
                  <a:srgbClr val="FF0000"/>
                </a:solidFill>
                <a:effectLst>
                  <a:outerShdw blurRad="38100" dist="38100" dir="2700000" algn="tl">
                    <a:srgbClr val="000000">
                      <a:alpha val="43137"/>
                    </a:srgbClr>
                  </a:outerShdw>
                </a:effectLst>
                <a:latin typeface="Arial" pitchFamily="34" charset="0"/>
                <a:cs typeface="Arial" pitchFamily="34" charset="0"/>
              </a:rPr>
              <a:t>Paleoniscus</a:t>
            </a:r>
            <a:r>
              <a:rPr lang="it-IT" sz="1400" b="1" i="1"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sz="1400" b="1" i="1" dirty="0" err="1">
                <a:solidFill>
                  <a:srgbClr val="FF0000"/>
                </a:solidFill>
                <a:effectLst>
                  <a:outerShdw blurRad="38100" dist="38100" dir="2700000" algn="tl">
                    <a:srgbClr val="000000">
                      <a:alpha val="43137"/>
                    </a:srgbClr>
                  </a:outerShdw>
                </a:effectLst>
                <a:latin typeface="Arial" pitchFamily="34" charset="0"/>
                <a:cs typeface="Arial" pitchFamily="34" charset="0"/>
              </a:rPr>
              <a:t>freislebini</a:t>
            </a:r>
            <a:r>
              <a:rPr lang="it-IT" sz="1400" b="1" i="1" dirty="0">
                <a:solidFill>
                  <a:srgbClr val="FF0000"/>
                </a:solidFill>
                <a:effectLst>
                  <a:outerShdw blurRad="38100" dist="38100" dir="2700000" algn="tl">
                    <a:srgbClr val="000000">
                      <a:alpha val="43137"/>
                    </a:srgbClr>
                  </a:outerShdw>
                </a:effectLst>
                <a:latin typeface="Arial" pitchFamily="34" charset="0"/>
                <a:cs typeface="Arial" pitchFamily="34" charset="0"/>
              </a:rPr>
              <a:t> </a:t>
            </a:r>
            <a:endParaRPr lang="it-IT" sz="1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defRPr/>
            </a:pPr>
            <a:r>
              <a:rPr lang="it-IT" sz="1600" b="1" dirty="0">
                <a:latin typeface="Arial" pitchFamily="34" charset="0"/>
                <a:cs typeface="Arial" pitchFamily="34" charset="0"/>
              </a:rPr>
              <a:t>E’ il più studiato e dà il</a:t>
            </a:r>
          </a:p>
          <a:p>
            <a:pPr>
              <a:defRPr/>
            </a:pPr>
            <a:r>
              <a:rPr lang="it-IT" sz="1600" b="1" dirty="0">
                <a:latin typeface="Arial" pitchFamily="34" charset="0"/>
                <a:cs typeface="Arial" pitchFamily="34" charset="0"/>
              </a:rPr>
              <a:t>nome al raggruppamento</a:t>
            </a:r>
          </a:p>
        </p:txBody>
      </p:sp>
      <p:sp>
        <p:nvSpPr>
          <p:cNvPr id="12" name="Rettangolo 15"/>
          <p:cNvSpPr>
            <a:spLocks noChangeArrowheads="1"/>
          </p:cNvSpPr>
          <p:nvPr/>
        </p:nvSpPr>
        <p:spPr bwMode="auto">
          <a:xfrm>
            <a:off x="357188" y="4034961"/>
            <a:ext cx="6408737" cy="354012"/>
          </a:xfrm>
          <a:prstGeom prst="rect">
            <a:avLst/>
          </a:prstGeom>
          <a:noFill/>
          <a:ln w="9525">
            <a:noFill/>
            <a:miter lim="800000"/>
            <a:headEnd/>
            <a:tailEnd/>
          </a:ln>
        </p:spPr>
        <p:txBody>
          <a:bodyPr>
            <a:spAutoFit/>
          </a:bodyPr>
          <a:lstStyle/>
          <a:p>
            <a:r>
              <a:rPr lang="it-IT" sz="1700" b="1" dirty="0"/>
              <a:t>2)</a:t>
            </a:r>
            <a:r>
              <a:rPr lang="it-IT" sz="1700" b="1" u="sng" dirty="0"/>
              <a:t> PLATISOMOIDI </a:t>
            </a:r>
            <a:r>
              <a:rPr lang="it-IT" sz="1700" b="1" dirty="0"/>
              <a:t>dal corpo discoidale alto e stretto</a:t>
            </a:r>
          </a:p>
        </p:txBody>
      </p:sp>
      <p:grpSp>
        <p:nvGrpSpPr>
          <p:cNvPr id="13" name="Gruppo 16"/>
          <p:cNvGrpSpPr>
            <a:grpSpLocks/>
          </p:cNvGrpSpPr>
          <p:nvPr/>
        </p:nvGrpSpPr>
        <p:grpSpPr bwMode="auto">
          <a:xfrm>
            <a:off x="218144" y="4497875"/>
            <a:ext cx="2357820" cy="1889564"/>
            <a:chOff x="4252030" y="5073429"/>
            <a:chExt cx="1727710" cy="1535707"/>
          </a:xfrm>
        </p:grpSpPr>
        <p:pic>
          <p:nvPicPr>
            <p:cNvPr id="15" name="Picture 15" descr="https://upload.wikimedia.org/wikipedia/commons/thumb/f/f7/Platysomus_circularis.jpg/220px-Platysomus_circularis.jpg"/>
            <p:cNvPicPr>
              <a:picLocks noChangeAspect="1" noChangeArrowheads="1"/>
            </p:cNvPicPr>
            <p:nvPr/>
          </p:nvPicPr>
          <p:blipFill>
            <a:blip r:embed="rId4"/>
            <a:srcRect/>
            <a:stretch>
              <a:fillRect/>
            </a:stretch>
          </p:blipFill>
          <p:spPr bwMode="auto">
            <a:xfrm>
              <a:off x="4438840" y="5073429"/>
              <a:ext cx="1540900" cy="1323773"/>
            </a:xfrm>
            <a:prstGeom prst="rect">
              <a:avLst/>
            </a:prstGeom>
            <a:noFill/>
            <a:ln w="9525">
              <a:noFill/>
              <a:miter lim="800000"/>
              <a:headEnd/>
              <a:tailEnd/>
            </a:ln>
          </p:spPr>
        </p:pic>
        <p:sp>
          <p:nvSpPr>
            <p:cNvPr id="17" name="Rettangolo 16"/>
            <p:cNvSpPr/>
            <p:nvPr/>
          </p:nvSpPr>
          <p:spPr>
            <a:xfrm>
              <a:off x="4252030" y="6358996"/>
              <a:ext cx="1491993" cy="250140"/>
            </a:xfrm>
            <a:prstGeom prst="rect">
              <a:avLst/>
            </a:prstGeom>
          </p:spPr>
          <p:txBody>
            <a:bodyPr wrap="none">
              <a:spAutoFit/>
            </a:bodyPr>
            <a:lstStyle/>
            <a:p>
              <a:pPr>
                <a:defRPr/>
              </a:pPr>
              <a:r>
                <a:rPr lang="it-IT" sz="1400" b="1" i="1" dirty="0" err="1">
                  <a:solidFill>
                    <a:srgbClr val="FF0000"/>
                  </a:solidFill>
                  <a:effectLst>
                    <a:outerShdw blurRad="38100" dist="38100" dir="2700000" algn="tl">
                      <a:srgbClr val="000000">
                        <a:alpha val="43137"/>
                      </a:srgbClr>
                    </a:outerShdw>
                  </a:effectLst>
                  <a:latin typeface="Arial" pitchFamily="34" charset="0"/>
                  <a:cs typeface="Arial" pitchFamily="34" charset="0"/>
                </a:rPr>
                <a:t>Platysomus</a:t>
              </a:r>
              <a:r>
                <a:rPr lang="it-IT" sz="1400" b="1" i="1"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sz="1400" b="1" i="1" dirty="0" err="1">
                  <a:solidFill>
                    <a:srgbClr val="FF0000"/>
                  </a:solidFill>
                  <a:effectLst>
                    <a:outerShdw blurRad="38100" dist="38100" dir="2700000" algn="tl">
                      <a:srgbClr val="000000">
                        <a:alpha val="43137"/>
                      </a:srgbClr>
                    </a:outerShdw>
                  </a:effectLst>
                  <a:latin typeface="Arial" pitchFamily="34" charset="0"/>
                  <a:cs typeface="Arial" pitchFamily="34" charset="0"/>
                </a:rPr>
                <a:t>circularis</a:t>
              </a:r>
              <a:endParaRPr lang="it-IT" sz="1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9" name="Gruppo 18"/>
          <p:cNvGrpSpPr>
            <a:grpSpLocks/>
          </p:cNvGrpSpPr>
          <p:nvPr/>
        </p:nvGrpSpPr>
        <p:grpSpPr bwMode="auto">
          <a:xfrm>
            <a:off x="2894058" y="4404299"/>
            <a:ext cx="2340705" cy="2068771"/>
            <a:chOff x="481112" y="6210936"/>
            <a:chExt cx="2160590" cy="2318082"/>
          </a:xfrm>
        </p:grpSpPr>
        <p:pic>
          <p:nvPicPr>
            <p:cNvPr id="20" name="Picture 18" descr="https://upload.wikimedia.org/wikipedia/commons/thumb/9/9a/Bobasatrania_canadensis_AMNH_6210.jpg/220px-Bobasatrania_canadensis_AMNH_6210.jpg"/>
            <p:cNvPicPr>
              <a:picLocks noChangeAspect="1" noChangeArrowheads="1"/>
            </p:cNvPicPr>
            <p:nvPr/>
          </p:nvPicPr>
          <p:blipFill>
            <a:blip r:embed="rId5"/>
            <a:srcRect/>
            <a:stretch>
              <a:fillRect/>
            </a:stretch>
          </p:blipFill>
          <p:spPr bwMode="auto">
            <a:xfrm>
              <a:off x="619549" y="6210936"/>
              <a:ext cx="2012844" cy="2040291"/>
            </a:xfrm>
            <a:prstGeom prst="rect">
              <a:avLst/>
            </a:prstGeom>
            <a:noFill/>
            <a:ln w="9525">
              <a:noFill/>
              <a:miter lim="800000"/>
              <a:headEnd/>
              <a:tailEnd/>
            </a:ln>
          </p:spPr>
        </p:pic>
        <p:sp>
          <p:nvSpPr>
            <p:cNvPr id="21" name="Rettangolo 20"/>
            <p:cNvSpPr/>
            <p:nvPr/>
          </p:nvSpPr>
          <p:spPr>
            <a:xfrm>
              <a:off x="481112" y="8184150"/>
              <a:ext cx="2160590" cy="344868"/>
            </a:xfrm>
            <a:prstGeom prst="rect">
              <a:avLst/>
            </a:prstGeom>
          </p:spPr>
          <p:txBody>
            <a:bodyPr wrap="none">
              <a:spAutoFit/>
            </a:bodyPr>
            <a:lstStyle/>
            <a:p>
              <a:pPr>
                <a:defRPr/>
              </a:pPr>
              <a:r>
                <a:rPr lang="it-IT" sz="1400" b="1" i="1" dirty="0" err="1">
                  <a:solidFill>
                    <a:srgbClr val="FF0000"/>
                  </a:solidFill>
                  <a:effectLst>
                    <a:outerShdw blurRad="38100" dist="38100" dir="2700000" algn="tl">
                      <a:srgbClr val="000000">
                        <a:alpha val="43137"/>
                      </a:srgbClr>
                    </a:outerShdw>
                  </a:effectLst>
                  <a:latin typeface="Arial" pitchFamily="34" charset="0"/>
                  <a:cs typeface="Arial" pitchFamily="34" charset="0"/>
                </a:rPr>
                <a:t>Bobasatrania</a:t>
              </a:r>
              <a:r>
                <a:rPr lang="it-IT" sz="1400" b="1" i="1"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sz="1400" b="1" i="1" dirty="0" err="1">
                  <a:solidFill>
                    <a:srgbClr val="FF0000"/>
                  </a:solidFill>
                  <a:effectLst>
                    <a:outerShdw blurRad="38100" dist="38100" dir="2700000" algn="tl">
                      <a:srgbClr val="000000">
                        <a:alpha val="43137"/>
                      </a:srgbClr>
                    </a:outerShdw>
                  </a:effectLst>
                  <a:latin typeface="Arial" pitchFamily="34" charset="0"/>
                  <a:cs typeface="Arial" pitchFamily="34" charset="0"/>
                </a:rPr>
                <a:t>canadensis</a:t>
              </a:r>
              <a:endParaRPr lang="it-IT" sz="1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upload.wikimedia.org/wikipedia/commons/thumb/2/24/Birgeria_jaws.JPG/200px-Birgeria_jaws.JPG"/>
          <p:cNvPicPr>
            <a:picLocks noChangeAspect="1" noChangeArrowheads="1"/>
          </p:cNvPicPr>
          <p:nvPr/>
        </p:nvPicPr>
        <p:blipFill>
          <a:blip r:embed="rId2"/>
          <a:srcRect/>
          <a:stretch>
            <a:fillRect/>
          </a:stretch>
        </p:blipFill>
        <p:spPr bwMode="auto">
          <a:xfrm>
            <a:off x="2918619" y="2036915"/>
            <a:ext cx="2230609" cy="1193145"/>
          </a:xfrm>
          <a:prstGeom prst="rect">
            <a:avLst/>
          </a:prstGeom>
          <a:noFill/>
          <a:ln w="9525">
            <a:noFill/>
            <a:miter lim="800000"/>
            <a:headEnd/>
            <a:tailEnd/>
          </a:ln>
        </p:spPr>
      </p:pic>
      <p:sp>
        <p:nvSpPr>
          <p:cNvPr id="6" name="Rettangolo 3"/>
          <p:cNvSpPr>
            <a:spLocks noChangeArrowheads="1"/>
          </p:cNvSpPr>
          <p:nvPr/>
        </p:nvSpPr>
        <p:spPr bwMode="auto">
          <a:xfrm>
            <a:off x="5527115" y="2245659"/>
            <a:ext cx="3616885" cy="615553"/>
          </a:xfrm>
          <a:prstGeom prst="rect">
            <a:avLst/>
          </a:prstGeom>
          <a:noFill/>
          <a:ln w="9525">
            <a:noFill/>
            <a:miter lim="800000"/>
            <a:headEnd/>
            <a:tailEnd/>
          </a:ln>
        </p:spPr>
        <p:txBody>
          <a:bodyPr wrap="square">
            <a:spAutoFit/>
          </a:bodyPr>
          <a:lstStyle/>
          <a:p>
            <a:pPr>
              <a:buFontTx/>
              <a:buChar char="-"/>
            </a:pPr>
            <a:r>
              <a:rPr lang="it-IT" sz="1700" b="1" dirty="0"/>
              <a:t>Lungo fino a 2 m, con bocca ampia</a:t>
            </a:r>
          </a:p>
          <a:p>
            <a:r>
              <a:rPr lang="it-IT" sz="1700" b="1" dirty="0"/>
              <a:t> (predatore)</a:t>
            </a:r>
          </a:p>
        </p:txBody>
      </p:sp>
      <p:grpSp>
        <p:nvGrpSpPr>
          <p:cNvPr id="14" name="Gruppo 13"/>
          <p:cNvGrpSpPr/>
          <p:nvPr/>
        </p:nvGrpSpPr>
        <p:grpSpPr>
          <a:xfrm>
            <a:off x="497960" y="1861955"/>
            <a:ext cx="1956495" cy="1747483"/>
            <a:chOff x="513502" y="882417"/>
            <a:chExt cx="1956495" cy="1747483"/>
          </a:xfrm>
        </p:grpSpPr>
        <p:pic>
          <p:nvPicPr>
            <p:cNvPr id="4" name="Picture 2" descr="Birgeria.JPG"/>
            <p:cNvPicPr>
              <a:picLocks noChangeAspect="1" noChangeArrowheads="1"/>
            </p:cNvPicPr>
            <p:nvPr/>
          </p:nvPicPr>
          <p:blipFill>
            <a:blip r:embed="rId3"/>
            <a:srcRect/>
            <a:stretch>
              <a:fillRect/>
            </a:stretch>
          </p:blipFill>
          <p:spPr bwMode="auto">
            <a:xfrm>
              <a:off x="513502" y="882417"/>
              <a:ext cx="1956495" cy="1408929"/>
            </a:xfrm>
            <a:prstGeom prst="rect">
              <a:avLst/>
            </a:prstGeom>
            <a:noFill/>
            <a:ln w="9525">
              <a:noFill/>
              <a:miter lim="800000"/>
              <a:headEnd/>
              <a:tailEnd/>
            </a:ln>
          </p:spPr>
        </p:pic>
        <p:sp>
          <p:nvSpPr>
            <p:cNvPr id="7" name="CasellaDiTesto 6"/>
            <p:cNvSpPr txBox="1"/>
            <p:nvPr/>
          </p:nvSpPr>
          <p:spPr>
            <a:xfrm>
              <a:off x="859398" y="2291346"/>
              <a:ext cx="947695" cy="338554"/>
            </a:xfrm>
            <a:prstGeom prst="rect">
              <a:avLst/>
            </a:prstGeom>
            <a:noFill/>
          </p:spPr>
          <p:txBody>
            <a:bodyPr wrap="none">
              <a:spAutoFit/>
            </a:bodyPr>
            <a:lstStyle/>
            <a:p>
              <a:pPr>
                <a:defRPr/>
              </a:pPr>
              <a:r>
                <a:rPr lang="it-IT" sz="1600" i="1" u="sng" dirty="0" err="1">
                  <a:solidFill>
                    <a:srgbClr val="FF0000"/>
                  </a:solidFill>
                  <a:effectLst>
                    <a:outerShdw blurRad="38100" dist="38100" dir="2700000" algn="tl">
                      <a:srgbClr val="000000">
                        <a:alpha val="43137"/>
                      </a:srgbClr>
                    </a:outerShdw>
                  </a:effectLst>
                  <a:latin typeface="Arial" pitchFamily="34" charset="0"/>
                  <a:cs typeface="Arial" pitchFamily="34" charset="0"/>
                </a:rPr>
                <a:t>Birgeria</a:t>
              </a:r>
              <a:r>
                <a:rPr lang="it-IT" sz="1600" i="1" dirty="0">
                  <a:solidFill>
                    <a:srgbClr val="FF0000"/>
                  </a:solidFill>
                  <a:latin typeface="Arial" pitchFamily="34" charset="0"/>
                  <a:cs typeface="Arial" pitchFamily="34" charset="0"/>
                </a:rPr>
                <a:t> </a:t>
              </a:r>
            </a:p>
          </p:txBody>
        </p:sp>
      </p:grpSp>
      <p:sp>
        <p:nvSpPr>
          <p:cNvPr id="8" name="Rettangolo 7"/>
          <p:cNvSpPr>
            <a:spLocks noChangeArrowheads="1"/>
          </p:cNvSpPr>
          <p:nvPr/>
        </p:nvSpPr>
        <p:spPr bwMode="auto">
          <a:xfrm>
            <a:off x="67235" y="1425388"/>
            <a:ext cx="8657665" cy="369332"/>
          </a:xfrm>
          <a:prstGeom prst="rect">
            <a:avLst/>
          </a:prstGeom>
          <a:noFill/>
          <a:ln w="9525">
            <a:noFill/>
            <a:miter lim="800000"/>
            <a:headEnd/>
            <a:tailEnd/>
          </a:ln>
        </p:spPr>
        <p:txBody>
          <a:bodyPr wrap="square">
            <a:spAutoFit/>
          </a:bodyPr>
          <a:lstStyle/>
          <a:p>
            <a:r>
              <a:rPr lang="it-IT" sz="1700" b="1" dirty="0"/>
              <a:t>Tra le forme precedentemente ascritte ai </a:t>
            </a:r>
            <a:r>
              <a:rPr lang="it-IT" sz="1700" b="1" dirty="0" err="1"/>
              <a:t>paleoniscoidi</a:t>
            </a:r>
            <a:r>
              <a:rPr lang="it-IT" sz="1700" b="1" dirty="0"/>
              <a:t> e poi riclassificate ricordiamo:</a:t>
            </a:r>
            <a:r>
              <a:rPr lang="it-IT" sz="1800" b="1" i="1" dirty="0"/>
              <a:t> </a:t>
            </a:r>
          </a:p>
        </p:txBody>
      </p:sp>
      <p:pic>
        <p:nvPicPr>
          <p:cNvPr id="10" name="Picture 4" descr="Saurichthys seefeldensis.jpg"/>
          <p:cNvPicPr>
            <a:picLocks noChangeAspect="1" noChangeArrowheads="1"/>
          </p:cNvPicPr>
          <p:nvPr/>
        </p:nvPicPr>
        <p:blipFill>
          <a:blip r:embed="rId4"/>
          <a:srcRect/>
          <a:stretch>
            <a:fillRect/>
          </a:stretch>
        </p:blipFill>
        <p:spPr bwMode="auto">
          <a:xfrm>
            <a:off x="497960" y="3937841"/>
            <a:ext cx="1559861" cy="1941186"/>
          </a:xfrm>
          <a:prstGeom prst="rect">
            <a:avLst/>
          </a:prstGeom>
          <a:noFill/>
          <a:ln w="9525">
            <a:noFill/>
            <a:miter lim="800000"/>
            <a:headEnd/>
            <a:tailEnd/>
          </a:ln>
        </p:spPr>
      </p:pic>
      <p:grpSp>
        <p:nvGrpSpPr>
          <p:cNvPr id="15" name="Gruppo 14"/>
          <p:cNvGrpSpPr/>
          <p:nvPr/>
        </p:nvGrpSpPr>
        <p:grpSpPr>
          <a:xfrm>
            <a:off x="2454455" y="3789924"/>
            <a:ext cx="3014662" cy="1627504"/>
            <a:chOff x="2454455" y="3789924"/>
            <a:chExt cx="3014662" cy="1627504"/>
          </a:xfrm>
        </p:grpSpPr>
        <p:sp>
          <p:nvSpPr>
            <p:cNvPr id="9" name="CasellaDiTesto 8"/>
            <p:cNvSpPr txBox="1"/>
            <p:nvPr/>
          </p:nvSpPr>
          <p:spPr>
            <a:xfrm>
              <a:off x="2918619" y="5078874"/>
              <a:ext cx="1141659" cy="338554"/>
            </a:xfrm>
            <a:prstGeom prst="rect">
              <a:avLst/>
            </a:prstGeom>
            <a:noFill/>
          </p:spPr>
          <p:txBody>
            <a:bodyPr wrap="none">
              <a:spAutoFit/>
            </a:bodyPr>
            <a:lstStyle/>
            <a:p>
              <a:pPr>
                <a:defRPr/>
              </a:pPr>
              <a:r>
                <a:rPr lang="it-IT" sz="1600" i="1" dirty="0" err="1">
                  <a:solidFill>
                    <a:srgbClr val="FF0000"/>
                  </a:solidFill>
                  <a:effectLst>
                    <a:outerShdw blurRad="38100" dist="38100" dir="2700000" algn="tl">
                      <a:srgbClr val="000000">
                        <a:alpha val="43137"/>
                      </a:srgbClr>
                    </a:outerShdw>
                  </a:effectLst>
                  <a:latin typeface="Arial" pitchFamily="34" charset="0"/>
                  <a:cs typeface="Arial" pitchFamily="34" charset="0"/>
                </a:rPr>
                <a:t>Saurichtys</a:t>
              </a:r>
              <a:endParaRPr lang="it-IT" sz="1600"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1" name="Picture 6" descr="http://upload.wikimedia.org/wikipedia/commons/thumb/8/8b/Saurichthys_curionii_1.JPG/200px-Saurichthys_curionii_1.JPG"/>
            <p:cNvPicPr>
              <a:picLocks noChangeAspect="1" noChangeArrowheads="1"/>
            </p:cNvPicPr>
            <p:nvPr/>
          </p:nvPicPr>
          <p:blipFill>
            <a:blip r:embed="rId5"/>
            <a:srcRect/>
            <a:stretch>
              <a:fillRect/>
            </a:stretch>
          </p:blipFill>
          <p:spPr bwMode="auto">
            <a:xfrm>
              <a:off x="2454455" y="3789924"/>
              <a:ext cx="3014662" cy="1312863"/>
            </a:xfrm>
            <a:prstGeom prst="rect">
              <a:avLst/>
            </a:prstGeom>
            <a:noFill/>
            <a:ln w="9525">
              <a:noFill/>
              <a:miter lim="800000"/>
              <a:headEnd/>
              <a:tailEnd/>
            </a:ln>
          </p:spPr>
        </p:pic>
      </p:grpSp>
      <p:pic>
        <p:nvPicPr>
          <p:cNvPr id="12" name="Picture 9" descr="https://upload.wikimedia.org/wikipedia/commons/d/d8/Saurichthys_apicalis.JPG"/>
          <p:cNvPicPr>
            <a:picLocks noChangeAspect="1" noChangeArrowheads="1"/>
          </p:cNvPicPr>
          <p:nvPr/>
        </p:nvPicPr>
        <p:blipFill>
          <a:blip r:embed="rId6"/>
          <a:srcRect/>
          <a:stretch>
            <a:fillRect/>
          </a:stretch>
        </p:blipFill>
        <p:spPr bwMode="auto">
          <a:xfrm>
            <a:off x="5886450" y="4082025"/>
            <a:ext cx="2838450" cy="1020762"/>
          </a:xfrm>
          <a:prstGeom prst="rect">
            <a:avLst/>
          </a:prstGeom>
          <a:noFill/>
          <a:ln w="9525">
            <a:noFill/>
            <a:miter lim="800000"/>
            <a:headEnd/>
            <a:tailEnd/>
          </a:ln>
        </p:spPr>
      </p:pic>
      <p:sp>
        <p:nvSpPr>
          <p:cNvPr id="13" name="Rettangolo 4"/>
          <p:cNvSpPr>
            <a:spLocks noChangeArrowheads="1"/>
          </p:cNvSpPr>
          <p:nvPr/>
        </p:nvSpPr>
        <p:spPr bwMode="auto">
          <a:xfrm>
            <a:off x="2264989" y="5442792"/>
            <a:ext cx="6757987" cy="1400175"/>
          </a:xfrm>
          <a:prstGeom prst="rect">
            <a:avLst/>
          </a:prstGeom>
          <a:noFill/>
          <a:ln w="9525">
            <a:noFill/>
            <a:miter lim="800000"/>
            <a:headEnd/>
            <a:tailEnd/>
          </a:ln>
        </p:spPr>
        <p:txBody>
          <a:bodyPr>
            <a:spAutoFit/>
          </a:bodyPr>
          <a:lstStyle/>
          <a:p>
            <a:r>
              <a:rPr lang="it-IT" sz="1700" b="1" dirty="0"/>
              <a:t>Predatore dei mari del Triassico</a:t>
            </a:r>
          </a:p>
          <a:p>
            <a:r>
              <a:rPr lang="it-IT" sz="1700" b="1" dirty="0"/>
              <a:t>E’ la testimonianza più antica di </a:t>
            </a:r>
            <a:r>
              <a:rPr lang="it-IT" sz="1700" b="1" u="sng" dirty="0"/>
              <a:t>riproduzione vivipara</a:t>
            </a:r>
            <a:r>
              <a:rPr lang="it-IT" sz="1700" b="1" dirty="0"/>
              <a:t> nei pesci. Alcune femmine gravide trovate nel giacimento di Monte San Giorgio (Canton Ticino) contengono infatti fossili di embrioni ancora racchiusi nel ventre materno. </a:t>
            </a:r>
          </a:p>
        </p:txBody>
      </p:sp>
      <p:sp>
        <p:nvSpPr>
          <p:cNvPr id="16" name="Rettangolo 1"/>
          <p:cNvSpPr>
            <a:spLocks noChangeArrowheads="1"/>
          </p:cNvSpPr>
          <p:nvPr/>
        </p:nvSpPr>
        <p:spPr bwMode="auto">
          <a:xfrm>
            <a:off x="67235" y="112392"/>
            <a:ext cx="9628093" cy="1138773"/>
          </a:xfrm>
          <a:prstGeom prst="rect">
            <a:avLst/>
          </a:prstGeom>
          <a:noFill/>
          <a:ln w="9525">
            <a:noFill/>
            <a:miter lim="800000"/>
            <a:headEnd/>
            <a:tailEnd/>
          </a:ln>
        </p:spPr>
        <p:txBody>
          <a:bodyPr wrap="square">
            <a:spAutoFit/>
          </a:bodyPr>
          <a:lstStyle/>
          <a:p>
            <a:r>
              <a:rPr lang="it-IT" sz="1700" b="1" dirty="0"/>
              <a:t>La classificazione di alcuni </a:t>
            </a:r>
            <a:r>
              <a:rPr lang="it-IT" sz="1700" b="1" dirty="0" err="1"/>
              <a:t>attinopterigi</a:t>
            </a:r>
            <a:r>
              <a:rPr lang="it-IT" sz="1700" b="1" dirty="0"/>
              <a:t> primitivi è ancora oggetto di dibattito!</a:t>
            </a:r>
          </a:p>
          <a:p>
            <a:endParaRPr lang="it-IT" sz="1700" b="1" dirty="0"/>
          </a:p>
          <a:p>
            <a:r>
              <a:rPr lang="it-IT" sz="1700" b="1" dirty="0"/>
              <a:t>Alcuni pesci, dapprima considerati appartenenti all'ordine dei </a:t>
            </a:r>
            <a:r>
              <a:rPr lang="it-IT" sz="1700" b="1" dirty="0" err="1"/>
              <a:t>paleonisciformi</a:t>
            </a:r>
            <a:r>
              <a:rPr lang="it-IT" sz="1700" b="1" dirty="0"/>
              <a:t> , sono stati in seguito ritenuti sufficientemente distinti per essere assegnati a questo gruppo.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Tartamondo - Il Guscio"/>
          <p:cNvSpPr>
            <a:spLocks noChangeAspect="1" noChangeArrowheads="1"/>
          </p:cNvSpPr>
          <p:nvPr/>
        </p:nvSpPr>
        <p:spPr bwMode="auto">
          <a:xfrm>
            <a:off x="155575" y="-715963"/>
            <a:ext cx="3057525" cy="1495426"/>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 name="Text Box 11"/>
          <p:cNvSpPr txBox="1">
            <a:spLocks noChangeArrowheads="1"/>
          </p:cNvSpPr>
          <p:nvPr/>
        </p:nvSpPr>
        <p:spPr bwMode="auto">
          <a:xfrm>
            <a:off x="322263" y="2651034"/>
            <a:ext cx="4783137" cy="615950"/>
          </a:xfrm>
          <a:prstGeom prst="rect">
            <a:avLst/>
          </a:prstGeom>
          <a:noFill/>
          <a:ln w="9525">
            <a:noFill/>
            <a:miter lim="800000"/>
            <a:headEnd/>
            <a:tailEnd/>
          </a:ln>
        </p:spPr>
        <p:txBody>
          <a:bodyPr>
            <a:spAutoFit/>
          </a:bodyPr>
          <a:lstStyle/>
          <a:p>
            <a:r>
              <a:rPr lang="it-IT" sz="1700" b="1" dirty="0"/>
              <a:t>Predatore di 10 cm</a:t>
            </a:r>
          </a:p>
          <a:p>
            <a:r>
              <a:rPr lang="it-IT" sz="1700" b="1" dirty="0"/>
              <a:t>Devoniano, Europa e Australia</a:t>
            </a:r>
          </a:p>
        </p:txBody>
      </p:sp>
      <p:sp>
        <p:nvSpPr>
          <p:cNvPr id="4" name="Text Box 12"/>
          <p:cNvSpPr txBox="1">
            <a:spLocks noChangeArrowheads="1"/>
          </p:cNvSpPr>
          <p:nvPr/>
        </p:nvSpPr>
        <p:spPr bwMode="auto">
          <a:xfrm>
            <a:off x="428625" y="124386"/>
            <a:ext cx="1383520" cy="338554"/>
          </a:xfrm>
          <a:prstGeom prst="rect">
            <a:avLst/>
          </a:prstGeom>
          <a:noFill/>
          <a:ln w="9525">
            <a:noFill/>
            <a:miter lim="800000"/>
            <a:headEnd/>
            <a:tailEnd/>
          </a:ln>
        </p:spPr>
        <p:txBody>
          <a:bodyPr wrap="none">
            <a:spAutoFit/>
          </a:bodyPr>
          <a:lstStyle/>
          <a:p>
            <a:pPr>
              <a:defRPr/>
            </a:pPr>
            <a:r>
              <a:rPr lang="it-IT" sz="1600" i="1" dirty="0" err="1">
                <a:solidFill>
                  <a:srgbClr val="FF0000"/>
                </a:solidFill>
                <a:effectLst>
                  <a:outerShdw blurRad="38100" dist="38100" dir="2700000" algn="tl">
                    <a:srgbClr val="000000">
                      <a:alpha val="43137"/>
                    </a:srgbClr>
                  </a:outerShdw>
                </a:effectLst>
              </a:rPr>
              <a:t>Moythomasia</a:t>
            </a:r>
            <a:r>
              <a:rPr lang="it-IT" sz="1600" dirty="0">
                <a:solidFill>
                  <a:srgbClr val="FF0000"/>
                </a:solidFill>
              </a:rPr>
              <a:t> </a:t>
            </a:r>
          </a:p>
        </p:txBody>
      </p:sp>
      <p:sp>
        <p:nvSpPr>
          <p:cNvPr id="5" name="Text Box 17"/>
          <p:cNvSpPr txBox="1">
            <a:spLocks noChangeArrowheads="1"/>
          </p:cNvSpPr>
          <p:nvPr/>
        </p:nvSpPr>
        <p:spPr bwMode="auto">
          <a:xfrm>
            <a:off x="268474" y="3484331"/>
            <a:ext cx="8485561" cy="615553"/>
          </a:xfrm>
          <a:prstGeom prst="rect">
            <a:avLst/>
          </a:prstGeom>
          <a:noFill/>
          <a:ln w="9525">
            <a:noFill/>
            <a:miter lim="800000"/>
            <a:headEnd/>
            <a:tailEnd/>
          </a:ln>
        </p:spPr>
        <p:txBody>
          <a:bodyPr wrap="square">
            <a:spAutoFit/>
          </a:bodyPr>
          <a:lstStyle/>
          <a:p>
            <a:r>
              <a:rPr lang="it-IT" sz="1700" b="1" dirty="0"/>
              <a:t>In un reperto si è ricostruito il movimento di “</a:t>
            </a:r>
            <a:r>
              <a:rPr lang="it-IT" sz="1700" b="1" u="sng" dirty="0"/>
              <a:t>scatto a forbice</a:t>
            </a:r>
            <a:r>
              <a:rPr lang="it-IT" sz="1700" b="1" dirty="0"/>
              <a:t>” delle sue mandibole (che si ipotizza abbia caratterizzato l’alimentazione dei primi </a:t>
            </a:r>
            <a:r>
              <a:rPr lang="it-IT" sz="1700" b="1" dirty="0" err="1"/>
              <a:t>attinopterigi</a:t>
            </a:r>
            <a:r>
              <a:rPr lang="it-IT" sz="1700" b="1" dirty="0"/>
              <a:t>) .</a:t>
            </a:r>
          </a:p>
        </p:txBody>
      </p:sp>
      <p:pic>
        <p:nvPicPr>
          <p:cNvPr id="6" name="Picture 19" descr="Risultati immagini per moythomasia"/>
          <p:cNvPicPr>
            <a:picLocks noChangeAspect="1" noChangeArrowheads="1"/>
          </p:cNvPicPr>
          <p:nvPr/>
        </p:nvPicPr>
        <p:blipFill>
          <a:blip r:embed="rId2"/>
          <a:srcRect/>
          <a:stretch>
            <a:fillRect/>
          </a:stretch>
        </p:blipFill>
        <p:spPr bwMode="auto">
          <a:xfrm>
            <a:off x="3654948" y="122147"/>
            <a:ext cx="3171302" cy="2517120"/>
          </a:xfrm>
          <a:prstGeom prst="rect">
            <a:avLst/>
          </a:prstGeom>
          <a:noFill/>
          <a:ln w="9525">
            <a:noFill/>
            <a:miter lim="800000"/>
            <a:headEnd/>
            <a:tailEnd/>
          </a:ln>
        </p:spPr>
      </p:pic>
      <p:pic>
        <p:nvPicPr>
          <p:cNvPr id="7" name="Picture 18" descr="Risultati immagini per moythomasia"/>
          <p:cNvPicPr>
            <a:picLocks noChangeAspect="1" noChangeArrowheads="1"/>
          </p:cNvPicPr>
          <p:nvPr/>
        </p:nvPicPr>
        <p:blipFill>
          <a:blip r:embed="rId3"/>
          <a:srcRect/>
          <a:stretch>
            <a:fillRect/>
          </a:stretch>
        </p:blipFill>
        <p:spPr bwMode="auto">
          <a:xfrm>
            <a:off x="46038" y="969217"/>
            <a:ext cx="2860675" cy="1670050"/>
          </a:xfrm>
          <a:prstGeom prst="rect">
            <a:avLst/>
          </a:prstGeom>
          <a:noFill/>
          <a:ln w="9525">
            <a:noFill/>
            <a:miter lim="800000"/>
            <a:headEnd/>
            <a:tailEnd/>
          </a:ln>
        </p:spPr>
      </p:pic>
      <p:grpSp>
        <p:nvGrpSpPr>
          <p:cNvPr id="8" name="Group 12"/>
          <p:cNvGrpSpPr>
            <a:grpSpLocks/>
          </p:cNvGrpSpPr>
          <p:nvPr/>
        </p:nvGrpSpPr>
        <p:grpSpPr bwMode="auto">
          <a:xfrm>
            <a:off x="4342566" y="4030851"/>
            <a:ext cx="3443287" cy="2806700"/>
            <a:chOff x="235" y="3470"/>
            <a:chExt cx="3059" cy="2238"/>
          </a:xfrm>
        </p:grpSpPr>
        <p:pic>
          <p:nvPicPr>
            <p:cNvPr id="9" name="Picture 7"/>
            <p:cNvPicPr>
              <a:picLocks noChangeAspect="1" noChangeArrowheads="1"/>
            </p:cNvPicPr>
            <p:nvPr/>
          </p:nvPicPr>
          <p:blipFill>
            <a:blip r:embed="rId4"/>
            <a:srcRect l="48090"/>
            <a:stretch>
              <a:fillRect/>
            </a:stretch>
          </p:blipFill>
          <p:spPr bwMode="auto">
            <a:xfrm>
              <a:off x="360" y="3470"/>
              <a:ext cx="2934" cy="2238"/>
            </a:xfrm>
            <a:prstGeom prst="rect">
              <a:avLst/>
            </a:prstGeom>
            <a:noFill/>
            <a:ln w="9525">
              <a:noFill/>
              <a:miter lim="800000"/>
              <a:headEnd/>
              <a:tailEnd/>
            </a:ln>
          </p:spPr>
        </p:pic>
        <p:sp>
          <p:nvSpPr>
            <p:cNvPr id="10" name="Rectangle 9"/>
            <p:cNvSpPr>
              <a:spLocks noChangeArrowheads="1"/>
            </p:cNvSpPr>
            <p:nvPr/>
          </p:nvSpPr>
          <p:spPr bwMode="auto">
            <a:xfrm>
              <a:off x="235" y="4361"/>
              <a:ext cx="165" cy="271"/>
            </a:xfrm>
            <a:prstGeom prst="rect">
              <a:avLst/>
            </a:prstGeom>
            <a:solidFill>
              <a:schemeClr val="bg1"/>
            </a:solidFill>
            <a:ln w="9525">
              <a:noFill/>
              <a:miter lim="800000"/>
              <a:headEnd/>
              <a:tailEnd/>
            </a:ln>
          </p:spPr>
          <p:txBody>
            <a:bodyPr wrap="none" anchor="ctr"/>
            <a:lstStyle/>
            <a:p>
              <a:endParaRPr lang="it-IT"/>
            </a:p>
          </p:txBody>
        </p:sp>
      </p:grpSp>
      <p:grpSp>
        <p:nvGrpSpPr>
          <p:cNvPr id="11" name="Group 11"/>
          <p:cNvGrpSpPr>
            <a:grpSpLocks/>
          </p:cNvGrpSpPr>
          <p:nvPr/>
        </p:nvGrpSpPr>
        <p:grpSpPr bwMode="auto">
          <a:xfrm>
            <a:off x="820270" y="4260292"/>
            <a:ext cx="2881779" cy="2315321"/>
            <a:chOff x="1421" y="1358"/>
            <a:chExt cx="2815" cy="2168"/>
          </a:xfrm>
        </p:grpSpPr>
        <p:pic>
          <p:nvPicPr>
            <p:cNvPr id="12" name="Picture 6"/>
            <p:cNvPicPr>
              <a:picLocks noChangeAspect="1" noChangeArrowheads="1"/>
            </p:cNvPicPr>
            <p:nvPr/>
          </p:nvPicPr>
          <p:blipFill>
            <a:blip r:embed="rId4"/>
            <a:srcRect r="51132"/>
            <a:stretch>
              <a:fillRect/>
            </a:stretch>
          </p:blipFill>
          <p:spPr bwMode="auto">
            <a:xfrm>
              <a:off x="1421" y="1358"/>
              <a:ext cx="2676" cy="2168"/>
            </a:xfrm>
            <a:prstGeom prst="rect">
              <a:avLst/>
            </a:prstGeom>
            <a:noFill/>
            <a:ln w="9525">
              <a:noFill/>
              <a:miter lim="800000"/>
              <a:headEnd/>
              <a:tailEnd/>
            </a:ln>
          </p:spPr>
        </p:pic>
        <p:sp>
          <p:nvSpPr>
            <p:cNvPr id="13" name="Rectangle 10"/>
            <p:cNvSpPr>
              <a:spLocks noChangeArrowheads="1"/>
            </p:cNvSpPr>
            <p:nvPr/>
          </p:nvSpPr>
          <p:spPr bwMode="auto">
            <a:xfrm>
              <a:off x="4054" y="3186"/>
              <a:ext cx="182" cy="199"/>
            </a:xfrm>
            <a:prstGeom prst="rect">
              <a:avLst/>
            </a:prstGeom>
            <a:solidFill>
              <a:schemeClr val="bg1"/>
            </a:solidFill>
            <a:ln w="9525">
              <a:noFill/>
              <a:miter lim="800000"/>
              <a:headEnd/>
              <a:tailEnd/>
            </a:ln>
          </p:spPr>
          <p:txBody>
            <a:bodyPr wrap="none" anchor="ctr"/>
            <a:lstStyle/>
            <a:p>
              <a:endParaRPr lang="it-IT"/>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le:Cheirolepis trailli 4.jpg">
            <a:hlinkClick r:id="rId2"/>
          </p:cNvPr>
          <p:cNvPicPr>
            <a:picLocks noChangeAspect="1" noChangeArrowheads="1"/>
          </p:cNvPicPr>
          <p:nvPr/>
        </p:nvPicPr>
        <p:blipFill>
          <a:blip r:embed="rId3"/>
          <a:srcRect/>
          <a:stretch>
            <a:fillRect/>
          </a:stretch>
        </p:blipFill>
        <p:spPr bwMode="auto">
          <a:xfrm>
            <a:off x="2331430" y="265879"/>
            <a:ext cx="2733022" cy="1052567"/>
          </a:xfrm>
          <a:prstGeom prst="rect">
            <a:avLst/>
          </a:prstGeom>
          <a:noFill/>
          <a:ln w="9525">
            <a:noFill/>
            <a:miter lim="800000"/>
            <a:headEnd/>
            <a:tailEnd/>
          </a:ln>
        </p:spPr>
      </p:pic>
      <p:sp>
        <p:nvSpPr>
          <p:cNvPr id="3" name="CasellaDiTesto 2"/>
          <p:cNvSpPr txBox="1">
            <a:spLocks noChangeArrowheads="1"/>
          </p:cNvSpPr>
          <p:nvPr/>
        </p:nvSpPr>
        <p:spPr bwMode="auto">
          <a:xfrm>
            <a:off x="1066800" y="484386"/>
            <a:ext cx="1504950" cy="338554"/>
          </a:xfrm>
          <a:prstGeom prst="rect">
            <a:avLst/>
          </a:prstGeom>
          <a:noFill/>
          <a:ln w="9525">
            <a:noFill/>
            <a:miter lim="800000"/>
            <a:headEnd/>
            <a:tailEnd/>
          </a:ln>
        </p:spPr>
        <p:txBody>
          <a:bodyPr>
            <a:spAutoFit/>
          </a:bodyPr>
          <a:lstStyle/>
          <a:p>
            <a:pPr>
              <a:defRPr/>
            </a:pPr>
            <a:r>
              <a:rPr lang="it-IT" sz="1600" i="1" dirty="0" err="1">
                <a:solidFill>
                  <a:srgbClr val="FF0000"/>
                </a:solidFill>
                <a:effectLst>
                  <a:outerShdw blurRad="38100" dist="38100" dir="2700000" algn="tl">
                    <a:srgbClr val="000000">
                      <a:alpha val="43137"/>
                    </a:srgbClr>
                  </a:outerShdw>
                </a:effectLst>
              </a:rPr>
              <a:t>Cheirolepis</a:t>
            </a:r>
            <a:r>
              <a:rPr lang="it-IT" sz="1600" i="1" dirty="0">
                <a:solidFill>
                  <a:srgbClr val="FF0000"/>
                </a:solidFill>
                <a:effectLst>
                  <a:outerShdw blurRad="38100" dist="38100" dir="2700000" algn="tl">
                    <a:srgbClr val="000000">
                      <a:alpha val="43137"/>
                    </a:srgbClr>
                  </a:outerShdw>
                </a:effectLst>
              </a:rPr>
              <a:t> </a:t>
            </a:r>
          </a:p>
        </p:txBody>
      </p:sp>
      <p:sp>
        <p:nvSpPr>
          <p:cNvPr id="4" name="Rettangolo 14"/>
          <p:cNvSpPr>
            <a:spLocks noChangeArrowheads="1"/>
          </p:cNvSpPr>
          <p:nvPr/>
        </p:nvSpPr>
        <p:spPr bwMode="auto">
          <a:xfrm>
            <a:off x="142875" y="1301939"/>
            <a:ext cx="8248090" cy="877163"/>
          </a:xfrm>
          <a:prstGeom prst="rect">
            <a:avLst/>
          </a:prstGeom>
          <a:noFill/>
          <a:ln w="9525">
            <a:noFill/>
            <a:miter lim="800000"/>
            <a:headEnd/>
            <a:tailEnd/>
          </a:ln>
        </p:spPr>
        <p:txBody>
          <a:bodyPr wrap="square">
            <a:spAutoFit/>
          </a:bodyPr>
          <a:lstStyle/>
          <a:p>
            <a:r>
              <a:rPr lang="it-IT" sz="1700" b="1" dirty="0"/>
              <a:t>-Visse tra il Devoniano medio e l'inizio del Devoniano superiore (370 – 360 Ma) </a:t>
            </a:r>
          </a:p>
          <a:p>
            <a:r>
              <a:rPr lang="it-IT" sz="1700" b="1" dirty="0"/>
              <a:t>-Fossili in Nord America e Europa (Scozia, Germania)</a:t>
            </a:r>
          </a:p>
          <a:p>
            <a:r>
              <a:rPr lang="it-IT" sz="1700" b="1" dirty="0"/>
              <a:t>-Dimensioni 25-50 cm</a:t>
            </a:r>
          </a:p>
        </p:txBody>
      </p:sp>
      <p:grpSp>
        <p:nvGrpSpPr>
          <p:cNvPr id="5" name="Gruppo 15"/>
          <p:cNvGrpSpPr>
            <a:grpSpLocks/>
          </p:cNvGrpSpPr>
          <p:nvPr/>
        </p:nvGrpSpPr>
        <p:grpSpPr bwMode="auto">
          <a:xfrm>
            <a:off x="4894731" y="1775011"/>
            <a:ext cx="4182036" cy="4827495"/>
            <a:chOff x="1852863" y="3387475"/>
            <a:chExt cx="3822451" cy="5442994"/>
          </a:xfrm>
        </p:grpSpPr>
        <p:pic>
          <p:nvPicPr>
            <p:cNvPr id="6" name="Picture 2" descr="G:\STINGO 2.15.jpeg"/>
            <p:cNvPicPr>
              <a:picLocks noChangeAspect="1" noChangeArrowheads="1"/>
            </p:cNvPicPr>
            <p:nvPr/>
          </p:nvPicPr>
          <p:blipFill>
            <a:blip r:embed="rId4"/>
            <a:srcRect l="21318" t="8954" r="8490" b="20296"/>
            <a:stretch>
              <a:fillRect/>
            </a:stretch>
          </p:blipFill>
          <p:spPr bwMode="auto">
            <a:xfrm>
              <a:off x="1852863" y="3387475"/>
              <a:ext cx="3822451" cy="5442994"/>
            </a:xfrm>
            <a:prstGeom prst="rect">
              <a:avLst/>
            </a:prstGeom>
            <a:noFill/>
            <a:ln w="9525">
              <a:noFill/>
              <a:miter lim="800000"/>
              <a:headEnd/>
              <a:tailEnd/>
            </a:ln>
          </p:spPr>
        </p:pic>
        <p:sp>
          <p:nvSpPr>
            <p:cNvPr id="7" name="Ovale 11"/>
            <p:cNvSpPr>
              <a:spLocks noChangeArrowheads="1"/>
            </p:cNvSpPr>
            <p:nvPr/>
          </p:nvSpPr>
          <p:spPr bwMode="auto">
            <a:xfrm>
              <a:off x="3031958" y="3400926"/>
              <a:ext cx="1684421" cy="449179"/>
            </a:xfrm>
            <a:prstGeom prst="ellipse">
              <a:avLst/>
            </a:prstGeom>
            <a:noFill/>
            <a:ln w="25400" algn="ctr">
              <a:solidFill>
                <a:srgbClr val="FF0000"/>
              </a:solidFill>
              <a:round/>
              <a:headEnd/>
              <a:tailEnd/>
            </a:ln>
          </p:spPr>
          <p:txBody>
            <a:bodyPr/>
            <a:lstStyle/>
            <a:p>
              <a:endParaRPr lang="it-IT"/>
            </a:p>
          </p:txBody>
        </p:sp>
      </p:grpSp>
      <p:sp>
        <p:nvSpPr>
          <p:cNvPr id="8" name="Rettangolo 20"/>
          <p:cNvSpPr>
            <a:spLocks noChangeArrowheads="1"/>
          </p:cNvSpPr>
          <p:nvPr/>
        </p:nvSpPr>
        <p:spPr bwMode="auto">
          <a:xfrm>
            <a:off x="309282" y="2627517"/>
            <a:ext cx="2668587" cy="1138237"/>
          </a:xfrm>
          <a:prstGeom prst="rect">
            <a:avLst/>
          </a:prstGeom>
          <a:noFill/>
          <a:ln w="9525">
            <a:noFill/>
            <a:miter lim="800000"/>
            <a:headEnd/>
            <a:tailEnd/>
          </a:ln>
        </p:spPr>
        <p:txBody>
          <a:bodyPr>
            <a:spAutoFit/>
          </a:bodyPr>
          <a:lstStyle/>
          <a:p>
            <a:r>
              <a:rPr lang="it-IT" sz="1700" b="1" dirty="0"/>
              <a:t>Sono note  2 specie </a:t>
            </a:r>
            <a:r>
              <a:rPr lang="it-IT" sz="1700" b="1" i="1" dirty="0" err="1"/>
              <a:t>Cheirolepis</a:t>
            </a:r>
            <a:r>
              <a:rPr lang="it-IT" sz="1700" b="1" i="1" dirty="0"/>
              <a:t> </a:t>
            </a:r>
            <a:r>
              <a:rPr lang="it-IT" sz="1700" b="1" i="1" dirty="0" err="1"/>
              <a:t>canadensis</a:t>
            </a:r>
            <a:r>
              <a:rPr lang="it-IT" sz="1700" b="1" dirty="0"/>
              <a:t> del </a:t>
            </a:r>
            <a:r>
              <a:rPr lang="it-IT" sz="1700" b="1" dirty="0" err="1"/>
              <a:t>Nordamerica</a:t>
            </a:r>
            <a:r>
              <a:rPr lang="it-IT" sz="1700" b="1" dirty="0"/>
              <a:t> e </a:t>
            </a:r>
            <a:r>
              <a:rPr lang="it-IT" sz="1700" b="1" i="1" dirty="0"/>
              <a:t>C. </a:t>
            </a:r>
            <a:r>
              <a:rPr lang="it-IT" sz="1700" b="1" i="1" dirty="0" err="1"/>
              <a:t>trailli</a:t>
            </a:r>
            <a:r>
              <a:rPr lang="it-IT" sz="1700" b="1" dirty="0"/>
              <a:t> della Scozia.</a:t>
            </a:r>
          </a:p>
        </p:txBody>
      </p:sp>
      <p:sp>
        <p:nvSpPr>
          <p:cNvPr id="9" name="Rectangle 4"/>
          <p:cNvSpPr>
            <a:spLocks noChangeArrowheads="1"/>
          </p:cNvSpPr>
          <p:nvPr/>
        </p:nvSpPr>
        <p:spPr bwMode="auto">
          <a:xfrm>
            <a:off x="462426" y="5616923"/>
            <a:ext cx="6594475" cy="615950"/>
          </a:xfrm>
          <a:prstGeom prst="rect">
            <a:avLst/>
          </a:prstGeom>
          <a:noFill/>
          <a:ln w="9525">
            <a:noFill/>
            <a:miter lim="800000"/>
            <a:headEnd/>
            <a:tailEnd/>
          </a:ln>
        </p:spPr>
        <p:txBody>
          <a:bodyPr>
            <a:spAutoFit/>
          </a:bodyPr>
          <a:lstStyle/>
          <a:p>
            <a:r>
              <a:rPr lang="it-IT" sz="1700" b="1" dirty="0"/>
              <a:t>Considerato </a:t>
            </a:r>
            <a:r>
              <a:rPr lang="it-IT" sz="1700" b="1" u="sng" dirty="0" err="1"/>
              <a:t>sister</a:t>
            </a:r>
            <a:r>
              <a:rPr lang="it-IT" sz="1700" b="1" u="sng" dirty="0"/>
              <a:t> </a:t>
            </a:r>
            <a:r>
              <a:rPr lang="it-IT" sz="1700" b="1" u="sng" dirty="0" err="1"/>
              <a:t>group</a:t>
            </a:r>
            <a:r>
              <a:rPr lang="it-IT" sz="1700" b="1" u="sng" dirty="0"/>
              <a:t> di </a:t>
            </a:r>
            <a:r>
              <a:rPr lang="it-IT" sz="1700" b="1" u="sng" dirty="0" err="1"/>
              <a:t>attinopterigi</a:t>
            </a:r>
            <a:r>
              <a:rPr lang="it-IT" sz="1700" b="1" u="sng" dirty="0"/>
              <a:t>.</a:t>
            </a:r>
          </a:p>
          <a:p>
            <a:r>
              <a:rPr lang="it-IT" sz="1700" b="1" dirty="0"/>
              <a:t>E’ il primo ad avere il tipico </a:t>
            </a:r>
            <a:r>
              <a:rPr lang="it-IT" sz="1700" b="1" dirty="0" err="1"/>
              <a:t>dermatocranio</a:t>
            </a:r>
            <a:r>
              <a:rPr lang="it-IT" sz="1700" b="1" dirty="0"/>
              <a:t> di </a:t>
            </a:r>
            <a:r>
              <a:rPr lang="it-IT" sz="1700" b="1" dirty="0" err="1"/>
              <a:t>Attinopterigi</a:t>
            </a:r>
            <a:r>
              <a:rPr lang="it-IT" sz="1700" b="1" dirty="0"/>
              <a:t>. </a:t>
            </a:r>
          </a:p>
        </p:txBody>
      </p:sp>
      <p:sp>
        <p:nvSpPr>
          <p:cNvPr id="10" name="Freccia a destra 9"/>
          <p:cNvSpPr/>
          <p:nvPr/>
        </p:nvSpPr>
        <p:spPr>
          <a:xfrm>
            <a:off x="142874" y="5660571"/>
            <a:ext cx="341323" cy="23948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Benessere di ossa, muscoli e articolazioni » Farmacia Alliegro Padula"/>
          <p:cNvSpPr>
            <a:spLocks noChangeAspect="1" noChangeArrowheads="1"/>
          </p:cNvSpPr>
          <p:nvPr/>
        </p:nvSpPr>
        <p:spPr bwMode="auto">
          <a:xfrm>
            <a:off x="155575" y="-822325"/>
            <a:ext cx="2419350" cy="17145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148" name="AutoShape 4" descr="Muscolo scheletrico. Gruppi muscolari scheletrici. La struttura e la  funzione dei muscoli scheletrici - Istruzione secondaria e scuole 202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grpSp>
        <p:nvGrpSpPr>
          <p:cNvPr id="4" name="Group 24"/>
          <p:cNvGrpSpPr>
            <a:grpSpLocks/>
          </p:cNvGrpSpPr>
          <p:nvPr/>
        </p:nvGrpSpPr>
        <p:grpSpPr bwMode="auto">
          <a:xfrm>
            <a:off x="564924" y="395111"/>
            <a:ext cx="7032498" cy="5689599"/>
            <a:chOff x="-23" y="992"/>
            <a:chExt cx="4005" cy="3244"/>
          </a:xfrm>
        </p:grpSpPr>
        <p:pic>
          <p:nvPicPr>
            <p:cNvPr id="5" name="Picture 3" descr="C:\Documents and Settings\arvicanthis\Documenti\didattica\Anatomia Comparata 2\immagini\numero di specie.jpg"/>
            <p:cNvPicPr>
              <a:picLocks noChangeAspect="1" noChangeArrowheads="1"/>
            </p:cNvPicPr>
            <p:nvPr/>
          </p:nvPicPr>
          <p:blipFill>
            <a:blip r:embed="rId2"/>
            <a:srcRect/>
            <a:stretch>
              <a:fillRect/>
            </a:stretch>
          </p:blipFill>
          <p:spPr bwMode="auto">
            <a:xfrm>
              <a:off x="240" y="1056"/>
              <a:ext cx="3742" cy="3180"/>
            </a:xfrm>
            <a:prstGeom prst="rect">
              <a:avLst/>
            </a:prstGeom>
            <a:noFill/>
            <a:ln w="9525">
              <a:noFill/>
              <a:miter lim="800000"/>
              <a:headEnd/>
              <a:tailEnd/>
            </a:ln>
          </p:spPr>
        </p:pic>
        <p:sp>
          <p:nvSpPr>
            <p:cNvPr id="6" name="Text Box 4"/>
            <p:cNvSpPr txBox="1">
              <a:spLocks noChangeArrowheads="1"/>
            </p:cNvSpPr>
            <p:nvPr/>
          </p:nvSpPr>
          <p:spPr bwMode="auto">
            <a:xfrm>
              <a:off x="2352" y="992"/>
              <a:ext cx="1159" cy="158"/>
            </a:xfrm>
            <a:prstGeom prst="rect">
              <a:avLst/>
            </a:prstGeom>
            <a:noFill/>
            <a:ln w="9525">
              <a:noFill/>
              <a:miter lim="800000"/>
              <a:headEnd/>
              <a:tailEnd/>
            </a:ln>
          </p:spPr>
          <p:txBody>
            <a:bodyPr wrap="none">
              <a:spAutoFit/>
            </a:bodyPr>
            <a:lstStyle/>
            <a:p>
              <a:r>
                <a:rPr lang="it-IT" sz="1200" b="1" dirty="0">
                  <a:solidFill>
                    <a:srgbClr val="FF0000"/>
                  </a:solidFill>
                </a:rPr>
                <a:t>Missine + </a:t>
              </a:r>
              <a:r>
                <a:rPr lang="it-IT" sz="1200" b="1" dirty="0" err="1">
                  <a:solidFill>
                    <a:srgbClr val="FF0000"/>
                  </a:solidFill>
                </a:rPr>
                <a:t>petromizonti</a:t>
              </a:r>
              <a:r>
                <a:rPr lang="it-IT" sz="1200" b="1" dirty="0">
                  <a:solidFill>
                    <a:srgbClr val="FF0000"/>
                  </a:solidFill>
                </a:rPr>
                <a:t> </a:t>
              </a:r>
              <a:r>
                <a:rPr lang="it-IT" sz="1200" dirty="0"/>
                <a:t>= 119</a:t>
              </a:r>
            </a:p>
          </p:txBody>
        </p:sp>
        <p:sp>
          <p:nvSpPr>
            <p:cNvPr id="7" name="Text Box 5"/>
            <p:cNvSpPr txBox="1">
              <a:spLocks noChangeArrowheads="1"/>
            </p:cNvSpPr>
            <p:nvPr/>
          </p:nvSpPr>
          <p:spPr bwMode="auto">
            <a:xfrm>
              <a:off x="1621" y="1592"/>
              <a:ext cx="603" cy="305"/>
            </a:xfrm>
            <a:prstGeom prst="rect">
              <a:avLst/>
            </a:prstGeom>
            <a:noFill/>
            <a:ln w="9525">
              <a:noFill/>
              <a:miter lim="800000"/>
              <a:headEnd/>
              <a:tailEnd/>
            </a:ln>
          </p:spPr>
          <p:txBody>
            <a:bodyPr wrap="none">
              <a:spAutoFit/>
            </a:bodyPr>
            <a:lstStyle/>
            <a:p>
              <a:pPr algn="ctr"/>
              <a:r>
                <a:rPr lang="it-IT" sz="1200"/>
                <a:t>Mammalia</a:t>
              </a:r>
            </a:p>
            <a:p>
              <a:pPr algn="ctr"/>
              <a:r>
                <a:rPr lang="it-IT" sz="1200"/>
                <a:t>5488</a:t>
              </a:r>
            </a:p>
          </p:txBody>
        </p:sp>
        <p:sp>
          <p:nvSpPr>
            <p:cNvPr id="8" name="Text Box 6"/>
            <p:cNvSpPr txBox="1">
              <a:spLocks noChangeArrowheads="1"/>
            </p:cNvSpPr>
            <p:nvPr/>
          </p:nvSpPr>
          <p:spPr bwMode="auto">
            <a:xfrm>
              <a:off x="2352" y="1913"/>
              <a:ext cx="619" cy="263"/>
            </a:xfrm>
            <a:prstGeom prst="rect">
              <a:avLst/>
            </a:prstGeom>
            <a:noFill/>
            <a:ln w="9525">
              <a:noFill/>
              <a:miter lim="800000"/>
              <a:headEnd/>
              <a:tailEnd/>
            </a:ln>
          </p:spPr>
          <p:txBody>
            <a:bodyPr wrap="none">
              <a:spAutoFit/>
            </a:bodyPr>
            <a:lstStyle/>
            <a:p>
              <a:pPr algn="ctr"/>
              <a:r>
                <a:rPr lang="it-IT" sz="1200" b="1" dirty="0" err="1">
                  <a:solidFill>
                    <a:srgbClr val="FF0000"/>
                  </a:solidFill>
                </a:rPr>
                <a:t>Actinopterygii</a:t>
              </a:r>
              <a:endParaRPr lang="it-IT" sz="1200" b="1" dirty="0">
                <a:solidFill>
                  <a:srgbClr val="FF0000"/>
                </a:solidFill>
              </a:endParaRPr>
            </a:p>
            <a:p>
              <a:pPr algn="ctr"/>
              <a:r>
                <a:rPr lang="it-IT" sz="1200" dirty="0"/>
                <a:t>31882</a:t>
              </a:r>
            </a:p>
          </p:txBody>
        </p:sp>
        <p:sp>
          <p:nvSpPr>
            <p:cNvPr id="9" name="Text Box 7"/>
            <p:cNvSpPr txBox="1">
              <a:spLocks noChangeArrowheads="1"/>
            </p:cNvSpPr>
            <p:nvPr/>
          </p:nvSpPr>
          <p:spPr bwMode="auto">
            <a:xfrm>
              <a:off x="2691" y="1323"/>
              <a:ext cx="935" cy="158"/>
            </a:xfrm>
            <a:prstGeom prst="rect">
              <a:avLst/>
            </a:prstGeom>
            <a:noFill/>
            <a:ln w="9525">
              <a:noFill/>
              <a:miter lim="800000"/>
              <a:headEnd/>
              <a:tailEnd/>
            </a:ln>
          </p:spPr>
          <p:txBody>
            <a:bodyPr wrap="none">
              <a:spAutoFit/>
            </a:bodyPr>
            <a:lstStyle/>
            <a:p>
              <a:r>
                <a:rPr lang="it-IT" sz="1200" b="1" dirty="0" err="1">
                  <a:solidFill>
                    <a:srgbClr val="FF0000"/>
                  </a:solidFill>
                </a:rPr>
                <a:t>Chondrichthyes</a:t>
              </a:r>
              <a:r>
                <a:rPr lang="it-IT" sz="1200" dirty="0"/>
                <a:t> = 1201</a:t>
              </a:r>
            </a:p>
          </p:txBody>
        </p:sp>
        <p:sp>
          <p:nvSpPr>
            <p:cNvPr id="10" name="Text Box 8"/>
            <p:cNvSpPr txBox="1">
              <a:spLocks noChangeArrowheads="1"/>
            </p:cNvSpPr>
            <p:nvPr/>
          </p:nvSpPr>
          <p:spPr bwMode="auto">
            <a:xfrm>
              <a:off x="2805" y="3749"/>
              <a:ext cx="1151" cy="183"/>
            </a:xfrm>
            <a:prstGeom prst="rect">
              <a:avLst/>
            </a:prstGeom>
            <a:noFill/>
            <a:ln w="9525">
              <a:noFill/>
              <a:miter lim="800000"/>
              <a:headEnd/>
              <a:tailEnd/>
            </a:ln>
          </p:spPr>
          <p:txBody>
            <a:bodyPr wrap="none">
              <a:spAutoFit/>
            </a:bodyPr>
            <a:lstStyle/>
            <a:p>
              <a:r>
                <a:rPr lang="it-IT" sz="1200"/>
                <a:t>Celacanti + dipnoi = 8</a:t>
              </a:r>
            </a:p>
          </p:txBody>
        </p:sp>
        <p:sp>
          <p:nvSpPr>
            <p:cNvPr id="11" name="Text Box 9"/>
            <p:cNvSpPr txBox="1">
              <a:spLocks noChangeArrowheads="1"/>
            </p:cNvSpPr>
            <p:nvPr/>
          </p:nvSpPr>
          <p:spPr bwMode="auto">
            <a:xfrm>
              <a:off x="2010" y="3879"/>
              <a:ext cx="745" cy="183"/>
            </a:xfrm>
            <a:prstGeom prst="rect">
              <a:avLst/>
            </a:prstGeom>
            <a:noFill/>
            <a:ln w="9525">
              <a:noFill/>
              <a:miter lim="800000"/>
              <a:headEnd/>
              <a:tailEnd/>
            </a:ln>
          </p:spPr>
          <p:txBody>
            <a:bodyPr wrap="none">
              <a:spAutoFit/>
            </a:bodyPr>
            <a:lstStyle/>
            <a:p>
              <a:r>
                <a:rPr lang="it-IT" sz="1200"/>
                <a:t>Urodeli = 619</a:t>
              </a:r>
            </a:p>
          </p:txBody>
        </p:sp>
        <p:sp>
          <p:nvSpPr>
            <p:cNvPr id="12" name="Text Box 10"/>
            <p:cNvSpPr txBox="1">
              <a:spLocks noChangeArrowheads="1"/>
            </p:cNvSpPr>
            <p:nvPr/>
          </p:nvSpPr>
          <p:spPr bwMode="auto">
            <a:xfrm>
              <a:off x="971" y="3871"/>
              <a:ext cx="875" cy="183"/>
            </a:xfrm>
            <a:prstGeom prst="rect">
              <a:avLst/>
            </a:prstGeom>
            <a:noFill/>
            <a:ln w="9525">
              <a:noFill/>
              <a:miter lim="800000"/>
              <a:headEnd/>
              <a:tailEnd/>
            </a:ln>
          </p:spPr>
          <p:txBody>
            <a:bodyPr wrap="none">
              <a:spAutoFit/>
            </a:bodyPr>
            <a:lstStyle/>
            <a:p>
              <a:r>
                <a:rPr lang="it-IT" sz="1200"/>
                <a:t>Gimnofioni=186</a:t>
              </a:r>
            </a:p>
          </p:txBody>
        </p:sp>
        <p:sp>
          <p:nvSpPr>
            <p:cNvPr id="13" name="Text Box 11"/>
            <p:cNvSpPr txBox="1">
              <a:spLocks noChangeArrowheads="1"/>
            </p:cNvSpPr>
            <p:nvPr/>
          </p:nvSpPr>
          <p:spPr bwMode="auto">
            <a:xfrm>
              <a:off x="1767" y="3336"/>
              <a:ext cx="410" cy="305"/>
            </a:xfrm>
            <a:prstGeom prst="rect">
              <a:avLst/>
            </a:prstGeom>
            <a:noFill/>
            <a:ln w="9525">
              <a:noFill/>
              <a:miter lim="800000"/>
              <a:headEnd/>
              <a:tailEnd/>
            </a:ln>
          </p:spPr>
          <p:txBody>
            <a:bodyPr wrap="none">
              <a:spAutoFit/>
            </a:bodyPr>
            <a:lstStyle/>
            <a:p>
              <a:r>
                <a:rPr lang="it-IT" sz="1200"/>
                <a:t>Anuri </a:t>
              </a:r>
            </a:p>
            <a:p>
              <a:r>
                <a:rPr lang="it-IT" sz="1200"/>
                <a:t>5996</a:t>
              </a:r>
            </a:p>
          </p:txBody>
        </p:sp>
        <p:sp>
          <p:nvSpPr>
            <p:cNvPr id="14" name="Text Box 12"/>
            <p:cNvSpPr txBox="1">
              <a:spLocks noChangeArrowheads="1"/>
            </p:cNvSpPr>
            <p:nvPr/>
          </p:nvSpPr>
          <p:spPr bwMode="auto">
            <a:xfrm>
              <a:off x="-23" y="3633"/>
              <a:ext cx="1121" cy="183"/>
            </a:xfrm>
            <a:prstGeom prst="rect">
              <a:avLst/>
            </a:prstGeom>
            <a:noFill/>
            <a:ln w="9525">
              <a:noFill/>
              <a:miter lim="800000"/>
              <a:headEnd/>
              <a:tailEnd/>
            </a:ln>
          </p:spPr>
          <p:txBody>
            <a:bodyPr wrap="none">
              <a:spAutoFit/>
            </a:bodyPr>
            <a:lstStyle/>
            <a:p>
              <a:r>
                <a:rPr lang="it-IT" sz="1200"/>
                <a:t>Testudomorpha=313</a:t>
              </a:r>
            </a:p>
          </p:txBody>
        </p:sp>
        <p:sp>
          <p:nvSpPr>
            <p:cNvPr id="15" name="Text Box 15"/>
            <p:cNvSpPr txBox="1">
              <a:spLocks noChangeArrowheads="1"/>
            </p:cNvSpPr>
            <p:nvPr/>
          </p:nvSpPr>
          <p:spPr bwMode="auto">
            <a:xfrm>
              <a:off x="211" y="2815"/>
              <a:ext cx="807" cy="183"/>
            </a:xfrm>
            <a:prstGeom prst="rect">
              <a:avLst/>
            </a:prstGeom>
            <a:noFill/>
            <a:ln w="9525">
              <a:noFill/>
              <a:miter lim="800000"/>
              <a:headEnd/>
              <a:tailEnd/>
            </a:ln>
          </p:spPr>
          <p:txBody>
            <a:bodyPr wrap="none">
              <a:spAutoFit/>
            </a:bodyPr>
            <a:lstStyle/>
            <a:p>
              <a:r>
                <a:rPr lang="it-IT" sz="1200"/>
                <a:t>Crocodilia=23</a:t>
              </a:r>
            </a:p>
          </p:txBody>
        </p:sp>
        <p:sp>
          <p:nvSpPr>
            <p:cNvPr id="16" name="Text Box 16"/>
            <p:cNvSpPr txBox="1">
              <a:spLocks noChangeArrowheads="1"/>
            </p:cNvSpPr>
            <p:nvPr/>
          </p:nvSpPr>
          <p:spPr bwMode="auto">
            <a:xfrm>
              <a:off x="1125" y="2150"/>
              <a:ext cx="396" cy="305"/>
            </a:xfrm>
            <a:prstGeom prst="rect">
              <a:avLst/>
            </a:prstGeom>
            <a:noFill/>
            <a:ln w="9525">
              <a:noFill/>
              <a:miter lim="800000"/>
              <a:headEnd/>
              <a:tailEnd/>
            </a:ln>
          </p:spPr>
          <p:txBody>
            <a:bodyPr wrap="none">
              <a:spAutoFit/>
            </a:bodyPr>
            <a:lstStyle/>
            <a:p>
              <a:r>
                <a:rPr lang="it-IT" sz="1200"/>
                <a:t>Aves </a:t>
              </a:r>
            </a:p>
            <a:p>
              <a:r>
                <a:rPr lang="it-IT" sz="1200"/>
                <a:t>10000</a:t>
              </a:r>
            </a:p>
          </p:txBody>
        </p:sp>
        <p:sp>
          <p:nvSpPr>
            <p:cNvPr id="17" name="Text Box 17"/>
            <p:cNvSpPr txBox="1">
              <a:spLocks noChangeArrowheads="1"/>
            </p:cNvSpPr>
            <p:nvPr/>
          </p:nvSpPr>
          <p:spPr bwMode="auto">
            <a:xfrm>
              <a:off x="2220" y="2466"/>
              <a:ext cx="404" cy="173"/>
            </a:xfrm>
            <a:prstGeom prst="rect">
              <a:avLst/>
            </a:prstGeom>
            <a:noFill/>
            <a:ln w="9525">
              <a:noFill/>
              <a:miter lim="800000"/>
              <a:headEnd/>
              <a:tailEnd/>
            </a:ln>
          </p:spPr>
          <p:txBody>
            <a:bodyPr wrap="none">
              <a:spAutoFit/>
            </a:bodyPr>
            <a:lstStyle/>
            <a:p>
              <a:r>
                <a:rPr lang="it-IT" sz="1200"/>
                <a:t>PESCI</a:t>
              </a:r>
            </a:p>
          </p:txBody>
        </p:sp>
        <p:sp>
          <p:nvSpPr>
            <p:cNvPr id="18" name="Text Box 18"/>
            <p:cNvSpPr txBox="1">
              <a:spLocks noChangeArrowheads="1"/>
            </p:cNvSpPr>
            <p:nvPr/>
          </p:nvSpPr>
          <p:spPr bwMode="auto">
            <a:xfrm rot="2758293">
              <a:off x="1627" y="2359"/>
              <a:ext cx="520" cy="173"/>
            </a:xfrm>
            <a:prstGeom prst="rect">
              <a:avLst/>
            </a:prstGeom>
            <a:noFill/>
            <a:ln w="9525">
              <a:noFill/>
              <a:miter lim="800000"/>
              <a:headEnd/>
              <a:tailEnd/>
            </a:ln>
          </p:spPr>
          <p:txBody>
            <a:bodyPr wrap="none">
              <a:spAutoFit/>
            </a:bodyPr>
            <a:lstStyle/>
            <a:p>
              <a:r>
                <a:rPr lang="it-IT" sz="1200"/>
                <a:t>UCCELLI</a:t>
              </a:r>
            </a:p>
          </p:txBody>
        </p:sp>
        <p:sp>
          <p:nvSpPr>
            <p:cNvPr id="19" name="Text Box 19"/>
            <p:cNvSpPr txBox="1">
              <a:spLocks noChangeArrowheads="1"/>
            </p:cNvSpPr>
            <p:nvPr/>
          </p:nvSpPr>
          <p:spPr bwMode="auto">
            <a:xfrm rot="-3016964">
              <a:off x="1659" y="2771"/>
              <a:ext cx="474" cy="173"/>
            </a:xfrm>
            <a:prstGeom prst="rect">
              <a:avLst/>
            </a:prstGeom>
            <a:noFill/>
            <a:ln w="9525">
              <a:noFill/>
              <a:miter lim="800000"/>
              <a:headEnd/>
              <a:tailEnd/>
            </a:ln>
          </p:spPr>
          <p:txBody>
            <a:bodyPr wrap="none">
              <a:spAutoFit/>
            </a:bodyPr>
            <a:lstStyle/>
            <a:p>
              <a:r>
                <a:rPr lang="it-IT" sz="1200"/>
                <a:t>RETTILI</a:t>
              </a:r>
            </a:p>
          </p:txBody>
        </p:sp>
        <p:sp>
          <p:nvSpPr>
            <p:cNvPr id="20" name="Text Box 21"/>
            <p:cNvSpPr txBox="1">
              <a:spLocks noChangeArrowheads="1"/>
            </p:cNvSpPr>
            <p:nvPr/>
          </p:nvSpPr>
          <p:spPr bwMode="auto">
            <a:xfrm rot="-4599750">
              <a:off x="1878" y="2862"/>
              <a:ext cx="426" cy="173"/>
            </a:xfrm>
            <a:prstGeom prst="rect">
              <a:avLst/>
            </a:prstGeom>
            <a:noFill/>
            <a:ln w="9525">
              <a:noFill/>
              <a:miter lim="800000"/>
              <a:headEnd/>
              <a:tailEnd/>
            </a:ln>
          </p:spPr>
          <p:txBody>
            <a:bodyPr wrap="none">
              <a:spAutoFit/>
            </a:bodyPr>
            <a:lstStyle/>
            <a:p>
              <a:r>
                <a:rPr lang="it-IT" sz="1200"/>
                <a:t>ANFIBI</a:t>
              </a:r>
            </a:p>
          </p:txBody>
        </p:sp>
        <p:sp>
          <p:nvSpPr>
            <p:cNvPr id="21" name="Text Box 22"/>
            <p:cNvSpPr txBox="1">
              <a:spLocks noChangeArrowheads="1"/>
            </p:cNvSpPr>
            <p:nvPr/>
          </p:nvSpPr>
          <p:spPr bwMode="auto">
            <a:xfrm rot="4595120">
              <a:off x="1816" y="2237"/>
              <a:ext cx="528" cy="144"/>
            </a:xfrm>
            <a:prstGeom prst="rect">
              <a:avLst/>
            </a:prstGeom>
            <a:noFill/>
            <a:ln w="9525">
              <a:noFill/>
              <a:miter lim="800000"/>
              <a:headEnd/>
              <a:tailEnd/>
            </a:ln>
          </p:spPr>
          <p:txBody>
            <a:bodyPr wrap="none">
              <a:spAutoFit/>
            </a:bodyPr>
            <a:lstStyle/>
            <a:p>
              <a:r>
                <a:rPr lang="it-IT" sz="900"/>
                <a:t>MAMMIFERI</a:t>
              </a:r>
            </a:p>
          </p:txBody>
        </p:sp>
      </p:grpSp>
      <p:sp>
        <p:nvSpPr>
          <p:cNvPr id="22" name="CasellaDiTesto 21"/>
          <p:cNvSpPr txBox="1"/>
          <p:nvPr/>
        </p:nvSpPr>
        <p:spPr>
          <a:xfrm>
            <a:off x="5785307" y="5044022"/>
            <a:ext cx="1114472" cy="307777"/>
          </a:xfrm>
          <a:prstGeom prst="rect">
            <a:avLst/>
          </a:prstGeom>
          <a:noFill/>
        </p:spPr>
        <p:txBody>
          <a:bodyPr wrap="none" rtlCol="0">
            <a:spAutoFit/>
          </a:bodyPr>
          <a:lstStyle/>
          <a:p>
            <a:r>
              <a:rPr lang="it-IT" sz="1400" b="1" dirty="0" err="1">
                <a:solidFill>
                  <a:srgbClr val="FF0000"/>
                </a:solidFill>
              </a:rPr>
              <a:t>Sarcopterigi</a:t>
            </a:r>
            <a:r>
              <a:rPr lang="it-IT" sz="1400" b="1" dirty="0">
                <a:solidFill>
                  <a:srgbClr val="FF0000"/>
                </a:solidFill>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22425" y="136899"/>
            <a:ext cx="6789737" cy="1400175"/>
          </a:xfrm>
          <a:prstGeom prst="rect">
            <a:avLst/>
          </a:prstGeom>
          <a:noFill/>
          <a:ln w="9525">
            <a:noFill/>
            <a:miter lim="800000"/>
            <a:headEnd/>
            <a:tailEnd/>
          </a:ln>
        </p:spPr>
        <p:txBody>
          <a:bodyPr>
            <a:spAutoFit/>
          </a:bodyPr>
          <a:lstStyle/>
          <a:p>
            <a:pPr>
              <a:defRPr/>
            </a:pPr>
            <a:r>
              <a:rPr lang="it-IT" sz="1700" b="1" u="sng" dirty="0">
                <a:effectLst>
                  <a:outerShdw blurRad="38100" dist="38100" dir="2700000" algn="tl">
                    <a:srgbClr val="000000">
                      <a:alpha val="43137"/>
                    </a:srgbClr>
                  </a:outerShdw>
                </a:effectLst>
              </a:rPr>
              <a:t>CARATTERI PRIMITIVI</a:t>
            </a:r>
          </a:p>
          <a:p>
            <a:pPr>
              <a:defRPr/>
            </a:pPr>
            <a:r>
              <a:rPr lang="it-IT" sz="1700" b="1" dirty="0"/>
              <a:t>(che però non sono </a:t>
            </a:r>
            <a:r>
              <a:rPr lang="it-IT" sz="1700" b="1" dirty="0" err="1"/>
              <a:t>co-presenti</a:t>
            </a:r>
            <a:r>
              <a:rPr lang="it-IT" sz="1700" b="1" dirty="0"/>
              <a:t> in tutti):</a:t>
            </a:r>
          </a:p>
          <a:p>
            <a:pPr>
              <a:defRPr/>
            </a:pPr>
            <a:endParaRPr lang="it-IT" sz="1700" b="1" dirty="0"/>
          </a:p>
          <a:p>
            <a:pPr>
              <a:defRPr/>
            </a:pPr>
            <a:r>
              <a:rPr lang="it-IT" sz="1700" b="1" dirty="0"/>
              <a:t>-</a:t>
            </a:r>
            <a:r>
              <a:rPr lang="it-IT" sz="1700" b="1" u="sng" dirty="0"/>
              <a:t>scheletro cartilagineo</a:t>
            </a:r>
            <a:r>
              <a:rPr lang="it-IT" sz="1700" b="1" dirty="0"/>
              <a:t> o parzialmente ossificato</a:t>
            </a:r>
          </a:p>
          <a:p>
            <a:pPr>
              <a:defRPr/>
            </a:pPr>
            <a:r>
              <a:rPr lang="it-IT" sz="1700" b="1" dirty="0"/>
              <a:t>-</a:t>
            </a:r>
            <a:r>
              <a:rPr lang="it-IT" sz="1700" b="1" u="sng" dirty="0"/>
              <a:t>vertebre </a:t>
            </a:r>
            <a:r>
              <a:rPr lang="it-IT" sz="1700" b="1" u="sng" dirty="0" err="1"/>
              <a:t>apsidospondile</a:t>
            </a:r>
            <a:r>
              <a:rPr lang="it-IT" sz="1700" b="1" dirty="0"/>
              <a:t>, cioè formate ciascuna da più parti</a:t>
            </a:r>
          </a:p>
        </p:txBody>
      </p:sp>
      <p:pic>
        <p:nvPicPr>
          <p:cNvPr id="3" name="Picture 2" descr="http://fad.ediacademy.eu/watermarktext.php?img=fisiodb/anatomiacomparata/005060001/2g.jpg"/>
          <p:cNvPicPr>
            <a:picLocks noChangeAspect="1" noChangeArrowheads="1"/>
          </p:cNvPicPr>
          <p:nvPr/>
        </p:nvPicPr>
        <p:blipFill>
          <a:blip r:embed="rId2"/>
          <a:srcRect l="12418" t="57327" r="57906" b="16464"/>
          <a:stretch>
            <a:fillRect/>
          </a:stretch>
        </p:blipFill>
        <p:spPr bwMode="auto">
          <a:xfrm>
            <a:off x="328613" y="1647265"/>
            <a:ext cx="2800350" cy="1492250"/>
          </a:xfrm>
          <a:prstGeom prst="rect">
            <a:avLst/>
          </a:prstGeom>
          <a:noFill/>
          <a:ln w="9525">
            <a:noFill/>
            <a:miter lim="800000"/>
            <a:headEnd/>
            <a:tailEnd/>
          </a:ln>
        </p:spPr>
      </p:pic>
      <p:pic>
        <p:nvPicPr>
          <p:cNvPr id="4" name="Picture 2" descr="http://fad.ediacademy.eu/watermarktext.php?img=fisiodb/anatomiacomparata/005060001/2g.jpg"/>
          <p:cNvPicPr>
            <a:picLocks noChangeAspect="1" noChangeArrowheads="1"/>
          </p:cNvPicPr>
          <p:nvPr/>
        </p:nvPicPr>
        <p:blipFill>
          <a:blip r:embed="rId2"/>
          <a:srcRect l="66856" t="56763" r="17697" b="17952"/>
          <a:stretch>
            <a:fillRect/>
          </a:stretch>
        </p:blipFill>
        <p:spPr bwMode="auto">
          <a:xfrm>
            <a:off x="6911788" y="1647265"/>
            <a:ext cx="1011237" cy="1243012"/>
          </a:xfrm>
          <a:prstGeom prst="rect">
            <a:avLst/>
          </a:prstGeom>
          <a:noFill/>
          <a:ln w="9525">
            <a:noFill/>
            <a:miter lim="800000"/>
            <a:headEnd/>
            <a:tailEnd/>
          </a:ln>
        </p:spPr>
      </p:pic>
      <p:sp>
        <p:nvSpPr>
          <p:cNvPr id="5" name="Rettangolo 11"/>
          <p:cNvSpPr>
            <a:spLocks noChangeArrowheads="1"/>
          </p:cNvSpPr>
          <p:nvPr/>
        </p:nvSpPr>
        <p:spPr bwMode="auto">
          <a:xfrm>
            <a:off x="4922838" y="2022102"/>
            <a:ext cx="2209800" cy="738664"/>
          </a:xfrm>
          <a:prstGeom prst="rect">
            <a:avLst/>
          </a:prstGeom>
          <a:noFill/>
          <a:ln w="9525">
            <a:noFill/>
            <a:miter lim="800000"/>
            <a:headEnd/>
            <a:tailEnd/>
          </a:ln>
        </p:spPr>
        <p:txBody>
          <a:bodyPr wrap="square">
            <a:spAutoFit/>
          </a:bodyPr>
          <a:lstStyle/>
          <a:p>
            <a:r>
              <a:rPr lang="it-IT" sz="1400" dirty="0"/>
              <a:t>Mentre la vertebra con </a:t>
            </a:r>
          </a:p>
          <a:p>
            <a:r>
              <a:rPr lang="it-IT" sz="1400" dirty="0"/>
              <a:t>tutti gli elementi fusi è un </a:t>
            </a:r>
          </a:p>
          <a:p>
            <a:r>
              <a:rPr lang="it-IT" sz="1400" dirty="0"/>
              <a:t>carattere derivato.</a:t>
            </a:r>
          </a:p>
        </p:txBody>
      </p:sp>
      <p:pic>
        <p:nvPicPr>
          <p:cNvPr id="6" name="Picture 8" descr="http://www.webalice.it/colapisci/PescItalia/Morfologia/Pelle/foto/ganoidi.jpg"/>
          <p:cNvPicPr>
            <a:picLocks noChangeAspect="1" noChangeArrowheads="1"/>
          </p:cNvPicPr>
          <p:nvPr/>
        </p:nvPicPr>
        <p:blipFill>
          <a:blip r:embed="rId3"/>
          <a:srcRect/>
          <a:stretch>
            <a:fillRect/>
          </a:stretch>
        </p:blipFill>
        <p:spPr bwMode="auto">
          <a:xfrm>
            <a:off x="7245528" y="3200805"/>
            <a:ext cx="1751718" cy="1054131"/>
          </a:xfrm>
          <a:prstGeom prst="rect">
            <a:avLst/>
          </a:prstGeom>
          <a:noFill/>
          <a:ln w="9525">
            <a:noFill/>
            <a:miter lim="800000"/>
            <a:headEnd/>
            <a:tailEnd/>
          </a:ln>
        </p:spPr>
      </p:pic>
      <p:pic>
        <p:nvPicPr>
          <p:cNvPr id="7" name="Picture 2" descr="http://fad.ediacademy.eu/watermarktext.php?img=fisiodb/anatomiacomparata/004020002/3g.jpg"/>
          <p:cNvPicPr>
            <a:picLocks noChangeAspect="1" noChangeArrowheads="1"/>
          </p:cNvPicPr>
          <p:nvPr/>
        </p:nvPicPr>
        <p:blipFill>
          <a:blip r:embed="rId4"/>
          <a:srcRect l="52885" b="56107"/>
          <a:stretch>
            <a:fillRect/>
          </a:stretch>
        </p:blipFill>
        <p:spPr bwMode="auto">
          <a:xfrm>
            <a:off x="900953" y="3951826"/>
            <a:ext cx="3798888" cy="1741487"/>
          </a:xfrm>
          <a:prstGeom prst="rect">
            <a:avLst/>
          </a:prstGeom>
          <a:noFill/>
          <a:ln w="9525">
            <a:noFill/>
            <a:miter lim="800000"/>
            <a:headEnd/>
            <a:tailEnd/>
          </a:ln>
        </p:spPr>
      </p:pic>
      <p:sp>
        <p:nvSpPr>
          <p:cNvPr id="8" name="Rettangolo 9"/>
          <p:cNvSpPr>
            <a:spLocks noChangeArrowheads="1"/>
          </p:cNvSpPr>
          <p:nvPr/>
        </p:nvSpPr>
        <p:spPr bwMode="auto">
          <a:xfrm>
            <a:off x="113273" y="3336273"/>
            <a:ext cx="8398715" cy="615553"/>
          </a:xfrm>
          <a:prstGeom prst="rect">
            <a:avLst/>
          </a:prstGeom>
          <a:noFill/>
          <a:ln w="9525">
            <a:noFill/>
            <a:miter lim="800000"/>
            <a:headEnd/>
            <a:tailEnd/>
          </a:ln>
        </p:spPr>
        <p:txBody>
          <a:bodyPr wrap="square">
            <a:spAutoFit/>
          </a:bodyPr>
          <a:lstStyle/>
          <a:p>
            <a:r>
              <a:rPr lang="it-IT" sz="1700" b="1" dirty="0"/>
              <a:t>-</a:t>
            </a:r>
            <a:r>
              <a:rPr lang="it-IT" sz="1700" b="1" u="sng" dirty="0"/>
              <a:t>scaglie ganoidi </a:t>
            </a:r>
            <a:r>
              <a:rPr lang="it-IT" sz="1700" b="1" dirty="0"/>
              <a:t>romboidali affiancate una all’altra con articolazione a incastro </a:t>
            </a:r>
          </a:p>
          <a:p>
            <a:r>
              <a:rPr lang="it-IT" sz="1700" b="1" dirty="0"/>
              <a:t> (però assenza di </a:t>
            </a:r>
            <a:r>
              <a:rPr lang="it-IT" sz="1700" b="1" dirty="0" err="1"/>
              <a:t>ganoina</a:t>
            </a:r>
            <a:r>
              <a:rPr lang="it-IT" sz="1700" b="1" dirty="0"/>
              <a:t> in </a:t>
            </a:r>
            <a:r>
              <a:rPr lang="it-IT" sz="1700" b="1" dirty="0" err="1"/>
              <a:t>Platisomoidi</a:t>
            </a:r>
            <a:r>
              <a:rPr lang="it-IT" sz="1700" b="1" dirty="0"/>
              <a:t>)</a:t>
            </a:r>
          </a:p>
        </p:txBody>
      </p:sp>
      <p:grpSp>
        <p:nvGrpSpPr>
          <p:cNvPr id="9" name="Gruppo 13"/>
          <p:cNvGrpSpPr>
            <a:grpSpLocks/>
          </p:cNvGrpSpPr>
          <p:nvPr/>
        </p:nvGrpSpPr>
        <p:grpSpPr bwMode="auto">
          <a:xfrm>
            <a:off x="198438" y="5791056"/>
            <a:ext cx="7010400" cy="615950"/>
            <a:chOff x="198438" y="6226175"/>
            <a:chExt cx="7010400" cy="615950"/>
          </a:xfrm>
        </p:grpSpPr>
        <p:sp>
          <p:nvSpPr>
            <p:cNvPr id="10" name="Rettangolo 11"/>
            <p:cNvSpPr>
              <a:spLocks noChangeArrowheads="1"/>
            </p:cNvSpPr>
            <p:nvPr/>
          </p:nvSpPr>
          <p:spPr bwMode="auto">
            <a:xfrm>
              <a:off x="198438" y="6226175"/>
              <a:ext cx="7010400" cy="615950"/>
            </a:xfrm>
            <a:prstGeom prst="rect">
              <a:avLst/>
            </a:prstGeom>
            <a:noFill/>
            <a:ln w="9525">
              <a:noFill/>
              <a:miter lim="800000"/>
              <a:headEnd/>
              <a:tailEnd/>
            </a:ln>
          </p:spPr>
          <p:txBody>
            <a:bodyPr>
              <a:spAutoFit/>
            </a:bodyPr>
            <a:lstStyle/>
            <a:p>
              <a:r>
                <a:rPr lang="it-IT" sz="1700" b="1" dirty="0"/>
                <a:t>-molti </a:t>
              </a:r>
              <a:r>
                <a:rPr lang="it-IT" sz="1700" b="1" dirty="0" err="1"/>
                <a:t>lepidotrichi</a:t>
              </a:r>
              <a:r>
                <a:rPr lang="it-IT" sz="1700" b="1" dirty="0"/>
                <a:t> a sostegno di membrana delle pinne</a:t>
              </a:r>
            </a:p>
            <a:p>
              <a:r>
                <a:rPr lang="it-IT" sz="1700" b="1" dirty="0"/>
                <a:t>                 </a:t>
              </a:r>
              <a:r>
                <a:rPr lang="it-IT" sz="1700" b="1" u="sng" dirty="0"/>
                <a:t>pinna meno flessibile</a:t>
              </a:r>
              <a:endParaRPr lang="it-IT" sz="1700" b="1" dirty="0"/>
            </a:p>
          </p:txBody>
        </p:sp>
        <p:cxnSp>
          <p:nvCxnSpPr>
            <p:cNvPr id="11" name="Connettore 2 11"/>
            <p:cNvCxnSpPr>
              <a:cxnSpLocks noChangeShapeType="1"/>
            </p:cNvCxnSpPr>
            <p:nvPr/>
          </p:nvCxnSpPr>
          <p:spPr bwMode="auto">
            <a:xfrm flipV="1">
              <a:off x="309283" y="6655829"/>
              <a:ext cx="655638" cy="15875"/>
            </a:xfrm>
            <a:prstGeom prst="straightConnector1">
              <a:avLst/>
            </a:prstGeom>
            <a:noFill/>
            <a:ln w="9525" algn="ctr">
              <a:solidFill>
                <a:schemeClr val="tx1"/>
              </a:solidFill>
              <a:round/>
              <a:headEnd/>
              <a:tailEnd type="arrow" w="med" len="med"/>
            </a:ln>
          </p:spPr>
        </p:cxnSp>
      </p:grpSp>
      <p:pic>
        <p:nvPicPr>
          <p:cNvPr id="12" name="Picture 11" descr="C:\Users\Stendard\Desktop\LIEM FIGURE\CAP09\0905.JPG"/>
          <p:cNvPicPr>
            <a:picLocks noChangeAspect="1" noChangeArrowheads="1"/>
          </p:cNvPicPr>
          <p:nvPr/>
        </p:nvPicPr>
        <p:blipFill>
          <a:blip r:embed="rId5"/>
          <a:srcRect l="44003" t="3725" r="2740" b="14697"/>
          <a:stretch>
            <a:fillRect/>
          </a:stretch>
        </p:blipFill>
        <p:spPr bwMode="auto">
          <a:xfrm>
            <a:off x="5508812" y="4618037"/>
            <a:ext cx="2806700" cy="223996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a:spLocks noChangeArrowheads="1"/>
          </p:cNvSpPr>
          <p:nvPr/>
        </p:nvSpPr>
        <p:spPr bwMode="auto">
          <a:xfrm>
            <a:off x="312738" y="276225"/>
            <a:ext cx="6316662" cy="1662113"/>
          </a:xfrm>
          <a:prstGeom prst="rect">
            <a:avLst/>
          </a:prstGeom>
          <a:noFill/>
          <a:ln w="9525">
            <a:noFill/>
            <a:miter lim="800000"/>
            <a:headEnd/>
            <a:tailEnd/>
          </a:ln>
        </p:spPr>
        <p:txBody>
          <a:bodyPr>
            <a:spAutoFit/>
          </a:bodyPr>
          <a:lstStyle/>
          <a:p>
            <a:r>
              <a:rPr lang="it-IT" sz="1700" b="1" dirty="0"/>
              <a:t>- pinna dorsale unica</a:t>
            </a:r>
          </a:p>
          <a:p>
            <a:endParaRPr lang="it-IT" sz="1700" b="1" dirty="0"/>
          </a:p>
          <a:p>
            <a:endParaRPr lang="it-IT" sz="1700" b="1" dirty="0"/>
          </a:p>
          <a:p>
            <a:endParaRPr lang="it-IT" sz="1700" b="1" dirty="0"/>
          </a:p>
          <a:p>
            <a:endParaRPr lang="it-IT" sz="1700" b="1" dirty="0"/>
          </a:p>
          <a:p>
            <a:r>
              <a:rPr lang="it-IT" sz="1700" b="1" dirty="0"/>
              <a:t>- mascella superiore ancorata al cranio (scarsa cinesi)</a:t>
            </a:r>
          </a:p>
        </p:txBody>
      </p:sp>
      <p:pic>
        <p:nvPicPr>
          <p:cNvPr id="4" name="Picture 4" descr="C:\Users\Stendard\Desktop\LIEM FIGURE\CAP07\0706.JPG"/>
          <p:cNvPicPr>
            <a:picLocks noChangeAspect="1" noChangeArrowheads="1"/>
          </p:cNvPicPr>
          <p:nvPr/>
        </p:nvPicPr>
        <p:blipFill>
          <a:blip r:embed="rId2"/>
          <a:srcRect l="59097" t="9418" r="7726" b="63976"/>
          <a:stretch>
            <a:fillRect/>
          </a:stretch>
        </p:blipFill>
        <p:spPr bwMode="auto">
          <a:xfrm>
            <a:off x="5684044" y="751497"/>
            <a:ext cx="1890712" cy="1508125"/>
          </a:xfrm>
          <a:prstGeom prst="rect">
            <a:avLst/>
          </a:prstGeom>
          <a:noFill/>
          <a:ln w="9525">
            <a:noFill/>
            <a:miter lim="800000"/>
            <a:headEnd/>
            <a:tailEnd/>
          </a:ln>
        </p:spPr>
      </p:pic>
      <p:sp>
        <p:nvSpPr>
          <p:cNvPr id="5" name="Rettangolo 6"/>
          <p:cNvSpPr>
            <a:spLocks noChangeArrowheads="1"/>
          </p:cNvSpPr>
          <p:nvPr/>
        </p:nvSpPr>
        <p:spPr bwMode="auto">
          <a:xfrm>
            <a:off x="274638" y="2720606"/>
            <a:ext cx="6643687" cy="1661993"/>
          </a:xfrm>
          <a:prstGeom prst="rect">
            <a:avLst/>
          </a:prstGeom>
          <a:noFill/>
          <a:ln w="9525">
            <a:noFill/>
            <a:miter lim="800000"/>
            <a:headEnd/>
            <a:tailEnd/>
          </a:ln>
        </p:spPr>
        <p:txBody>
          <a:bodyPr>
            <a:spAutoFit/>
          </a:bodyPr>
          <a:lstStyle/>
          <a:p>
            <a:r>
              <a:rPr lang="it-IT" sz="1700" b="1" dirty="0"/>
              <a:t>- </a:t>
            </a:r>
            <a:r>
              <a:rPr lang="it-IT" sz="1700" b="1" dirty="0" err="1"/>
              <a:t>spiracolo</a:t>
            </a:r>
            <a:r>
              <a:rPr lang="it-IT" sz="1700" b="1" dirty="0"/>
              <a:t> </a:t>
            </a:r>
          </a:p>
          <a:p>
            <a:endParaRPr lang="it-IT" sz="1700" b="1" dirty="0"/>
          </a:p>
          <a:p>
            <a:endParaRPr lang="it-IT" sz="1700" b="1" dirty="0"/>
          </a:p>
          <a:p>
            <a:endParaRPr lang="it-IT" sz="1700" b="1" dirty="0"/>
          </a:p>
          <a:p>
            <a:endParaRPr lang="it-IT" sz="1700" b="1" dirty="0"/>
          </a:p>
          <a:p>
            <a:r>
              <a:rPr lang="it-IT" sz="1700" b="1" dirty="0"/>
              <a:t>- </a:t>
            </a:r>
            <a:r>
              <a:rPr lang="it-IT" sz="1700" b="1" u="sng" dirty="0"/>
              <a:t>coda </a:t>
            </a:r>
            <a:r>
              <a:rPr lang="it-IT" sz="1700" b="1" u="sng" dirty="0" err="1"/>
              <a:t>eterocerca</a:t>
            </a:r>
            <a:endParaRPr lang="it-IT" sz="1700" b="1" u="sng" dirty="0"/>
          </a:p>
        </p:txBody>
      </p:sp>
      <p:pic>
        <p:nvPicPr>
          <p:cNvPr id="8" name="Picture 10" descr="Risultati immagini per pinna caudale eterocerca"/>
          <p:cNvPicPr>
            <a:picLocks noChangeAspect="1" noChangeArrowheads="1"/>
          </p:cNvPicPr>
          <p:nvPr/>
        </p:nvPicPr>
        <p:blipFill>
          <a:blip r:embed="rId3"/>
          <a:srcRect/>
          <a:stretch>
            <a:fillRect/>
          </a:stretch>
        </p:blipFill>
        <p:spPr bwMode="auto">
          <a:xfrm>
            <a:off x="4089633" y="3414579"/>
            <a:ext cx="1395460" cy="1384837"/>
          </a:xfrm>
          <a:prstGeom prst="rect">
            <a:avLst/>
          </a:prstGeom>
          <a:noFill/>
          <a:ln w="9525">
            <a:noFill/>
            <a:miter lim="800000"/>
            <a:headEnd/>
            <a:tailEnd/>
          </a:ln>
        </p:spPr>
      </p:pic>
      <p:pic>
        <p:nvPicPr>
          <p:cNvPr id="9" name="Picture 2" descr="Immagine correlata"/>
          <p:cNvPicPr>
            <a:picLocks noChangeAspect="1" noChangeArrowheads="1"/>
          </p:cNvPicPr>
          <p:nvPr/>
        </p:nvPicPr>
        <p:blipFill>
          <a:blip r:embed="rId4"/>
          <a:srcRect/>
          <a:stretch>
            <a:fillRect/>
          </a:stretch>
        </p:blipFill>
        <p:spPr bwMode="auto">
          <a:xfrm>
            <a:off x="2829345" y="80682"/>
            <a:ext cx="1974570" cy="1101022"/>
          </a:xfrm>
          <a:prstGeom prst="rect">
            <a:avLst/>
          </a:prstGeom>
          <a:noFill/>
          <a:ln w="9525">
            <a:noFill/>
            <a:miter lim="800000"/>
            <a:headEnd/>
            <a:tailEnd/>
          </a:ln>
        </p:spPr>
      </p:pic>
      <p:sp>
        <p:nvSpPr>
          <p:cNvPr id="13" name="Rettangolo 9"/>
          <p:cNvSpPr>
            <a:spLocks noChangeArrowheads="1"/>
          </p:cNvSpPr>
          <p:nvPr/>
        </p:nvSpPr>
        <p:spPr bwMode="auto">
          <a:xfrm>
            <a:off x="278871" y="5115033"/>
            <a:ext cx="7246937" cy="354012"/>
          </a:xfrm>
          <a:prstGeom prst="rect">
            <a:avLst/>
          </a:prstGeom>
          <a:noFill/>
          <a:ln w="9525">
            <a:noFill/>
            <a:miter lim="800000"/>
            <a:headEnd/>
            <a:tailEnd/>
          </a:ln>
        </p:spPr>
        <p:txBody>
          <a:bodyPr>
            <a:spAutoFit/>
          </a:bodyPr>
          <a:lstStyle/>
          <a:p>
            <a:r>
              <a:rPr lang="it-IT" sz="1700" b="1" dirty="0"/>
              <a:t>- denti ricoperti da una particolare dentina (</a:t>
            </a:r>
            <a:r>
              <a:rPr lang="it-IT" sz="1700" b="1" u="sng" dirty="0" err="1"/>
              <a:t>acrodina</a:t>
            </a:r>
            <a:r>
              <a:rPr lang="it-IT" sz="1700" b="1" u="sng" dirty="0"/>
              <a:t>)</a:t>
            </a:r>
          </a:p>
        </p:txBody>
      </p:sp>
      <p:pic>
        <p:nvPicPr>
          <p:cNvPr id="14" name="Picture 10" descr="Risultati immagini per dentina acrodina"/>
          <p:cNvPicPr>
            <a:picLocks noChangeAspect="1" noChangeArrowheads="1"/>
          </p:cNvPicPr>
          <p:nvPr/>
        </p:nvPicPr>
        <p:blipFill>
          <a:blip r:embed="rId5"/>
          <a:srcRect l="10185" t="43932" r="62225" b="39938"/>
          <a:stretch>
            <a:fillRect/>
          </a:stretch>
        </p:blipFill>
        <p:spPr bwMode="auto">
          <a:xfrm>
            <a:off x="5485093" y="4799416"/>
            <a:ext cx="2074582" cy="1714097"/>
          </a:xfrm>
          <a:prstGeom prst="rect">
            <a:avLst/>
          </a:prstGeom>
          <a:noFill/>
          <a:ln w="9525">
            <a:noFill/>
            <a:miter lim="800000"/>
            <a:headEnd/>
            <a:tailEnd/>
          </a:ln>
        </p:spPr>
      </p:pic>
      <p:sp>
        <p:nvSpPr>
          <p:cNvPr id="34818" name="AutoShape 2" descr="Come funzionano le branchie (SPECIALE) – AKNEWS"/>
          <p:cNvSpPr>
            <a:spLocks noChangeAspect="1" noChangeArrowheads="1"/>
          </p:cNvSpPr>
          <p:nvPr/>
        </p:nvSpPr>
        <p:spPr bwMode="auto">
          <a:xfrm>
            <a:off x="155575" y="-830263"/>
            <a:ext cx="2590800" cy="173355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4820" name="AutoShape 4" descr="Come funzionano le branchie (SPECIALE) – AKNEWS"/>
          <p:cNvSpPr>
            <a:spLocks noChangeAspect="1" noChangeArrowheads="1"/>
          </p:cNvSpPr>
          <p:nvPr/>
        </p:nvSpPr>
        <p:spPr bwMode="auto">
          <a:xfrm>
            <a:off x="155575" y="-830263"/>
            <a:ext cx="2590800" cy="173355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4822" name="Picture 6" descr="Come funzionano le branchie (SPECIALE) – AKNEWS"/>
          <p:cNvPicPr>
            <a:picLocks noChangeAspect="1" noChangeArrowheads="1"/>
          </p:cNvPicPr>
          <p:nvPr/>
        </p:nvPicPr>
        <p:blipFill>
          <a:blip r:embed="rId6"/>
          <a:srcRect t="16032" r="55701" b="18681"/>
          <a:stretch>
            <a:fillRect/>
          </a:stretch>
        </p:blipFill>
        <p:spPr bwMode="auto">
          <a:xfrm>
            <a:off x="2385041" y="2161160"/>
            <a:ext cx="1532332" cy="1506625"/>
          </a:xfrm>
          <a:prstGeom prst="rect">
            <a:avLst/>
          </a:prstGeom>
          <a:noFill/>
        </p:spPr>
      </p:pic>
      <p:pic>
        <p:nvPicPr>
          <p:cNvPr id="12" name="Picture 2" descr="C:\Users\Stendard\Desktop\LIEM FIGURE\CAP08\0810.JPG"/>
          <p:cNvPicPr>
            <a:picLocks noChangeAspect="1" noChangeArrowheads="1"/>
          </p:cNvPicPr>
          <p:nvPr/>
        </p:nvPicPr>
        <p:blipFill>
          <a:blip r:embed="rId7"/>
          <a:srcRect t="67099" r="49256" b="6841"/>
          <a:stretch>
            <a:fillRect/>
          </a:stretch>
        </p:blipFill>
        <p:spPr bwMode="auto">
          <a:xfrm>
            <a:off x="6136709" y="2720606"/>
            <a:ext cx="2844005" cy="1756096"/>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55563" y="516218"/>
            <a:ext cx="9263249" cy="615553"/>
          </a:xfrm>
          <a:prstGeom prst="rect">
            <a:avLst/>
          </a:prstGeom>
          <a:noFill/>
          <a:ln w="9525">
            <a:noFill/>
            <a:miter lim="800000"/>
            <a:headEnd/>
            <a:tailEnd/>
          </a:ln>
        </p:spPr>
        <p:txBody>
          <a:bodyPr wrap="square">
            <a:spAutoFit/>
          </a:bodyPr>
          <a:lstStyle/>
          <a:p>
            <a:r>
              <a:rPr lang="it-IT" sz="1700" b="1" dirty="0"/>
              <a:t>Risalgono al Siluriano superiore (~420 Ma). Sono considerati gli </a:t>
            </a:r>
            <a:r>
              <a:rPr lang="it-IT" sz="1700" b="1" dirty="0" err="1"/>
              <a:t>attinopterigi</a:t>
            </a:r>
            <a:r>
              <a:rPr lang="it-IT" sz="1700" b="1" dirty="0"/>
              <a:t> più antichi. </a:t>
            </a:r>
          </a:p>
          <a:p>
            <a:r>
              <a:rPr lang="it-IT" sz="1700" b="1" dirty="0"/>
              <a:t>Resti solo sotto forma di </a:t>
            </a:r>
            <a:r>
              <a:rPr lang="it-IT" sz="1700" b="1" u="sng" dirty="0"/>
              <a:t>scaglie</a:t>
            </a:r>
            <a:r>
              <a:rPr lang="it-IT" sz="1700" b="1" dirty="0"/>
              <a:t> (ganoidi) , </a:t>
            </a:r>
            <a:r>
              <a:rPr lang="it-IT" sz="1700" b="1" u="sng" dirty="0"/>
              <a:t>mascelle</a:t>
            </a:r>
            <a:r>
              <a:rPr lang="it-IT" sz="1700" b="1" dirty="0"/>
              <a:t> e </a:t>
            </a:r>
            <a:r>
              <a:rPr lang="it-IT" sz="1700" b="1" u="sng" dirty="0"/>
              <a:t>denti.</a:t>
            </a:r>
          </a:p>
        </p:txBody>
      </p:sp>
      <p:sp>
        <p:nvSpPr>
          <p:cNvPr id="6" name="CasellaDiTesto 10"/>
          <p:cNvSpPr txBox="1">
            <a:spLocks noChangeArrowheads="1"/>
          </p:cNvSpPr>
          <p:nvPr/>
        </p:nvSpPr>
        <p:spPr bwMode="auto">
          <a:xfrm>
            <a:off x="3061213" y="135445"/>
            <a:ext cx="2510985" cy="369887"/>
          </a:xfrm>
          <a:prstGeom prst="rect">
            <a:avLst/>
          </a:prstGeom>
          <a:noFill/>
          <a:ln w="9525">
            <a:noFill/>
            <a:miter lim="800000"/>
            <a:headEnd/>
            <a:tailEnd/>
          </a:ln>
        </p:spPr>
        <p:txBody>
          <a:bodyPr wrap="square">
            <a:spAutoFit/>
          </a:bodyPr>
          <a:lstStyle/>
          <a:p>
            <a:r>
              <a:rPr lang="it-IT" sz="1800" b="1" dirty="0"/>
              <a:t>ATTINOPTERIGI  ARCAICI</a:t>
            </a:r>
          </a:p>
        </p:txBody>
      </p:sp>
      <p:grpSp>
        <p:nvGrpSpPr>
          <p:cNvPr id="13" name="Gruppo 12"/>
          <p:cNvGrpSpPr/>
          <p:nvPr/>
        </p:nvGrpSpPr>
        <p:grpSpPr>
          <a:xfrm>
            <a:off x="5532438" y="1121710"/>
            <a:ext cx="3170237" cy="5213350"/>
            <a:chOff x="5532438" y="1390650"/>
            <a:chExt cx="3170237" cy="5213350"/>
          </a:xfrm>
        </p:grpSpPr>
        <p:sp>
          <p:nvSpPr>
            <p:cNvPr id="7" name="Rettangolo 6"/>
            <p:cNvSpPr/>
            <p:nvPr/>
          </p:nvSpPr>
          <p:spPr>
            <a:xfrm>
              <a:off x="6186488" y="1390650"/>
              <a:ext cx="1731963" cy="338137"/>
            </a:xfrm>
            <a:prstGeom prst="rect">
              <a:avLst/>
            </a:prstGeom>
          </p:spPr>
          <p:txBody>
            <a:bodyPr>
              <a:spAutoFit/>
            </a:bodyPr>
            <a:lstStyle/>
            <a:p>
              <a:pPr>
                <a:defRPr/>
              </a:pPr>
              <a:r>
                <a:rPr lang="it-IT" sz="1600" i="1" dirty="0" err="1">
                  <a:solidFill>
                    <a:srgbClr val="FF0000"/>
                  </a:solidFill>
                  <a:effectLst>
                    <a:outerShdw blurRad="38100" dist="38100" dir="2700000" algn="tl">
                      <a:srgbClr val="000000">
                        <a:alpha val="43137"/>
                      </a:srgbClr>
                    </a:outerShdw>
                  </a:effectLst>
                </a:rPr>
                <a:t>Lophosteus</a:t>
              </a:r>
              <a:endParaRPr lang="it-IT" sz="1600" dirty="0">
                <a:solidFill>
                  <a:srgbClr val="000000"/>
                </a:solidFill>
                <a:effectLst>
                  <a:outerShdw blurRad="38100" dist="38100" dir="2700000" algn="tl">
                    <a:srgbClr val="000000">
                      <a:alpha val="43137"/>
                    </a:srgbClr>
                  </a:outerShdw>
                </a:effectLst>
              </a:endParaRPr>
            </a:p>
          </p:txBody>
        </p:sp>
        <p:pic>
          <p:nvPicPr>
            <p:cNvPr id="9" name="Picture 4" descr="Figure 2 : Comparison of the maxillary of Lophosteus with that of a sarcopterygian. Unfortunately we are unable to provide accessible alternative text for this. If you require assistance to access this image, or to obtain a text description, please contact npg@nature.com"/>
            <p:cNvPicPr>
              <a:picLocks noChangeAspect="1" noChangeArrowheads="1"/>
            </p:cNvPicPr>
            <p:nvPr/>
          </p:nvPicPr>
          <p:blipFill>
            <a:blip r:embed="rId2"/>
            <a:srcRect/>
            <a:stretch>
              <a:fillRect/>
            </a:stretch>
          </p:blipFill>
          <p:spPr bwMode="auto">
            <a:xfrm>
              <a:off x="5532438" y="1728787"/>
              <a:ext cx="3170237" cy="4875213"/>
            </a:xfrm>
            <a:prstGeom prst="rect">
              <a:avLst/>
            </a:prstGeom>
            <a:noFill/>
            <a:ln w="9525">
              <a:noFill/>
              <a:miter lim="800000"/>
              <a:headEnd/>
              <a:tailEnd/>
            </a:ln>
          </p:spPr>
        </p:pic>
      </p:grpSp>
      <p:grpSp>
        <p:nvGrpSpPr>
          <p:cNvPr id="12" name="Gruppo 11"/>
          <p:cNvGrpSpPr/>
          <p:nvPr/>
        </p:nvGrpSpPr>
        <p:grpSpPr>
          <a:xfrm>
            <a:off x="406335" y="1100559"/>
            <a:ext cx="2905256" cy="5031300"/>
            <a:chOff x="406335" y="1221582"/>
            <a:chExt cx="2905256" cy="5031300"/>
          </a:xfrm>
        </p:grpSpPr>
        <p:sp>
          <p:nvSpPr>
            <p:cNvPr id="4" name="CasellaDiTesto 3"/>
            <p:cNvSpPr txBox="1">
              <a:spLocks noChangeArrowheads="1"/>
            </p:cNvSpPr>
            <p:nvPr/>
          </p:nvSpPr>
          <p:spPr bwMode="auto">
            <a:xfrm>
              <a:off x="1145382" y="1221582"/>
              <a:ext cx="1427162" cy="338137"/>
            </a:xfrm>
            <a:prstGeom prst="rect">
              <a:avLst/>
            </a:prstGeom>
            <a:noFill/>
            <a:ln w="9525">
              <a:noFill/>
              <a:miter lim="800000"/>
              <a:headEnd/>
              <a:tailEnd/>
            </a:ln>
          </p:spPr>
          <p:txBody>
            <a:bodyPr wrap="none">
              <a:spAutoFit/>
            </a:bodyPr>
            <a:lstStyle/>
            <a:p>
              <a:pPr>
                <a:defRPr/>
              </a:pPr>
              <a:r>
                <a:rPr lang="it-IT" sz="1600" i="1" dirty="0" err="1">
                  <a:solidFill>
                    <a:srgbClr val="FF0000"/>
                  </a:solidFill>
                  <a:effectLst>
                    <a:outerShdw blurRad="38100" dist="38100" dir="2700000" algn="tl">
                      <a:srgbClr val="000000">
                        <a:alpha val="43137"/>
                      </a:srgbClr>
                    </a:outerShdw>
                  </a:effectLst>
                </a:rPr>
                <a:t>Andreolepis</a:t>
              </a:r>
              <a:r>
                <a:rPr lang="it-IT" sz="1600" i="1" dirty="0">
                  <a:solidFill>
                    <a:srgbClr val="FF0000"/>
                  </a:solidFill>
                </a:rPr>
                <a:t> </a:t>
              </a:r>
            </a:p>
          </p:txBody>
        </p:sp>
        <p:pic>
          <p:nvPicPr>
            <p:cNvPr id="10" name="Picture 11" descr="Figure 1 : Comparison of the dentary of Andreolepis with that of an actinopterygian. Unfortunately we are unable to provide accessible alternative text for this. If you require assistance to access this image, or to obtain a text description, please contact npg@nature.com"/>
            <p:cNvPicPr>
              <a:picLocks noChangeAspect="1" noChangeArrowheads="1"/>
            </p:cNvPicPr>
            <p:nvPr/>
          </p:nvPicPr>
          <p:blipFill>
            <a:blip r:embed="rId3"/>
            <a:srcRect/>
            <a:stretch>
              <a:fillRect/>
            </a:stretch>
          </p:blipFill>
          <p:spPr bwMode="auto">
            <a:xfrm>
              <a:off x="406335" y="1532825"/>
              <a:ext cx="2905256" cy="4720057"/>
            </a:xfrm>
            <a:prstGeom prst="rect">
              <a:avLst/>
            </a:prstGeom>
            <a:noFill/>
            <a:ln w="9525">
              <a:noFill/>
              <a:miter lim="800000"/>
              <a:headEnd/>
              <a:tailEnd/>
            </a:ln>
          </p:spPr>
        </p:pic>
      </p:grpSp>
      <p:sp>
        <p:nvSpPr>
          <p:cNvPr id="11" name="CasellaDiTesto 7"/>
          <p:cNvSpPr txBox="1">
            <a:spLocks noChangeArrowheads="1"/>
          </p:cNvSpPr>
          <p:nvPr/>
        </p:nvSpPr>
        <p:spPr bwMode="auto">
          <a:xfrm>
            <a:off x="95904" y="6296026"/>
            <a:ext cx="5126103" cy="353943"/>
          </a:xfrm>
          <a:prstGeom prst="rect">
            <a:avLst/>
          </a:prstGeom>
          <a:noFill/>
          <a:ln w="9525">
            <a:noFill/>
            <a:miter lim="800000"/>
            <a:headEnd/>
            <a:tailEnd/>
          </a:ln>
        </p:spPr>
        <p:txBody>
          <a:bodyPr wrap="square">
            <a:spAutoFit/>
          </a:bodyPr>
          <a:lstStyle/>
          <a:p>
            <a:r>
              <a:rPr lang="it-IT" sz="1700" b="1" dirty="0"/>
              <a:t>Sono </a:t>
            </a:r>
            <a:r>
              <a:rPr lang="it-IT" sz="1700" b="1" dirty="0" err="1"/>
              <a:t>paleonisciformi</a:t>
            </a:r>
            <a:r>
              <a:rPr lang="it-IT" sz="1700" b="1" dirty="0"/>
              <a:t>? Sistematica </a:t>
            </a:r>
            <a:r>
              <a:rPr lang="it-IT" sz="1700" b="1" dirty="0" err="1"/>
              <a:t>incerta……</a:t>
            </a:r>
            <a:endParaRPr lang="it-IT" sz="1700"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7"/>
          <p:cNvGrpSpPr>
            <a:grpSpLocks/>
          </p:cNvGrpSpPr>
          <p:nvPr/>
        </p:nvGrpSpPr>
        <p:grpSpPr bwMode="auto">
          <a:xfrm>
            <a:off x="152400" y="63500"/>
            <a:ext cx="4876800" cy="6718300"/>
            <a:chOff x="36513" y="63818"/>
            <a:chExt cx="5194300" cy="7345362"/>
          </a:xfrm>
        </p:grpSpPr>
        <p:pic>
          <p:nvPicPr>
            <p:cNvPr id="7" name="Picture 2" descr="http://www.nature.com/nature/journal/v448/n7153/images/nature05989-f3.2.jpg"/>
            <p:cNvPicPr>
              <a:picLocks noChangeAspect="1" noChangeArrowheads="1"/>
            </p:cNvPicPr>
            <p:nvPr/>
          </p:nvPicPr>
          <p:blipFill>
            <a:blip r:embed="rId2"/>
            <a:srcRect/>
            <a:stretch>
              <a:fillRect/>
            </a:stretch>
          </p:blipFill>
          <p:spPr bwMode="auto">
            <a:xfrm>
              <a:off x="36513" y="63818"/>
              <a:ext cx="5194300" cy="7345362"/>
            </a:xfrm>
            <a:prstGeom prst="rect">
              <a:avLst/>
            </a:prstGeom>
            <a:noFill/>
            <a:ln w="9525">
              <a:noFill/>
              <a:miter lim="800000"/>
              <a:headEnd/>
              <a:tailEnd/>
            </a:ln>
          </p:spPr>
        </p:pic>
        <p:sp>
          <p:nvSpPr>
            <p:cNvPr id="8" name="Ovale 4"/>
            <p:cNvSpPr>
              <a:spLocks noChangeArrowheads="1"/>
            </p:cNvSpPr>
            <p:nvPr/>
          </p:nvSpPr>
          <p:spPr bwMode="auto">
            <a:xfrm>
              <a:off x="335280" y="3320415"/>
              <a:ext cx="3727133" cy="4017963"/>
            </a:xfrm>
            <a:prstGeom prst="ellipse">
              <a:avLst/>
            </a:prstGeom>
            <a:noFill/>
            <a:ln w="38100" algn="ctr">
              <a:solidFill>
                <a:srgbClr val="FF0000"/>
              </a:solidFill>
              <a:prstDash val="sysDash"/>
              <a:round/>
              <a:headEnd/>
              <a:tailEnd/>
            </a:ln>
          </p:spPr>
          <p:txBody>
            <a:bodyPr/>
            <a:lstStyle/>
            <a:p>
              <a:endParaRPr lang="it-IT"/>
            </a:p>
          </p:txBody>
        </p:sp>
        <p:sp>
          <p:nvSpPr>
            <p:cNvPr id="9" name="Rettangolo 6"/>
            <p:cNvSpPr>
              <a:spLocks noChangeArrowheads="1"/>
            </p:cNvSpPr>
            <p:nvPr/>
          </p:nvSpPr>
          <p:spPr bwMode="auto">
            <a:xfrm>
              <a:off x="1752600" y="2788920"/>
              <a:ext cx="1783080" cy="533400"/>
            </a:xfrm>
            <a:prstGeom prst="rect">
              <a:avLst/>
            </a:prstGeom>
            <a:noFill/>
            <a:ln w="38100" algn="ctr">
              <a:solidFill>
                <a:srgbClr val="FF0000"/>
              </a:solidFill>
              <a:round/>
              <a:headEnd/>
              <a:tailEnd/>
            </a:ln>
          </p:spPr>
          <p:txBody>
            <a:bodyPr/>
            <a:lstStyle/>
            <a:p>
              <a:endParaRPr lang="it-IT"/>
            </a:p>
          </p:txBody>
        </p:sp>
      </p:grpSp>
      <p:sp>
        <p:nvSpPr>
          <p:cNvPr id="10" name="CasellaDiTesto 3"/>
          <p:cNvSpPr txBox="1">
            <a:spLocks noChangeArrowheads="1"/>
          </p:cNvSpPr>
          <p:nvPr/>
        </p:nvSpPr>
        <p:spPr bwMode="auto">
          <a:xfrm>
            <a:off x="3978275" y="5153025"/>
            <a:ext cx="2028889" cy="338554"/>
          </a:xfrm>
          <a:prstGeom prst="rect">
            <a:avLst/>
          </a:prstGeom>
          <a:noFill/>
          <a:ln w="9525">
            <a:noFill/>
            <a:miter lim="800000"/>
            <a:headEnd/>
            <a:tailEnd/>
          </a:ln>
        </p:spPr>
        <p:txBody>
          <a:bodyPr wrap="none">
            <a:spAutoFit/>
          </a:bodyPr>
          <a:lstStyle/>
          <a:p>
            <a:r>
              <a:rPr lang="it-IT" sz="1600" b="1" dirty="0" err="1">
                <a:solidFill>
                  <a:srgbClr val="FF0000"/>
                </a:solidFill>
              </a:rPr>
              <a:t>Attinopterigi</a:t>
            </a:r>
            <a:r>
              <a:rPr lang="it-IT" sz="1600" b="1" dirty="0">
                <a:solidFill>
                  <a:srgbClr val="FF0000"/>
                </a:solidFill>
              </a:rPr>
              <a:t> primitivi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sultati immagini per andreolepis hedei"/>
          <p:cNvPicPr>
            <a:picLocks noChangeAspect="1" noChangeArrowheads="1"/>
          </p:cNvPicPr>
          <p:nvPr/>
        </p:nvPicPr>
        <p:blipFill>
          <a:blip r:embed="rId2"/>
          <a:srcRect/>
          <a:stretch>
            <a:fillRect/>
          </a:stretch>
        </p:blipFill>
        <p:spPr bwMode="auto">
          <a:xfrm>
            <a:off x="726141" y="0"/>
            <a:ext cx="5486400" cy="6653323"/>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https://journals.plos.org/plosone/article/figure/image?size=large&amp;id=10.1371/journal.pone.0061485.g002"/>
          <p:cNvPicPr>
            <a:picLocks noChangeAspect="1" noChangeArrowheads="1"/>
          </p:cNvPicPr>
          <p:nvPr/>
        </p:nvPicPr>
        <p:blipFill>
          <a:blip r:embed="rId2"/>
          <a:srcRect/>
          <a:stretch>
            <a:fillRect/>
          </a:stretch>
        </p:blipFill>
        <p:spPr bwMode="auto">
          <a:xfrm>
            <a:off x="2182355" y="168275"/>
            <a:ext cx="2980090" cy="1712519"/>
          </a:xfrm>
          <a:prstGeom prst="rect">
            <a:avLst/>
          </a:prstGeom>
          <a:noFill/>
          <a:ln w="9525">
            <a:noFill/>
            <a:miter lim="800000"/>
            <a:headEnd/>
            <a:tailEnd/>
          </a:ln>
        </p:spPr>
      </p:pic>
      <p:sp>
        <p:nvSpPr>
          <p:cNvPr id="3" name="CasellaDiTesto 3"/>
          <p:cNvSpPr txBox="1">
            <a:spLocks noChangeArrowheads="1"/>
          </p:cNvSpPr>
          <p:nvPr/>
        </p:nvSpPr>
        <p:spPr bwMode="auto">
          <a:xfrm>
            <a:off x="350838" y="1095022"/>
            <a:ext cx="1477071" cy="338554"/>
          </a:xfrm>
          <a:prstGeom prst="rect">
            <a:avLst/>
          </a:prstGeom>
          <a:noFill/>
          <a:ln w="9525">
            <a:noFill/>
            <a:miter lim="800000"/>
            <a:headEnd/>
            <a:tailEnd/>
          </a:ln>
        </p:spPr>
        <p:txBody>
          <a:bodyPr wrap="none">
            <a:spAutoFit/>
          </a:bodyPr>
          <a:lstStyle/>
          <a:p>
            <a:r>
              <a:rPr lang="it-IT" sz="1600" b="1" dirty="0"/>
              <a:t>Studi su scaglie</a:t>
            </a:r>
          </a:p>
        </p:txBody>
      </p:sp>
      <p:sp>
        <p:nvSpPr>
          <p:cNvPr id="4" name="CasellaDiTesto 4"/>
          <p:cNvSpPr txBox="1">
            <a:spLocks noChangeArrowheads="1"/>
          </p:cNvSpPr>
          <p:nvPr/>
        </p:nvSpPr>
        <p:spPr bwMode="auto">
          <a:xfrm>
            <a:off x="618066" y="3905956"/>
            <a:ext cx="1351332" cy="338554"/>
          </a:xfrm>
          <a:prstGeom prst="rect">
            <a:avLst/>
          </a:prstGeom>
          <a:noFill/>
          <a:ln w="9525">
            <a:noFill/>
            <a:miter lim="800000"/>
            <a:headEnd/>
            <a:tailEnd/>
          </a:ln>
        </p:spPr>
        <p:txBody>
          <a:bodyPr wrap="none">
            <a:spAutoFit/>
          </a:bodyPr>
          <a:lstStyle/>
          <a:p>
            <a:r>
              <a:rPr lang="it-IT" sz="1600" b="1" dirty="0"/>
              <a:t>Studi su denti</a:t>
            </a:r>
          </a:p>
        </p:txBody>
      </p:sp>
      <p:grpSp>
        <p:nvGrpSpPr>
          <p:cNvPr id="5" name="Gruppo 6"/>
          <p:cNvGrpSpPr>
            <a:grpSpLocks/>
          </p:cNvGrpSpPr>
          <p:nvPr/>
        </p:nvGrpSpPr>
        <p:grpSpPr bwMode="auto">
          <a:xfrm>
            <a:off x="3907971" y="2186548"/>
            <a:ext cx="4668791" cy="4671452"/>
            <a:chOff x="1158240" y="3262745"/>
            <a:chExt cx="5334000" cy="5744095"/>
          </a:xfrm>
        </p:grpSpPr>
        <p:pic>
          <p:nvPicPr>
            <p:cNvPr id="6" name="Picture 18" descr="Immagine correlata"/>
            <p:cNvPicPr>
              <a:picLocks noChangeAspect="1" noChangeArrowheads="1"/>
            </p:cNvPicPr>
            <p:nvPr/>
          </p:nvPicPr>
          <p:blipFill>
            <a:blip r:embed="rId3"/>
            <a:srcRect/>
            <a:stretch>
              <a:fillRect/>
            </a:stretch>
          </p:blipFill>
          <p:spPr bwMode="auto">
            <a:xfrm>
              <a:off x="1264920" y="3262745"/>
              <a:ext cx="5227320" cy="5598581"/>
            </a:xfrm>
            <a:prstGeom prst="rect">
              <a:avLst/>
            </a:prstGeom>
            <a:noFill/>
            <a:ln w="9525">
              <a:noFill/>
              <a:miter lim="800000"/>
              <a:headEnd/>
              <a:tailEnd/>
            </a:ln>
          </p:spPr>
        </p:pic>
        <p:sp>
          <p:nvSpPr>
            <p:cNvPr id="7" name="Rettangolo 5"/>
            <p:cNvSpPr>
              <a:spLocks noChangeArrowheads="1"/>
            </p:cNvSpPr>
            <p:nvPr/>
          </p:nvSpPr>
          <p:spPr bwMode="auto">
            <a:xfrm>
              <a:off x="1158240" y="7071360"/>
              <a:ext cx="3749040" cy="1935480"/>
            </a:xfrm>
            <a:prstGeom prst="rect">
              <a:avLst/>
            </a:prstGeom>
            <a:solidFill>
              <a:schemeClr val="bg1"/>
            </a:solidFill>
            <a:ln w="9525" algn="ctr">
              <a:noFill/>
              <a:round/>
              <a:headEnd/>
              <a:tailEnd/>
            </a:ln>
          </p:spPr>
          <p:txBody>
            <a:bodyPr/>
            <a:lstStyle/>
            <a:p>
              <a:endParaRPr lang="it-IT"/>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94315" y="152400"/>
            <a:ext cx="4524094" cy="354013"/>
          </a:xfrm>
          <a:prstGeom prst="rect">
            <a:avLst/>
          </a:prstGeom>
          <a:noFill/>
          <a:ln w="9525">
            <a:noFill/>
            <a:miter lim="800000"/>
            <a:headEnd/>
            <a:tailEnd/>
          </a:ln>
        </p:spPr>
        <p:txBody>
          <a:bodyPr wrap="square">
            <a:spAutoFit/>
          </a:bodyPr>
          <a:lstStyle/>
          <a:p>
            <a:r>
              <a:rPr lang="it-IT" sz="1700" b="1" dirty="0"/>
              <a:t>QUANDO SI ORIGINARONO GLI ATTINOPTERIGI?</a:t>
            </a:r>
          </a:p>
        </p:txBody>
      </p:sp>
      <p:sp>
        <p:nvSpPr>
          <p:cNvPr id="3" name="Text Box 3"/>
          <p:cNvSpPr txBox="1">
            <a:spLocks noChangeArrowheads="1"/>
          </p:cNvSpPr>
          <p:nvPr/>
        </p:nvSpPr>
        <p:spPr bwMode="auto">
          <a:xfrm>
            <a:off x="114299" y="1035423"/>
            <a:ext cx="5781397" cy="1138773"/>
          </a:xfrm>
          <a:prstGeom prst="rect">
            <a:avLst/>
          </a:prstGeom>
          <a:noFill/>
          <a:ln w="9525">
            <a:noFill/>
            <a:miter lim="800000"/>
            <a:headEnd/>
            <a:tailEnd/>
          </a:ln>
        </p:spPr>
        <p:txBody>
          <a:bodyPr wrap="square">
            <a:spAutoFit/>
          </a:bodyPr>
          <a:lstStyle/>
          <a:p>
            <a:r>
              <a:rPr lang="it-IT" sz="1700" b="1" dirty="0"/>
              <a:t>I primi fossili di </a:t>
            </a:r>
            <a:r>
              <a:rPr lang="it-IT" sz="1700" b="1" dirty="0" err="1"/>
              <a:t>attinopterigi</a:t>
            </a:r>
            <a:r>
              <a:rPr lang="it-IT" sz="1700" b="1" dirty="0"/>
              <a:t> (</a:t>
            </a:r>
            <a:r>
              <a:rPr lang="it-IT" sz="1700" b="1" i="1" dirty="0" err="1"/>
              <a:t>Andreolepis</a:t>
            </a:r>
            <a:r>
              <a:rPr lang="it-IT" sz="1700" b="1" dirty="0"/>
              <a:t> e qualche </a:t>
            </a:r>
            <a:r>
              <a:rPr lang="it-IT" sz="1700" b="1" dirty="0" err="1"/>
              <a:t>paleonisciforme</a:t>
            </a:r>
            <a:r>
              <a:rPr lang="it-IT" sz="1700" b="1" dirty="0"/>
              <a:t>) provengono dal tardo </a:t>
            </a:r>
            <a:r>
              <a:rPr lang="it-IT" sz="1700" b="1" u="sng" dirty="0"/>
              <a:t>Siluriano </a:t>
            </a:r>
            <a:r>
              <a:rPr lang="it-IT" sz="1700" b="1" dirty="0"/>
              <a:t>mentre</a:t>
            </a:r>
          </a:p>
          <a:p>
            <a:r>
              <a:rPr lang="it-IT" sz="1700" b="1" dirty="0"/>
              <a:t>i Neopterigi primitivi risalgono al tardo Permiano e i teleostei al tardo Triassico (~200 Ma).</a:t>
            </a:r>
          </a:p>
        </p:txBody>
      </p:sp>
      <p:sp>
        <p:nvSpPr>
          <p:cNvPr id="4" name="Rettangolo 13"/>
          <p:cNvSpPr>
            <a:spLocks noChangeArrowheads="1"/>
          </p:cNvSpPr>
          <p:nvPr/>
        </p:nvSpPr>
        <p:spPr bwMode="auto">
          <a:xfrm>
            <a:off x="271271" y="5470326"/>
            <a:ext cx="4873065" cy="615553"/>
          </a:xfrm>
          <a:prstGeom prst="rect">
            <a:avLst/>
          </a:prstGeom>
          <a:noFill/>
          <a:ln w="9525">
            <a:noFill/>
            <a:miter lim="800000"/>
            <a:headEnd/>
            <a:tailEnd/>
          </a:ln>
        </p:spPr>
        <p:txBody>
          <a:bodyPr wrap="square">
            <a:spAutoFit/>
          </a:bodyPr>
          <a:lstStyle/>
          <a:p>
            <a:r>
              <a:rPr lang="it-IT" sz="1700" b="1" dirty="0"/>
              <a:t>La radiazione dei primi </a:t>
            </a:r>
            <a:r>
              <a:rPr lang="it-IT" sz="1700" b="1" dirty="0" err="1"/>
              <a:t>attinopterigi</a:t>
            </a:r>
            <a:r>
              <a:rPr lang="it-IT" sz="1700" b="1" dirty="0"/>
              <a:t> era in piena fioritura a metà del Devoniano (“</a:t>
            </a:r>
            <a:r>
              <a:rPr lang="it-IT" sz="1700" b="1" u="sng" dirty="0"/>
              <a:t>età dei pesci</a:t>
            </a:r>
            <a:r>
              <a:rPr lang="it-IT" sz="1700" b="1" dirty="0"/>
              <a:t>”)</a:t>
            </a:r>
          </a:p>
        </p:txBody>
      </p:sp>
      <p:grpSp>
        <p:nvGrpSpPr>
          <p:cNvPr id="5" name="Gruppo 13"/>
          <p:cNvGrpSpPr>
            <a:grpSpLocks/>
          </p:cNvGrpSpPr>
          <p:nvPr/>
        </p:nvGrpSpPr>
        <p:grpSpPr bwMode="auto">
          <a:xfrm>
            <a:off x="4006283" y="0"/>
            <a:ext cx="5038289" cy="6535271"/>
            <a:chOff x="959035" y="1809750"/>
            <a:chExt cx="5038289" cy="6535271"/>
          </a:xfrm>
        </p:grpSpPr>
        <p:pic>
          <p:nvPicPr>
            <p:cNvPr id="6" name="Picture 16" descr="0110"/>
            <p:cNvPicPr>
              <a:picLocks noChangeAspect="1" noChangeArrowheads="1"/>
            </p:cNvPicPr>
            <p:nvPr/>
          </p:nvPicPr>
          <p:blipFill>
            <a:blip r:embed="rId2"/>
            <a:srcRect t="2499" r="37582" b="6496"/>
            <a:stretch>
              <a:fillRect/>
            </a:stretch>
          </p:blipFill>
          <p:spPr bwMode="auto">
            <a:xfrm>
              <a:off x="2848448" y="1809750"/>
              <a:ext cx="1991840" cy="6535271"/>
            </a:xfrm>
            <a:prstGeom prst="rect">
              <a:avLst/>
            </a:prstGeom>
            <a:noFill/>
            <a:ln w="9525">
              <a:noFill/>
              <a:miter lim="800000"/>
              <a:headEnd/>
              <a:tailEnd/>
            </a:ln>
          </p:spPr>
        </p:pic>
        <p:sp>
          <p:nvSpPr>
            <p:cNvPr id="7" name="Line 18"/>
            <p:cNvSpPr>
              <a:spLocks noChangeShapeType="1"/>
            </p:cNvSpPr>
            <p:nvPr/>
          </p:nvSpPr>
          <p:spPr bwMode="auto">
            <a:xfrm flipV="1">
              <a:off x="2097088" y="6611192"/>
              <a:ext cx="1233487" cy="14287"/>
            </a:xfrm>
            <a:prstGeom prst="line">
              <a:avLst/>
            </a:prstGeom>
            <a:noFill/>
            <a:ln w="57150">
              <a:solidFill>
                <a:srgbClr val="FF0000"/>
              </a:solidFill>
              <a:round/>
              <a:headEnd/>
              <a:tailEnd type="triangle" w="med" len="med"/>
            </a:ln>
          </p:spPr>
          <p:txBody>
            <a:bodyPr/>
            <a:lstStyle/>
            <a:p>
              <a:endParaRPr lang="it-IT"/>
            </a:p>
          </p:txBody>
        </p:sp>
        <p:cxnSp>
          <p:nvCxnSpPr>
            <p:cNvPr id="8" name="Connettore 2 12"/>
            <p:cNvCxnSpPr>
              <a:cxnSpLocks noChangeShapeType="1"/>
            </p:cNvCxnSpPr>
            <p:nvPr/>
          </p:nvCxnSpPr>
          <p:spPr bwMode="auto">
            <a:xfrm flipH="1">
              <a:off x="4733273" y="4302686"/>
              <a:ext cx="1219200" cy="19050"/>
            </a:xfrm>
            <a:prstGeom prst="straightConnector1">
              <a:avLst/>
            </a:prstGeom>
            <a:noFill/>
            <a:ln w="50800" algn="ctr">
              <a:solidFill>
                <a:srgbClr val="FF0000"/>
              </a:solidFill>
              <a:round/>
              <a:headEnd/>
              <a:tailEnd type="arrow" w="med" len="med"/>
            </a:ln>
          </p:spPr>
        </p:cxnSp>
        <p:sp>
          <p:nvSpPr>
            <p:cNvPr id="9" name="CasellaDiTesto 13"/>
            <p:cNvSpPr txBox="1">
              <a:spLocks noChangeArrowheads="1"/>
            </p:cNvSpPr>
            <p:nvPr/>
          </p:nvSpPr>
          <p:spPr bwMode="auto">
            <a:xfrm>
              <a:off x="959035" y="6400148"/>
              <a:ext cx="1287532" cy="584775"/>
            </a:xfrm>
            <a:prstGeom prst="rect">
              <a:avLst/>
            </a:prstGeom>
            <a:noFill/>
            <a:ln w="9525">
              <a:noFill/>
              <a:miter lim="800000"/>
              <a:headEnd/>
              <a:tailEnd/>
            </a:ln>
          </p:spPr>
          <p:txBody>
            <a:bodyPr wrap="none">
              <a:spAutoFit/>
            </a:bodyPr>
            <a:lstStyle/>
            <a:p>
              <a:r>
                <a:rPr lang="it-IT" sz="1600" b="1" i="1" dirty="0" err="1">
                  <a:solidFill>
                    <a:srgbClr val="FF0000"/>
                  </a:solidFill>
                </a:rPr>
                <a:t>Andreolepis</a:t>
              </a:r>
              <a:endParaRPr lang="it-IT" sz="1600" b="1" i="1" dirty="0">
                <a:solidFill>
                  <a:srgbClr val="FF0000"/>
                </a:solidFill>
              </a:endParaRPr>
            </a:p>
            <a:p>
              <a:r>
                <a:rPr lang="it-IT" sz="1600" b="1" dirty="0">
                  <a:solidFill>
                    <a:srgbClr val="FF0000"/>
                  </a:solidFill>
                </a:rPr>
                <a:t>   (~420 Ma)  </a:t>
              </a:r>
            </a:p>
          </p:txBody>
        </p:sp>
        <p:sp>
          <p:nvSpPr>
            <p:cNvPr id="10" name="CasellaDiTesto 14"/>
            <p:cNvSpPr txBox="1">
              <a:spLocks noChangeArrowheads="1"/>
            </p:cNvSpPr>
            <p:nvPr/>
          </p:nvSpPr>
          <p:spPr bwMode="auto">
            <a:xfrm>
              <a:off x="5017697" y="4003489"/>
              <a:ext cx="979627" cy="338554"/>
            </a:xfrm>
            <a:prstGeom prst="rect">
              <a:avLst/>
            </a:prstGeom>
            <a:noFill/>
            <a:ln w="9525">
              <a:noFill/>
              <a:miter lim="800000"/>
              <a:headEnd/>
              <a:tailEnd/>
            </a:ln>
          </p:spPr>
          <p:txBody>
            <a:bodyPr wrap="none">
              <a:spAutoFit/>
            </a:bodyPr>
            <a:lstStyle/>
            <a:p>
              <a:r>
                <a:rPr lang="it-IT" sz="1600" b="1" dirty="0">
                  <a:solidFill>
                    <a:srgbClr val="FF0000"/>
                  </a:solidFill>
                </a:rPr>
                <a:t>Teleostei </a:t>
              </a:r>
            </a:p>
          </p:txBody>
        </p:sp>
        <p:cxnSp>
          <p:nvCxnSpPr>
            <p:cNvPr id="11" name="Connettore 2 12"/>
            <p:cNvCxnSpPr>
              <a:cxnSpLocks noChangeShapeType="1"/>
            </p:cNvCxnSpPr>
            <p:nvPr/>
          </p:nvCxnSpPr>
          <p:spPr bwMode="auto">
            <a:xfrm flipH="1">
              <a:off x="4702457" y="4728790"/>
              <a:ext cx="1219200" cy="19050"/>
            </a:xfrm>
            <a:prstGeom prst="straightConnector1">
              <a:avLst/>
            </a:prstGeom>
            <a:noFill/>
            <a:ln w="50800" algn="ctr">
              <a:solidFill>
                <a:srgbClr val="FF0000"/>
              </a:solidFill>
              <a:round/>
              <a:headEnd/>
              <a:tailEnd type="arrow" w="med" len="med"/>
            </a:ln>
          </p:spPr>
        </p:cxnSp>
        <p:sp>
          <p:nvSpPr>
            <p:cNvPr id="12" name="CasellaDiTesto 13"/>
            <p:cNvSpPr txBox="1">
              <a:spLocks noChangeArrowheads="1"/>
            </p:cNvSpPr>
            <p:nvPr/>
          </p:nvSpPr>
          <p:spPr bwMode="auto">
            <a:xfrm>
              <a:off x="4840383" y="4788181"/>
              <a:ext cx="1130309" cy="584775"/>
            </a:xfrm>
            <a:prstGeom prst="rect">
              <a:avLst/>
            </a:prstGeom>
            <a:noFill/>
            <a:ln w="9525">
              <a:noFill/>
              <a:miter lim="800000"/>
              <a:headEnd/>
              <a:tailEnd/>
            </a:ln>
          </p:spPr>
          <p:txBody>
            <a:bodyPr wrap="none">
              <a:spAutoFit/>
            </a:bodyPr>
            <a:lstStyle/>
            <a:p>
              <a:r>
                <a:rPr lang="it-IT" sz="1600" b="1" dirty="0">
                  <a:solidFill>
                    <a:srgbClr val="FF0000"/>
                  </a:solidFill>
                </a:rPr>
                <a:t>Neopterigi </a:t>
              </a:r>
            </a:p>
            <a:p>
              <a:r>
                <a:rPr lang="it-IT" sz="1600" b="1" dirty="0">
                  <a:solidFill>
                    <a:srgbClr val="FF0000"/>
                  </a:solidFill>
                </a:rPr>
                <a:t>primitivi</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1438835" y="186206"/>
          <a:ext cx="6185647" cy="6494002"/>
        </p:xfrm>
        <a:graphic>
          <a:graphicData uri="http://schemas.openxmlformats.org/presentationml/2006/ole">
            <mc:AlternateContent xmlns:mc="http://schemas.openxmlformats.org/markup-compatibility/2006">
              <mc:Choice xmlns:v="urn:schemas-microsoft-com:vml" Requires="v">
                <p:oleObj spid="_x0000_s28675" name="Image" r:id="rId3" imgW="5866667" imgH="6158730" progId="">
                  <p:embed/>
                </p:oleObj>
              </mc:Choice>
              <mc:Fallback>
                <p:oleObj name="Image" r:id="rId3" imgW="5866667" imgH="615873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835" y="186206"/>
                        <a:ext cx="6185647" cy="649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Ovale 6"/>
          <p:cNvSpPr>
            <a:spLocks noChangeArrowheads="1"/>
          </p:cNvSpPr>
          <p:nvPr/>
        </p:nvSpPr>
        <p:spPr bwMode="auto">
          <a:xfrm>
            <a:off x="2402355" y="551329"/>
            <a:ext cx="1004888" cy="376237"/>
          </a:xfrm>
          <a:prstGeom prst="ellipse">
            <a:avLst/>
          </a:prstGeom>
          <a:noFill/>
          <a:ln w="38100" algn="ctr">
            <a:solidFill>
              <a:srgbClr val="00B0F0"/>
            </a:solidFill>
            <a:round/>
            <a:headEnd/>
            <a:tailEnd/>
          </a:ln>
        </p:spPr>
        <p:txBody>
          <a:bodyPr/>
          <a:lstStyle/>
          <a:p>
            <a:endParaRPr lang="it-IT"/>
          </a:p>
        </p:txBody>
      </p:sp>
      <p:sp>
        <p:nvSpPr>
          <p:cNvPr id="4" name="Ovale 6"/>
          <p:cNvSpPr>
            <a:spLocks noChangeArrowheads="1"/>
          </p:cNvSpPr>
          <p:nvPr/>
        </p:nvSpPr>
        <p:spPr bwMode="auto">
          <a:xfrm>
            <a:off x="4769037" y="551329"/>
            <a:ext cx="1004888" cy="376237"/>
          </a:xfrm>
          <a:prstGeom prst="ellipse">
            <a:avLst/>
          </a:prstGeom>
          <a:noFill/>
          <a:ln w="38100" algn="ctr">
            <a:solidFill>
              <a:srgbClr val="00B0F0"/>
            </a:solidFill>
            <a:round/>
            <a:headEnd/>
            <a:tailEnd/>
          </a:ln>
        </p:spPr>
        <p:txBody>
          <a:bodyPr/>
          <a:lstStyle/>
          <a:p>
            <a:endParaRPr lang="it-IT"/>
          </a:p>
        </p:txBody>
      </p:sp>
      <p:sp>
        <p:nvSpPr>
          <p:cNvPr id="5" name="Ovale 6"/>
          <p:cNvSpPr>
            <a:spLocks noChangeArrowheads="1"/>
          </p:cNvSpPr>
          <p:nvPr/>
        </p:nvSpPr>
        <p:spPr bwMode="auto">
          <a:xfrm>
            <a:off x="6033061" y="578083"/>
            <a:ext cx="1004888" cy="376237"/>
          </a:xfrm>
          <a:prstGeom prst="ellipse">
            <a:avLst/>
          </a:prstGeom>
          <a:noFill/>
          <a:ln w="38100" algn="ctr">
            <a:solidFill>
              <a:srgbClr val="00B0F0"/>
            </a:solidFill>
            <a:round/>
            <a:headEnd/>
            <a:tailEnd/>
          </a:ln>
        </p:spPr>
        <p:txBody>
          <a:bodyPr/>
          <a:lstStyle/>
          <a:p>
            <a:endParaRPr lang="it-IT"/>
          </a:p>
        </p:txBody>
      </p:sp>
      <p:cxnSp>
        <p:nvCxnSpPr>
          <p:cNvPr id="6" name="Connettore 2 15"/>
          <p:cNvCxnSpPr>
            <a:cxnSpLocks noChangeShapeType="1"/>
          </p:cNvCxnSpPr>
          <p:nvPr/>
        </p:nvCxnSpPr>
        <p:spPr bwMode="auto">
          <a:xfrm>
            <a:off x="2689412" y="2057773"/>
            <a:ext cx="0" cy="1003300"/>
          </a:xfrm>
          <a:prstGeom prst="straightConnector1">
            <a:avLst/>
          </a:prstGeom>
          <a:noFill/>
          <a:ln w="50800" algn="ctr">
            <a:solidFill>
              <a:srgbClr val="FF0000"/>
            </a:solidFill>
            <a:round/>
            <a:headEnd/>
            <a:tailEnd type="arrow" w="med" len="med"/>
          </a:ln>
        </p:spPr>
      </p:cxnSp>
      <p:cxnSp>
        <p:nvCxnSpPr>
          <p:cNvPr id="7" name="Connettore 2 15"/>
          <p:cNvCxnSpPr>
            <a:cxnSpLocks noChangeShapeType="1"/>
          </p:cNvCxnSpPr>
          <p:nvPr/>
        </p:nvCxnSpPr>
        <p:spPr bwMode="auto">
          <a:xfrm>
            <a:off x="4383741" y="2573244"/>
            <a:ext cx="0" cy="1003300"/>
          </a:xfrm>
          <a:prstGeom prst="straightConnector1">
            <a:avLst/>
          </a:prstGeom>
          <a:noFill/>
          <a:ln w="50800" algn="ctr">
            <a:solidFill>
              <a:srgbClr val="FF0000"/>
            </a:solidFill>
            <a:round/>
            <a:headEnd/>
            <a:tailEnd type="arrow" w="med" len="med"/>
          </a:ln>
        </p:spPr>
      </p:cxnSp>
      <p:cxnSp>
        <p:nvCxnSpPr>
          <p:cNvPr id="8" name="Connettore 2 15"/>
          <p:cNvCxnSpPr>
            <a:cxnSpLocks noChangeShapeType="1"/>
          </p:cNvCxnSpPr>
          <p:nvPr/>
        </p:nvCxnSpPr>
        <p:spPr bwMode="auto">
          <a:xfrm>
            <a:off x="4935071" y="2294964"/>
            <a:ext cx="0" cy="1003300"/>
          </a:xfrm>
          <a:prstGeom prst="straightConnector1">
            <a:avLst/>
          </a:prstGeom>
          <a:noFill/>
          <a:ln w="50800" algn="ctr">
            <a:solidFill>
              <a:srgbClr val="FF0000"/>
            </a:solidFill>
            <a:round/>
            <a:headEnd/>
            <a:tailEnd type="arrow" w="med" len="med"/>
          </a:ln>
        </p:spPr>
      </p:cxnSp>
      <p:sp>
        <p:nvSpPr>
          <p:cNvPr id="9" name="Ovale 9"/>
          <p:cNvSpPr>
            <a:spLocks noChangeArrowheads="1"/>
          </p:cNvSpPr>
          <p:nvPr/>
        </p:nvSpPr>
        <p:spPr bwMode="auto">
          <a:xfrm>
            <a:off x="1787992" y="2926229"/>
            <a:ext cx="1228725" cy="304800"/>
          </a:xfrm>
          <a:prstGeom prst="ellipse">
            <a:avLst/>
          </a:prstGeom>
          <a:noFill/>
          <a:ln w="31750" algn="ctr">
            <a:solidFill>
              <a:srgbClr val="FF0000"/>
            </a:solidFill>
            <a:round/>
            <a:headEnd/>
            <a:tailEnd/>
          </a:ln>
        </p:spPr>
        <p:txBody>
          <a:bodyPr/>
          <a:lstStyle/>
          <a:p>
            <a:endParaRPr lang="it-IT"/>
          </a:p>
        </p:txBody>
      </p:sp>
      <p:sp>
        <p:nvSpPr>
          <p:cNvPr id="10" name="Ovale 9"/>
          <p:cNvSpPr>
            <a:spLocks noChangeArrowheads="1"/>
          </p:cNvSpPr>
          <p:nvPr/>
        </p:nvSpPr>
        <p:spPr bwMode="auto">
          <a:xfrm>
            <a:off x="3407243" y="3686175"/>
            <a:ext cx="1228725" cy="304800"/>
          </a:xfrm>
          <a:prstGeom prst="ellipse">
            <a:avLst/>
          </a:prstGeom>
          <a:noFill/>
          <a:ln w="31750" algn="ctr">
            <a:solidFill>
              <a:srgbClr val="FF0000"/>
            </a:solidFill>
            <a:round/>
            <a:headEnd/>
            <a:tailEnd/>
          </a:ln>
        </p:spPr>
        <p:txBody>
          <a:bodyPr/>
          <a:lstStyle/>
          <a:p>
            <a:endParaRPr lang="it-IT"/>
          </a:p>
        </p:txBody>
      </p:sp>
      <p:sp>
        <p:nvSpPr>
          <p:cNvPr id="11" name="CasellaDiTesto 7"/>
          <p:cNvSpPr txBox="1">
            <a:spLocks noChangeArrowheads="1"/>
          </p:cNvSpPr>
          <p:nvPr/>
        </p:nvSpPr>
        <p:spPr bwMode="auto">
          <a:xfrm>
            <a:off x="4915461" y="3231029"/>
            <a:ext cx="979627" cy="338554"/>
          </a:xfrm>
          <a:prstGeom prst="rect">
            <a:avLst/>
          </a:prstGeom>
          <a:noFill/>
          <a:ln w="9525">
            <a:noFill/>
            <a:miter lim="800000"/>
            <a:headEnd/>
            <a:tailEnd/>
          </a:ln>
        </p:spPr>
        <p:txBody>
          <a:bodyPr wrap="none">
            <a:spAutoFit/>
          </a:bodyPr>
          <a:lstStyle/>
          <a:p>
            <a:r>
              <a:rPr lang="it-IT" sz="1600" b="1" dirty="0">
                <a:solidFill>
                  <a:srgbClr val="FF0000"/>
                </a:solidFill>
              </a:rPr>
              <a:t>Teleostei </a:t>
            </a:r>
          </a:p>
        </p:txBody>
      </p:sp>
      <p:cxnSp>
        <p:nvCxnSpPr>
          <p:cNvPr id="13" name="Connettore 1 12"/>
          <p:cNvCxnSpPr/>
          <p:nvPr/>
        </p:nvCxnSpPr>
        <p:spPr>
          <a:xfrm>
            <a:off x="2402355" y="1095022"/>
            <a:ext cx="756356" cy="158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3879612" y="1178100"/>
            <a:ext cx="756356" cy="158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4635968" y="1330501"/>
            <a:ext cx="756356" cy="158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2689411" y="1231529"/>
            <a:ext cx="1853200" cy="369332"/>
          </a:xfrm>
          <a:prstGeom prst="rect">
            <a:avLst/>
          </a:prstGeom>
          <a:noFill/>
          <a:ln w="9525">
            <a:noFill/>
            <a:miter lim="800000"/>
            <a:headEnd/>
            <a:tailEnd/>
          </a:ln>
        </p:spPr>
        <p:txBody>
          <a:bodyPr wrap="none">
            <a:spAutoFit/>
          </a:bodyPr>
          <a:lstStyle/>
          <a:p>
            <a:pPr>
              <a:defRPr/>
            </a:pPr>
            <a:r>
              <a:rPr lang="it-IT" sz="1800" b="1" u="sng" dirty="0">
                <a:effectLst>
                  <a:outerShdw blurRad="38100" dist="38100" dir="2700000" algn="tl">
                    <a:srgbClr val="000000">
                      <a:alpha val="43137"/>
                    </a:srgbClr>
                  </a:outerShdw>
                </a:effectLst>
              </a:rPr>
              <a:t>POLYPTERIFORMI</a:t>
            </a:r>
          </a:p>
        </p:txBody>
      </p:sp>
      <p:sp>
        <p:nvSpPr>
          <p:cNvPr id="3" name="CasellaDiTesto 2"/>
          <p:cNvSpPr txBox="1">
            <a:spLocks noChangeArrowheads="1"/>
          </p:cNvSpPr>
          <p:nvPr/>
        </p:nvSpPr>
        <p:spPr bwMode="auto">
          <a:xfrm>
            <a:off x="735013" y="1874465"/>
            <a:ext cx="3915111" cy="923330"/>
          </a:xfrm>
          <a:prstGeom prst="rect">
            <a:avLst/>
          </a:prstGeom>
          <a:noFill/>
          <a:ln w="9525">
            <a:noFill/>
            <a:miter lim="800000"/>
            <a:headEnd/>
            <a:tailEnd/>
          </a:ln>
        </p:spPr>
        <p:txBody>
          <a:bodyPr wrap="none">
            <a:spAutoFit/>
          </a:bodyPr>
          <a:lstStyle/>
          <a:p>
            <a:r>
              <a:rPr lang="it-IT" sz="1800" b="1" dirty="0"/>
              <a:t>2 generi con poche specie:</a:t>
            </a:r>
          </a:p>
          <a:p>
            <a:r>
              <a:rPr lang="it-IT" sz="1800" b="1" dirty="0" err="1"/>
              <a:t>-</a:t>
            </a:r>
            <a:r>
              <a:rPr lang="it-IT" sz="1800" b="1" i="1" dirty="0" err="1"/>
              <a:t>Polypterus</a:t>
            </a:r>
            <a:r>
              <a:rPr lang="it-IT" sz="1800" b="1" dirty="0"/>
              <a:t>  13 specie</a:t>
            </a:r>
          </a:p>
          <a:p>
            <a:r>
              <a:rPr lang="it-IT" sz="1800" b="1" dirty="0" err="1"/>
              <a:t>-</a:t>
            </a:r>
            <a:r>
              <a:rPr lang="it-IT" sz="1800" b="1" i="1" dirty="0" err="1"/>
              <a:t>Erpetoichthys</a:t>
            </a:r>
            <a:r>
              <a:rPr lang="it-IT" sz="1800" b="1" i="1" dirty="0"/>
              <a:t> </a:t>
            </a:r>
            <a:r>
              <a:rPr lang="it-IT" sz="1800" b="1" dirty="0"/>
              <a:t>(pesce anguilla) 1 specie</a:t>
            </a:r>
          </a:p>
        </p:txBody>
      </p:sp>
      <p:sp>
        <p:nvSpPr>
          <p:cNvPr id="4" name="CasellaDiTesto 5"/>
          <p:cNvSpPr txBox="1">
            <a:spLocks noChangeArrowheads="1"/>
          </p:cNvSpPr>
          <p:nvPr/>
        </p:nvSpPr>
        <p:spPr bwMode="auto">
          <a:xfrm>
            <a:off x="465138" y="218175"/>
            <a:ext cx="4140942" cy="369332"/>
          </a:xfrm>
          <a:prstGeom prst="rect">
            <a:avLst/>
          </a:prstGeom>
          <a:noFill/>
          <a:ln w="9525">
            <a:noFill/>
            <a:miter lim="800000"/>
            <a:headEnd/>
            <a:tailEnd/>
          </a:ln>
        </p:spPr>
        <p:txBody>
          <a:bodyPr wrap="none">
            <a:spAutoFit/>
          </a:bodyPr>
          <a:lstStyle/>
          <a:p>
            <a:r>
              <a:rPr lang="it-IT" sz="1800" b="1" dirty="0"/>
              <a:t>Altri </a:t>
            </a:r>
            <a:r>
              <a:rPr lang="it-IT" sz="1800" b="1" dirty="0" err="1"/>
              <a:t>attinopterigi</a:t>
            </a:r>
            <a:r>
              <a:rPr lang="it-IT" sz="1800" b="1" dirty="0"/>
              <a:t> primitivi ma </a:t>
            </a:r>
            <a:r>
              <a:rPr lang="it-IT" sz="1800" b="1" dirty="0" err="1"/>
              <a:t>viventi……</a:t>
            </a:r>
            <a:r>
              <a:rPr lang="it-IT" sz="1800" b="1" dirty="0"/>
              <a:t>.</a:t>
            </a:r>
          </a:p>
        </p:txBody>
      </p:sp>
      <p:sp>
        <p:nvSpPr>
          <p:cNvPr id="5" name="CasellaDiTesto 3"/>
          <p:cNvSpPr txBox="1">
            <a:spLocks noChangeArrowheads="1"/>
          </p:cNvSpPr>
          <p:nvPr/>
        </p:nvSpPr>
        <p:spPr bwMode="auto">
          <a:xfrm>
            <a:off x="692150" y="4728982"/>
            <a:ext cx="3441904" cy="646331"/>
          </a:xfrm>
          <a:prstGeom prst="rect">
            <a:avLst/>
          </a:prstGeom>
          <a:noFill/>
          <a:ln w="9525">
            <a:noFill/>
            <a:miter lim="800000"/>
            <a:headEnd/>
            <a:tailEnd/>
          </a:ln>
        </p:spPr>
        <p:txBody>
          <a:bodyPr wrap="none">
            <a:spAutoFit/>
          </a:bodyPr>
          <a:lstStyle/>
          <a:p>
            <a:r>
              <a:rPr lang="it-IT" sz="1800" b="1" i="1" dirty="0" err="1"/>
              <a:t>Acipenser</a:t>
            </a:r>
            <a:r>
              <a:rPr lang="it-IT" sz="1800" b="1" i="1" dirty="0"/>
              <a:t> </a:t>
            </a:r>
            <a:r>
              <a:rPr lang="it-IT" sz="1800" b="1" dirty="0"/>
              <a:t>(storione) 23 specie</a:t>
            </a:r>
          </a:p>
          <a:p>
            <a:r>
              <a:rPr lang="it-IT" sz="1800" b="1" i="1" dirty="0" err="1"/>
              <a:t>Polyodon</a:t>
            </a:r>
            <a:r>
              <a:rPr lang="it-IT" sz="1800" b="1" i="1" dirty="0"/>
              <a:t> </a:t>
            </a:r>
            <a:r>
              <a:rPr lang="it-IT" sz="1800" b="1" dirty="0"/>
              <a:t> (pesce spatola) 2 specie</a:t>
            </a:r>
          </a:p>
        </p:txBody>
      </p:sp>
      <p:sp>
        <p:nvSpPr>
          <p:cNvPr id="6" name="CasellaDiTesto 4"/>
          <p:cNvSpPr txBox="1">
            <a:spLocks noChangeArrowheads="1"/>
          </p:cNvSpPr>
          <p:nvPr/>
        </p:nvSpPr>
        <p:spPr bwMode="auto">
          <a:xfrm>
            <a:off x="2349405" y="3881257"/>
            <a:ext cx="1956433" cy="369332"/>
          </a:xfrm>
          <a:prstGeom prst="rect">
            <a:avLst/>
          </a:prstGeom>
          <a:noFill/>
          <a:ln w="9525">
            <a:noFill/>
            <a:miter lim="800000"/>
            <a:headEnd/>
            <a:tailEnd/>
          </a:ln>
        </p:spPr>
        <p:txBody>
          <a:bodyPr wrap="none">
            <a:spAutoFit/>
          </a:bodyPr>
          <a:lstStyle/>
          <a:p>
            <a:pPr>
              <a:defRPr/>
            </a:pPr>
            <a:r>
              <a:rPr lang="it-IT" sz="1800" b="1" u="sng" dirty="0">
                <a:effectLst>
                  <a:outerShdw blurRad="38100" dist="38100" dir="2700000" algn="tl">
                    <a:srgbClr val="000000">
                      <a:alpha val="43137"/>
                    </a:srgbClr>
                  </a:outerShdw>
                </a:effectLst>
              </a:rPr>
              <a:t>ACIPENSERIFORMI</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920750" y="192064"/>
            <a:ext cx="1863459" cy="369332"/>
          </a:xfrm>
          <a:prstGeom prst="rect">
            <a:avLst/>
          </a:prstGeom>
          <a:noFill/>
          <a:ln w="9525">
            <a:noFill/>
            <a:miter lim="800000"/>
            <a:headEnd/>
            <a:tailEnd/>
          </a:ln>
        </p:spPr>
        <p:txBody>
          <a:bodyPr wrap="none">
            <a:spAutoFit/>
          </a:bodyPr>
          <a:lstStyle/>
          <a:p>
            <a:pPr>
              <a:defRPr/>
            </a:pPr>
            <a:r>
              <a:rPr lang="it-IT" b="1" dirty="0">
                <a:solidFill>
                  <a:srgbClr val="FF0000"/>
                </a:solidFill>
              </a:rPr>
              <a:t>  </a:t>
            </a:r>
            <a:r>
              <a:rPr lang="it-IT" sz="1600" b="1" i="1" dirty="0" err="1">
                <a:solidFill>
                  <a:srgbClr val="FF0000"/>
                </a:solidFill>
                <a:effectLst>
                  <a:outerShdw blurRad="38100" dist="38100" dir="2700000" algn="tl">
                    <a:srgbClr val="000000">
                      <a:alpha val="43137"/>
                    </a:srgbClr>
                  </a:outerShdw>
                </a:effectLst>
              </a:rPr>
              <a:t>Polypterus</a:t>
            </a:r>
            <a:r>
              <a:rPr lang="it-IT" sz="1600" b="1" dirty="0">
                <a:solidFill>
                  <a:srgbClr val="FF0000"/>
                </a:solidFill>
              </a:rPr>
              <a:t>  (</a:t>
            </a:r>
            <a:r>
              <a:rPr lang="it-IT" sz="1600" b="1" dirty="0" err="1">
                <a:solidFill>
                  <a:srgbClr val="FF0000"/>
                </a:solidFill>
              </a:rPr>
              <a:t>biscir</a:t>
            </a:r>
            <a:r>
              <a:rPr lang="it-IT" sz="1600" b="1" dirty="0">
                <a:solidFill>
                  <a:srgbClr val="FF0000"/>
                </a:solidFill>
              </a:rPr>
              <a:t>)</a:t>
            </a:r>
            <a:endParaRPr lang="it-IT" sz="1600" b="1" dirty="0"/>
          </a:p>
        </p:txBody>
      </p:sp>
      <p:sp>
        <p:nvSpPr>
          <p:cNvPr id="4" name="Text Box 6"/>
          <p:cNvSpPr txBox="1">
            <a:spLocks noChangeArrowheads="1"/>
          </p:cNvSpPr>
          <p:nvPr/>
        </p:nvSpPr>
        <p:spPr bwMode="auto">
          <a:xfrm>
            <a:off x="125413" y="668314"/>
            <a:ext cx="4918398" cy="353943"/>
          </a:xfrm>
          <a:prstGeom prst="rect">
            <a:avLst/>
          </a:prstGeom>
          <a:noFill/>
          <a:ln w="9525">
            <a:noFill/>
            <a:miter lim="800000"/>
            <a:headEnd/>
            <a:tailEnd/>
          </a:ln>
        </p:spPr>
        <p:txBody>
          <a:bodyPr wrap="none">
            <a:spAutoFit/>
          </a:bodyPr>
          <a:lstStyle/>
          <a:p>
            <a:r>
              <a:rPr lang="it-IT" sz="1700" b="1" dirty="0"/>
              <a:t>13 specie africane di acqua dolce. Fossili da Cretaceo</a:t>
            </a:r>
          </a:p>
        </p:txBody>
      </p:sp>
      <p:pic>
        <p:nvPicPr>
          <p:cNvPr id="5" name="Picture 8" descr="3-1b%20Polypterus"/>
          <p:cNvPicPr>
            <a:picLocks noChangeAspect="1" noChangeArrowheads="1"/>
          </p:cNvPicPr>
          <p:nvPr/>
        </p:nvPicPr>
        <p:blipFill>
          <a:blip r:embed="rId2"/>
          <a:srcRect l="1575" t="2715" r="10464" b="68599"/>
          <a:stretch>
            <a:fillRect/>
          </a:stretch>
        </p:blipFill>
        <p:spPr bwMode="auto">
          <a:xfrm>
            <a:off x="5043811" y="192064"/>
            <a:ext cx="3867617" cy="1009098"/>
          </a:xfrm>
          <a:prstGeom prst="rect">
            <a:avLst/>
          </a:prstGeom>
          <a:noFill/>
          <a:ln w="9525">
            <a:noFill/>
            <a:miter lim="800000"/>
            <a:headEnd/>
            <a:tailEnd/>
          </a:ln>
        </p:spPr>
      </p:pic>
      <p:pic>
        <p:nvPicPr>
          <p:cNvPr id="7" name="Picture 10" descr="http://www3.unibo.it/musei-universitari/vertebrati/valspir.jpg"/>
          <p:cNvPicPr>
            <a:picLocks noChangeAspect="1" noChangeArrowheads="1"/>
          </p:cNvPicPr>
          <p:nvPr/>
        </p:nvPicPr>
        <p:blipFill>
          <a:blip r:embed="rId3"/>
          <a:srcRect t="48163"/>
          <a:stretch>
            <a:fillRect/>
          </a:stretch>
        </p:blipFill>
        <p:spPr bwMode="auto">
          <a:xfrm>
            <a:off x="5463710" y="2316718"/>
            <a:ext cx="3144838" cy="1082675"/>
          </a:xfrm>
          <a:prstGeom prst="rect">
            <a:avLst/>
          </a:prstGeom>
          <a:noFill/>
          <a:ln w="9525">
            <a:noFill/>
            <a:miter lim="800000"/>
            <a:headEnd/>
            <a:tailEnd/>
          </a:ln>
        </p:spPr>
      </p:pic>
      <p:sp>
        <p:nvSpPr>
          <p:cNvPr id="8" name="Text Box 4"/>
          <p:cNvSpPr txBox="1">
            <a:spLocks noChangeArrowheads="1"/>
          </p:cNvSpPr>
          <p:nvPr/>
        </p:nvSpPr>
        <p:spPr bwMode="auto">
          <a:xfrm>
            <a:off x="142782" y="1989879"/>
            <a:ext cx="10695547" cy="1400383"/>
          </a:xfrm>
          <a:prstGeom prst="rect">
            <a:avLst/>
          </a:prstGeom>
          <a:noFill/>
          <a:ln w="9525">
            <a:noFill/>
            <a:miter lim="800000"/>
            <a:headEnd/>
            <a:tailEnd/>
          </a:ln>
        </p:spPr>
        <p:txBody>
          <a:bodyPr wrap="square">
            <a:spAutoFit/>
          </a:bodyPr>
          <a:lstStyle/>
          <a:p>
            <a:pPr>
              <a:defRPr/>
            </a:pPr>
            <a:r>
              <a:rPr lang="it-IT" sz="1700" b="1" u="sng" dirty="0">
                <a:effectLst>
                  <a:outerShdw blurRad="38100" dist="38100" dir="2700000" algn="tl">
                    <a:srgbClr val="000000">
                      <a:alpha val="43137"/>
                    </a:srgbClr>
                  </a:outerShdw>
                </a:effectLst>
              </a:rPr>
              <a:t>Caratteri primitivi</a:t>
            </a:r>
            <a:r>
              <a:rPr lang="it-IT" sz="1700" b="1" dirty="0"/>
              <a:t>:</a:t>
            </a:r>
          </a:p>
          <a:p>
            <a:pPr>
              <a:defRPr/>
            </a:pPr>
            <a:r>
              <a:rPr lang="it-IT" sz="1700" b="1" dirty="0"/>
              <a:t>-scaglie ganoidi romboidali articolate tra loro</a:t>
            </a:r>
          </a:p>
          <a:p>
            <a:pPr>
              <a:defRPr/>
            </a:pPr>
            <a:r>
              <a:rPr lang="it-IT" sz="1700" b="1" dirty="0"/>
              <a:t>-valvola spirale intestinale</a:t>
            </a:r>
          </a:p>
          <a:p>
            <a:pPr>
              <a:defRPr/>
            </a:pPr>
            <a:r>
              <a:rPr lang="it-IT" sz="1700" b="1" dirty="0"/>
              <a:t>-coda </a:t>
            </a:r>
            <a:r>
              <a:rPr lang="it-IT" sz="1700" b="1" dirty="0" err="1"/>
              <a:t>dificerca</a:t>
            </a:r>
            <a:r>
              <a:rPr lang="it-IT" sz="1700" b="1" dirty="0"/>
              <a:t> </a:t>
            </a:r>
          </a:p>
          <a:p>
            <a:pPr>
              <a:defRPr/>
            </a:pPr>
            <a:r>
              <a:rPr lang="it-IT" sz="1700" b="1" dirty="0"/>
              <a:t>(è </a:t>
            </a:r>
            <a:r>
              <a:rPr lang="it-IT" sz="1700" b="1" dirty="0" err="1"/>
              <a:t>omeocerca</a:t>
            </a:r>
            <a:r>
              <a:rPr lang="it-IT" sz="1700" b="1" dirty="0"/>
              <a:t> in teleostei).</a:t>
            </a:r>
          </a:p>
        </p:txBody>
      </p:sp>
      <p:pic>
        <p:nvPicPr>
          <p:cNvPr id="9" name="Picture 14" descr="0810"/>
          <p:cNvPicPr>
            <a:picLocks noChangeAspect="1" noChangeArrowheads="1"/>
          </p:cNvPicPr>
          <p:nvPr/>
        </p:nvPicPr>
        <p:blipFill>
          <a:blip r:embed="rId4"/>
          <a:srcRect l="53873" t="36443" b="36081"/>
          <a:stretch>
            <a:fillRect/>
          </a:stretch>
        </p:blipFill>
        <p:spPr bwMode="auto">
          <a:xfrm>
            <a:off x="2828270" y="2769155"/>
            <a:ext cx="1981200" cy="1260475"/>
          </a:xfrm>
          <a:prstGeom prst="rect">
            <a:avLst/>
          </a:prstGeom>
          <a:noFill/>
          <a:ln w="9525">
            <a:noFill/>
            <a:miter lim="800000"/>
            <a:headEnd/>
            <a:tailEnd/>
          </a:ln>
        </p:spPr>
      </p:pic>
      <p:sp>
        <p:nvSpPr>
          <p:cNvPr id="10" name="Rettangolo 9"/>
          <p:cNvSpPr/>
          <p:nvPr/>
        </p:nvSpPr>
        <p:spPr>
          <a:xfrm>
            <a:off x="125413" y="4357811"/>
            <a:ext cx="8786015" cy="2185214"/>
          </a:xfrm>
          <a:prstGeom prst="rect">
            <a:avLst/>
          </a:prstGeom>
        </p:spPr>
        <p:txBody>
          <a:bodyPr wrap="square">
            <a:spAutoFit/>
          </a:bodyPr>
          <a:lstStyle/>
          <a:p>
            <a:pPr>
              <a:defRPr/>
            </a:pPr>
            <a:r>
              <a:rPr lang="it-IT" sz="1700" b="1" u="sng" dirty="0">
                <a:effectLst>
                  <a:outerShdw blurRad="38100" dist="38100" dir="2700000" algn="tl">
                    <a:srgbClr val="000000">
                      <a:alpha val="43137"/>
                    </a:srgbClr>
                  </a:outerShdw>
                </a:effectLst>
              </a:rPr>
              <a:t>Caratteri distintivi</a:t>
            </a:r>
            <a:r>
              <a:rPr lang="it-IT" sz="1700" b="1" dirty="0"/>
              <a:t>:</a:t>
            </a:r>
          </a:p>
          <a:p>
            <a:pPr>
              <a:defRPr/>
            </a:pPr>
            <a:r>
              <a:rPr lang="it-IT" sz="1700" b="1" dirty="0"/>
              <a:t>-lunga pinna dorsale divisa in (8-15) piccole </a:t>
            </a:r>
            <a:r>
              <a:rPr lang="it-IT" sz="1700" b="1" u="sng" dirty="0"/>
              <a:t>pinnule</a:t>
            </a:r>
            <a:r>
              <a:rPr lang="it-IT" sz="1700" b="1" dirty="0"/>
              <a:t> con spine, capaci di scomparire in apposite</a:t>
            </a:r>
          </a:p>
          <a:p>
            <a:pPr>
              <a:defRPr/>
            </a:pPr>
            <a:r>
              <a:rPr lang="it-IT" sz="1700" b="1" dirty="0"/>
              <a:t> tasche</a:t>
            </a:r>
          </a:p>
          <a:p>
            <a:pPr>
              <a:defRPr/>
            </a:pPr>
            <a:r>
              <a:rPr lang="it-IT" sz="1700" b="1" dirty="0"/>
              <a:t>-pinne pettorali (con ossa carpali) usate come zampe per spostarsi su terraferma per </a:t>
            </a:r>
          </a:p>
          <a:p>
            <a:pPr>
              <a:defRPr/>
            </a:pPr>
            <a:r>
              <a:rPr lang="it-IT" sz="1700" b="1" dirty="0"/>
              <a:t> raggiungere una diversa pozza d'acqua (ma diverse da </a:t>
            </a:r>
            <a:r>
              <a:rPr lang="it-IT" sz="1700" b="1" dirty="0" err="1"/>
              <a:t>sarcopterigi…</a:t>
            </a:r>
            <a:r>
              <a:rPr lang="it-IT" sz="1700" b="1" dirty="0"/>
              <a:t>)</a:t>
            </a:r>
          </a:p>
          <a:p>
            <a:pPr>
              <a:defRPr/>
            </a:pPr>
            <a:r>
              <a:rPr lang="it-IT" sz="1700" b="1" dirty="0"/>
              <a:t>-corti </a:t>
            </a:r>
            <a:r>
              <a:rPr lang="it-IT" sz="1700" b="1" u="sng" dirty="0"/>
              <a:t>tentacoli</a:t>
            </a:r>
            <a:r>
              <a:rPr lang="it-IT" sz="1700" b="1" dirty="0"/>
              <a:t> sul muso, con funzione olfattiva, efficienti per cacciare in assoluta oscurità</a:t>
            </a:r>
          </a:p>
          <a:p>
            <a:pPr>
              <a:defRPr/>
            </a:pPr>
            <a:r>
              <a:rPr lang="it-IT" sz="1700" b="1" dirty="0"/>
              <a:t>-</a:t>
            </a:r>
            <a:r>
              <a:rPr lang="it-IT" sz="1700" b="1" u="sng" dirty="0"/>
              <a:t>polmon</a:t>
            </a:r>
            <a:r>
              <a:rPr lang="it-IT" sz="1700" b="1" dirty="0"/>
              <a:t>i (che utilizzano per respirare quando le pozze fangose si seccano)</a:t>
            </a:r>
          </a:p>
          <a:p>
            <a:pPr>
              <a:defRPr/>
            </a:pPr>
            <a:r>
              <a:rPr lang="it-IT" sz="1700" b="1" dirty="0"/>
              <a:t>-branchie esterne in stadio larvale.</a:t>
            </a:r>
          </a:p>
        </p:txBody>
      </p:sp>
      <p:pic>
        <p:nvPicPr>
          <p:cNvPr id="11" name="Picture 2" descr="C:\Users\Stendard\Desktop\LIEM FIGURE\CAP08\0810.JPG"/>
          <p:cNvPicPr>
            <a:picLocks noChangeAspect="1" noChangeArrowheads="1"/>
          </p:cNvPicPr>
          <p:nvPr/>
        </p:nvPicPr>
        <p:blipFill>
          <a:blip r:embed="rId4"/>
          <a:srcRect t="67099" r="49256" b="6841"/>
          <a:stretch>
            <a:fillRect/>
          </a:stretch>
        </p:blipFill>
        <p:spPr bwMode="auto">
          <a:xfrm>
            <a:off x="5953792" y="3575470"/>
            <a:ext cx="1716916" cy="90832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a:spLocks noChangeArrowheads="1"/>
          </p:cNvSpPr>
          <p:nvPr/>
        </p:nvSpPr>
        <p:spPr bwMode="auto">
          <a:xfrm>
            <a:off x="2768640" y="195263"/>
            <a:ext cx="3126305" cy="369332"/>
          </a:xfrm>
          <a:prstGeom prst="rect">
            <a:avLst/>
          </a:prstGeom>
          <a:noFill/>
          <a:ln w="9525">
            <a:noFill/>
            <a:miter lim="800000"/>
            <a:headEnd/>
            <a:tailEnd/>
          </a:ln>
        </p:spPr>
        <p:txBody>
          <a:bodyPr wrap="none">
            <a:spAutoFit/>
          </a:bodyPr>
          <a:lstStyle/>
          <a:p>
            <a:r>
              <a:rPr lang="it-IT" sz="1800" b="1" dirty="0"/>
              <a:t>CHI SONO GLI ATTINOPTERIGI?</a:t>
            </a:r>
          </a:p>
        </p:txBody>
      </p:sp>
      <p:sp>
        <p:nvSpPr>
          <p:cNvPr id="3" name="CasellaDiTesto 2"/>
          <p:cNvSpPr txBox="1">
            <a:spLocks noChangeArrowheads="1"/>
          </p:cNvSpPr>
          <p:nvPr/>
        </p:nvSpPr>
        <p:spPr bwMode="auto">
          <a:xfrm>
            <a:off x="346075" y="666750"/>
            <a:ext cx="8035925" cy="353943"/>
          </a:xfrm>
          <a:prstGeom prst="rect">
            <a:avLst/>
          </a:prstGeom>
          <a:noFill/>
          <a:ln w="9525">
            <a:noFill/>
            <a:miter lim="800000"/>
            <a:headEnd/>
            <a:tailEnd/>
          </a:ln>
        </p:spPr>
        <p:txBody>
          <a:bodyPr wrap="square">
            <a:spAutoFit/>
          </a:bodyPr>
          <a:lstStyle/>
          <a:p>
            <a:r>
              <a:rPr lang="it-IT" sz="1700" b="1" dirty="0"/>
              <a:t>Sono pesci </a:t>
            </a:r>
            <a:r>
              <a:rPr lang="it-IT" sz="1700" b="1" u="sng" dirty="0" err="1"/>
              <a:t>gnatostomi</a:t>
            </a:r>
            <a:r>
              <a:rPr lang="it-IT" sz="1700" b="1" dirty="0"/>
              <a:t> cioè dotati di mascelle articolate            bocca che si chiude.</a:t>
            </a:r>
          </a:p>
        </p:txBody>
      </p:sp>
      <p:grpSp>
        <p:nvGrpSpPr>
          <p:cNvPr id="4" name="Gruppo 7"/>
          <p:cNvGrpSpPr>
            <a:grpSpLocks/>
          </p:cNvGrpSpPr>
          <p:nvPr/>
        </p:nvGrpSpPr>
        <p:grpSpPr bwMode="auto">
          <a:xfrm>
            <a:off x="246063" y="1276635"/>
            <a:ext cx="4021137" cy="1944688"/>
            <a:chOff x="0" y="1146175"/>
            <a:chExt cx="7149758" cy="3643313"/>
          </a:xfrm>
        </p:grpSpPr>
        <p:pic>
          <p:nvPicPr>
            <p:cNvPr id="5" name="Picture 2" descr="https://upload.wikimedia.org/wikipedia/commons/thumb/6/6f/Lophius_piscatorius_MHNT.jpg/1024px-Lophius_piscatorius_MHNT.jpg"/>
            <p:cNvPicPr>
              <a:picLocks noChangeAspect="1" noChangeArrowheads="1"/>
            </p:cNvPicPr>
            <p:nvPr/>
          </p:nvPicPr>
          <p:blipFill>
            <a:blip r:embed="rId2"/>
            <a:srcRect l="8846" t="24623" r="15430" b="17073"/>
            <a:stretch>
              <a:fillRect/>
            </a:stretch>
          </p:blipFill>
          <p:spPr bwMode="auto">
            <a:xfrm>
              <a:off x="0" y="1146175"/>
              <a:ext cx="7083425" cy="3643313"/>
            </a:xfrm>
            <a:prstGeom prst="rect">
              <a:avLst/>
            </a:prstGeom>
            <a:noFill/>
            <a:ln w="9525">
              <a:noFill/>
              <a:miter lim="800000"/>
              <a:headEnd/>
              <a:tailEnd/>
            </a:ln>
          </p:spPr>
        </p:pic>
        <p:sp>
          <p:nvSpPr>
            <p:cNvPr id="6" name="CasellaDiTesto 2"/>
            <p:cNvSpPr txBox="1">
              <a:spLocks noChangeArrowheads="1"/>
            </p:cNvSpPr>
            <p:nvPr/>
          </p:nvSpPr>
          <p:spPr bwMode="auto">
            <a:xfrm>
              <a:off x="2855374" y="1384849"/>
              <a:ext cx="4294384" cy="781606"/>
            </a:xfrm>
            <a:prstGeom prst="rect">
              <a:avLst/>
            </a:prstGeom>
            <a:noFill/>
            <a:ln w="9525">
              <a:noFill/>
              <a:miter lim="800000"/>
              <a:headEnd/>
              <a:tailEnd/>
            </a:ln>
          </p:spPr>
          <p:txBody>
            <a:bodyPr wrap="none">
              <a:spAutoFit/>
            </a:bodyPr>
            <a:lstStyle/>
            <a:p>
              <a:r>
                <a:rPr lang="it-IT" sz="1400" i="1">
                  <a:solidFill>
                    <a:srgbClr val="FFC000"/>
                  </a:solidFill>
                </a:rPr>
                <a:t>Lophius piscatorius</a:t>
              </a:r>
            </a:p>
          </p:txBody>
        </p:sp>
      </p:grpSp>
      <p:pic>
        <p:nvPicPr>
          <p:cNvPr id="7" name="Picture 12" descr="http://3.bp.blogspot.com/-M-MXNSyNXt4/UwHy03Zn2nI/AAAAAAAABOc/RQ7WkrcKeNM/s1600/nature11794-f1.2.jpg"/>
          <p:cNvPicPr>
            <a:picLocks noChangeAspect="1" noChangeArrowheads="1"/>
          </p:cNvPicPr>
          <p:nvPr/>
        </p:nvPicPr>
        <p:blipFill>
          <a:blip r:embed="rId3"/>
          <a:srcRect b="34378"/>
          <a:stretch>
            <a:fillRect/>
          </a:stretch>
        </p:blipFill>
        <p:spPr bwMode="auto">
          <a:xfrm>
            <a:off x="346075" y="3823560"/>
            <a:ext cx="6076950" cy="2851878"/>
          </a:xfrm>
          <a:prstGeom prst="rect">
            <a:avLst/>
          </a:prstGeom>
          <a:noFill/>
          <a:ln w="9525">
            <a:noFill/>
            <a:miter lim="800000"/>
            <a:headEnd/>
            <a:tailEnd/>
          </a:ln>
        </p:spPr>
      </p:pic>
      <p:sp>
        <p:nvSpPr>
          <p:cNvPr id="8" name="CasellaDiTesto 16"/>
          <p:cNvSpPr txBox="1">
            <a:spLocks noChangeArrowheads="1"/>
          </p:cNvSpPr>
          <p:nvPr/>
        </p:nvSpPr>
        <p:spPr bwMode="auto">
          <a:xfrm>
            <a:off x="6912429" y="3624943"/>
            <a:ext cx="2231571" cy="830997"/>
          </a:xfrm>
          <a:prstGeom prst="rect">
            <a:avLst/>
          </a:prstGeom>
          <a:noFill/>
          <a:ln w="9525">
            <a:noFill/>
            <a:miter lim="800000"/>
            <a:headEnd/>
            <a:tailEnd/>
          </a:ln>
        </p:spPr>
        <p:txBody>
          <a:bodyPr wrap="square">
            <a:spAutoFit/>
          </a:bodyPr>
          <a:lstStyle/>
          <a:p>
            <a:r>
              <a:rPr lang="it-IT" sz="1600" b="1" dirty="0"/>
              <a:t>Notare la differenza tra bocca senza mascelle e bocca con mascelle.</a:t>
            </a:r>
          </a:p>
        </p:txBody>
      </p:sp>
      <p:cxnSp>
        <p:nvCxnSpPr>
          <p:cNvPr id="10" name="Connettore 2 9"/>
          <p:cNvCxnSpPr/>
          <p:nvPr/>
        </p:nvCxnSpPr>
        <p:spPr>
          <a:xfrm>
            <a:off x="5441244" y="857956"/>
            <a:ext cx="453701" cy="112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1" name="Parentesi graffa chiusa 10"/>
          <p:cNvSpPr/>
          <p:nvPr/>
        </p:nvSpPr>
        <p:spPr>
          <a:xfrm>
            <a:off x="5894945" y="1208084"/>
            <a:ext cx="1518226" cy="546735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Erpetoichthys%20Calabaricus"/>
          <p:cNvPicPr>
            <a:picLocks noChangeAspect="1" noChangeArrowheads="1"/>
          </p:cNvPicPr>
          <p:nvPr/>
        </p:nvPicPr>
        <p:blipFill>
          <a:blip r:embed="rId2"/>
          <a:srcRect t="39514"/>
          <a:stretch>
            <a:fillRect/>
          </a:stretch>
        </p:blipFill>
        <p:spPr bwMode="auto">
          <a:xfrm>
            <a:off x="4813275" y="792185"/>
            <a:ext cx="3135744" cy="1235029"/>
          </a:xfrm>
          <a:prstGeom prst="rect">
            <a:avLst/>
          </a:prstGeom>
          <a:noFill/>
          <a:ln w="9525">
            <a:noFill/>
            <a:miter lim="800000"/>
            <a:headEnd/>
            <a:tailEnd/>
          </a:ln>
        </p:spPr>
      </p:pic>
      <p:sp>
        <p:nvSpPr>
          <p:cNvPr id="3" name="Text Box 9"/>
          <p:cNvSpPr txBox="1">
            <a:spLocks noChangeArrowheads="1"/>
          </p:cNvSpPr>
          <p:nvPr/>
        </p:nvSpPr>
        <p:spPr bwMode="auto">
          <a:xfrm>
            <a:off x="431492" y="177800"/>
            <a:ext cx="4186274" cy="630942"/>
          </a:xfrm>
          <a:prstGeom prst="rect">
            <a:avLst/>
          </a:prstGeom>
          <a:noFill/>
          <a:ln w="9525">
            <a:noFill/>
            <a:miter lim="800000"/>
            <a:headEnd/>
            <a:tailEnd/>
          </a:ln>
        </p:spPr>
        <p:txBody>
          <a:bodyPr wrap="none">
            <a:spAutoFit/>
          </a:bodyPr>
          <a:lstStyle/>
          <a:p>
            <a:pPr>
              <a:defRPr/>
            </a:pPr>
            <a:r>
              <a:rPr lang="it-IT" sz="1800" b="1" dirty="0">
                <a:solidFill>
                  <a:srgbClr val="FF0000"/>
                </a:solidFill>
              </a:rPr>
              <a:t>           </a:t>
            </a:r>
            <a:r>
              <a:rPr lang="it-IT" sz="1600" b="1" i="1" dirty="0" err="1">
                <a:solidFill>
                  <a:srgbClr val="FF0000"/>
                </a:solidFill>
                <a:effectLst>
                  <a:outerShdw blurRad="38100" dist="38100" dir="2700000" algn="tl">
                    <a:srgbClr val="000000">
                      <a:alpha val="43137"/>
                    </a:srgbClr>
                  </a:outerShdw>
                </a:effectLst>
              </a:rPr>
              <a:t>Erpetoichthys</a:t>
            </a:r>
            <a:r>
              <a:rPr lang="it-IT" sz="1600" b="1" dirty="0">
                <a:solidFill>
                  <a:srgbClr val="FF0000"/>
                </a:solidFill>
              </a:rPr>
              <a:t> </a:t>
            </a:r>
            <a:r>
              <a:rPr lang="it-IT" sz="1600" b="1" dirty="0"/>
              <a:t> </a:t>
            </a:r>
            <a:r>
              <a:rPr lang="it-IT" sz="1600" b="1" dirty="0">
                <a:solidFill>
                  <a:srgbClr val="FF0000"/>
                </a:solidFill>
              </a:rPr>
              <a:t>(pesce anguilla)</a:t>
            </a:r>
          </a:p>
          <a:p>
            <a:pPr>
              <a:defRPr/>
            </a:pPr>
            <a:r>
              <a:rPr lang="it-IT" sz="1700" b="1" dirty="0"/>
              <a:t>Secondo vecchia tassonomia </a:t>
            </a:r>
            <a:r>
              <a:rPr lang="it-IT" sz="1700" b="1" i="1" dirty="0" err="1">
                <a:effectLst>
                  <a:outerShdw blurRad="38100" dist="38100" dir="2700000" algn="tl">
                    <a:srgbClr val="000000">
                      <a:alpha val="43137"/>
                    </a:srgbClr>
                  </a:outerShdw>
                </a:effectLst>
              </a:rPr>
              <a:t>Calamoichthys</a:t>
            </a:r>
            <a:r>
              <a:rPr lang="it-IT" sz="1700" b="1" i="1" dirty="0">
                <a:effectLst>
                  <a:outerShdw blurRad="38100" dist="38100" dir="2700000" algn="tl">
                    <a:srgbClr val="000000">
                      <a:alpha val="43137"/>
                    </a:srgbClr>
                  </a:outerShdw>
                </a:effectLst>
              </a:rPr>
              <a:t> </a:t>
            </a:r>
          </a:p>
        </p:txBody>
      </p:sp>
      <p:sp>
        <p:nvSpPr>
          <p:cNvPr id="4" name="Rectangle 10"/>
          <p:cNvSpPr>
            <a:spLocks noChangeArrowheads="1"/>
          </p:cNvSpPr>
          <p:nvPr/>
        </p:nvSpPr>
        <p:spPr bwMode="auto">
          <a:xfrm>
            <a:off x="431492" y="2853530"/>
            <a:ext cx="6858000" cy="2754313"/>
          </a:xfrm>
          <a:prstGeom prst="rect">
            <a:avLst/>
          </a:prstGeom>
          <a:noFill/>
          <a:ln w="9525">
            <a:noFill/>
            <a:miter lim="800000"/>
            <a:headEnd/>
            <a:tailEnd/>
          </a:ln>
        </p:spPr>
        <p:txBody>
          <a:bodyPr>
            <a:spAutoFit/>
          </a:bodyPr>
          <a:lstStyle/>
          <a:p>
            <a:pPr>
              <a:defRPr/>
            </a:pPr>
            <a:r>
              <a:rPr lang="it-IT" sz="1700" b="1" u="sng" dirty="0">
                <a:effectLst>
                  <a:outerShdw blurRad="38100" dist="38100" dir="2700000" algn="tl">
                    <a:srgbClr val="000000">
                      <a:alpha val="43137"/>
                    </a:srgbClr>
                  </a:outerShdw>
                </a:effectLst>
              </a:rPr>
              <a:t>Caratteri primitivi</a:t>
            </a:r>
            <a:r>
              <a:rPr lang="it-IT" sz="1700" b="1" dirty="0"/>
              <a:t>:</a:t>
            </a:r>
          </a:p>
          <a:p>
            <a:pPr>
              <a:defRPr/>
            </a:pPr>
            <a:r>
              <a:rPr lang="it-IT" sz="1700" b="1" dirty="0"/>
              <a:t>-scaglie ganoidi</a:t>
            </a:r>
          </a:p>
          <a:p>
            <a:pPr>
              <a:defRPr/>
            </a:pPr>
            <a:r>
              <a:rPr lang="it-IT" sz="1700" b="1" dirty="0"/>
              <a:t>-valvola spirale intestinale</a:t>
            </a:r>
          </a:p>
          <a:p>
            <a:pPr>
              <a:defRPr/>
            </a:pPr>
            <a:r>
              <a:rPr lang="it-IT" sz="1700" b="1" dirty="0"/>
              <a:t>-coda </a:t>
            </a:r>
            <a:r>
              <a:rPr lang="it-IT" sz="1700" b="1" dirty="0" err="1"/>
              <a:t>dificerca</a:t>
            </a:r>
            <a:endParaRPr lang="it-IT" sz="1700" b="1" dirty="0"/>
          </a:p>
          <a:p>
            <a:pPr>
              <a:defRPr/>
            </a:pPr>
            <a:endParaRPr lang="it-IT" sz="1700" b="1" dirty="0"/>
          </a:p>
          <a:p>
            <a:pPr>
              <a:defRPr/>
            </a:pPr>
            <a:endParaRPr lang="it-IT" sz="1700" b="1" u="sng" dirty="0">
              <a:effectLst>
                <a:outerShdw blurRad="38100" dist="38100" dir="2700000" algn="tl">
                  <a:srgbClr val="000000">
                    <a:alpha val="43137"/>
                  </a:srgbClr>
                </a:outerShdw>
              </a:effectLst>
            </a:endParaRPr>
          </a:p>
          <a:p>
            <a:pPr>
              <a:defRPr/>
            </a:pPr>
            <a:r>
              <a:rPr lang="it-IT" sz="1700" b="1" u="sng" dirty="0">
                <a:effectLst>
                  <a:outerShdw blurRad="38100" dist="38100" dir="2700000" algn="tl">
                    <a:srgbClr val="000000">
                      <a:alpha val="43137"/>
                    </a:srgbClr>
                  </a:outerShdw>
                </a:effectLst>
              </a:rPr>
              <a:t>Caratteri distintivi</a:t>
            </a:r>
          </a:p>
          <a:p>
            <a:pPr>
              <a:defRPr/>
            </a:pPr>
            <a:r>
              <a:rPr lang="it-IT" sz="1700" b="1" dirty="0"/>
              <a:t>-</a:t>
            </a:r>
            <a:r>
              <a:rPr lang="it-IT" sz="1700" b="1" u="sng" dirty="0"/>
              <a:t>pinnule</a:t>
            </a:r>
            <a:r>
              <a:rPr lang="it-IT" sz="1700" b="1" dirty="0"/>
              <a:t> (per lo più abbassate) su lunga pinna dorsale</a:t>
            </a:r>
          </a:p>
          <a:p>
            <a:pPr>
              <a:defRPr/>
            </a:pPr>
            <a:r>
              <a:rPr lang="it-IT" sz="1700" b="1" dirty="0"/>
              <a:t>-</a:t>
            </a:r>
            <a:r>
              <a:rPr lang="it-IT" sz="1700" b="1" u="sng" dirty="0"/>
              <a:t>polmoni</a:t>
            </a:r>
            <a:r>
              <a:rPr lang="it-IT" sz="1700" b="1" dirty="0"/>
              <a:t> (può vivere fuori dall’acqua per poco tempo</a:t>
            </a:r>
            <a:r>
              <a:rPr lang="it-IT" sz="1700" dirty="0"/>
              <a:t>)</a:t>
            </a:r>
          </a:p>
          <a:p>
            <a:pPr>
              <a:defRPr/>
            </a:pPr>
            <a:endParaRPr lang="it-IT" dirty="0">
              <a:solidFill>
                <a:srgbClr val="FF0000"/>
              </a:solidFill>
            </a:endParaRPr>
          </a:p>
        </p:txBody>
      </p:sp>
      <p:sp>
        <p:nvSpPr>
          <p:cNvPr id="5" name="Text Box 11"/>
          <p:cNvSpPr txBox="1">
            <a:spLocks noChangeArrowheads="1"/>
          </p:cNvSpPr>
          <p:nvPr/>
        </p:nvSpPr>
        <p:spPr bwMode="auto">
          <a:xfrm>
            <a:off x="165075" y="1055688"/>
            <a:ext cx="3054362" cy="353943"/>
          </a:xfrm>
          <a:prstGeom prst="rect">
            <a:avLst/>
          </a:prstGeom>
          <a:noFill/>
          <a:ln w="9525">
            <a:noFill/>
            <a:miter lim="800000"/>
            <a:headEnd/>
            <a:tailEnd/>
          </a:ln>
        </p:spPr>
        <p:txBody>
          <a:bodyPr wrap="none">
            <a:spAutoFit/>
          </a:bodyPr>
          <a:lstStyle/>
          <a:p>
            <a:r>
              <a:rPr lang="it-IT" sz="1700" b="1" dirty="0"/>
              <a:t>1 specie di acqua dolce in Africa</a:t>
            </a:r>
          </a:p>
        </p:txBody>
      </p:sp>
      <p:pic>
        <p:nvPicPr>
          <p:cNvPr id="6" name="Picture 7" descr="http://www.aaeweb.net/schedearticoli/pesci/scaglia_ganoide_macro.bmp"/>
          <p:cNvPicPr>
            <a:picLocks noChangeAspect="1" noChangeArrowheads="1"/>
          </p:cNvPicPr>
          <p:nvPr/>
        </p:nvPicPr>
        <p:blipFill>
          <a:blip r:embed="rId3"/>
          <a:srcRect/>
          <a:stretch>
            <a:fillRect/>
          </a:stretch>
        </p:blipFill>
        <p:spPr bwMode="auto">
          <a:xfrm>
            <a:off x="6079023" y="2853530"/>
            <a:ext cx="2420938" cy="154622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63513" y="261752"/>
            <a:ext cx="1996572" cy="369332"/>
          </a:xfrm>
          <a:prstGeom prst="rect">
            <a:avLst/>
          </a:prstGeom>
          <a:noFill/>
          <a:ln w="9525">
            <a:noFill/>
            <a:miter lim="800000"/>
            <a:headEnd/>
            <a:tailEnd/>
          </a:ln>
        </p:spPr>
        <p:txBody>
          <a:bodyPr wrap="none">
            <a:spAutoFit/>
          </a:bodyPr>
          <a:lstStyle/>
          <a:p>
            <a:pPr>
              <a:defRPr/>
            </a:pPr>
            <a:r>
              <a:rPr lang="it-IT" dirty="0">
                <a:solidFill>
                  <a:srgbClr val="FF0000"/>
                </a:solidFill>
              </a:rPr>
              <a:t> </a:t>
            </a:r>
            <a:r>
              <a:rPr lang="it-IT" sz="1600" b="1" i="1" dirty="0" err="1">
                <a:solidFill>
                  <a:srgbClr val="FF0000"/>
                </a:solidFill>
                <a:effectLst>
                  <a:outerShdw blurRad="38100" dist="38100" dir="2700000" algn="tl">
                    <a:srgbClr val="000000">
                      <a:alpha val="43137"/>
                    </a:srgbClr>
                  </a:outerShdw>
                </a:effectLst>
              </a:rPr>
              <a:t>Acipenser</a:t>
            </a:r>
            <a:r>
              <a:rPr lang="it-IT" sz="1600" b="1" dirty="0">
                <a:solidFill>
                  <a:srgbClr val="FF0000"/>
                </a:solidFill>
              </a:rPr>
              <a:t>  (storione)</a:t>
            </a:r>
          </a:p>
        </p:txBody>
      </p:sp>
      <p:sp>
        <p:nvSpPr>
          <p:cNvPr id="4" name="Text Box 14"/>
          <p:cNvSpPr txBox="1">
            <a:spLocks noChangeArrowheads="1"/>
          </p:cNvSpPr>
          <p:nvPr/>
        </p:nvSpPr>
        <p:spPr bwMode="auto">
          <a:xfrm>
            <a:off x="257643" y="692619"/>
            <a:ext cx="8408240" cy="1138773"/>
          </a:xfrm>
          <a:prstGeom prst="rect">
            <a:avLst/>
          </a:prstGeom>
          <a:noFill/>
          <a:ln w="9525">
            <a:noFill/>
            <a:miter lim="800000"/>
            <a:headEnd/>
            <a:tailEnd/>
          </a:ln>
        </p:spPr>
        <p:txBody>
          <a:bodyPr wrap="square">
            <a:spAutoFit/>
          </a:bodyPr>
          <a:lstStyle/>
          <a:p>
            <a:r>
              <a:rPr lang="it-IT" sz="1700" b="1" dirty="0"/>
              <a:t>Habitat: Europa, America</a:t>
            </a:r>
          </a:p>
          <a:p>
            <a:r>
              <a:rPr lang="it-IT" sz="1700" b="1" dirty="0"/>
              <a:t>23 specie. Molte specie </a:t>
            </a:r>
            <a:r>
              <a:rPr lang="it-IT" sz="1700" b="1" u="sng" dirty="0" err="1"/>
              <a:t>anadrome</a:t>
            </a:r>
            <a:r>
              <a:rPr lang="it-IT" sz="1700" b="1" dirty="0"/>
              <a:t> (vivono in mare e si riproducono nei fiumi)</a:t>
            </a:r>
          </a:p>
          <a:p>
            <a:r>
              <a:rPr lang="it-IT" sz="1700" b="1" dirty="0"/>
              <a:t>Dimensioni: 1m-6m. Pesce più grande di acqua dolce (</a:t>
            </a:r>
            <a:r>
              <a:rPr lang="it-IT" sz="1700" b="1" i="1" dirty="0" err="1"/>
              <a:t>Huso</a:t>
            </a:r>
            <a:r>
              <a:rPr lang="it-IT" sz="1700" b="1" i="1" dirty="0"/>
              <a:t> </a:t>
            </a:r>
            <a:r>
              <a:rPr lang="it-IT" sz="1700" b="1" i="1" dirty="0" err="1"/>
              <a:t>huso</a:t>
            </a:r>
            <a:r>
              <a:rPr lang="it-IT" sz="1700" b="1" dirty="0"/>
              <a:t> 8,5m e1300kg) </a:t>
            </a:r>
          </a:p>
          <a:p>
            <a:r>
              <a:rPr lang="it-IT" sz="1700" b="1" dirty="0"/>
              <a:t>Presenza di </a:t>
            </a:r>
            <a:r>
              <a:rPr lang="it-IT" sz="1700" b="1" u="sng" dirty="0"/>
              <a:t>scudi ossei</a:t>
            </a:r>
            <a:r>
              <a:rPr lang="it-IT" sz="1700" b="1" dirty="0"/>
              <a:t> (9-14 dorsali, 24-36 laterali e 8-14  ventrali). </a:t>
            </a:r>
          </a:p>
        </p:txBody>
      </p:sp>
      <p:pic>
        <p:nvPicPr>
          <p:cNvPr id="5" name="Picture 10" descr="http://www.webalice.it/colapisci/PescItalia/Anatomia/apparatoscheletrico/pinne/AcipenserSturio.jpg"/>
          <p:cNvPicPr>
            <a:picLocks noChangeAspect="1" noChangeArrowheads="1"/>
          </p:cNvPicPr>
          <p:nvPr/>
        </p:nvPicPr>
        <p:blipFill>
          <a:blip r:embed="rId2"/>
          <a:srcRect/>
          <a:stretch>
            <a:fillRect/>
          </a:stretch>
        </p:blipFill>
        <p:spPr bwMode="auto">
          <a:xfrm>
            <a:off x="1869141" y="2024743"/>
            <a:ext cx="4585847" cy="2649418"/>
          </a:xfrm>
          <a:prstGeom prst="rect">
            <a:avLst/>
          </a:prstGeom>
          <a:noFill/>
          <a:ln w="9525">
            <a:noFill/>
            <a:miter lim="800000"/>
            <a:headEnd/>
            <a:tailEnd/>
          </a:ln>
        </p:spPr>
      </p:pic>
      <p:sp>
        <p:nvSpPr>
          <p:cNvPr id="6" name="Rectangle 13"/>
          <p:cNvSpPr>
            <a:spLocks noChangeArrowheads="1"/>
          </p:cNvSpPr>
          <p:nvPr/>
        </p:nvSpPr>
        <p:spPr bwMode="auto">
          <a:xfrm>
            <a:off x="432454" y="4948518"/>
            <a:ext cx="6634162" cy="1662112"/>
          </a:xfrm>
          <a:prstGeom prst="rect">
            <a:avLst/>
          </a:prstGeom>
          <a:noFill/>
          <a:ln w="9525">
            <a:noFill/>
            <a:miter lim="800000"/>
            <a:headEnd/>
            <a:tailEnd/>
          </a:ln>
        </p:spPr>
        <p:txBody>
          <a:bodyPr anchor="ctr">
            <a:spAutoFit/>
          </a:bodyPr>
          <a:lstStyle/>
          <a:p>
            <a:pPr>
              <a:defRPr/>
            </a:pPr>
            <a:r>
              <a:rPr lang="it-IT" sz="1700" b="1" u="sng" dirty="0">
                <a:effectLst>
                  <a:outerShdw blurRad="38100" dist="38100" dir="2700000" algn="tl">
                    <a:srgbClr val="000000">
                      <a:alpha val="43137"/>
                    </a:srgbClr>
                  </a:outerShdw>
                </a:effectLst>
              </a:rPr>
              <a:t>Caratteri primitivi</a:t>
            </a:r>
            <a:r>
              <a:rPr lang="it-IT" sz="1700" b="1" dirty="0"/>
              <a:t>:</a:t>
            </a:r>
          </a:p>
          <a:p>
            <a:pPr>
              <a:defRPr/>
            </a:pPr>
            <a:r>
              <a:rPr lang="it-IT" sz="1700" b="1" dirty="0"/>
              <a:t>-Endoscheletro prevalentemente </a:t>
            </a:r>
            <a:r>
              <a:rPr lang="it-IT" sz="1700" b="1" u="sng" dirty="0"/>
              <a:t>cartilagineo</a:t>
            </a:r>
          </a:p>
          <a:p>
            <a:pPr>
              <a:defRPr/>
            </a:pPr>
            <a:r>
              <a:rPr lang="it-IT" sz="1700" b="1" dirty="0"/>
              <a:t>-</a:t>
            </a:r>
            <a:r>
              <a:rPr lang="it-IT" sz="1700" b="1" u="sng" dirty="0"/>
              <a:t>Coda  </a:t>
            </a:r>
            <a:r>
              <a:rPr lang="it-IT" sz="1700" b="1" u="sng" dirty="0" err="1"/>
              <a:t>eterocerca</a:t>
            </a:r>
            <a:r>
              <a:rPr lang="it-IT" sz="1700" b="1" u="sng" dirty="0"/>
              <a:t> </a:t>
            </a:r>
          </a:p>
          <a:p>
            <a:pPr>
              <a:defRPr/>
            </a:pPr>
            <a:r>
              <a:rPr lang="it-IT" sz="1700" b="1" dirty="0" err="1"/>
              <a:t>-</a:t>
            </a:r>
            <a:r>
              <a:rPr lang="it-IT" sz="1700" b="1" u="sng" dirty="0" err="1"/>
              <a:t>Spiracolo</a:t>
            </a:r>
            <a:endParaRPr lang="it-IT" sz="1700" b="1" u="sng" dirty="0"/>
          </a:p>
          <a:p>
            <a:pPr>
              <a:defRPr/>
            </a:pPr>
            <a:r>
              <a:rPr lang="it-IT" sz="1700" b="1" dirty="0"/>
              <a:t>-</a:t>
            </a:r>
            <a:r>
              <a:rPr lang="it-IT" sz="1700" b="1" u="sng" dirty="0"/>
              <a:t>Valvola spirale intestinale</a:t>
            </a:r>
          </a:p>
          <a:p>
            <a:pPr>
              <a:defRPr/>
            </a:pPr>
            <a:r>
              <a:rPr lang="it-IT" sz="1700" b="1" dirty="0"/>
              <a:t>-Residuo di scaglie ganoidi primitive sotto forma di scudi.</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aviar"/>
          <p:cNvPicPr>
            <a:picLocks noChangeAspect="1" noChangeArrowheads="1"/>
          </p:cNvPicPr>
          <p:nvPr/>
        </p:nvPicPr>
        <p:blipFill>
          <a:blip r:embed="rId2"/>
          <a:srcRect/>
          <a:stretch>
            <a:fillRect/>
          </a:stretch>
        </p:blipFill>
        <p:spPr bwMode="auto">
          <a:xfrm>
            <a:off x="5553869" y="466896"/>
            <a:ext cx="1700212" cy="1470025"/>
          </a:xfrm>
          <a:prstGeom prst="rect">
            <a:avLst/>
          </a:prstGeom>
          <a:noFill/>
          <a:ln w="9525">
            <a:noFill/>
            <a:miter lim="800000"/>
            <a:headEnd/>
            <a:tailEnd/>
          </a:ln>
        </p:spPr>
      </p:pic>
      <p:pic>
        <p:nvPicPr>
          <p:cNvPr id="3" name="Picture 4" descr="IRCAV006"/>
          <p:cNvPicPr>
            <a:picLocks noChangeAspect="1" noChangeArrowheads="1"/>
          </p:cNvPicPr>
          <p:nvPr/>
        </p:nvPicPr>
        <p:blipFill>
          <a:blip r:embed="rId3"/>
          <a:srcRect/>
          <a:stretch>
            <a:fillRect/>
          </a:stretch>
        </p:blipFill>
        <p:spPr bwMode="auto">
          <a:xfrm>
            <a:off x="860611" y="1675730"/>
            <a:ext cx="3025122" cy="2381026"/>
          </a:xfrm>
          <a:prstGeom prst="rect">
            <a:avLst/>
          </a:prstGeom>
          <a:noFill/>
          <a:ln w="9525">
            <a:noFill/>
            <a:miter lim="800000"/>
            <a:headEnd/>
            <a:tailEnd/>
          </a:ln>
        </p:spPr>
      </p:pic>
      <p:pic>
        <p:nvPicPr>
          <p:cNvPr id="4" name="Picture 5" descr="americansturgeon"/>
          <p:cNvPicPr>
            <a:picLocks noChangeAspect="1" noChangeArrowheads="1"/>
          </p:cNvPicPr>
          <p:nvPr/>
        </p:nvPicPr>
        <p:blipFill>
          <a:blip r:embed="rId4"/>
          <a:srcRect/>
          <a:stretch>
            <a:fillRect/>
          </a:stretch>
        </p:blipFill>
        <p:spPr bwMode="auto">
          <a:xfrm>
            <a:off x="7254081" y="1936921"/>
            <a:ext cx="1281112" cy="1093788"/>
          </a:xfrm>
          <a:prstGeom prst="rect">
            <a:avLst/>
          </a:prstGeom>
          <a:noFill/>
          <a:ln w="9525">
            <a:noFill/>
            <a:miter lim="800000"/>
            <a:headEnd/>
            <a:tailEnd/>
          </a:ln>
        </p:spPr>
      </p:pic>
      <p:sp>
        <p:nvSpPr>
          <p:cNvPr id="5" name="Text Box 6"/>
          <p:cNvSpPr txBox="1">
            <a:spLocks noChangeArrowheads="1"/>
          </p:cNvSpPr>
          <p:nvPr/>
        </p:nvSpPr>
        <p:spPr bwMode="auto">
          <a:xfrm>
            <a:off x="119062" y="4097063"/>
            <a:ext cx="9024937" cy="1138773"/>
          </a:xfrm>
          <a:prstGeom prst="rect">
            <a:avLst/>
          </a:prstGeom>
          <a:noFill/>
          <a:ln w="9525">
            <a:noFill/>
            <a:miter lim="800000"/>
            <a:headEnd/>
            <a:tailEnd/>
          </a:ln>
        </p:spPr>
        <p:txBody>
          <a:bodyPr wrap="square">
            <a:spAutoFit/>
          </a:bodyPr>
          <a:lstStyle/>
          <a:p>
            <a:pPr>
              <a:defRPr/>
            </a:pPr>
            <a:r>
              <a:rPr lang="it-IT" sz="1700" b="1" dirty="0"/>
              <a:t>Curiosità </a:t>
            </a:r>
          </a:p>
          <a:p>
            <a:pPr>
              <a:defRPr/>
            </a:pPr>
            <a:r>
              <a:rPr lang="it-IT" sz="1700" b="1" u="sng" dirty="0"/>
              <a:t>Plinio il Vecchio</a:t>
            </a:r>
            <a:r>
              <a:rPr lang="it-IT" sz="1700" b="1" dirty="0"/>
              <a:t> nella sua “</a:t>
            </a:r>
            <a:r>
              <a:rPr lang="it-IT" sz="1700" b="1" i="1" dirty="0" err="1"/>
              <a:t>Naturalis</a:t>
            </a:r>
            <a:r>
              <a:rPr lang="it-IT" sz="1700" b="1" i="1" dirty="0"/>
              <a:t> </a:t>
            </a:r>
            <a:r>
              <a:rPr lang="it-IT" sz="1700" b="1" i="1" dirty="0" err="1"/>
              <a:t>Historia</a:t>
            </a:r>
            <a:r>
              <a:rPr lang="it-IT" sz="1700" b="1" i="1" dirty="0"/>
              <a:t>”</a:t>
            </a:r>
            <a:r>
              <a:rPr lang="it-IT" sz="1700" b="1" dirty="0"/>
              <a:t> scriveva a proposito dello storione </a:t>
            </a:r>
            <a:r>
              <a:rPr lang="it-IT" sz="1700" b="1" dirty="0" err="1"/>
              <a:t>attilo</a:t>
            </a:r>
            <a:r>
              <a:rPr lang="it-IT" sz="1700" b="1" dirty="0"/>
              <a:t> del Po (</a:t>
            </a:r>
            <a:r>
              <a:rPr lang="it-IT" sz="1700" b="1" i="1" dirty="0" err="1">
                <a:effectLst>
                  <a:outerShdw blurRad="38100" dist="38100" dir="2700000" algn="tl">
                    <a:srgbClr val="000000">
                      <a:alpha val="43137"/>
                    </a:srgbClr>
                  </a:outerShdw>
                </a:effectLst>
              </a:rPr>
              <a:t>Huso</a:t>
            </a:r>
            <a:r>
              <a:rPr lang="it-IT" sz="1700" b="1" i="1" dirty="0">
                <a:effectLst>
                  <a:outerShdw blurRad="38100" dist="38100" dir="2700000" algn="tl">
                    <a:srgbClr val="000000">
                      <a:alpha val="43137"/>
                    </a:srgbClr>
                  </a:outerShdw>
                </a:effectLst>
              </a:rPr>
              <a:t> </a:t>
            </a:r>
            <a:r>
              <a:rPr lang="it-IT" sz="1700" b="1" i="1" dirty="0" err="1">
                <a:effectLst>
                  <a:outerShdw blurRad="38100" dist="38100" dir="2700000" algn="tl">
                    <a:srgbClr val="000000">
                      <a:alpha val="43137"/>
                    </a:srgbClr>
                  </a:outerShdw>
                </a:effectLst>
              </a:rPr>
              <a:t>huso</a:t>
            </a:r>
            <a:r>
              <a:rPr lang="it-IT" sz="1700" b="1" dirty="0"/>
              <a:t>)  che "per inerzia ingrassa fino a raggiungere talvolta mille libbre; viene catturato con un amo fissato ad una catena e non può essere tratto fuori dall’acqua se non da coppie di buoi". </a:t>
            </a:r>
          </a:p>
        </p:txBody>
      </p:sp>
      <p:sp>
        <p:nvSpPr>
          <p:cNvPr id="6" name="Text Box 7"/>
          <p:cNvSpPr txBox="1">
            <a:spLocks noChangeArrowheads="1"/>
          </p:cNvSpPr>
          <p:nvPr/>
        </p:nvSpPr>
        <p:spPr bwMode="auto">
          <a:xfrm>
            <a:off x="160338" y="63672"/>
            <a:ext cx="8983662" cy="1138237"/>
          </a:xfrm>
          <a:prstGeom prst="rect">
            <a:avLst/>
          </a:prstGeom>
          <a:noFill/>
          <a:ln w="9525">
            <a:noFill/>
            <a:miter lim="800000"/>
            <a:headEnd/>
            <a:tailEnd/>
          </a:ln>
        </p:spPr>
        <p:txBody>
          <a:bodyPr wrap="square">
            <a:spAutoFit/>
          </a:bodyPr>
          <a:lstStyle/>
          <a:p>
            <a:r>
              <a:rPr lang="it-IT" sz="1700" b="1" dirty="0"/>
              <a:t>Allevamenti di storioni a scopi alimentari:</a:t>
            </a:r>
          </a:p>
          <a:p>
            <a:r>
              <a:rPr lang="it-IT" sz="1700" b="1" dirty="0"/>
              <a:t>  -per le carni</a:t>
            </a:r>
          </a:p>
          <a:p>
            <a:r>
              <a:rPr lang="it-IT" sz="1700" b="1" dirty="0"/>
              <a:t>  -per le uova (caviale)</a:t>
            </a:r>
          </a:p>
          <a:p>
            <a:r>
              <a:rPr lang="it-IT" sz="1700" b="1" dirty="0"/>
              <a:t>  -per la vescica natatoria da cui si ricava la colla di pesce.</a:t>
            </a:r>
          </a:p>
        </p:txBody>
      </p:sp>
      <p:pic>
        <p:nvPicPr>
          <p:cNvPr id="7" name="Picture 8" descr="Status iucn3.1 CR it.svg"/>
          <p:cNvPicPr>
            <a:picLocks noChangeAspect="1" noChangeArrowheads="1"/>
          </p:cNvPicPr>
          <p:nvPr/>
        </p:nvPicPr>
        <p:blipFill>
          <a:blip r:embed="rId5"/>
          <a:srcRect/>
          <a:stretch>
            <a:fillRect/>
          </a:stretch>
        </p:blipFill>
        <p:spPr bwMode="auto">
          <a:xfrm>
            <a:off x="1470352" y="5469311"/>
            <a:ext cx="4830762" cy="128111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80975" y="258390"/>
            <a:ext cx="2407197" cy="369332"/>
          </a:xfrm>
          <a:prstGeom prst="rect">
            <a:avLst/>
          </a:prstGeom>
          <a:noFill/>
          <a:ln w="9525">
            <a:noFill/>
            <a:miter lim="800000"/>
            <a:headEnd/>
            <a:tailEnd/>
          </a:ln>
        </p:spPr>
        <p:txBody>
          <a:bodyPr wrap="none">
            <a:spAutoFit/>
          </a:bodyPr>
          <a:lstStyle/>
          <a:p>
            <a:pPr>
              <a:defRPr/>
            </a:pPr>
            <a:r>
              <a:rPr lang="it-IT" sz="1800" dirty="0">
                <a:solidFill>
                  <a:srgbClr val="FF0000"/>
                </a:solidFill>
              </a:rPr>
              <a:t> </a:t>
            </a:r>
            <a:r>
              <a:rPr lang="it-IT" sz="1600" b="1" i="1" dirty="0" err="1">
                <a:solidFill>
                  <a:srgbClr val="FF0000"/>
                </a:solidFill>
                <a:effectLst>
                  <a:outerShdw blurRad="38100" dist="38100" dir="2700000" algn="tl">
                    <a:srgbClr val="000000">
                      <a:alpha val="43137"/>
                    </a:srgbClr>
                  </a:outerShdw>
                </a:effectLst>
              </a:rPr>
              <a:t>Polyodon</a:t>
            </a:r>
            <a:r>
              <a:rPr lang="it-IT" sz="1600" b="1" dirty="0">
                <a:solidFill>
                  <a:srgbClr val="FF0000"/>
                </a:solidFill>
              </a:rPr>
              <a:t>  (pesce spatola)</a:t>
            </a:r>
          </a:p>
        </p:txBody>
      </p:sp>
      <p:sp>
        <p:nvSpPr>
          <p:cNvPr id="3" name="Text Box 5"/>
          <p:cNvSpPr txBox="1">
            <a:spLocks noChangeArrowheads="1"/>
          </p:cNvSpPr>
          <p:nvPr/>
        </p:nvSpPr>
        <p:spPr bwMode="auto">
          <a:xfrm>
            <a:off x="169863" y="656573"/>
            <a:ext cx="8516097" cy="1400383"/>
          </a:xfrm>
          <a:prstGeom prst="rect">
            <a:avLst/>
          </a:prstGeom>
          <a:noFill/>
          <a:ln w="9525">
            <a:noFill/>
            <a:miter lim="800000"/>
            <a:headEnd/>
            <a:tailEnd/>
          </a:ln>
        </p:spPr>
        <p:txBody>
          <a:bodyPr wrap="square">
            <a:spAutoFit/>
          </a:bodyPr>
          <a:lstStyle/>
          <a:p>
            <a:r>
              <a:rPr lang="it-IT" sz="1700" b="1" dirty="0"/>
              <a:t>2 specie</a:t>
            </a:r>
          </a:p>
          <a:p>
            <a:r>
              <a:rPr lang="it-IT" sz="1700" b="1" dirty="0"/>
              <a:t>Habitat: acqua dolce di America e Cina </a:t>
            </a:r>
          </a:p>
          <a:p>
            <a:r>
              <a:rPr lang="it-IT" sz="1700" b="1" dirty="0"/>
              <a:t>-</a:t>
            </a:r>
            <a:r>
              <a:rPr lang="it-IT" sz="1700" b="1" u="sng" dirty="0"/>
              <a:t>rostro</a:t>
            </a:r>
            <a:r>
              <a:rPr lang="it-IT" sz="1700" b="1" dirty="0"/>
              <a:t> (con </a:t>
            </a:r>
            <a:r>
              <a:rPr lang="it-IT" sz="1700" b="1" u="sng" dirty="0"/>
              <a:t>organi </a:t>
            </a:r>
            <a:r>
              <a:rPr lang="it-IT" sz="1700" b="1" u="sng" dirty="0" err="1"/>
              <a:t>ampollari</a:t>
            </a:r>
            <a:r>
              <a:rPr lang="it-IT" sz="1700" b="1" dirty="0"/>
              <a:t> per ricezione di campi elettrici per localizzare le prede ma anche</a:t>
            </a:r>
          </a:p>
          <a:p>
            <a:r>
              <a:rPr lang="it-IT" sz="1700" b="1" dirty="0"/>
              <a:t> per seguire la rotta giusta nelle migrazioni verso i siti di deposizione delle uova )</a:t>
            </a:r>
          </a:p>
          <a:p>
            <a:r>
              <a:rPr lang="it-IT" sz="1700" b="1" dirty="0"/>
              <a:t>- 220 cm di lunghezza e peso fino a 100 kg</a:t>
            </a:r>
          </a:p>
        </p:txBody>
      </p:sp>
      <p:pic>
        <p:nvPicPr>
          <p:cNvPr id="4" name="Picture 10" descr="File:Paddlefish Polyodon spathula.jpg">
            <a:hlinkClick r:id="rId2"/>
          </p:cNvPr>
          <p:cNvPicPr>
            <a:picLocks noChangeAspect="1" noChangeArrowheads="1"/>
          </p:cNvPicPr>
          <p:nvPr/>
        </p:nvPicPr>
        <p:blipFill>
          <a:blip r:embed="rId3"/>
          <a:srcRect/>
          <a:stretch>
            <a:fillRect/>
          </a:stretch>
        </p:blipFill>
        <p:spPr bwMode="auto">
          <a:xfrm>
            <a:off x="4598894" y="2056956"/>
            <a:ext cx="4087066" cy="2017319"/>
          </a:xfrm>
          <a:prstGeom prst="rect">
            <a:avLst/>
          </a:prstGeom>
          <a:noFill/>
          <a:ln w="9525">
            <a:noFill/>
            <a:miter lim="800000"/>
            <a:headEnd/>
            <a:tailEnd/>
          </a:ln>
        </p:spPr>
      </p:pic>
      <p:sp>
        <p:nvSpPr>
          <p:cNvPr id="5" name="Text Box 6"/>
          <p:cNvSpPr txBox="1">
            <a:spLocks noChangeArrowheads="1"/>
          </p:cNvSpPr>
          <p:nvPr/>
        </p:nvSpPr>
        <p:spPr bwMode="auto">
          <a:xfrm>
            <a:off x="257177" y="4369247"/>
            <a:ext cx="4249048" cy="1400383"/>
          </a:xfrm>
          <a:prstGeom prst="rect">
            <a:avLst/>
          </a:prstGeom>
          <a:noFill/>
          <a:ln w="9525">
            <a:noFill/>
            <a:miter lim="800000"/>
            <a:headEnd/>
            <a:tailEnd/>
          </a:ln>
        </p:spPr>
        <p:txBody>
          <a:bodyPr wrap="none">
            <a:spAutoFit/>
          </a:bodyPr>
          <a:lstStyle/>
          <a:p>
            <a:r>
              <a:rPr lang="it-IT" sz="1700" b="1" dirty="0"/>
              <a:t>Caratteri primitivi:</a:t>
            </a:r>
          </a:p>
          <a:p>
            <a:r>
              <a:rPr lang="it-IT" sz="1700" b="1" dirty="0"/>
              <a:t>-Endoscheletro </a:t>
            </a:r>
            <a:r>
              <a:rPr lang="it-IT" sz="1700" b="1" u="sng" dirty="0"/>
              <a:t>prevalentemente cartilagineo</a:t>
            </a:r>
          </a:p>
          <a:p>
            <a:r>
              <a:rPr lang="it-IT" sz="1700" b="1" dirty="0"/>
              <a:t>-</a:t>
            </a:r>
            <a:r>
              <a:rPr lang="it-IT" sz="1700" b="1" u="sng" dirty="0"/>
              <a:t>Coda  </a:t>
            </a:r>
            <a:r>
              <a:rPr lang="it-IT" sz="1700" b="1" u="sng" dirty="0" err="1"/>
              <a:t>eterocerca</a:t>
            </a:r>
            <a:r>
              <a:rPr lang="it-IT" sz="1700" b="1" dirty="0"/>
              <a:t> </a:t>
            </a:r>
          </a:p>
          <a:p>
            <a:r>
              <a:rPr lang="it-IT" sz="1700" b="1" dirty="0" err="1"/>
              <a:t>-</a:t>
            </a:r>
            <a:r>
              <a:rPr lang="it-IT" sz="1700" b="1" u="sng" dirty="0" err="1"/>
              <a:t>Spiracolo</a:t>
            </a:r>
            <a:endParaRPr lang="it-IT" sz="1700" b="1" u="sng" dirty="0"/>
          </a:p>
          <a:p>
            <a:r>
              <a:rPr lang="it-IT" sz="1700" b="1" dirty="0"/>
              <a:t>Ma hanno perso le scaglie ganoidi! </a:t>
            </a:r>
          </a:p>
        </p:txBody>
      </p:sp>
      <p:pic>
        <p:nvPicPr>
          <p:cNvPr id="6" name="Picture 7" descr="File:Stamps of Germany (Berlin) 1977, MiNr 553.jpg">
            <a:hlinkClick r:id="rId4"/>
          </p:cNvPr>
          <p:cNvPicPr>
            <a:picLocks noChangeAspect="1" noChangeArrowheads="1"/>
          </p:cNvPicPr>
          <p:nvPr/>
        </p:nvPicPr>
        <p:blipFill>
          <a:blip r:embed="rId5"/>
          <a:srcRect/>
          <a:stretch>
            <a:fillRect/>
          </a:stretch>
        </p:blipFill>
        <p:spPr bwMode="auto">
          <a:xfrm>
            <a:off x="5817628" y="5023297"/>
            <a:ext cx="2117725" cy="132715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3829891" y="138753"/>
            <a:ext cx="1348574" cy="369332"/>
          </a:xfrm>
          <a:prstGeom prst="rect">
            <a:avLst/>
          </a:prstGeom>
          <a:noFill/>
          <a:ln w="9525">
            <a:noFill/>
            <a:miter lim="800000"/>
            <a:headEnd/>
            <a:tailEnd/>
          </a:ln>
        </p:spPr>
        <p:txBody>
          <a:bodyPr wrap="none">
            <a:spAutoFit/>
          </a:bodyPr>
          <a:lstStyle/>
          <a:p>
            <a:r>
              <a:rPr lang="it-IT" sz="1800" b="1" dirty="0"/>
              <a:t>NEOPTERIGI</a:t>
            </a:r>
          </a:p>
        </p:txBody>
      </p:sp>
      <p:grpSp>
        <p:nvGrpSpPr>
          <p:cNvPr id="4" name="Gruppo 9"/>
          <p:cNvGrpSpPr>
            <a:grpSpLocks/>
          </p:cNvGrpSpPr>
          <p:nvPr/>
        </p:nvGrpSpPr>
        <p:grpSpPr bwMode="auto">
          <a:xfrm>
            <a:off x="152399" y="1945624"/>
            <a:ext cx="9035487" cy="2308324"/>
            <a:chOff x="110203" y="1998663"/>
            <a:chExt cx="6451000" cy="2308300"/>
          </a:xfrm>
        </p:grpSpPr>
        <p:sp>
          <p:nvSpPr>
            <p:cNvPr id="6" name="Text Box 12"/>
            <p:cNvSpPr txBox="1">
              <a:spLocks noChangeArrowheads="1"/>
            </p:cNvSpPr>
            <p:nvPr/>
          </p:nvSpPr>
          <p:spPr bwMode="auto">
            <a:xfrm>
              <a:off x="110203" y="1998663"/>
              <a:ext cx="6451000" cy="2308300"/>
            </a:xfrm>
            <a:prstGeom prst="rect">
              <a:avLst/>
            </a:prstGeom>
            <a:noFill/>
            <a:ln w="9525">
              <a:noFill/>
              <a:miter lim="800000"/>
              <a:headEnd/>
              <a:tailEnd/>
            </a:ln>
          </p:spPr>
          <p:txBody>
            <a:bodyPr wrap="none">
              <a:spAutoFit/>
            </a:bodyPr>
            <a:lstStyle/>
            <a:p>
              <a:r>
                <a:rPr lang="it-IT" sz="1800" b="1" dirty="0"/>
                <a:t>-Ridotto numero di elementi scheletrici di pinne pari con conseguente facilità di movimento</a:t>
              </a:r>
            </a:p>
            <a:p>
              <a:r>
                <a:rPr lang="it-IT" sz="1800" b="1" dirty="0"/>
                <a:t>-Muscoli specializzati di pinne impari, che possono essere mosse lateralmente</a:t>
              </a:r>
            </a:p>
            <a:p>
              <a:r>
                <a:rPr lang="it-IT" sz="1800" b="1" dirty="0"/>
                <a:t>                          </a:t>
              </a:r>
              <a:r>
                <a:rPr lang="it-IT" sz="1800" b="1" dirty="0">
                  <a:solidFill>
                    <a:schemeClr val="accent2"/>
                  </a:solidFill>
                </a:rPr>
                <a:t>miglioramento nella locomozione</a:t>
              </a:r>
            </a:p>
            <a:p>
              <a:r>
                <a:rPr lang="it-IT" sz="1800" b="1" dirty="0"/>
                <a:t>-Mascelle più mobili (bocca quasi circolare) e allargamento laterale della bocca con aumento </a:t>
              </a:r>
            </a:p>
            <a:p>
              <a:r>
                <a:rPr lang="it-IT" sz="1800" b="1" dirty="0"/>
                <a:t>in volume di cavità orale per una suzione più efficiente</a:t>
              </a:r>
            </a:p>
            <a:p>
              <a:r>
                <a:rPr lang="it-IT" sz="1800" b="1" dirty="0"/>
                <a:t>                             </a:t>
              </a:r>
              <a:r>
                <a:rPr lang="it-IT" sz="1800" b="1" dirty="0">
                  <a:solidFill>
                    <a:schemeClr val="accent2"/>
                  </a:solidFill>
                </a:rPr>
                <a:t>miglioramento nell’alimentazione</a:t>
              </a:r>
            </a:p>
            <a:p>
              <a:r>
                <a:rPr lang="it-IT" sz="1800" b="1" dirty="0"/>
                <a:t>-Coda </a:t>
              </a:r>
              <a:r>
                <a:rPr lang="it-IT" sz="1800" b="1" dirty="0" err="1"/>
                <a:t>eterocerca</a:t>
              </a:r>
              <a:r>
                <a:rPr lang="it-IT" sz="1800" b="1" dirty="0"/>
                <a:t> ridotta</a:t>
              </a:r>
            </a:p>
            <a:p>
              <a:r>
                <a:rPr lang="it-IT" sz="1800" b="1" dirty="0"/>
                <a:t>-Perdita di </a:t>
              </a:r>
              <a:r>
                <a:rPr lang="it-IT" sz="1800" b="1" dirty="0" err="1"/>
                <a:t>spiracolo</a:t>
              </a:r>
              <a:r>
                <a:rPr lang="it-IT" sz="1800" b="1" dirty="0"/>
                <a:t>          </a:t>
              </a:r>
            </a:p>
          </p:txBody>
        </p:sp>
        <p:sp>
          <p:nvSpPr>
            <p:cNvPr id="7" name="Line 15"/>
            <p:cNvSpPr>
              <a:spLocks noChangeShapeType="1"/>
            </p:cNvSpPr>
            <p:nvPr/>
          </p:nvSpPr>
          <p:spPr bwMode="auto">
            <a:xfrm>
              <a:off x="268602" y="2757575"/>
              <a:ext cx="784225" cy="0"/>
            </a:xfrm>
            <a:prstGeom prst="line">
              <a:avLst/>
            </a:prstGeom>
            <a:noFill/>
            <a:ln w="38100">
              <a:solidFill>
                <a:schemeClr val="accent2"/>
              </a:solidFill>
              <a:round/>
              <a:headEnd/>
              <a:tailEnd type="triangle" w="med" len="med"/>
            </a:ln>
          </p:spPr>
          <p:txBody>
            <a:bodyPr/>
            <a:lstStyle/>
            <a:p>
              <a:endParaRPr lang="it-IT"/>
            </a:p>
          </p:txBody>
        </p:sp>
        <p:sp>
          <p:nvSpPr>
            <p:cNvPr id="8" name="Line 16"/>
            <p:cNvSpPr>
              <a:spLocks noChangeShapeType="1"/>
            </p:cNvSpPr>
            <p:nvPr/>
          </p:nvSpPr>
          <p:spPr bwMode="auto">
            <a:xfrm>
              <a:off x="308561" y="3570994"/>
              <a:ext cx="822325" cy="0"/>
            </a:xfrm>
            <a:prstGeom prst="line">
              <a:avLst/>
            </a:prstGeom>
            <a:noFill/>
            <a:ln w="38100">
              <a:solidFill>
                <a:schemeClr val="accent2"/>
              </a:solidFill>
              <a:round/>
              <a:headEnd/>
              <a:tailEnd type="triangle" w="med" len="med"/>
            </a:ln>
          </p:spPr>
          <p:txBody>
            <a:bodyPr/>
            <a:lstStyle/>
            <a:p>
              <a:endParaRPr lang="it-IT"/>
            </a:p>
          </p:txBody>
        </p:sp>
      </p:grpSp>
      <p:sp>
        <p:nvSpPr>
          <p:cNvPr id="9" name="CasellaDiTesto 7"/>
          <p:cNvSpPr txBox="1">
            <a:spLocks noChangeArrowheads="1"/>
          </p:cNvSpPr>
          <p:nvPr/>
        </p:nvSpPr>
        <p:spPr bwMode="auto">
          <a:xfrm>
            <a:off x="198438" y="1531834"/>
            <a:ext cx="1511952" cy="353943"/>
          </a:xfrm>
          <a:prstGeom prst="rect">
            <a:avLst/>
          </a:prstGeom>
          <a:noFill/>
          <a:ln w="9525">
            <a:noFill/>
            <a:miter lim="800000"/>
            <a:headEnd/>
            <a:tailEnd/>
          </a:ln>
        </p:spPr>
        <p:txBody>
          <a:bodyPr wrap="none">
            <a:spAutoFit/>
          </a:bodyPr>
          <a:lstStyle/>
          <a:p>
            <a:r>
              <a:rPr lang="it-IT" sz="1700" b="1" u="sng" dirty="0" err="1"/>
              <a:t>Sinapomorfie</a:t>
            </a:r>
            <a:r>
              <a:rPr lang="it-IT" sz="1700" b="1" u="sng" dirty="0"/>
              <a:t> </a:t>
            </a:r>
            <a:r>
              <a:rPr lang="it-IT" sz="1700" b="1" dirty="0"/>
              <a:t>:</a:t>
            </a:r>
          </a:p>
        </p:txBody>
      </p:sp>
      <p:sp>
        <p:nvSpPr>
          <p:cNvPr id="10" name="CasellaDiTesto 6"/>
          <p:cNvSpPr txBox="1">
            <a:spLocks noChangeArrowheads="1"/>
          </p:cNvSpPr>
          <p:nvPr/>
        </p:nvSpPr>
        <p:spPr bwMode="auto">
          <a:xfrm>
            <a:off x="409575" y="351374"/>
            <a:ext cx="1961884" cy="1138773"/>
          </a:xfrm>
          <a:prstGeom prst="rect">
            <a:avLst/>
          </a:prstGeom>
          <a:noFill/>
          <a:ln w="9525">
            <a:noFill/>
            <a:miter lim="800000"/>
            <a:headEnd/>
            <a:tailEnd/>
          </a:ln>
        </p:spPr>
        <p:txBody>
          <a:bodyPr wrap="none">
            <a:spAutoFit/>
          </a:bodyPr>
          <a:lstStyle/>
          <a:p>
            <a:r>
              <a:rPr lang="it-IT" sz="1700" b="1" dirty="0"/>
              <a:t>Gruppi attuali</a:t>
            </a:r>
          </a:p>
          <a:p>
            <a:r>
              <a:rPr lang="it-IT" sz="1700" b="1" dirty="0"/>
              <a:t>-  LEPISOSTEIFORMI</a:t>
            </a:r>
          </a:p>
          <a:p>
            <a:r>
              <a:rPr lang="it-IT" sz="1700" b="1" dirty="0"/>
              <a:t>-  AMIIFORMI</a:t>
            </a:r>
          </a:p>
          <a:p>
            <a:r>
              <a:rPr lang="it-IT" sz="1700" b="1" dirty="0"/>
              <a:t>-  TELEOSTEI</a:t>
            </a:r>
          </a:p>
        </p:txBody>
      </p:sp>
      <p:sp>
        <p:nvSpPr>
          <p:cNvPr id="11" name="Rettangolo 11"/>
          <p:cNvSpPr>
            <a:spLocks noChangeArrowheads="1"/>
          </p:cNvSpPr>
          <p:nvPr/>
        </p:nvSpPr>
        <p:spPr bwMode="auto">
          <a:xfrm>
            <a:off x="910076" y="4461450"/>
            <a:ext cx="3370263" cy="369888"/>
          </a:xfrm>
          <a:prstGeom prst="rect">
            <a:avLst/>
          </a:prstGeom>
          <a:noFill/>
          <a:ln w="9525">
            <a:noFill/>
            <a:miter lim="800000"/>
            <a:headEnd/>
            <a:tailEnd/>
          </a:ln>
        </p:spPr>
        <p:txBody>
          <a:bodyPr>
            <a:spAutoFit/>
          </a:bodyPr>
          <a:lstStyle/>
          <a:p>
            <a:r>
              <a:rPr lang="it-IT" sz="1800" b="1" dirty="0"/>
              <a:t>Un neopterigio basale:</a:t>
            </a:r>
          </a:p>
        </p:txBody>
      </p:sp>
      <p:grpSp>
        <p:nvGrpSpPr>
          <p:cNvPr id="12" name="Gruppo 14"/>
          <p:cNvGrpSpPr>
            <a:grpSpLocks/>
          </p:cNvGrpSpPr>
          <p:nvPr/>
        </p:nvGrpSpPr>
        <p:grpSpPr bwMode="auto">
          <a:xfrm>
            <a:off x="5246221" y="4003802"/>
            <a:ext cx="3794965" cy="1628006"/>
            <a:chOff x="3384550" y="4522858"/>
            <a:chExt cx="3795298" cy="1627949"/>
          </a:xfrm>
        </p:grpSpPr>
        <p:grpSp>
          <p:nvGrpSpPr>
            <p:cNvPr id="13" name="Gruppo 13"/>
            <p:cNvGrpSpPr>
              <a:grpSpLocks/>
            </p:cNvGrpSpPr>
            <p:nvPr/>
          </p:nvGrpSpPr>
          <p:grpSpPr bwMode="auto">
            <a:xfrm>
              <a:off x="3384550" y="4860983"/>
              <a:ext cx="3240088" cy="1289824"/>
              <a:chOff x="3384884" y="4861144"/>
              <a:chExt cx="3240505" cy="1290119"/>
            </a:xfrm>
          </p:grpSpPr>
          <p:pic>
            <p:nvPicPr>
              <p:cNvPr id="15" name="Picture 2" descr="Leedsichthys new1DB.jpg"/>
              <p:cNvPicPr>
                <a:picLocks noChangeAspect="1" noChangeArrowheads="1"/>
              </p:cNvPicPr>
              <p:nvPr/>
            </p:nvPicPr>
            <p:blipFill>
              <a:blip r:embed="rId2"/>
              <a:srcRect/>
              <a:stretch>
                <a:fillRect/>
              </a:stretch>
            </p:blipFill>
            <p:spPr bwMode="auto">
              <a:xfrm>
                <a:off x="3535730" y="4861144"/>
                <a:ext cx="2692340" cy="1290119"/>
              </a:xfrm>
              <a:prstGeom prst="rect">
                <a:avLst/>
              </a:prstGeom>
              <a:noFill/>
              <a:ln w="9525">
                <a:noFill/>
                <a:miter lim="800000"/>
                <a:headEnd/>
                <a:tailEnd/>
              </a:ln>
            </p:spPr>
          </p:pic>
          <p:sp>
            <p:nvSpPr>
              <p:cNvPr id="16" name="Rettangolo 12"/>
              <p:cNvSpPr>
                <a:spLocks noChangeArrowheads="1"/>
              </p:cNvSpPr>
              <p:nvPr/>
            </p:nvSpPr>
            <p:spPr bwMode="auto">
              <a:xfrm>
                <a:off x="3384884" y="4892842"/>
                <a:ext cx="3240505" cy="1258420"/>
              </a:xfrm>
              <a:prstGeom prst="rect">
                <a:avLst/>
              </a:prstGeom>
              <a:noFill/>
              <a:ln w="9525" algn="ctr">
                <a:solidFill>
                  <a:schemeClr val="tx1"/>
                </a:solidFill>
                <a:round/>
                <a:headEnd/>
                <a:tailEnd/>
              </a:ln>
            </p:spPr>
            <p:txBody>
              <a:bodyPr/>
              <a:lstStyle/>
              <a:p>
                <a:endParaRPr lang="it-IT"/>
              </a:p>
            </p:txBody>
          </p:sp>
        </p:grpSp>
        <p:sp>
          <p:nvSpPr>
            <p:cNvPr id="14" name="Rettangolo 13"/>
            <p:cNvSpPr/>
            <p:nvPr/>
          </p:nvSpPr>
          <p:spPr>
            <a:xfrm>
              <a:off x="3750547" y="4522858"/>
              <a:ext cx="3429301" cy="338126"/>
            </a:xfrm>
            <a:prstGeom prst="rect">
              <a:avLst/>
            </a:prstGeom>
          </p:spPr>
          <p:txBody>
            <a:bodyPr>
              <a:spAutoFit/>
            </a:bodyPr>
            <a:lstStyle/>
            <a:p>
              <a:pPr>
                <a:defRPr/>
              </a:pPr>
              <a:r>
                <a:rPr lang="it-IT" sz="1600" i="1" dirty="0" err="1">
                  <a:solidFill>
                    <a:srgbClr val="FF0000"/>
                  </a:solidFill>
                  <a:effectLst>
                    <a:outerShdw blurRad="38100" dist="38100" dir="2700000" algn="tl">
                      <a:srgbClr val="000000">
                        <a:alpha val="43137"/>
                      </a:srgbClr>
                    </a:outerShdw>
                  </a:effectLst>
                </a:rPr>
                <a:t>Leedsichthys</a:t>
              </a:r>
              <a:r>
                <a:rPr lang="it-IT" sz="1600" i="1" dirty="0">
                  <a:solidFill>
                    <a:srgbClr val="FF0000"/>
                  </a:solidFill>
                  <a:effectLst>
                    <a:outerShdw blurRad="38100" dist="38100" dir="2700000" algn="tl">
                      <a:srgbClr val="000000">
                        <a:alpha val="43137"/>
                      </a:srgbClr>
                    </a:outerShdw>
                  </a:effectLst>
                </a:rPr>
                <a:t> </a:t>
              </a:r>
              <a:r>
                <a:rPr lang="it-IT" sz="1600" i="1" dirty="0" err="1">
                  <a:solidFill>
                    <a:srgbClr val="FF0000"/>
                  </a:solidFill>
                  <a:effectLst>
                    <a:outerShdw blurRad="38100" dist="38100" dir="2700000" algn="tl">
                      <a:srgbClr val="000000">
                        <a:alpha val="43137"/>
                      </a:srgbClr>
                    </a:outerShdw>
                  </a:effectLst>
                </a:rPr>
                <a:t>problematicus</a:t>
              </a:r>
              <a:r>
                <a:rPr lang="it-IT" sz="1600" dirty="0">
                  <a:solidFill>
                    <a:srgbClr val="FF0000"/>
                  </a:solidFill>
                  <a:effectLst>
                    <a:outerShdw blurRad="38100" dist="38100" dir="2700000" algn="tl">
                      <a:srgbClr val="000000">
                        <a:alpha val="43137"/>
                      </a:srgbClr>
                    </a:outerShdw>
                  </a:effectLst>
                </a:rPr>
                <a:t> </a:t>
              </a:r>
            </a:p>
          </p:txBody>
        </p:sp>
      </p:grpSp>
      <p:sp>
        <p:nvSpPr>
          <p:cNvPr id="17" name="Rettangolo 14"/>
          <p:cNvSpPr>
            <a:spLocks noChangeArrowheads="1"/>
          </p:cNvSpPr>
          <p:nvPr/>
        </p:nvSpPr>
        <p:spPr bwMode="auto">
          <a:xfrm>
            <a:off x="558052" y="4855360"/>
            <a:ext cx="4090147" cy="615553"/>
          </a:xfrm>
          <a:prstGeom prst="rect">
            <a:avLst/>
          </a:prstGeom>
          <a:noFill/>
          <a:ln w="9525">
            <a:noFill/>
            <a:miter lim="800000"/>
            <a:headEnd/>
            <a:tailEnd/>
          </a:ln>
        </p:spPr>
        <p:txBody>
          <a:bodyPr wrap="square">
            <a:spAutoFit/>
          </a:bodyPr>
          <a:lstStyle/>
          <a:p>
            <a:r>
              <a:rPr lang="it-IT" sz="1700" b="1" dirty="0"/>
              <a:t>In oceani del Giurassico (165–155 Ma) </a:t>
            </a:r>
          </a:p>
          <a:p>
            <a:r>
              <a:rPr lang="it-IT" sz="1700" b="1" dirty="0"/>
              <a:t>Lunghezza tra i 16–30 m</a:t>
            </a:r>
          </a:p>
        </p:txBody>
      </p:sp>
      <p:sp>
        <p:nvSpPr>
          <p:cNvPr id="18" name="Rettangolo 11"/>
          <p:cNvSpPr>
            <a:spLocks noChangeArrowheads="1"/>
          </p:cNvSpPr>
          <p:nvPr/>
        </p:nvSpPr>
        <p:spPr bwMode="auto">
          <a:xfrm>
            <a:off x="136525" y="5468480"/>
            <a:ext cx="9262969" cy="1154162"/>
          </a:xfrm>
          <a:prstGeom prst="rect">
            <a:avLst/>
          </a:prstGeom>
          <a:noFill/>
          <a:ln w="9525">
            <a:noFill/>
            <a:miter lim="800000"/>
            <a:headEnd/>
            <a:tailEnd/>
          </a:ln>
        </p:spPr>
        <p:txBody>
          <a:bodyPr wrap="square">
            <a:spAutoFit/>
          </a:bodyPr>
          <a:lstStyle/>
          <a:p>
            <a:r>
              <a:rPr lang="it-IT" sz="1800" b="1" dirty="0"/>
              <a:t>Famiglia dei </a:t>
            </a:r>
            <a:r>
              <a:rPr lang="it-IT" sz="1800" b="1" dirty="0" err="1"/>
              <a:t>Pachycormidae</a:t>
            </a:r>
            <a:r>
              <a:rPr lang="it-IT" sz="1800" b="1" dirty="0"/>
              <a:t> </a:t>
            </a:r>
          </a:p>
          <a:p>
            <a:r>
              <a:rPr lang="it-IT" sz="1700" b="1" dirty="0"/>
              <a:t>Il primo fossile fu scoperto (1886) da </a:t>
            </a:r>
            <a:r>
              <a:rPr lang="it-IT" sz="1700" b="1" u="sng" dirty="0"/>
              <a:t>Alfred Nicholson Leed</a:t>
            </a:r>
            <a:r>
              <a:rPr lang="it-IT" sz="1700" b="1" dirty="0"/>
              <a:t>s, un agricoltore con la passione per la ricerca. Fu poi venduto al Museo di storia naturale di Londra e studiato dal paleontologo </a:t>
            </a:r>
          </a:p>
          <a:p>
            <a:r>
              <a:rPr lang="it-IT" sz="1700" b="1" dirty="0"/>
              <a:t>Arthur Smith Woodward.</a:t>
            </a:r>
            <a:endParaRPr lang="it-IT" sz="1800"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95313" y="419100"/>
            <a:ext cx="2767552" cy="369332"/>
          </a:xfrm>
          <a:prstGeom prst="rect">
            <a:avLst/>
          </a:prstGeom>
          <a:noFill/>
          <a:ln w="9525">
            <a:noFill/>
            <a:miter lim="800000"/>
            <a:headEnd/>
            <a:tailEnd/>
          </a:ln>
        </p:spPr>
        <p:txBody>
          <a:bodyPr wrap="none">
            <a:spAutoFit/>
          </a:bodyPr>
          <a:lstStyle/>
          <a:p>
            <a:pPr>
              <a:defRPr/>
            </a:pPr>
            <a:r>
              <a:rPr lang="it-IT" i="1" dirty="0">
                <a:solidFill>
                  <a:srgbClr val="FF0000"/>
                </a:solidFill>
                <a:effectLst>
                  <a:outerShdw blurRad="38100" dist="38100" dir="2700000" algn="tl">
                    <a:srgbClr val="000000">
                      <a:alpha val="43137"/>
                    </a:srgbClr>
                  </a:outerShdw>
                </a:effectLst>
              </a:rPr>
              <a:t> </a:t>
            </a:r>
            <a:r>
              <a:rPr lang="it-IT" sz="1600" b="1" i="1" dirty="0" err="1">
                <a:solidFill>
                  <a:srgbClr val="FF0000"/>
                </a:solidFill>
                <a:effectLst>
                  <a:outerShdw blurRad="38100" dist="38100" dir="2700000" algn="tl">
                    <a:srgbClr val="000000">
                      <a:alpha val="43137"/>
                    </a:srgbClr>
                  </a:outerShdw>
                </a:effectLst>
              </a:rPr>
              <a:t>Lepisosteus</a:t>
            </a:r>
            <a:r>
              <a:rPr lang="it-IT" sz="1600" b="1" i="1" dirty="0">
                <a:solidFill>
                  <a:srgbClr val="FF0000"/>
                </a:solidFill>
                <a:effectLst>
                  <a:outerShdw blurRad="38100" dist="38100" dir="2700000" algn="tl">
                    <a:srgbClr val="000000">
                      <a:alpha val="43137"/>
                    </a:srgbClr>
                  </a:outerShdw>
                </a:effectLst>
              </a:rPr>
              <a:t>  </a:t>
            </a:r>
            <a:r>
              <a:rPr lang="it-IT" sz="1600" b="1" dirty="0">
                <a:solidFill>
                  <a:srgbClr val="FF0000"/>
                </a:solidFill>
              </a:rPr>
              <a:t>(luccio alligatore)</a:t>
            </a:r>
          </a:p>
        </p:txBody>
      </p:sp>
      <p:pic>
        <p:nvPicPr>
          <p:cNvPr id="3" name="Picture 6" descr="Lepisosteus_oculatus">
            <a:hlinkClick r:id="rId2"/>
          </p:cNvPr>
          <p:cNvPicPr>
            <a:picLocks noChangeAspect="1" noChangeArrowheads="1"/>
          </p:cNvPicPr>
          <p:nvPr/>
        </p:nvPicPr>
        <p:blipFill>
          <a:blip r:embed="rId3"/>
          <a:srcRect t="31404" b="32542"/>
          <a:stretch>
            <a:fillRect/>
          </a:stretch>
        </p:blipFill>
        <p:spPr bwMode="auto">
          <a:xfrm>
            <a:off x="128588" y="2343150"/>
            <a:ext cx="6596062" cy="1881187"/>
          </a:xfrm>
          <a:prstGeom prst="rect">
            <a:avLst/>
          </a:prstGeom>
          <a:noFill/>
          <a:ln w="9525">
            <a:noFill/>
            <a:miter lim="800000"/>
            <a:headEnd/>
            <a:tailEnd/>
          </a:ln>
        </p:spPr>
      </p:pic>
      <p:sp>
        <p:nvSpPr>
          <p:cNvPr id="4" name="Text Box 7"/>
          <p:cNvSpPr txBox="1">
            <a:spLocks noChangeArrowheads="1"/>
          </p:cNvSpPr>
          <p:nvPr/>
        </p:nvSpPr>
        <p:spPr bwMode="auto">
          <a:xfrm>
            <a:off x="352425" y="4767263"/>
            <a:ext cx="4226798" cy="1400383"/>
          </a:xfrm>
          <a:prstGeom prst="rect">
            <a:avLst/>
          </a:prstGeom>
          <a:noFill/>
          <a:ln w="9525">
            <a:noFill/>
            <a:miter lim="800000"/>
            <a:headEnd/>
            <a:tailEnd/>
          </a:ln>
        </p:spPr>
        <p:txBody>
          <a:bodyPr wrap="none">
            <a:spAutoFit/>
          </a:bodyPr>
          <a:lstStyle/>
          <a:p>
            <a:r>
              <a:rPr lang="it-IT" sz="1700" b="1" dirty="0"/>
              <a:t>Caratteri primitivi:</a:t>
            </a:r>
          </a:p>
          <a:p>
            <a:r>
              <a:rPr lang="it-IT" sz="1700" b="1" dirty="0"/>
              <a:t>-Scaglie ganoidi romboidali, non sovrapposte</a:t>
            </a:r>
          </a:p>
          <a:p>
            <a:r>
              <a:rPr lang="it-IT" sz="1700" b="1" dirty="0"/>
              <a:t>-Neurocranio cartilagineo</a:t>
            </a:r>
          </a:p>
          <a:p>
            <a:r>
              <a:rPr lang="it-IT" sz="1700" b="1" dirty="0"/>
              <a:t>-Coda </a:t>
            </a:r>
            <a:r>
              <a:rPr lang="it-IT" sz="1700" b="1" dirty="0" err="1"/>
              <a:t>eterocerca</a:t>
            </a:r>
            <a:r>
              <a:rPr lang="it-IT" sz="1700" b="1" dirty="0"/>
              <a:t> ridotta</a:t>
            </a:r>
          </a:p>
          <a:p>
            <a:r>
              <a:rPr lang="it-IT" sz="1700" b="1" dirty="0"/>
              <a:t>-Valvola spirale intestinale</a:t>
            </a:r>
          </a:p>
        </p:txBody>
      </p:sp>
      <p:sp>
        <p:nvSpPr>
          <p:cNvPr id="5" name="Text Box 10"/>
          <p:cNvSpPr txBox="1">
            <a:spLocks noChangeArrowheads="1"/>
          </p:cNvSpPr>
          <p:nvPr/>
        </p:nvSpPr>
        <p:spPr bwMode="auto">
          <a:xfrm>
            <a:off x="303213" y="1052509"/>
            <a:ext cx="4380751" cy="1138773"/>
          </a:xfrm>
          <a:prstGeom prst="rect">
            <a:avLst/>
          </a:prstGeom>
          <a:noFill/>
          <a:ln w="9525">
            <a:noFill/>
            <a:miter lim="800000"/>
            <a:headEnd/>
            <a:tailEnd/>
          </a:ln>
        </p:spPr>
        <p:txBody>
          <a:bodyPr wrap="none">
            <a:spAutoFit/>
          </a:bodyPr>
          <a:lstStyle/>
          <a:p>
            <a:r>
              <a:rPr lang="it-IT" sz="1700" b="1" dirty="0"/>
              <a:t>7 specie</a:t>
            </a:r>
          </a:p>
          <a:p>
            <a:r>
              <a:rPr lang="it-IT" sz="1700" b="1" dirty="0"/>
              <a:t>Habitat: acque dolci e salmastre di America</a:t>
            </a:r>
          </a:p>
          <a:p>
            <a:r>
              <a:rPr lang="it-IT" sz="1700" b="1" dirty="0"/>
              <a:t>-Mascelle allungate con molti denti (predatori)</a:t>
            </a:r>
          </a:p>
          <a:p>
            <a:r>
              <a:rPr lang="it-IT" sz="1700" b="1" dirty="0"/>
              <a:t>-Pinne anale e dorsale situate posteriormente.</a:t>
            </a:r>
          </a:p>
        </p:txBody>
      </p:sp>
      <p:pic>
        <p:nvPicPr>
          <p:cNvPr id="6" name="Picture 9" descr="Lepisosteus osseus"/>
          <p:cNvPicPr>
            <a:picLocks noChangeAspect="1" noChangeArrowheads="1"/>
          </p:cNvPicPr>
          <p:nvPr/>
        </p:nvPicPr>
        <p:blipFill>
          <a:blip r:embed="rId4"/>
          <a:srcRect/>
          <a:stretch>
            <a:fillRect/>
          </a:stretch>
        </p:blipFill>
        <p:spPr bwMode="auto">
          <a:xfrm>
            <a:off x="5931273" y="4473341"/>
            <a:ext cx="2725738" cy="2080847"/>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22238" y="115888"/>
            <a:ext cx="3469348" cy="630942"/>
          </a:xfrm>
          <a:prstGeom prst="rect">
            <a:avLst/>
          </a:prstGeom>
          <a:noFill/>
          <a:ln w="9525">
            <a:noFill/>
            <a:miter lim="800000"/>
            <a:headEnd/>
            <a:tailEnd/>
          </a:ln>
        </p:spPr>
        <p:txBody>
          <a:bodyPr wrap="none">
            <a:spAutoFit/>
          </a:bodyPr>
          <a:lstStyle/>
          <a:p>
            <a:pPr>
              <a:defRPr/>
            </a:pPr>
            <a:r>
              <a:rPr lang="it-IT" b="1" i="1" dirty="0">
                <a:solidFill>
                  <a:srgbClr val="FF0000"/>
                </a:solidFill>
                <a:effectLst>
                  <a:outerShdw blurRad="38100" dist="38100" dir="2700000" algn="tl">
                    <a:srgbClr val="000000">
                      <a:alpha val="43137"/>
                    </a:srgbClr>
                  </a:outerShdw>
                </a:effectLst>
              </a:rPr>
              <a:t>         </a:t>
            </a:r>
            <a:r>
              <a:rPr lang="it-IT" sz="1600" b="1" i="1" dirty="0">
                <a:solidFill>
                  <a:srgbClr val="FF0000"/>
                </a:solidFill>
                <a:effectLst>
                  <a:outerShdw blurRad="38100" dist="38100" dir="2700000" algn="tl">
                    <a:srgbClr val="000000">
                      <a:alpha val="43137"/>
                    </a:srgbClr>
                  </a:outerShdw>
                </a:effectLst>
              </a:rPr>
              <a:t>Amia</a:t>
            </a:r>
          </a:p>
          <a:p>
            <a:pPr>
              <a:defRPr/>
            </a:pPr>
            <a:r>
              <a:rPr lang="it-IT" sz="1700" b="1" dirty="0"/>
              <a:t>1 sola specie vivente (dal Giurassico)</a:t>
            </a:r>
          </a:p>
        </p:txBody>
      </p:sp>
      <p:sp>
        <p:nvSpPr>
          <p:cNvPr id="3" name="Text Box 15"/>
          <p:cNvSpPr txBox="1">
            <a:spLocks noChangeArrowheads="1"/>
          </p:cNvSpPr>
          <p:nvPr/>
        </p:nvSpPr>
        <p:spPr bwMode="auto">
          <a:xfrm>
            <a:off x="110845" y="1395413"/>
            <a:ext cx="9113837" cy="1138773"/>
          </a:xfrm>
          <a:prstGeom prst="rect">
            <a:avLst/>
          </a:prstGeom>
          <a:noFill/>
          <a:ln w="9525">
            <a:noFill/>
            <a:miter lim="800000"/>
            <a:headEnd/>
            <a:tailEnd/>
          </a:ln>
        </p:spPr>
        <p:txBody>
          <a:bodyPr wrap="square">
            <a:spAutoFit/>
          </a:bodyPr>
          <a:lstStyle/>
          <a:p>
            <a:r>
              <a:rPr lang="it-IT" sz="1700" b="1" dirty="0"/>
              <a:t>Predatore dei fiumi e laghi di Stati Uniti Est</a:t>
            </a:r>
          </a:p>
          <a:p>
            <a:r>
              <a:rPr lang="it-IT" sz="1700" b="1" dirty="0"/>
              <a:t>-</a:t>
            </a:r>
            <a:r>
              <a:rPr lang="it-IT" sz="1700" b="1" u="sng" dirty="0"/>
              <a:t>1 polmone </a:t>
            </a:r>
            <a:r>
              <a:rPr lang="it-IT" sz="1700" b="1" dirty="0"/>
              <a:t>(può vivere per periodi fuori d’acqua)</a:t>
            </a:r>
          </a:p>
          <a:p>
            <a:r>
              <a:rPr lang="it-IT" sz="1700" b="1" dirty="0"/>
              <a:t>-coda </a:t>
            </a:r>
            <a:r>
              <a:rPr lang="it-IT" sz="1700" b="1" u="sng" dirty="0" err="1"/>
              <a:t>eterocerca</a:t>
            </a:r>
            <a:r>
              <a:rPr lang="it-IT" sz="1700" b="1" u="sng" dirty="0"/>
              <a:t> ridotta</a:t>
            </a:r>
            <a:r>
              <a:rPr lang="it-IT" sz="1700" b="1" dirty="0"/>
              <a:t> (intermedia tra </a:t>
            </a:r>
            <a:r>
              <a:rPr lang="it-IT" sz="1700" b="1" dirty="0" err="1"/>
              <a:t>omeocerca</a:t>
            </a:r>
            <a:r>
              <a:rPr lang="it-IT" sz="1700" b="1" dirty="0"/>
              <a:t> e </a:t>
            </a:r>
            <a:r>
              <a:rPr lang="it-IT" sz="1700" b="1" dirty="0" err="1"/>
              <a:t>eterocerca</a:t>
            </a:r>
            <a:r>
              <a:rPr lang="it-IT" sz="1700" b="1" dirty="0"/>
              <a:t>) ma funzionalmente </a:t>
            </a:r>
            <a:r>
              <a:rPr lang="it-IT" sz="1700" b="1" dirty="0" err="1"/>
              <a:t>omeocerca</a:t>
            </a:r>
            <a:r>
              <a:rPr lang="it-IT" sz="1700" b="1" dirty="0"/>
              <a:t> </a:t>
            </a:r>
          </a:p>
          <a:p>
            <a:r>
              <a:rPr lang="it-IT" sz="1700" b="1" dirty="0"/>
              <a:t>-</a:t>
            </a:r>
            <a:r>
              <a:rPr lang="it-IT" sz="1700" b="1" u="sng" dirty="0"/>
              <a:t>valvola spirale</a:t>
            </a:r>
            <a:r>
              <a:rPr lang="it-IT" sz="1700" b="1" dirty="0"/>
              <a:t> intestinale </a:t>
            </a:r>
            <a:r>
              <a:rPr lang="it-IT" sz="1700" b="1" dirty="0" err="1"/>
              <a:t>vestigiale</a:t>
            </a:r>
            <a:endParaRPr lang="it-IT" sz="1700" b="1" dirty="0"/>
          </a:p>
        </p:txBody>
      </p:sp>
      <p:pic>
        <p:nvPicPr>
          <p:cNvPr id="4" name="Picture 16" descr="am_calva"/>
          <p:cNvPicPr>
            <a:picLocks noChangeAspect="1" noChangeArrowheads="1"/>
          </p:cNvPicPr>
          <p:nvPr/>
        </p:nvPicPr>
        <p:blipFill>
          <a:blip r:embed="rId2"/>
          <a:srcRect/>
          <a:stretch>
            <a:fillRect/>
          </a:stretch>
        </p:blipFill>
        <p:spPr bwMode="auto">
          <a:xfrm>
            <a:off x="5663262" y="0"/>
            <a:ext cx="2431863" cy="1788459"/>
          </a:xfrm>
          <a:prstGeom prst="rect">
            <a:avLst/>
          </a:prstGeom>
          <a:noFill/>
          <a:ln w="9525">
            <a:noFill/>
            <a:miter lim="800000"/>
            <a:headEnd/>
            <a:tailEnd/>
          </a:ln>
        </p:spPr>
      </p:pic>
      <p:grpSp>
        <p:nvGrpSpPr>
          <p:cNvPr id="5" name="Group 25"/>
          <p:cNvGrpSpPr>
            <a:grpSpLocks/>
          </p:cNvGrpSpPr>
          <p:nvPr/>
        </p:nvGrpSpPr>
        <p:grpSpPr bwMode="auto">
          <a:xfrm>
            <a:off x="306388" y="2432048"/>
            <a:ext cx="6394309" cy="2038350"/>
            <a:chOff x="273" y="1749"/>
            <a:chExt cx="4446" cy="1766"/>
          </a:xfrm>
        </p:grpSpPr>
        <p:pic>
          <p:nvPicPr>
            <p:cNvPr id="6" name="Picture 11" descr="bowfin"/>
            <p:cNvPicPr>
              <a:picLocks noChangeAspect="1" noChangeArrowheads="1"/>
            </p:cNvPicPr>
            <p:nvPr/>
          </p:nvPicPr>
          <p:blipFill>
            <a:blip r:embed="rId3"/>
            <a:srcRect/>
            <a:stretch>
              <a:fillRect/>
            </a:stretch>
          </p:blipFill>
          <p:spPr bwMode="auto">
            <a:xfrm>
              <a:off x="273" y="2389"/>
              <a:ext cx="3518" cy="1126"/>
            </a:xfrm>
            <a:prstGeom prst="rect">
              <a:avLst/>
            </a:prstGeom>
            <a:noFill/>
            <a:ln w="9525">
              <a:noFill/>
              <a:miter lim="800000"/>
              <a:headEnd/>
              <a:tailEnd/>
            </a:ln>
          </p:spPr>
        </p:pic>
        <p:sp>
          <p:nvSpPr>
            <p:cNvPr id="7" name="Text Box 18"/>
            <p:cNvSpPr txBox="1">
              <a:spLocks noChangeArrowheads="1"/>
            </p:cNvSpPr>
            <p:nvPr/>
          </p:nvSpPr>
          <p:spPr bwMode="auto">
            <a:xfrm>
              <a:off x="3313" y="1749"/>
              <a:ext cx="1406" cy="720"/>
            </a:xfrm>
            <a:prstGeom prst="rect">
              <a:avLst/>
            </a:prstGeom>
            <a:noFill/>
            <a:ln w="9525">
              <a:noFill/>
              <a:miter lim="800000"/>
              <a:headEnd/>
              <a:tailEnd/>
            </a:ln>
          </p:spPr>
          <p:txBody>
            <a:bodyPr wrap="none">
              <a:spAutoFit/>
            </a:bodyPr>
            <a:lstStyle/>
            <a:p>
              <a:r>
                <a:rPr lang="it-IT" sz="1600" b="1" dirty="0"/>
                <a:t>Maschio riconoscibile</a:t>
              </a:r>
            </a:p>
            <a:p>
              <a:r>
                <a:rPr lang="it-IT" sz="1600" b="1" dirty="0"/>
                <a:t>x macchia, si dedica</a:t>
              </a:r>
            </a:p>
            <a:p>
              <a:r>
                <a:rPr lang="it-IT" sz="1600" b="1" dirty="0"/>
                <a:t>a cure parentali</a:t>
              </a:r>
            </a:p>
          </p:txBody>
        </p:sp>
        <p:sp>
          <p:nvSpPr>
            <p:cNvPr id="8" name="Line 19"/>
            <p:cNvSpPr>
              <a:spLocks noChangeShapeType="1"/>
            </p:cNvSpPr>
            <p:nvPr/>
          </p:nvSpPr>
          <p:spPr bwMode="auto">
            <a:xfrm flipH="1">
              <a:off x="3186" y="2389"/>
              <a:ext cx="250" cy="382"/>
            </a:xfrm>
            <a:prstGeom prst="line">
              <a:avLst/>
            </a:prstGeom>
            <a:noFill/>
            <a:ln w="38100">
              <a:solidFill>
                <a:srgbClr val="FF0000"/>
              </a:solidFill>
              <a:round/>
              <a:headEnd/>
              <a:tailEnd type="triangle" w="med" len="med"/>
            </a:ln>
          </p:spPr>
          <p:txBody>
            <a:bodyPr/>
            <a:lstStyle/>
            <a:p>
              <a:endParaRPr lang="it-IT"/>
            </a:p>
          </p:txBody>
        </p:sp>
      </p:grpSp>
      <p:sp>
        <p:nvSpPr>
          <p:cNvPr id="9" name="Rectangle 4"/>
          <p:cNvSpPr>
            <a:spLocks noChangeArrowheads="1"/>
          </p:cNvSpPr>
          <p:nvPr/>
        </p:nvSpPr>
        <p:spPr bwMode="auto">
          <a:xfrm>
            <a:off x="88900" y="4534806"/>
            <a:ext cx="6769100" cy="1924050"/>
          </a:xfrm>
          <a:prstGeom prst="rect">
            <a:avLst/>
          </a:prstGeom>
          <a:noFill/>
          <a:ln w="9525">
            <a:noFill/>
            <a:miter lim="800000"/>
            <a:headEnd/>
            <a:tailEnd/>
          </a:ln>
        </p:spPr>
        <p:txBody>
          <a:bodyPr anchor="ctr">
            <a:spAutoFit/>
          </a:bodyPr>
          <a:lstStyle/>
          <a:p>
            <a:r>
              <a:rPr lang="it-IT" sz="1700" b="1" u="sng" dirty="0"/>
              <a:t>Caratteristiche condivise con i teleostei:</a:t>
            </a:r>
          </a:p>
          <a:p>
            <a:r>
              <a:rPr lang="it-IT" sz="1700" b="1" dirty="0"/>
              <a:t>-scaglie rotonde (cicloidi) più leggere rispetto a ganoidi</a:t>
            </a:r>
          </a:p>
          <a:p>
            <a:r>
              <a:rPr lang="it-IT" sz="1700" b="1" dirty="0"/>
              <a:t>-ossificazione completa (solo parte di neurocranio rimane</a:t>
            </a:r>
          </a:p>
          <a:p>
            <a:r>
              <a:rPr lang="it-IT" sz="1700" b="1" dirty="0"/>
              <a:t> cartilaginea)</a:t>
            </a:r>
          </a:p>
          <a:p>
            <a:r>
              <a:rPr lang="it-IT" sz="1700" b="1" dirty="0"/>
              <a:t>-</a:t>
            </a:r>
            <a:r>
              <a:rPr lang="it-IT" sz="1700" b="1" u="sng" dirty="0"/>
              <a:t>sospensorio</a:t>
            </a:r>
            <a:r>
              <a:rPr lang="it-IT" sz="1700" b="1" dirty="0"/>
              <a:t> (sistema di leve, di opercolo e di altre ossa, con i</a:t>
            </a:r>
          </a:p>
          <a:p>
            <a:r>
              <a:rPr lang="it-IT" sz="1700" b="1" dirty="0"/>
              <a:t> relativi muscoli e legamenti) che permette una rapida apertura</a:t>
            </a:r>
          </a:p>
          <a:p>
            <a:r>
              <a:rPr lang="it-IT" sz="1700" b="1" dirty="0"/>
              <a:t> delle mascelle (bocca cinetica).</a:t>
            </a:r>
          </a:p>
        </p:txBody>
      </p:sp>
      <p:grpSp>
        <p:nvGrpSpPr>
          <p:cNvPr id="10" name="Group 20"/>
          <p:cNvGrpSpPr>
            <a:grpSpLocks/>
          </p:cNvGrpSpPr>
          <p:nvPr/>
        </p:nvGrpSpPr>
        <p:grpSpPr bwMode="auto">
          <a:xfrm>
            <a:off x="5860993" y="3952828"/>
            <a:ext cx="3106270" cy="2469636"/>
            <a:chOff x="1421" y="1358"/>
            <a:chExt cx="2815" cy="2168"/>
          </a:xfrm>
        </p:grpSpPr>
        <p:pic>
          <p:nvPicPr>
            <p:cNvPr id="11" name="Picture 21"/>
            <p:cNvPicPr>
              <a:picLocks noChangeAspect="1" noChangeArrowheads="1"/>
            </p:cNvPicPr>
            <p:nvPr/>
          </p:nvPicPr>
          <p:blipFill>
            <a:blip r:embed="rId4"/>
            <a:srcRect r="51132"/>
            <a:stretch>
              <a:fillRect/>
            </a:stretch>
          </p:blipFill>
          <p:spPr bwMode="auto">
            <a:xfrm>
              <a:off x="1421" y="1358"/>
              <a:ext cx="2676" cy="2168"/>
            </a:xfrm>
            <a:prstGeom prst="rect">
              <a:avLst/>
            </a:prstGeom>
            <a:noFill/>
            <a:ln w="9525">
              <a:noFill/>
              <a:miter lim="800000"/>
              <a:headEnd/>
              <a:tailEnd/>
            </a:ln>
          </p:spPr>
        </p:pic>
        <p:sp>
          <p:nvSpPr>
            <p:cNvPr id="12" name="Rectangle 22"/>
            <p:cNvSpPr>
              <a:spLocks noChangeArrowheads="1"/>
            </p:cNvSpPr>
            <p:nvPr/>
          </p:nvSpPr>
          <p:spPr bwMode="auto">
            <a:xfrm>
              <a:off x="4054" y="3186"/>
              <a:ext cx="182" cy="199"/>
            </a:xfrm>
            <a:prstGeom prst="rect">
              <a:avLst/>
            </a:prstGeom>
            <a:solidFill>
              <a:schemeClr val="bg1"/>
            </a:solidFill>
            <a:ln w="9525">
              <a:noFill/>
              <a:miter lim="800000"/>
              <a:headEnd/>
              <a:tailEnd/>
            </a:ln>
          </p:spPr>
          <p:txBody>
            <a:bodyPr wrap="none" anchor="ctr"/>
            <a:lstStyle/>
            <a:p>
              <a:endParaRPr lang="it-IT"/>
            </a:p>
          </p:txBody>
        </p:sp>
      </p:grpSp>
      <p:cxnSp>
        <p:nvCxnSpPr>
          <p:cNvPr id="17" name="Connettore 2 16"/>
          <p:cNvCxnSpPr/>
          <p:nvPr/>
        </p:nvCxnSpPr>
        <p:spPr>
          <a:xfrm rot="5400000">
            <a:off x="8558063" y="4609114"/>
            <a:ext cx="483508" cy="334892"/>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889375" y="249238"/>
            <a:ext cx="1531937" cy="369887"/>
          </a:xfrm>
          <a:prstGeom prst="rect">
            <a:avLst/>
          </a:prstGeom>
          <a:noFill/>
          <a:ln w="9525">
            <a:noFill/>
            <a:miter lim="800000"/>
            <a:headEnd/>
            <a:tailEnd/>
          </a:ln>
        </p:spPr>
        <p:txBody>
          <a:bodyPr wrap="none">
            <a:spAutoFit/>
          </a:bodyPr>
          <a:lstStyle/>
          <a:p>
            <a:pPr>
              <a:defRPr/>
            </a:pPr>
            <a:r>
              <a:rPr lang="it-IT" sz="1800" dirty="0">
                <a:effectLst>
                  <a:outerShdw blurRad="38100" dist="38100" dir="2700000" algn="tl">
                    <a:srgbClr val="000000">
                      <a:alpha val="43137"/>
                    </a:srgbClr>
                  </a:outerShdw>
                </a:effectLst>
              </a:rPr>
              <a:t>TELEOSTEI</a:t>
            </a:r>
            <a:r>
              <a:rPr lang="it-IT" sz="1800" dirty="0"/>
              <a:t> </a:t>
            </a:r>
          </a:p>
        </p:txBody>
      </p:sp>
      <p:sp>
        <p:nvSpPr>
          <p:cNvPr id="3" name="Text Box 5"/>
          <p:cNvSpPr txBox="1">
            <a:spLocks noChangeArrowheads="1"/>
          </p:cNvSpPr>
          <p:nvPr/>
        </p:nvSpPr>
        <p:spPr bwMode="auto">
          <a:xfrm>
            <a:off x="211138" y="1153429"/>
            <a:ext cx="8677368" cy="1154162"/>
          </a:xfrm>
          <a:prstGeom prst="rect">
            <a:avLst/>
          </a:prstGeom>
          <a:noFill/>
          <a:ln w="9525">
            <a:noFill/>
            <a:miter lim="800000"/>
            <a:headEnd/>
            <a:tailEnd/>
          </a:ln>
        </p:spPr>
        <p:txBody>
          <a:bodyPr wrap="square">
            <a:spAutoFit/>
          </a:bodyPr>
          <a:lstStyle/>
          <a:p>
            <a:r>
              <a:rPr lang="it-IT" sz="1700" b="1" dirty="0"/>
              <a:t>Con 42 ordini, 431 famiglie e circa 32.000 specie marine e di acqua dolce, rappresentano la linea filetica di vertebrati più numerosa e ricca in </a:t>
            </a:r>
            <a:r>
              <a:rPr lang="it-IT" sz="1700" b="1" u="sng" dirty="0"/>
              <a:t>varietà di forme</a:t>
            </a:r>
            <a:r>
              <a:rPr lang="it-IT" sz="1700" b="1" dirty="0"/>
              <a:t>.</a:t>
            </a:r>
          </a:p>
          <a:p>
            <a:r>
              <a:rPr lang="it-IT" sz="1700" b="1" dirty="0"/>
              <a:t>Abitano il 73% della superficie della Terra</a:t>
            </a:r>
          </a:p>
          <a:p>
            <a:endParaRPr lang="it-IT" dirty="0"/>
          </a:p>
        </p:txBody>
      </p:sp>
      <p:pic>
        <p:nvPicPr>
          <p:cNvPr id="4" name="Picture 12" descr="http://farm3.static.flickr.com/2671/3710128626_e390a8bee5.jpg"/>
          <p:cNvPicPr>
            <a:picLocks noChangeAspect="1" noChangeArrowheads="1"/>
          </p:cNvPicPr>
          <p:nvPr/>
        </p:nvPicPr>
        <p:blipFill>
          <a:blip r:embed="rId2"/>
          <a:srcRect/>
          <a:stretch>
            <a:fillRect/>
          </a:stretch>
        </p:blipFill>
        <p:spPr bwMode="auto">
          <a:xfrm>
            <a:off x="642144" y="3271278"/>
            <a:ext cx="3290888" cy="2468562"/>
          </a:xfrm>
          <a:prstGeom prst="rect">
            <a:avLst/>
          </a:prstGeom>
          <a:noFill/>
          <a:ln w="9525">
            <a:noFill/>
            <a:miter lim="800000"/>
            <a:headEnd/>
            <a:tailEnd/>
          </a:ln>
        </p:spPr>
      </p:pic>
      <p:sp>
        <p:nvSpPr>
          <p:cNvPr id="5" name="CasellaDiTesto 10"/>
          <p:cNvSpPr txBox="1">
            <a:spLocks noChangeArrowheads="1"/>
          </p:cNvSpPr>
          <p:nvPr/>
        </p:nvSpPr>
        <p:spPr bwMode="auto">
          <a:xfrm>
            <a:off x="2974975" y="2719388"/>
            <a:ext cx="3195638" cy="369887"/>
          </a:xfrm>
          <a:prstGeom prst="rect">
            <a:avLst/>
          </a:prstGeom>
          <a:noFill/>
          <a:ln w="9525">
            <a:noFill/>
            <a:miter lim="800000"/>
            <a:headEnd/>
            <a:tailEnd/>
          </a:ln>
        </p:spPr>
        <p:txBody>
          <a:bodyPr wrap="none">
            <a:spAutoFit/>
          </a:bodyPr>
          <a:lstStyle/>
          <a:p>
            <a:r>
              <a:rPr lang="it-IT" sz="1800" dirty="0">
                <a:solidFill>
                  <a:srgbClr val="FF0000"/>
                </a:solidFill>
              </a:rPr>
              <a:t>Famiglia dei </a:t>
            </a:r>
            <a:r>
              <a:rPr lang="it-IT" sz="1800" i="1" dirty="0" err="1">
                <a:solidFill>
                  <a:srgbClr val="FF0000"/>
                </a:solidFill>
              </a:rPr>
              <a:t>Syngnathidae</a:t>
            </a:r>
            <a:r>
              <a:rPr lang="it-IT" sz="1800" dirty="0"/>
              <a:t> </a:t>
            </a:r>
          </a:p>
        </p:txBody>
      </p:sp>
      <p:pic>
        <p:nvPicPr>
          <p:cNvPr id="6" name="Picture 14" descr="http://www.waterworxbali.com/Images/Photos/Large/hippocampus-histrix.jpg"/>
          <p:cNvPicPr>
            <a:picLocks noChangeAspect="1" noChangeArrowheads="1"/>
          </p:cNvPicPr>
          <p:nvPr/>
        </p:nvPicPr>
        <p:blipFill>
          <a:blip r:embed="rId3"/>
          <a:srcRect/>
          <a:stretch>
            <a:fillRect/>
          </a:stretch>
        </p:blipFill>
        <p:spPr bwMode="auto">
          <a:xfrm>
            <a:off x="5435787" y="3469715"/>
            <a:ext cx="2717800" cy="2270125"/>
          </a:xfrm>
          <a:prstGeom prst="rect">
            <a:avLst/>
          </a:prstGeom>
          <a:noFill/>
          <a:ln w="9525">
            <a:noFill/>
            <a:miter lim="800000"/>
            <a:headEnd/>
            <a:tailEnd/>
          </a:ln>
        </p:spPr>
      </p:pic>
      <p:sp>
        <p:nvSpPr>
          <p:cNvPr id="7" name="CasellaDiTesto 12"/>
          <p:cNvSpPr txBox="1">
            <a:spLocks noChangeArrowheads="1"/>
          </p:cNvSpPr>
          <p:nvPr/>
        </p:nvSpPr>
        <p:spPr bwMode="auto">
          <a:xfrm>
            <a:off x="6170613" y="5893827"/>
            <a:ext cx="1187450" cy="307975"/>
          </a:xfrm>
          <a:prstGeom prst="rect">
            <a:avLst/>
          </a:prstGeom>
          <a:noFill/>
          <a:ln w="9525">
            <a:noFill/>
            <a:miter lim="800000"/>
            <a:headEnd/>
            <a:tailEnd/>
          </a:ln>
        </p:spPr>
        <p:txBody>
          <a:bodyPr wrap="none">
            <a:spAutoFit/>
          </a:bodyPr>
          <a:lstStyle/>
          <a:p>
            <a:r>
              <a:rPr lang="it-IT" sz="1400">
                <a:solidFill>
                  <a:srgbClr val="FF0000"/>
                </a:solidFill>
              </a:rPr>
              <a:t>Ippocampo </a:t>
            </a:r>
          </a:p>
        </p:txBody>
      </p:sp>
      <p:sp>
        <p:nvSpPr>
          <p:cNvPr id="8" name="CasellaDiTesto 13"/>
          <p:cNvSpPr txBox="1">
            <a:spLocks noChangeArrowheads="1"/>
          </p:cNvSpPr>
          <p:nvPr/>
        </p:nvSpPr>
        <p:spPr bwMode="auto">
          <a:xfrm>
            <a:off x="1385047" y="5739840"/>
            <a:ext cx="1390650" cy="307975"/>
          </a:xfrm>
          <a:prstGeom prst="rect">
            <a:avLst/>
          </a:prstGeom>
          <a:noFill/>
          <a:ln w="9525">
            <a:noFill/>
            <a:miter lim="800000"/>
            <a:headEnd/>
            <a:tailEnd/>
          </a:ln>
        </p:spPr>
        <p:txBody>
          <a:bodyPr wrap="none">
            <a:spAutoFit/>
          </a:bodyPr>
          <a:lstStyle/>
          <a:p>
            <a:r>
              <a:rPr lang="it-IT" sz="1400">
                <a:solidFill>
                  <a:srgbClr val="FF0000"/>
                </a:solidFill>
              </a:rPr>
              <a:t>Drago di mare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322263" y="241767"/>
            <a:ext cx="2497158" cy="369332"/>
          </a:xfrm>
          <a:prstGeom prst="rect">
            <a:avLst/>
          </a:prstGeom>
          <a:noFill/>
          <a:ln w="9525">
            <a:noFill/>
            <a:miter lim="800000"/>
            <a:headEnd/>
            <a:tailEnd/>
          </a:ln>
        </p:spPr>
        <p:txBody>
          <a:bodyPr wrap="none">
            <a:spAutoFit/>
          </a:bodyPr>
          <a:lstStyle/>
          <a:p>
            <a:r>
              <a:rPr lang="it-IT" sz="1800" b="1" dirty="0"/>
              <a:t>-</a:t>
            </a:r>
            <a:r>
              <a:rPr lang="it-IT" sz="1800" b="1" u="sng" dirty="0"/>
              <a:t>Mascella molto mobile.</a:t>
            </a:r>
          </a:p>
        </p:txBody>
      </p:sp>
      <p:sp>
        <p:nvSpPr>
          <p:cNvPr id="4" name="Rettangolo 6"/>
          <p:cNvSpPr>
            <a:spLocks noChangeArrowheads="1"/>
          </p:cNvSpPr>
          <p:nvPr/>
        </p:nvSpPr>
        <p:spPr bwMode="auto">
          <a:xfrm>
            <a:off x="454025" y="2377934"/>
            <a:ext cx="6858000" cy="354013"/>
          </a:xfrm>
          <a:prstGeom prst="rect">
            <a:avLst/>
          </a:prstGeom>
          <a:noFill/>
          <a:ln w="9525">
            <a:noFill/>
            <a:miter lim="800000"/>
            <a:headEnd/>
            <a:tailEnd/>
          </a:ln>
        </p:spPr>
        <p:txBody>
          <a:bodyPr>
            <a:spAutoFit/>
          </a:bodyPr>
          <a:lstStyle/>
          <a:p>
            <a:r>
              <a:rPr lang="it-IT" sz="1700" b="1" dirty="0"/>
              <a:t>-</a:t>
            </a:r>
            <a:r>
              <a:rPr lang="it-IT" sz="1700" b="1" u="sng" dirty="0"/>
              <a:t>Coda </a:t>
            </a:r>
            <a:r>
              <a:rPr lang="it-IT" sz="1700" b="1" u="sng" dirty="0" err="1"/>
              <a:t>omeocerca</a:t>
            </a:r>
            <a:r>
              <a:rPr lang="it-IT" sz="1700" b="1" u="sng" dirty="0"/>
              <a:t>.</a:t>
            </a:r>
          </a:p>
        </p:txBody>
      </p:sp>
      <p:pic>
        <p:nvPicPr>
          <p:cNvPr id="5" name="Picture 8" descr="http://www.negrisud.it/pnalmolise/b1_fauna-ittica/img/pinnacaudale.jpg"/>
          <p:cNvPicPr>
            <a:picLocks noChangeAspect="1" noChangeArrowheads="1"/>
          </p:cNvPicPr>
          <p:nvPr/>
        </p:nvPicPr>
        <p:blipFill>
          <a:blip r:embed="rId2"/>
          <a:srcRect l="65152" t="3847" b="30750"/>
          <a:stretch>
            <a:fillRect/>
          </a:stretch>
        </p:blipFill>
        <p:spPr bwMode="auto">
          <a:xfrm>
            <a:off x="3109913" y="2095501"/>
            <a:ext cx="1038224" cy="1136954"/>
          </a:xfrm>
          <a:prstGeom prst="rect">
            <a:avLst/>
          </a:prstGeom>
          <a:noFill/>
          <a:ln w="9525">
            <a:noFill/>
            <a:miter lim="800000"/>
            <a:headEnd/>
            <a:tailEnd/>
          </a:ln>
        </p:spPr>
      </p:pic>
      <p:pic>
        <p:nvPicPr>
          <p:cNvPr id="6" name="Picture 12"/>
          <p:cNvPicPr>
            <a:picLocks noChangeAspect="1" noChangeArrowheads="1"/>
          </p:cNvPicPr>
          <p:nvPr/>
        </p:nvPicPr>
        <p:blipFill>
          <a:blip r:embed="rId3"/>
          <a:srcRect b="74712"/>
          <a:stretch>
            <a:fillRect/>
          </a:stretch>
        </p:blipFill>
        <p:spPr bwMode="auto">
          <a:xfrm>
            <a:off x="1815353" y="746125"/>
            <a:ext cx="6309472" cy="1241447"/>
          </a:xfrm>
          <a:prstGeom prst="rect">
            <a:avLst/>
          </a:prstGeom>
          <a:noFill/>
          <a:ln w="9525">
            <a:noFill/>
            <a:miter lim="800000"/>
            <a:headEnd/>
            <a:tailEnd/>
          </a:ln>
        </p:spPr>
      </p:pic>
      <p:sp>
        <p:nvSpPr>
          <p:cNvPr id="7" name="Rettangolo 8"/>
          <p:cNvSpPr>
            <a:spLocks noChangeArrowheads="1"/>
          </p:cNvSpPr>
          <p:nvPr/>
        </p:nvSpPr>
        <p:spPr bwMode="auto">
          <a:xfrm>
            <a:off x="282574" y="3406033"/>
            <a:ext cx="9426202" cy="877163"/>
          </a:xfrm>
          <a:prstGeom prst="rect">
            <a:avLst/>
          </a:prstGeom>
          <a:noFill/>
          <a:ln w="9525">
            <a:noFill/>
            <a:miter lim="800000"/>
            <a:headEnd/>
            <a:tailEnd/>
          </a:ln>
        </p:spPr>
        <p:txBody>
          <a:bodyPr wrap="square">
            <a:spAutoFit/>
          </a:bodyPr>
          <a:lstStyle/>
          <a:p>
            <a:r>
              <a:rPr lang="it-IT" sz="1700" b="1" dirty="0"/>
              <a:t>-</a:t>
            </a:r>
            <a:r>
              <a:rPr lang="it-IT" sz="1700" b="1" u="sng" dirty="0"/>
              <a:t>Vescica natatoria </a:t>
            </a:r>
            <a:r>
              <a:rPr lang="it-IT" sz="1700" b="1" dirty="0"/>
              <a:t>come efficiente organo idrostatico.</a:t>
            </a:r>
          </a:p>
          <a:p>
            <a:r>
              <a:rPr lang="it-IT" sz="1700" b="1" dirty="0"/>
              <a:t> E’ una sacca contenente una miscela di gas che consente una sofisticata regolazione dell’assetto</a:t>
            </a:r>
          </a:p>
          <a:p>
            <a:r>
              <a:rPr lang="it-IT" sz="1700" b="1" dirty="0"/>
              <a:t> idrodinamico del pesce.</a:t>
            </a:r>
          </a:p>
        </p:txBody>
      </p:sp>
      <p:sp>
        <p:nvSpPr>
          <p:cNvPr id="8" name="Rettangolo 10"/>
          <p:cNvSpPr>
            <a:spLocks noChangeArrowheads="1"/>
          </p:cNvSpPr>
          <p:nvPr/>
        </p:nvSpPr>
        <p:spPr bwMode="auto">
          <a:xfrm>
            <a:off x="176213" y="5941271"/>
            <a:ext cx="5143500" cy="354012"/>
          </a:xfrm>
          <a:prstGeom prst="rect">
            <a:avLst/>
          </a:prstGeom>
          <a:noFill/>
          <a:ln w="9525">
            <a:noFill/>
            <a:miter lim="800000"/>
            <a:headEnd/>
            <a:tailEnd/>
          </a:ln>
        </p:spPr>
        <p:txBody>
          <a:bodyPr>
            <a:spAutoFit/>
          </a:bodyPr>
          <a:lstStyle/>
          <a:p>
            <a:r>
              <a:rPr lang="it-IT" sz="1700" b="1" dirty="0"/>
              <a:t>-</a:t>
            </a:r>
            <a:r>
              <a:rPr lang="it-IT" sz="1700" b="1" u="sng" dirty="0"/>
              <a:t>Scaglie ridotte e molto flessibili.</a:t>
            </a:r>
          </a:p>
        </p:txBody>
      </p:sp>
      <p:pic>
        <p:nvPicPr>
          <p:cNvPr id="9" name="Picture 10" descr="http://www.webalice.it/colapisci/PescItalia/Morfologia/Pelle/foto/cicloidi.jpg"/>
          <p:cNvPicPr>
            <a:picLocks noChangeAspect="1" noChangeArrowheads="1"/>
          </p:cNvPicPr>
          <p:nvPr/>
        </p:nvPicPr>
        <p:blipFill>
          <a:blip r:embed="rId4"/>
          <a:srcRect/>
          <a:stretch>
            <a:fillRect/>
          </a:stretch>
        </p:blipFill>
        <p:spPr bwMode="auto">
          <a:xfrm>
            <a:off x="5816600" y="5113158"/>
            <a:ext cx="2308225" cy="1287462"/>
          </a:xfrm>
          <a:prstGeom prst="rect">
            <a:avLst/>
          </a:prstGeom>
          <a:noFill/>
          <a:ln w="9525">
            <a:noFill/>
            <a:miter lim="800000"/>
            <a:headEnd/>
            <a:tailEnd/>
          </a:ln>
        </p:spPr>
      </p:pic>
      <p:pic>
        <p:nvPicPr>
          <p:cNvPr id="10" name="Picture 10" descr="http://www.sulisuli.com/pesci/vecsica%20natatoria.jpg"/>
          <p:cNvPicPr>
            <a:picLocks noChangeAspect="1" noChangeArrowheads="1"/>
          </p:cNvPicPr>
          <p:nvPr/>
        </p:nvPicPr>
        <p:blipFill>
          <a:blip r:embed="rId5"/>
          <a:srcRect/>
          <a:stretch>
            <a:fillRect/>
          </a:stretch>
        </p:blipFill>
        <p:spPr bwMode="auto">
          <a:xfrm>
            <a:off x="2926545" y="4020671"/>
            <a:ext cx="2443183" cy="1736218"/>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141518" y="1007596"/>
            <a:ext cx="4509696" cy="615553"/>
          </a:xfrm>
          <a:prstGeom prst="rect">
            <a:avLst/>
          </a:prstGeom>
          <a:noFill/>
          <a:ln w="9525">
            <a:noFill/>
            <a:miter lim="800000"/>
            <a:headEnd/>
            <a:tailEnd/>
          </a:ln>
        </p:spPr>
        <p:txBody>
          <a:bodyPr wrap="none">
            <a:spAutoFit/>
          </a:bodyPr>
          <a:lstStyle/>
          <a:p>
            <a:r>
              <a:rPr lang="it-IT" sz="1700" b="1" dirty="0"/>
              <a:t>1) </a:t>
            </a:r>
            <a:r>
              <a:rPr lang="it-IT" sz="1700" b="1" u="sng" dirty="0"/>
              <a:t>OSTEOGLOSSOMORFI</a:t>
            </a:r>
            <a:r>
              <a:rPr lang="it-IT" sz="1700" b="1" dirty="0"/>
              <a:t>:  teleostei più primitivi.</a:t>
            </a:r>
          </a:p>
          <a:p>
            <a:r>
              <a:rPr lang="it-IT" sz="1700" b="1" dirty="0"/>
              <a:t>   Caratteristici per denti sugli archi branchiali</a:t>
            </a:r>
          </a:p>
        </p:txBody>
      </p:sp>
      <p:sp>
        <p:nvSpPr>
          <p:cNvPr id="4" name="Text Box 7"/>
          <p:cNvSpPr txBox="1">
            <a:spLocks noChangeArrowheads="1"/>
          </p:cNvSpPr>
          <p:nvPr/>
        </p:nvSpPr>
        <p:spPr bwMode="auto">
          <a:xfrm>
            <a:off x="5849022" y="559683"/>
            <a:ext cx="1547988" cy="707886"/>
          </a:xfrm>
          <a:prstGeom prst="rect">
            <a:avLst/>
          </a:prstGeom>
          <a:noFill/>
          <a:ln w="9525">
            <a:noFill/>
            <a:miter lim="800000"/>
            <a:headEnd/>
            <a:tailEnd/>
          </a:ln>
        </p:spPr>
        <p:txBody>
          <a:bodyPr wrap="none">
            <a:spAutoFit/>
          </a:bodyPr>
          <a:lstStyle/>
          <a:p>
            <a:r>
              <a:rPr lang="it-IT" sz="1200" dirty="0">
                <a:solidFill>
                  <a:srgbClr val="FF0000"/>
                </a:solidFill>
              </a:rPr>
              <a:t>“</a:t>
            </a:r>
            <a:r>
              <a:rPr lang="it-IT" sz="1200" b="1" dirty="0">
                <a:solidFill>
                  <a:srgbClr val="FF0000"/>
                </a:solidFill>
              </a:rPr>
              <a:t>Pesce elefante”</a:t>
            </a:r>
          </a:p>
          <a:p>
            <a:r>
              <a:rPr lang="it-IT" sz="1200" b="1" i="1" dirty="0" err="1">
                <a:solidFill>
                  <a:srgbClr val="FF0000"/>
                </a:solidFill>
              </a:rPr>
              <a:t>Gnatonemus</a:t>
            </a:r>
            <a:r>
              <a:rPr lang="it-IT" sz="1200" b="1" i="1" dirty="0">
                <a:solidFill>
                  <a:srgbClr val="FF0000"/>
                </a:solidFill>
              </a:rPr>
              <a:t> </a:t>
            </a:r>
            <a:r>
              <a:rPr lang="it-IT" sz="1200" b="1" i="1" dirty="0" err="1">
                <a:solidFill>
                  <a:srgbClr val="FF0000"/>
                </a:solidFill>
              </a:rPr>
              <a:t>petersii</a:t>
            </a:r>
            <a:r>
              <a:rPr lang="it-IT" sz="1200" b="1" i="1" dirty="0">
                <a:solidFill>
                  <a:srgbClr val="FF0000"/>
                </a:solidFill>
              </a:rPr>
              <a:t> </a:t>
            </a:r>
          </a:p>
          <a:p>
            <a:endParaRPr lang="it-IT" sz="1600" b="1" dirty="0"/>
          </a:p>
        </p:txBody>
      </p:sp>
      <p:sp>
        <p:nvSpPr>
          <p:cNvPr id="5" name="Text Box 8"/>
          <p:cNvSpPr txBox="1">
            <a:spLocks noChangeArrowheads="1"/>
          </p:cNvSpPr>
          <p:nvPr/>
        </p:nvSpPr>
        <p:spPr bwMode="auto">
          <a:xfrm>
            <a:off x="172358" y="2452222"/>
            <a:ext cx="4810741" cy="353943"/>
          </a:xfrm>
          <a:prstGeom prst="rect">
            <a:avLst/>
          </a:prstGeom>
          <a:noFill/>
          <a:ln w="9525">
            <a:noFill/>
            <a:miter lim="800000"/>
            <a:headEnd/>
            <a:tailEnd/>
          </a:ln>
        </p:spPr>
        <p:txBody>
          <a:bodyPr wrap="none">
            <a:spAutoFit/>
          </a:bodyPr>
          <a:lstStyle/>
          <a:p>
            <a:r>
              <a:rPr lang="it-IT" sz="1700" b="1" dirty="0"/>
              <a:t>2) </a:t>
            </a:r>
            <a:r>
              <a:rPr lang="it-IT" sz="1700" b="1" u="sng" dirty="0"/>
              <a:t>ELOPOMORF</a:t>
            </a:r>
            <a:r>
              <a:rPr lang="it-IT" sz="1700" b="1" dirty="0"/>
              <a:t>I: caratteristici per larva </a:t>
            </a:r>
            <a:r>
              <a:rPr lang="it-IT" sz="1700" b="1" dirty="0" err="1"/>
              <a:t>leptocefala</a:t>
            </a:r>
            <a:r>
              <a:rPr lang="it-IT" sz="1700" b="1" dirty="0"/>
              <a:t> </a:t>
            </a:r>
          </a:p>
        </p:txBody>
      </p:sp>
      <p:pic>
        <p:nvPicPr>
          <p:cNvPr id="6" name="Picture 11" descr="anguilla[1]"/>
          <p:cNvPicPr>
            <a:picLocks noChangeAspect="1" noChangeArrowheads="1"/>
          </p:cNvPicPr>
          <p:nvPr/>
        </p:nvPicPr>
        <p:blipFill>
          <a:blip r:embed="rId2"/>
          <a:srcRect/>
          <a:stretch>
            <a:fillRect/>
          </a:stretch>
        </p:blipFill>
        <p:spPr bwMode="auto">
          <a:xfrm>
            <a:off x="1143000" y="2841536"/>
            <a:ext cx="1469571" cy="1467361"/>
          </a:xfrm>
          <a:prstGeom prst="rect">
            <a:avLst/>
          </a:prstGeom>
          <a:noFill/>
          <a:ln w="9525">
            <a:noFill/>
            <a:miter lim="800000"/>
            <a:headEnd/>
            <a:tailEnd/>
          </a:ln>
        </p:spPr>
      </p:pic>
      <p:sp>
        <p:nvSpPr>
          <p:cNvPr id="7" name="Text Box 14"/>
          <p:cNvSpPr txBox="1">
            <a:spLocks noChangeArrowheads="1"/>
          </p:cNvSpPr>
          <p:nvPr/>
        </p:nvSpPr>
        <p:spPr bwMode="auto">
          <a:xfrm>
            <a:off x="6975662" y="3392021"/>
            <a:ext cx="918841" cy="584775"/>
          </a:xfrm>
          <a:prstGeom prst="rect">
            <a:avLst/>
          </a:prstGeom>
          <a:noFill/>
          <a:ln w="9525">
            <a:noFill/>
            <a:miter lim="800000"/>
            <a:headEnd/>
            <a:tailEnd/>
          </a:ln>
        </p:spPr>
        <p:txBody>
          <a:bodyPr wrap="none">
            <a:spAutoFit/>
          </a:bodyPr>
          <a:lstStyle/>
          <a:p>
            <a:r>
              <a:rPr lang="it-IT" sz="1600" b="1" dirty="0">
                <a:solidFill>
                  <a:srgbClr val="FF0000"/>
                </a:solidFill>
              </a:rPr>
              <a:t>-tarponi</a:t>
            </a:r>
          </a:p>
          <a:p>
            <a:r>
              <a:rPr lang="it-IT" sz="1600" b="1" dirty="0">
                <a:solidFill>
                  <a:srgbClr val="FF0000"/>
                </a:solidFill>
              </a:rPr>
              <a:t>-anguille</a:t>
            </a:r>
          </a:p>
        </p:txBody>
      </p:sp>
      <p:pic>
        <p:nvPicPr>
          <p:cNvPr id="8" name="Picture 11" descr="http://27.media.tumblr.com/tumblr_laawt9Sbpx1qz7p5eo1_500.jpg"/>
          <p:cNvPicPr>
            <a:picLocks noChangeAspect="1" noChangeArrowheads="1"/>
          </p:cNvPicPr>
          <p:nvPr/>
        </p:nvPicPr>
        <p:blipFill>
          <a:blip r:embed="rId3"/>
          <a:srcRect/>
          <a:stretch>
            <a:fillRect/>
          </a:stretch>
        </p:blipFill>
        <p:spPr bwMode="auto">
          <a:xfrm>
            <a:off x="4460875" y="3015037"/>
            <a:ext cx="2508250" cy="1195387"/>
          </a:xfrm>
          <a:prstGeom prst="rect">
            <a:avLst/>
          </a:prstGeom>
          <a:noFill/>
          <a:ln w="9525">
            <a:noFill/>
            <a:miter lim="800000"/>
            <a:headEnd/>
            <a:tailEnd/>
          </a:ln>
        </p:spPr>
      </p:pic>
      <p:sp>
        <p:nvSpPr>
          <p:cNvPr id="9" name="Rettangolo 11"/>
          <p:cNvSpPr>
            <a:spLocks noChangeArrowheads="1"/>
          </p:cNvSpPr>
          <p:nvPr/>
        </p:nvSpPr>
        <p:spPr bwMode="auto">
          <a:xfrm>
            <a:off x="61233" y="169181"/>
            <a:ext cx="6453187" cy="631825"/>
          </a:xfrm>
          <a:prstGeom prst="rect">
            <a:avLst/>
          </a:prstGeom>
          <a:noFill/>
          <a:ln w="9525">
            <a:noFill/>
            <a:miter lim="800000"/>
            <a:headEnd/>
            <a:tailEnd/>
          </a:ln>
        </p:spPr>
        <p:txBody>
          <a:bodyPr>
            <a:spAutoFit/>
          </a:bodyPr>
          <a:lstStyle/>
          <a:p>
            <a:r>
              <a:rPr lang="it-IT" sz="1700" b="1" dirty="0"/>
              <a:t>Secondo vecchia sistematica è possibile distinguere </a:t>
            </a:r>
          </a:p>
          <a:p>
            <a:r>
              <a:rPr lang="it-IT" sz="1700" b="1" dirty="0"/>
              <a:t>4 gruppi principali di Teleostei considerati monofiletici :</a:t>
            </a:r>
          </a:p>
        </p:txBody>
      </p:sp>
      <p:sp>
        <p:nvSpPr>
          <p:cNvPr id="11" name="Text Box 15"/>
          <p:cNvSpPr txBox="1">
            <a:spLocks noChangeArrowheads="1"/>
          </p:cNvSpPr>
          <p:nvPr/>
        </p:nvSpPr>
        <p:spPr bwMode="auto">
          <a:xfrm>
            <a:off x="209550" y="4480213"/>
            <a:ext cx="8934450" cy="353943"/>
          </a:xfrm>
          <a:prstGeom prst="rect">
            <a:avLst/>
          </a:prstGeom>
          <a:noFill/>
          <a:ln w="9525">
            <a:noFill/>
            <a:miter lim="800000"/>
            <a:headEnd/>
            <a:tailEnd/>
          </a:ln>
        </p:spPr>
        <p:txBody>
          <a:bodyPr wrap="square">
            <a:spAutoFit/>
          </a:bodyPr>
          <a:lstStyle/>
          <a:p>
            <a:r>
              <a:rPr lang="it-IT" sz="1700" b="1" dirty="0"/>
              <a:t>3) </a:t>
            </a:r>
            <a:r>
              <a:rPr lang="it-IT" sz="1700" b="1" u="sng" dirty="0"/>
              <a:t>CUPLEOMORFI</a:t>
            </a:r>
            <a:r>
              <a:rPr lang="it-IT" sz="1700" b="1" dirty="0"/>
              <a:t>: aringhe, sardine e acciughe caratteristici  per vivere in banchi.</a:t>
            </a:r>
          </a:p>
        </p:txBody>
      </p:sp>
      <p:sp>
        <p:nvSpPr>
          <p:cNvPr id="12" name="Text Box 16"/>
          <p:cNvSpPr txBox="1">
            <a:spLocks noChangeArrowheads="1"/>
          </p:cNvSpPr>
          <p:nvPr/>
        </p:nvSpPr>
        <p:spPr bwMode="auto">
          <a:xfrm>
            <a:off x="230188" y="6175033"/>
            <a:ext cx="4664097" cy="353943"/>
          </a:xfrm>
          <a:prstGeom prst="rect">
            <a:avLst/>
          </a:prstGeom>
          <a:noFill/>
          <a:ln w="9525">
            <a:noFill/>
            <a:miter lim="800000"/>
            <a:headEnd/>
            <a:tailEnd/>
          </a:ln>
        </p:spPr>
        <p:txBody>
          <a:bodyPr wrap="none">
            <a:spAutoFit/>
          </a:bodyPr>
          <a:lstStyle/>
          <a:p>
            <a:r>
              <a:rPr lang="it-IT" sz="1700" b="1" dirty="0"/>
              <a:t>4) </a:t>
            </a:r>
            <a:r>
              <a:rPr lang="it-IT" sz="1700" b="1" u="sng" dirty="0"/>
              <a:t>EUTELEOSTEI</a:t>
            </a:r>
            <a:r>
              <a:rPr lang="it-IT" sz="1700" b="1" dirty="0"/>
              <a:t>: gruppo più abbondante di specie</a:t>
            </a:r>
          </a:p>
        </p:txBody>
      </p:sp>
      <p:pic>
        <p:nvPicPr>
          <p:cNvPr id="13" name="Picture 13" descr="File:Sardina pilchardus.jpg">
            <a:hlinkClick r:id="rId4"/>
          </p:cNvPr>
          <p:cNvPicPr>
            <a:picLocks noChangeAspect="1" noChangeArrowheads="1"/>
          </p:cNvPicPr>
          <p:nvPr/>
        </p:nvPicPr>
        <p:blipFill>
          <a:blip r:embed="rId5"/>
          <a:srcRect/>
          <a:stretch>
            <a:fillRect/>
          </a:stretch>
        </p:blipFill>
        <p:spPr bwMode="auto">
          <a:xfrm>
            <a:off x="2883411" y="4837712"/>
            <a:ext cx="2265510" cy="1169296"/>
          </a:xfrm>
          <a:prstGeom prst="rect">
            <a:avLst/>
          </a:prstGeom>
          <a:noFill/>
          <a:ln w="9525">
            <a:noFill/>
            <a:miter lim="800000"/>
            <a:headEnd/>
            <a:tailEnd/>
          </a:ln>
        </p:spPr>
      </p:pic>
      <p:pic>
        <p:nvPicPr>
          <p:cNvPr id="14" name="Picture 13" descr="http://farm5.staticflickr.com/4054/4449374617_8c04acbb87_z.jpg"/>
          <p:cNvPicPr>
            <a:picLocks noChangeAspect="1" noChangeArrowheads="1"/>
          </p:cNvPicPr>
          <p:nvPr/>
        </p:nvPicPr>
        <p:blipFill>
          <a:blip r:embed="rId6"/>
          <a:srcRect/>
          <a:stretch>
            <a:fillRect/>
          </a:stretch>
        </p:blipFill>
        <p:spPr bwMode="auto">
          <a:xfrm>
            <a:off x="5626798" y="1007596"/>
            <a:ext cx="2220913" cy="1484312"/>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22250" y="274200"/>
            <a:ext cx="3429208" cy="353943"/>
          </a:xfrm>
          <a:prstGeom prst="rect">
            <a:avLst/>
          </a:prstGeom>
          <a:noFill/>
          <a:ln w="9525">
            <a:noFill/>
            <a:miter lim="800000"/>
            <a:headEnd/>
            <a:tailEnd/>
          </a:ln>
        </p:spPr>
        <p:txBody>
          <a:bodyPr wrap="none">
            <a:spAutoFit/>
          </a:bodyPr>
          <a:lstStyle/>
          <a:p>
            <a:pPr>
              <a:defRPr/>
            </a:pPr>
            <a:r>
              <a:rPr lang="it-IT" sz="1700" b="1" dirty="0">
                <a:effectLst>
                  <a:outerShdw blurRad="38100" dist="38100" dir="2700000" algn="tl">
                    <a:srgbClr val="000000">
                      <a:alpha val="43137"/>
                    </a:srgbClr>
                  </a:outerShdw>
                </a:effectLst>
              </a:rPr>
              <a:t>-  </a:t>
            </a:r>
            <a:r>
              <a:rPr lang="it-IT" sz="1700" b="1" u="sng" dirty="0">
                <a:effectLst>
                  <a:outerShdw blurRad="38100" dist="38100" dir="2700000" algn="tl">
                    <a:srgbClr val="000000">
                      <a:alpha val="43137"/>
                    </a:srgbClr>
                  </a:outerShdw>
                </a:effectLst>
              </a:rPr>
              <a:t>AGNATI</a:t>
            </a:r>
            <a:r>
              <a:rPr lang="it-IT" sz="1700" b="1" dirty="0"/>
              <a:t>: organismi senza mascelle</a:t>
            </a:r>
          </a:p>
        </p:txBody>
      </p:sp>
      <p:sp>
        <p:nvSpPr>
          <p:cNvPr id="3" name="Text Box 7"/>
          <p:cNvSpPr txBox="1">
            <a:spLocks noChangeArrowheads="1"/>
          </p:cNvSpPr>
          <p:nvPr/>
        </p:nvSpPr>
        <p:spPr bwMode="auto">
          <a:xfrm>
            <a:off x="334963" y="3152618"/>
            <a:ext cx="3802901" cy="353943"/>
          </a:xfrm>
          <a:prstGeom prst="rect">
            <a:avLst/>
          </a:prstGeom>
          <a:noFill/>
          <a:ln w="9525">
            <a:noFill/>
            <a:miter lim="800000"/>
            <a:headEnd/>
            <a:tailEnd/>
          </a:ln>
        </p:spPr>
        <p:txBody>
          <a:bodyPr wrap="none">
            <a:spAutoFit/>
          </a:bodyPr>
          <a:lstStyle/>
          <a:p>
            <a:pPr>
              <a:defRPr/>
            </a:pPr>
            <a:r>
              <a:rPr lang="it-IT" sz="1700" b="1" dirty="0">
                <a:effectLst>
                  <a:outerShdw blurRad="38100" dist="38100" dir="2700000" algn="tl">
                    <a:srgbClr val="000000">
                      <a:alpha val="43137"/>
                    </a:srgbClr>
                  </a:outerShdw>
                </a:effectLst>
              </a:rPr>
              <a:t>-  </a:t>
            </a:r>
            <a:r>
              <a:rPr lang="it-IT" sz="1700" b="1" u="sng" dirty="0">
                <a:effectLst>
                  <a:outerShdw blurRad="38100" dist="38100" dir="2700000" algn="tl">
                    <a:srgbClr val="000000">
                      <a:alpha val="43137"/>
                    </a:srgbClr>
                  </a:outerShdw>
                </a:effectLst>
              </a:rPr>
              <a:t>GNATOSTOMI</a:t>
            </a:r>
            <a:r>
              <a:rPr lang="it-IT" sz="1700" b="1" dirty="0"/>
              <a:t>: organismi con mascelle</a:t>
            </a:r>
          </a:p>
        </p:txBody>
      </p:sp>
      <p:pic>
        <p:nvPicPr>
          <p:cNvPr id="4" name="Picture 2" descr="http://luciadelchiaro.blog.kataweb.it/files/2008/07/gnatostomi.JPG"/>
          <p:cNvPicPr>
            <a:picLocks noChangeAspect="1" noChangeArrowheads="1"/>
          </p:cNvPicPr>
          <p:nvPr/>
        </p:nvPicPr>
        <p:blipFill>
          <a:blip r:embed="rId2"/>
          <a:srcRect/>
          <a:stretch>
            <a:fillRect/>
          </a:stretch>
        </p:blipFill>
        <p:spPr bwMode="auto">
          <a:xfrm>
            <a:off x="4374933" y="3912965"/>
            <a:ext cx="4275157" cy="2232037"/>
          </a:xfrm>
          <a:prstGeom prst="rect">
            <a:avLst/>
          </a:prstGeom>
          <a:noFill/>
          <a:ln w="9525">
            <a:noFill/>
            <a:miter lim="800000"/>
            <a:headEnd/>
            <a:tailEnd/>
          </a:ln>
        </p:spPr>
      </p:pic>
      <p:pic>
        <p:nvPicPr>
          <p:cNvPr id="5" name="Picture 4" descr="archi-branchiali-agnati.JPG"/>
          <p:cNvPicPr>
            <a:picLocks noChangeAspect="1" noChangeArrowheads="1"/>
          </p:cNvPicPr>
          <p:nvPr/>
        </p:nvPicPr>
        <p:blipFill>
          <a:blip r:embed="rId3"/>
          <a:srcRect/>
          <a:stretch>
            <a:fillRect/>
          </a:stretch>
        </p:blipFill>
        <p:spPr bwMode="auto">
          <a:xfrm>
            <a:off x="4410760" y="797774"/>
            <a:ext cx="3536953" cy="2071597"/>
          </a:xfrm>
          <a:prstGeom prst="rect">
            <a:avLst/>
          </a:prstGeom>
          <a:noFill/>
          <a:ln w="9525">
            <a:noFill/>
            <a:miter lim="800000"/>
            <a:headEnd/>
            <a:tailEnd/>
          </a:ln>
        </p:spPr>
      </p:pic>
      <p:sp>
        <p:nvSpPr>
          <p:cNvPr id="6" name="CasellaDiTesto 9"/>
          <p:cNvSpPr txBox="1">
            <a:spLocks noChangeArrowheads="1"/>
          </p:cNvSpPr>
          <p:nvPr/>
        </p:nvSpPr>
        <p:spPr bwMode="auto">
          <a:xfrm>
            <a:off x="880714" y="1232700"/>
            <a:ext cx="2228495" cy="615553"/>
          </a:xfrm>
          <a:prstGeom prst="rect">
            <a:avLst/>
          </a:prstGeom>
          <a:noFill/>
          <a:ln w="9525">
            <a:noFill/>
            <a:miter lim="800000"/>
            <a:headEnd/>
            <a:tailEnd/>
          </a:ln>
        </p:spPr>
        <p:txBody>
          <a:bodyPr wrap="none">
            <a:spAutoFit/>
          </a:bodyPr>
          <a:lstStyle/>
          <a:p>
            <a:pPr>
              <a:buFontTx/>
              <a:buChar char="-"/>
            </a:pPr>
            <a:r>
              <a:rPr lang="it-IT" sz="1700" b="1" dirty="0" err="1"/>
              <a:t>Ostracodermi</a:t>
            </a:r>
            <a:r>
              <a:rPr lang="it-IT" sz="1700" b="1" dirty="0"/>
              <a:t> (estinti)</a:t>
            </a:r>
          </a:p>
          <a:p>
            <a:pPr>
              <a:buFontTx/>
              <a:buChar char="-"/>
            </a:pPr>
            <a:r>
              <a:rPr lang="it-IT" sz="1700" b="1" dirty="0"/>
              <a:t>Lamprede e Missine</a:t>
            </a:r>
          </a:p>
        </p:txBody>
      </p:sp>
      <p:sp>
        <p:nvSpPr>
          <p:cNvPr id="7" name="CasellaDiTesto 9"/>
          <p:cNvSpPr txBox="1">
            <a:spLocks noChangeArrowheads="1"/>
          </p:cNvSpPr>
          <p:nvPr/>
        </p:nvSpPr>
        <p:spPr bwMode="auto">
          <a:xfrm>
            <a:off x="542925" y="4477125"/>
            <a:ext cx="2901628" cy="1661993"/>
          </a:xfrm>
          <a:prstGeom prst="rect">
            <a:avLst/>
          </a:prstGeom>
          <a:noFill/>
          <a:ln w="9525">
            <a:noFill/>
            <a:miter lim="800000"/>
            <a:headEnd/>
            <a:tailEnd/>
          </a:ln>
        </p:spPr>
        <p:txBody>
          <a:bodyPr wrap="none">
            <a:spAutoFit/>
          </a:bodyPr>
          <a:lstStyle/>
          <a:p>
            <a:r>
              <a:rPr lang="it-IT" sz="1700" b="1" dirty="0"/>
              <a:t>- </a:t>
            </a:r>
            <a:r>
              <a:rPr lang="it-IT" sz="1700" b="1" dirty="0" err="1"/>
              <a:t>Condroitti</a:t>
            </a:r>
            <a:r>
              <a:rPr lang="it-IT" sz="1700" b="1" dirty="0"/>
              <a:t> (pesci cartilaginei)</a:t>
            </a:r>
          </a:p>
          <a:p>
            <a:r>
              <a:rPr lang="it-IT" sz="1700" b="1" dirty="0"/>
              <a:t>- </a:t>
            </a:r>
            <a:r>
              <a:rPr lang="it-IT" sz="1700" b="1" dirty="0" err="1"/>
              <a:t>Osteitti</a:t>
            </a:r>
            <a:r>
              <a:rPr lang="it-IT" sz="1700" b="1" dirty="0"/>
              <a:t> (pesci ossei)</a:t>
            </a:r>
          </a:p>
          <a:p>
            <a:r>
              <a:rPr lang="it-IT" sz="1700" b="1" dirty="0"/>
              <a:t>- Anfibi</a:t>
            </a:r>
          </a:p>
          <a:p>
            <a:r>
              <a:rPr lang="it-IT" sz="1700" b="1" dirty="0"/>
              <a:t>- Rettili </a:t>
            </a:r>
          </a:p>
          <a:p>
            <a:r>
              <a:rPr lang="it-IT" sz="1700" b="1" dirty="0"/>
              <a:t>- Uccelli</a:t>
            </a:r>
          </a:p>
          <a:p>
            <a:r>
              <a:rPr lang="it-IT" sz="1700" b="1" dirty="0"/>
              <a:t>- Mammiferi</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3"/>
          <p:cNvGrpSpPr>
            <a:grpSpLocks/>
          </p:cNvGrpSpPr>
          <p:nvPr/>
        </p:nvGrpSpPr>
        <p:grpSpPr bwMode="auto">
          <a:xfrm>
            <a:off x="178083" y="649288"/>
            <a:ext cx="6030912" cy="5865812"/>
            <a:chOff x="579120" y="1008063"/>
            <a:chExt cx="5893118" cy="6284912"/>
          </a:xfrm>
        </p:grpSpPr>
        <p:grpSp>
          <p:nvGrpSpPr>
            <p:cNvPr id="3" name="Gruppo 11"/>
            <p:cNvGrpSpPr>
              <a:grpSpLocks/>
            </p:cNvGrpSpPr>
            <p:nvPr/>
          </p:nvGrpSpPr>
          <p:grpSpPr bwMode="auto">
            <a:xfrm>
              <a:off x="579120" y="1008063"/>
              <a:ext cx="5893118" cy="6284912"/>
              <a:chOff x="579120" y="1236663"/>
              <a:chExt cx="5893118" cy="6284912"/>
            </a:xfrm>
          </p:grpSpPr>
          <p:grpSp>
            <p:nvGrpSpPr>
              <p:cNvPr id="5" name="Gruppo 1"/>
              <p:cNvGrpSpPr>
                <a:grpSpLocks/>
              </p:cNvGrpSpPr>
              <p:nvPr/>
            </p:nvGrpSpPr>
            <p:grpSpPr bwMode="auto">
              <a:xfrm>
                <a:off x="579120" y="1236663"/>
                <a:ext cx="5893118" cy="6284912"/>
                <a:chOff x="1246153" y="3744686"/>
                <a:chExt cx="4301759" cy="4760685"/>
              </a:xfrm>
            </p:grpSpPr>
            <p:pic>
              <p:nvPicPr>
                <p:cNvPr id="9" name="Picture 2" descr="G:\STINGO 2.15.jpeg"/>
                <p:cNvPicPr>
                  <a:picLocks noChangeAspect="1" noChangeArrowheads="1"/>
                </p:cNvPicPr>
                <p:nvPr/>
              </p:nvPicPr>
              <p:blipFill>
                <a:blip r:embed="rId2"/>
                <a:srcRect l="32785" t="39236" r="15598" b="20296"/>
                <a:stretch>
                  <a:fillRect/>
                </a:stretch>
              </p:blipFill>
              <p:spPr bwMode="auto">
                <a:xfrm>
                  <a:off x="1246153" y="3744686"/>
                  <a:ext cx="4298304" cy="4760685"/>
                </a:xfrm>
                <a:prstGeom prst="rect">
                  <a:avLst/>
                </a:prstGeom>
                <a:noFill/>
                <a:ln w="9525">
                  <a:noFill/>
                  <a:miter lim="800000"/>
                  <a:headEnd/>
                  <a:tailEnd/>
                </a:ln>
              </p:spPr>
            </p:pic>
            <p:sp>
              <p:nvSpPr>
                <p:cNvPr id="10" name="Ovale 6"/>
                <p:cNvSpPr>
                  <a:spLocks noChangeArrowheads="1"/>
                </p:cNvSpPr>
                <p:nvPr/>
              </p:nvSpPr>
              <p:spPr bwMode="auto">
                <a:xfrm>
                  <a:off x="5252491" y="5828148"/>
                  <a:ext cx="295421" cy="717501"/>
                </a:xfrm>
                <a:prstGeom prst="ellipse">
                  <a:avLst/>
                </a:prstGeom>
                <a:noFill/>
                <a:ln w="25400" algn="ctr">
                  <a:solidFill>
                    <a:srgbClr val="FF0000"/>
                  </a:solidFill>
                  <a:round/>
                  <a:headEnd/>
                  <a:tailEnd/>
                </a:ln>
              </p:spPr>
              <p:txBody>
                <a:bodyPr/>
                <a:lstStyle/>
                <a:p>
                  <a:endParaRPr lang="it-IT"/>
                </a:p>
              </p:txBody>
            </p:sp>
          </p:grpSp>
          <p:sp>
            <p:nvSpPr>
              <p:cNvPr id="6" name="CasellaDiTesto 7"/>
              <p:cNvSpPr txBox="1">
                <a:spLocks noChangeArrowheads="1"/>
              </p:cNvSpPr>
              <p:nvPr/>
            </p:nvSpPr>
            <p:spPr bwMode="auto">
              <a:xfrm>
                <a:off x="3688080" y="4861560"/>
                <a:ext cx="1159292" cy="276999"/>
              </a:xfrm>
              <a:prstGeom prst="rect">
                <a:avLst/>
              </a:prstGeom>
              <a:noFill/>
              <a:ln w="9525">
                <a:noFill/>
                <a:miter lim="800000"/>
                <a:headEnd/>
                <a:tailEnd/>
              </a:ln>
            </p:spPr>
            <p:txBody>
              <a:bodyPr wrap="none">
                <a:spAutoFit/>
              </a:bodyPr>
              <a:lstStyle/>
              <a:p>
                <a:r>
                  <a:rPr lang="it-IT" sz="1200"/>
                  <a:t>Carpe e affini</a:t>
                </a:r>
              </a:p>
            </p:txBody>
          </p:sp>
          <p:sp>
            <p:nvSpPr>
              <p:cNvPr id="7" name="CasellaDiTesto 8"/>
              <p:cNvSpPr txBox="1">
                <a:spLocks noChangeArrowheads="1"/>
              </p:cNvSpPr>
              <p:nvPr/>
            </p:nvSpPr>
            <p:spPr bwMode="auto">
              <a:xfrm>
                <a:off x="3398520" y="6492240"/>
                <a:ext cx="1545616" cy="276999"/>
              </a:xfrm>
              <a:prstGeom prst="rect">
                <a:avLst/>
              </a:prstGeom>
              <a:noFill/>
              <a:ln w="9525">
                <a:noFill/>
                <a:miter lim="800000"/>
                <a:headEnd/>
                <a:tailEnd/>
              </a:ln>
            </p:spPr>
            <p:txBody>
              <a:bodyPr wrap="none">
                <a:spAutoFit/>
              </a:bodyPr>
              <a:lstStyle/>
              <a:p>
                <a:r>
                  <a:rPr lang="it-IT" sz="1200"/>
                  <a:t>Pesci gatto e affini</a:t>
                </a:r>
              </a:p>
            </p:txBody>
          </p:sp>
          <p:sp>
            <p:nvSpPr>
              <p:cNvPr id="8" name="CasellaDiTesto 9"/>
              <p:cNvSpPr txBox="1">
                <a:spLocks noChangeArrowheads="1"/>
              </p:cNvSpPr>
              <p:nvPr/>
            </p:nvSpPr>
            <p:spPr bwMode="auto">
              <a:xfrm>
                <a:off x="3642360" y="5669280"/>
                <a:ext cx="1324402" cy="276999"/>
              </a:xfrm>
              <a:prstGeom prst="rect">
                <a:avLst/>
              </a:prstGeom>
              <a:noFill/>
              <a:ln w="9525">
                <a:noFill/>
                <a:miter lim="800000"/>
                <a:headEnd/>
                <a:tailEnd/>
              </a:ln>
            </p:spPr>
            <p:txBody>
              <a:bodyPr wrap="none">
                <a:spAutoFit/>
              </a:bodyPr>
              <a:lstStyle/>
              <a:p>
                <a:r>
                  <a:rPr lang="it-IT" sz="1200"/>
                  <a:t>Piranha e affini</a:t>
                </a:r>
              </a:p>
            </p:txBody>
          </p:sp>
        </p:grpSp>
        <p:sp>
          <p:nvSpPr>
            <p:cNvPr id="4" name="AutoShape 34"/>
            <p:cNvSpPr>
              <a:spLocks/>
            </p:cNvSpPr>
            <p:nvPr/>
          </p:nvSpPr>
          <p:spPr bwMode="auto">
            <a:xfrm>
              <a:off x="4684981" y="3627120"/>
              <a:ext cx="533718" cy="2742565"/>
            </a:xfrm>
            <a:prstGeom prst="rightBrace">
              <a:avLst>
                <a:gd name="adj1" fmla="val 27239"/>
                <a:gd name="adj2" fmla="val 49475"/>
              </a:avLst>
            </a:prstGeom>
            <a:noFill/>
            <a:ln w="38100">
              <a:solidFill>
                <a:schemeClr val="accent2"/>
              </a:solidFill>
              <a:round/>
              <a:headEnd/>
              <a:tailEnd/>
            </a:ln>
          </p:spPr>
          <p:txBody>
            <a:bodyPr wrap="none" anchor="ctr"/>
            <a:lstStyle/>
            <a:p>
              <a:endParaRPr lang="it-IT"/>
            </a:p>
          </p:txBody>
        </p:sp>
      </p:grpSp>
      <p:sp>
        <p:nvSpPr>
          <p:cNvPr id="11" name="Text Box 35"/>
          <p:cNvSpPr txBox="1">
            <a:spLocks noChangeArrowheads="1"/>
          </p:cNvSpPr>
          <p:nvPr/>
        </p:nvSpPr>
        <p:spPr bwMode="auto">
          <a:xfrm>
            <a:off x="161364" y="6196013"/>
            <a:ext cx="1923027" cy="584775"/>
          </a:xfrm>
          <a:prstGeom prst="rect">
            <a:avLst/>
          </a:prstGeom>
          <a:noFill/>
          <a:ln w="9525">
            <a:noFill/>
            <a:miter lim="800000"/>
            <a:headEnd/>
            <a:tailEnd/>
          </a:ln>
        </p:spPr>
        <p:txBody>
          <a:bodyPr wrap="none">
            <a:spAutoFit/>
          </a:bodyPr>
          <a:lstStyle/>
          <a:p>
            <a:r>
              <a:rPr lang="it-IT" sz="1600" b="1" dirty="0">
                <a:solidFill>
                  <a:schemeClr val="accent2"/>
                </a:solidFill>
              </a:rPr>
              <a:t>Precedentemente </a:t>
            </a:r>
          </a:p>
          <a:p>
            <a:r>
              <a:rPr lang="it-IT" sz="1600" b="1" dirty="0">
                <a:solidFill>
                  <a:schemeClr val="accent2"/>
                </a:solidFill>
              </a:rPr>
              <a:t>inclusi in </a:t>
            </a:r>
            <a:r>
              <a:rPr lang="it-IT" sz="1600" b="1" dirty="0" err="1">
                <a:solidFill>
                  <a:schemeClr val="accent2"/>
                </a:solidFill>
              </a:rPr>
              <a:t>euteleostei</a:t>
            </a:r>
            <a:endParaRPr lang="it-IT" sz="1600" b="1" dirty="0">
              <a:solidFill>
                <a:schemeClr val="accent2"/>
              </a:solidFill>
            </a:endParaRPr>
          </a:p>
        </p:txBody>
      </p:sp>
      <p:sp>
        <p:nvSpPr>
          <p:cNvPr id="12" name="Rettangolo 16"/>
          <p:cNvSpPr>
            <a:spLocks noChangeArrowheads="1"/>
          </p:cNvSpPr>
          <p:nvPr/>
        </p:nvSpPr>
        <p:spPr bwMode="auto">
          <a:xfrm>
            <a:off x="242887" y="95437"/>
            <a:ext cx="8797617" cy="615553"/>
          </a:xfrm>
          <a:prstGeom prst="rect">
            <a:avLst/>
          </a:prstGeom>
          <a:noFill/>
          <a:ln w="9525">
            <a:noFill/>
            <a:miter lim="800000"/>
            <a:headEnd/>
            <a:tailEnd/>
          </a:ln>
        </p:spPr>
        <p:txBody>
          <a:bodyPr wrap="square">
            <a:spAutoFit/>
          </a:bodyPr>
          <a:lstStyle/>
          <a:p>
            <a:r>
              <a:rPr lang="it-IT" sz="1700" b="1" dirty="0"/>
              <a:t>Secondo la sistematica filogenetica  i gruppi sono aumentati.</a:t>
            </a:r>
          </a:p>
          <a:p>
            <a:r>
              <a:rPr lang="it-IT" sz="1700" b="1" dirty="0"/>
              <a:t>Sono diventati distinti  4  dei gruppi precedentemente inclusi in </a:t>
            </a:r>
            <a:r>
              <a:rPr lang="it-IT" sz="1700" b="1" dirty="0" err="1"/>
              <a:t>euteleostei</a:t>
            </a:r>
            <a:r>
              <a:rPr lang="it-IT" sz="1700" b="1" dirty="0"/>
              <a:t>.</a:t>
            </a:r>
          </a:p>
        </p:txBody>
      </p:sp>
      <p:sp>
        <p:nvSpPr>
          <p:cNvPr id="13" name="CasellaDiTesto 12"/>
          <p:cNvSpPr txBox="1">
            <a:spLocks noChangeArrowheads="1"/>
          </p:cNvSpPr>
          <p:nvPr/>
        </p:nvSpPr>
        <p:spPr bwMode="auto">
          <a:xfrm>
            <a:off x="6276230" y="1653632"/>
            <a:ext cx="2840877" cy="2169825"/>
          </a:xfrm>
          <a:prstGeom prst="rect">
            <a:avLst/>
          </a:prstGeom>
          <a:noFill/>
          <a:ln w="9525">
            <a:noFill/>
            <a:miter lim="800000"/>
            <a:headEnd/>
            <a:tailEnd/>
          </a:ln>
        </p:spPr>
        <p:txBody>
          <a:bodyPr wrap="square">
            <a:spAutoFit/>
          </a:bodyPr>
          <a:lstStyle/>
          <a:p>
            <a:r>
              <a:rPr lang="it-IT" sz="1500" b="1" u="sng" dirty="0" err="1"/>
              <a:t>-Ostariofis</a:t>
            </a:r>
            <a:r>
              <a:rPr lang="it-IT" sz="1500" b="1" dirty="0" err="1"/>
              <a:t>i</a:t>
            </a:r>
            <a:r>
              <a:rPr lang="it-IT" sz="1500" b="1" dirty="0"/>
              <a:t> hanno una vescica </a:t>
            </a:r>
          </a:p>
          <a:p>
            <a:r>
              <a:rPr lang="it-IT" sz="1500" b="1" dirty="0"/>
              <a:t>natatoria costituita da 2 camere </a:t>
            </a:r>
          </a:p>
          <a:p>
            <a:r>
              <a:rPr lang="it-IT" sz="1500" b="1" dirty="0"/>
              <a:t>(quella anteriore è specializzata </a:t>
            </a:r>
          </a:p>
          <a:p>
            <a:r>
              <a:rPr lang="it-IT" sz="1500" b="1" dirty="0"/>
              <a:t>per la ricezione dei suoni, quella</a:t>
            </a:r>
          </a:p>
          <a:p>
            <a:r>
              <a:rPr lang="it-IT" sz="1500" b="1" dirty="0"/>
              <a:t>posteriore serve come organo</a:t>
            </a:r>
          </a:p>
          <a:p>
            <a:r>
              <a:rPr lang="it-IT" sz="1500" b="1" dirty="0"/>
              <a:t> idrostatico).</a:t>
            </a:r>
          </a:p>
          <a:p>
            <a:r>
              <a:rPr lang="it-IT" sz="1500" b="1" u="sng" dirty="0" err="1"/>
              <a:t>-Otophysi</a:t>
            </a:r>
            <a:r>
              <a:rPr lang="it-IT" sz="1500" b="1" dirty="0"/>
              <a:t> hanno l’apparato di </a:t>
            </a:r>
          </a:p>
          <a:p>
            <a:r>
              <a:rPr lang="it-IT" sz="1500" b="1" dirty="0"/>
              <a:t>Weber che migliora la ricezione </a:t>
            </a:r>
          </a:p>
          <a:p>
            <a:r>
              <a:rPr lang="it-IT" sz="1500" b="1" dirty="0"/>
              <a:t>sonora.</a:t>
            </a:r>
          </a:p>
        </p:txBody>
      </p:sp>
      <p:pic>
        <p:nvPicPr>
          <p:cNvPr id="14" name="Picture 10" descr="Immagine correlata"/>
          <p:cNvPicPr>
            <a:picLocks noChangeAspect="1" noChangeArrowheads="1"/>
          </p:cNvPicPr>
          <p:nvPr/>
        </p:nvPicPr>
        <p:blipFill>
          <a:blip r:embed="rId3"/>
          <a:srcRect l="16467" t="17516" r="20433" b="16013"/>
          <a:stretch>
            <a:fillRect/>
          </a:stretch>
        </p:blipFill>
        <p:spPr bwMode="auto">
          <a:xfrm>
            <a:off x="6666732" y="5357283"/>
            <a:ext cx="2177823" cy="1423506"/>
          </a:xfrm>
          <a:prstGeom prst="rect">
            <a:avLst/>
          </a:prstGeom>
          <a:noFill/>
          <a:ln w="9525">
            <a:noFill/>
            <a:miter lim="800000"/>
            <a:headEnd/>
            <a:tailEnd/>
          </a:ln>
        </p:spPr>
      </p:pic>
      <p:pic>
        <p:nvPicPr>
          <p:cNvPr id="15" name="Picture 14" descr="Risultati immagini per ostariophysi"/>
          <p:cNvPicPr>
            <a:picLocks noChangeAspect="1" noChangeArrowheads="1"/>
          </p:cNvPicPr>
          <p:nvPr/>
        </p:nvPicPr>
        <p:blipFill>
          <a:blip r:embed="rId4"/>
          <a:srcRect/>
          <a:stretch>
            <a:fillRect/>
          </a:stretch>
        </p:blipFill>
        <p:spPr bwMode="auto">
          <a:xfrm>
            <a:off x="6442790" y="3718408"/>
            <a:ext cx="2401766" cy="1420007"/>
          </a:xfrm>
          <a:prstGeom prst="rect">
            <a:avLst/>
          </a:prstGeom>
          <a:noFill/>
          <a:ln w="9525">
            <a:noFill/>
            <a:miter lim="800000"/>
            <a:headEnd/>
            <a:tailEnd/>
          </a:ln>
        </p:spPr>
      </p:pic>
      <p:sp>
        <p:nvSpPr>
          <p:cNvPr id="16" name="Freccia a sinistra 5"/>
          <p:cNvSpPr>
            <a:spLocks noChangeArrowheads="1"/>
          </p:cNvSpPr>
          <p:nvPr/>
        </p:nvSpPr>
        <p:spPr bwMode="auto">
          <a:xfrm>
            <a:off x="4805218" y="5984996"/>
            <a:ext cx="755650" cy="363538"/>
          </a:xfrm>
          <a:prstGeom prst="leftArrow">
            <a:avLst>
              <a:gd name="adj1" fmla="val 50000"/>
              <a:gd name="adj2" fmla="val 49963"/>
            </a:avLst>
          </a:prstGeom>
          <a:solidFill>
            <a:srgbClr val="FF0000"/>
          </a:solidFill>
          <a:ln w="9525" algn="ctr">
            <a:solidFill>
              <a:schemeClr val="tx1"/>
            </a:solidFill>
            <a:round/>
            <a:headEnd/>
            <a:tailEnd/>
          </a:ln>
        </p:spPr>
        <p:txBody>
          <a:bodyPr/>
          <a:lstStyle/>
          <a:p>
            <a:endParaRPr lang="it-IT"/>
          </a:p>
        </p:txBody>
      </p:sp>
      <p:cxnSp>
        <p:nvCxnSpPr>
          <p:cNvPr id="17" name="Connettore 1 21"/>
          <p:cNvCxnSpPr>
            <a:cxnSpLocks noChangeShapeType="1"/>
          </p:cNvCxnSpPr>
          <p:nvPr/>
        </p:nvCxnSpPr>
        <p:spPr bwMode="auto">
          <a:xfrm rot="5400000">
            <a:off x="4813630" y="4391914"/>
            <a:ext cx="852488" cy="3175"/>
          </a:xfrm>
          <a:prstGeom prst="line">
            <a:avLst/>
          </a:prstGeom>
          <a:noFill/>
          <a:ln w="31750" algn="ctr">
            <a:solidFill>
              <a:srgbClr val="FF0000"/>
            </a:solidFill>
            <a:round/>
            <a:headEnd/>
            <a:tailEnd/>
          </a:ln>
        </p:spPr>
      </p:cxnSp>
      <p:cxnSp>
        <p:nvCxnSpPr>
          <p:cNvPr id="18" name="Connettore 1 21"/>
          <p:cNvCxnSpPr>
            <a:cxnSpLocks noChangeShapeType="1"/>
          </p:cNvCxnSpPr>
          <p:nvPr/>
        </p:nvCxnSpPr>
        <p:spPr bwMode="auto">
          <a:xfrm rot="5400000">
            <a:off x="4511760" y="4710583"/>
            <a:ext cx="852488" cy="3175"/>
          </a:xfrm>
          <a:prstGeom prst="line">
            <a:avLst/>
          </a:prstGeom>
          <a:noFill/>
          <a:ln w="31750" algn="ctr">
            <a:solidFill>
              <a:srgbClr val="FF0000"/>
            </a:solidFill>
            <a:round/>
            <a:headEnd/>
            <a:tailEnd/>
          </a:ln>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0312"/>
          <p:cNvPicPr>
            <a:picLocks noChangeAspect="1" noChangeArrowheads="1"/>
          </p:cNvPicPr>
          <p:nvPr/>
        </p:nvPicPr>
        <p:blipFill>
          <a:blip r:embed="rId2"/>
          <a:srcRect l="9381" b="7472"/>
          <a:stretch>
            <a:fillRect/>
          </a:stretch>
        </p:blipFill>
        <p:spPr bwMode="auto">
          <a:xfrm>
            <a:off x="877472" y="269577"/>
            <a:ext cx="5607848" cy="6414247"/>
          </a:xfrm>
          <a:prstGeom prst="rect">
            <a:avLst/>
          </a:prstGeom>
          <a:noFill/>
          <a:ln w="9525">
            <a:noFill/>
            <a:miter lim="800000"/>
            <a:headEnd/>
            <a:tailEnd/>
          </a:ln>
        </p:spPr>
      </p:pic>
      <p:sp>
        <p:nvSpPr>
          <p:cNvPr id="4" name="Text Box 7"/>
          <p:cNvSpPr txBox="1">
            <a:spLocks noChangeArrowheads="1"/>
          </p:cNvSpPr>
          <p:nvPr/>
        </p:nvSpPr>
        <p:spPr bwMode="auto">
          <a:xfrm>
            <a:off x="6615952" y="259087"/>
            <a:ext cx="2074799" cy="369332"/>
          </a:xfrm>
          <a:prstGeom prst="rect">
            <a:avLst/>
          </a:prstGeom>
          <a:noFill/>
          <a:ln w="9525">
            <a:noFill/>
            <a:miter lim="800000"/>
            <a:headEnd/>
            <a:tailEnd/>
          </a:ln>
        </p:spPr>
        <p:txBody>
          <a:bodyPr wrap="none">
            <a:spAutoFit/>
          </a:bodyPr>
          <a:lstStyle/>
          <a:p>
            <a:r>
              <a:rPr lang="it-IT" b="1" dirty="0"/>
              <a:t>EUTELEOSTEI (</a:t>
            </a:r>
            <a:r>
              <a:rPr lang="it-IT" b="1" dirty="0" err="1"/>
              <a:t>Liem</a:t>
            </a:r>
            <a:r>
              <a:rPr lang="it-IT" sz="1600" b="1" dirty="0"/>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6907203" y="540689"/>
            <a:ext cx="1602665" cy="1135633"/>
            <a:chOff x="296" y="2004"/>
            <a:chExt cx="3563" cy="3470"/>
          </a:xfrm>
        </p:grpSpPr>
        <p:pic>
          <p:nvPicPr>
            <p:cNvPr id="3" name="Picture 15" descr="0905"/>
            <p:cNvPicPr>
              <a:picLocks noChangeAspect="1" noChangeArrowheads="1"/>
            </p:cNvPicPr>
            <p:nvPr/>
          </p:nvPicPr>
          <p:blipFill>
            <a:blip r:embed="rId2"/>
            <a:srcRect l="64566" t="19077" r="3674" b="21544"/>
            <a:stretch>
              <a:fillRect/>
            </a:stretch>
          </p:blipFill>
          <p:spPr bwMode="auto">
            <a:xfrm>
              <a:off x="296" y="2004"/>
              <a:ext cx="3563" cy="3470"/>
            </a:xfrm>
            <a:prstGeom prst="rect">
              <a:avLst/>
            </a:prstGeom>
            <a:noFill/>
            <a:ln w="9525">
              <a:noFill/>
              <a:miter lim="800000"/>
              <a:headEnd/>
              <a:tailEnd/>
            </a:ln>
          </p:spPr>
        </p:pic>
        <p:sp>
          <p:nvSpPr>
            <p:cNvPr id="4" name="Oval 18"/>
            <p:cNvSpPr>
              <a:spLocks noChangeArrowheads="1"/>
            </p:cNvSpPr>
            <p:nvPr/>
          </p:nvSpPr>
          <p:spPr bwMode="auto">
            <a:xfrm>
              <a:off x="788" y="3115"/>
              <a:ext cx="658" cy="247"/>
            </a:xfrm>
            <a:prstGeom prst="ellipse">
              <a:avLst/>
            </a:prstGeom>
            <a:solidFill>
              <a:schemeClr val="bg1"/>
            </a:solidFill>
            <a:ln w="9525">
              <a:noFill/>
              <a:round/>
              <a:headEnd/>
              <a:tailEnd/>
            </a:ln>
          </p:spPr>
          <p:txBody>
            <a:bodyPr wrap="none" anchor="ctr"/>
            <a:lstStyle/>
            <a:p>
              <a:endParaRPr lang="it-IT"/>
            </a:p>
          </p:txBody>
        </p:sp>
        <p:sp>
          <p:nvSpPr>
            <p:cNvPr id="5" name="Oval 19"/>
            <p:cNvSpPr>
              <a:spLocks noChangeArrowheads="1"/>
            </p:cNvSpPr>
            <p:nvPr/>
          </p:nvSpPr>
          <p:spPr bwMode="auto">
            <a:xfrm>
              <a:off x="388" y="4467"/>
              <a:ext cx="212" cy="282"/>
            </a:xfrm>
            <a:prstGeom prst="ellipse">
              <a:avLst/>
            </a:prstGeom>
            <a:solidFill>
              <a:schemeClr val="bg1"/>
            </a:solidFill>
            <a:ln w="9525">
              <a:noFill/>
              <a:round/>
              <a:headEnd/>
              <a:tailEnd/>
            </a:ln>
          </p:spPr>
          <p:txBody>
            <a:bodyPr wrap="none" anchor="ctr"/>
            <a:lstStyle/>
            <a:p>
              <a:endParaRPr lang="it-IT"/>
            </a:p>
          </p:txBody>
        </p:sp>
        <p:sp>
          <p:nvSpPr>
            <p:cNvPr id="6" name="Oval 20"/>
            <p:cNvSpPr>
              <a:spLocks noChangeArrowheads="1"/>
            </p:cNvSpPr>
            <p:nvPr/>
          </p:nvSpPr>
          <p:spPr bwMode="auto">
            <a:xfrm>
              <a:off x="470" y="3186"/>
              <a:ext cx="318" cy="365"/>
            </a:xfrm>
            <a:prstGeom prst="ellipse">
              <a:avLst/>
            </a:prstGeom>
            <a:solidFill>
              <a:schemeClr val="bg1"/>
            </a:solidFill>
            <a:ln w="9525">
              <a:noFill/>
              <a:round/>
              <a:headEnd/>
              <a:tailEnd/>
            </a:ln>
          </p:spPr>
          <p:txBody>
            <a:bodyPr wrap="none" anchor="ctr"/>
            <a:lstStyle/>
            <a:p>
              <a:endParaRPr lang="it-IT"/>
            </a:p>
          </p:txBody>
        </p:sp>
      </p:grpSp>
      <p:sp>
        <p:nvSpPr>
          <p:cNvPr id="7" name="Text Box 11"/>
          <p:cNvSpPr txBox="1">
            <a:spLocks noChangeArrowheads="1"/>
          </p:cNvSpPr>
          <p:nvPr/>
        </p:nvSpPr>
        <p:spPr bwMode="auto">
          <a:xfrm>
            <a:off x="169863" y="1406436"/>
            <a:ext cx="8974137" cy="615553"/>
          </a:xfrm>
          <a:prstGeom prst="rect">
            <a:avLst/>
          </a:prstGeom>
          <a:noFill/>
          <a:ln w="9525">
            <a:noFill/>
            <a:miter lim="800000"/>
            <a:headEnd/>
            <a:tailEnd/>
          </a:ln>
        </p:spPr>
        <p:txBody>
          <a:bodyPr wrap="square">
            <a:spAutoFit/>
          </a:bodyPr>
          <a:lstStyle/>
          <a:p>
            <a:pPr>
              <a:buFontTx/>
              <a:buChar char="-"/>
            </a:pPr>
            <a:r>
              <a:rPr lang="it-IT" sz="1700" b="1" u="sng" dirty="0"/>
              <a:t>Pinna più mobile e più flessibile</a:t>
            </a:r>
            <a:r>
              <a:rPr lang="it-IT" sz="1700" b="1" dirty="0"/>
              <a:t> per diminuzione dei </a:t>
            </a:r>
            <a:r>
              <a:rPr lang="it-IT" sz="1700" b="1" dirty="0" err="1"/>
              <a:t>lepidotrichi</a:t>
            </a:r>
            <a:r>
              <a:rPr lang="it-IT" sz="1700" b="1" dirty="0"/>
              <a:t>.</a:t>
            </a:r>
          </a:p>
          <a:p>
            <a:r>
              <a:rPr lang="it-IT" sz="1700" b="1" dirty="0"/>
              <a:t>- </a:t>
            </a:r>
            <a:r>
              <a:rPr lang="it-IT" sz="1700" b="1" u="sng" dirty="0"/>
              <a:t>Alleggerimento della scaglia</a:t>
            </a:r>
            <a:r>
              <a:rPr lang="it-IT" sz="1700" b="1" dirty="0"/>
              <a:t> (non c’è più </a:t>
            </a:r>
            <a:r>
              <a:rPr lang="it-IT" sz="1700" b="1" dirty="0" err="1"/>
              <a:t>ganoina</a:t>
            </a:r>
            <a:r>
              <a:rPr lang="it-IT" sz="1700" b="1" dirty="0"/>
              <a:t>) seguito da cambiamento della forma. </a:t>
            </a:r>
          </a:p>
        </p:txBody>
      </p:sp>
      <p:sp>
        <p:nvSpPr>
          <p:cNvPr id="8" name="Text Box 9"/>
          <p:cNvSpPr txBox="1">
            <a:spLocks noChangeArrowheads="1"/>
          </p:cNvSpPr>
          <p:nvPr/>
        </p:nvSpPr>
        <p:spPr bwMode="auto">
          <a:xfrm>
            <a:off x="198438" y="144463"/>
            <a:ext cx="8569044" cy="369332"/>
          </a:xfrm>
          <a:prstGeom prst="rect">
            <a:avLst/>
          </a:prstGeom>
          <a:noFill/>
          <a:ln w="9525">
            <a:noFill/>
            <a:miter lim="800000"/>
            <a:headEnd/>
            <a:tailEnd/>
          </a:ln>
        </p:spPr>
        <p:txBody>
          <a:bodyPr wrap="square">
            <a:spAutoFit/>
          </a:bodyPr>
          <a:lstStyle/>
          <a:p>
            <a:r>
              <a:rPr lang="it-IT" sz="1800" b="1" u="sng" dirty="0"/>
              <a:t>Modificazioni nella transizione da </a:t>
            </a:r>
            <a:r>
              <a:rPr lang="it-IT" sz="1800" b="1" u="sng" dirty="0" err="1"/>
              <a:t>attinopterigi</a:t>
            </a:r>
            <a:r>
              <a:rPr lang="it-IT" sz="1800" b="1" u="sng" dirty="0"/>
              <a:t> primitivi ad </a:t>
            </a:r>
            <a:r>
              <a:rPr lang="it-IT" sz="1800" b="1" u="sng" dirty="0" err="1"/>
              <a:t>attinopterigi</a:t>
            </a:r>
            <a:r>
              <a:rPr lang="it-IT" sz="1800" b="1" u="sng" dirty="0"/>
              <a:t> derivati</a:t>
            </a:r>
          </a:p>
        </p:txBody>
      </p:sp>
      <p:pic>
        <p:nvPicPr>
          <p:cNvPr id="9" name="Picture 8" descr="http://www.webalice.it/colapisci/PescItalia/Morfologia/Pelle/foto/ganoidi.jpg"/>
          <p:cNvPicPr>
            <a:picLocks noChangeAspect="1" noChangeArrowheads="1"/>
          </p:cNvPicPr>
          <p:nvPr/>
        </p:nvPicPr>
        <p:blipFill>
          <a:blip r:embed="rId3"/>
          <a:srcRect/>
          <a:stretch>
            <a:fillRect/>
          </a:stretch>
        </p:blipFill>
        <p:spPr bwMode="auto">
          <a:xfrm>
            <a:off x="726140" y="2447365"/>
            <a:ext cx="1966259" cy="1301969"/>
          </a:xfrm>
          <a:prstGeom prst="rect">
            <a:avLst/>
          </a:prstGeom>
          <a:noFill/>
          <a:ln w="9525">
            <a:noFill/>
            <a:miter lim="800000"/>
            <a:headEnd/>
            <a:tailEnd/>
          </a:ln>
        </p:spPr>
      </p:pic>
      <p:grpSp>
        <p:nvGrpSpPr>
          <p:cNvPr id="10" name="Gruppo 32"/>
          <p:cNvGrpSpPr>
            <a:grpSpLocks/>
          </p:cNvGrpSpPr>
          <p:nvPr/>
        </p:nvGrpSpPr>
        <p:grpSpPr bwMode="auto">
          <a:xfrm>
            <a:off x="2947537" y="2079352"/>
            <a:ext cx="4987506" cy="2085509"/>
            <a:chOff x="3112587" y="4286249"/>
            <a:chExt cx="4985246" cy="2085668"/>
          </a:xfrm>
        </p:grpSpPr>
        <p:sp>
          <p:nvSpPr>
            <p:cNvPr id="11" name="Freccia a destra 22"/>
            <p:cNvSpPr>
              <a:spLocks noChangeArrowheads="1"/>
            </p:cNvSpPr>
            <p:nvPr/>
          </p:nvSpPr>
          <p:spPr bwMode="auto">
            <a:xfrm>
              <a:off x="3112587" y="5204758"/>
              <a:ext cx="714380" cy="357192"/>
            </a:xfrm>
            <a:prstGeom prst="rightArrow">
              <a:avLst>
                <a:gd name="adj1" fmla="val 50000"/>
                <a:gd name="adj2" fmla="val 50000"/>
              </a:avLst>
            </a:prstGeom>
            <a:solidFill>
              <a:schemeClr val="tx1"/>
            </a:solidFill>
            <a:ln w="9525" algn="ctr">
              <a:solidFill>
                <a:schemeClr val="tx1"/>
              </a:solidFill>
              <a:round/>
              <a:headEnd/>
              <a:tailEnd/>
            </a:ln>
          </p:spPr>
          <p:txBody>
            <a:bodyPr/>
            <a:lstStyle/>
            <a:p>
              <a:endParaRPr lang="it-IT"/>
            </a:p>
          </p:txBody>
        </p:sp>
        <p:grpSp>
          <p:nvGrpSpPr>
            <p:cNvPr id="12" name="Gruppo 26"/>
            <p:cNvGrpSpPr>
              <a:grpSpLocks/>
            </p:cNvGrpSpPr>
            <p:nvPr/>
          </p:nvGrpSpPr>
          <p:grpSpPr bwMode="auto">
            <a:xfrm>
              <a:off x="4715160" y="4286249"/>
              <a:ext cx="3291696" cy="916700"/>
              <a:chOff x="4715160" y="4286249"/>
              <a:chExt cx="3291696" cy="916700"/>
            </a:xfrm>
          </p:grpSpPr>
          <p:pic>
            <p:nvPicPr>
              <p:cNvPr id="17" name="Picture 10" descr="http://www.webalice.it/colapisci/PescItalia/Morfologia/Pelle/foto/cicloidi.jpg"/>
              <p:cNvPicPr>
                <a:picLocks noChangeAspect="1" noChangeArrowheads="1"/>
              </p:cNvPicPr>
              <p:nvPr/>
            </p:nvPicPr>
            <p:blipFill>
              <a:blip r:embed="rId4"/>
              <a:srcRect/>
              <a:stretch>
                <a:fillRect/>
              </a:stretch>
            </p:blipFill>
            <p:spPr bwMode="auto">
              <a:xfrm>
                <a:off x="4715160" y="4286249"/>
                <a:ext cx="1642773" cy="916700"/>
              </a:xfrm>
              <a:prstGeom prst="rect">
                <a:avLst/>
              </a:prstGeom>
              <a:noFill/>
              <a:ln w="9525">
                <a:noFill/>
                <a:miter lim="800000"/>
                <a:headEnd/>
                <a:tailEnd/>
              </a:ln>
            </p:spPr>
          </p:pic>
          <p:sp>
            <p:nvSpPr>
              <p:cNvPr id="18" name="CasellaDiTesto 24"/>
              <p:cNvSpPr txBox="1">
                <a:spLocks noChangeArrowheads="1"/>
              </p:cNvSpPr>
              <p:nvPr/>
            </p:nvSpPr>
            <p:spPr bwMode="auto">
              <a:xfrm>
                <a:off x="6681004" y="4597787"/>
                <a:ext cx="1325852" cy="323190"/>
              </a:xfrm>
              <a:prstGeom prst="rect">
                <a:avLst/>
              </a:prstGeom>
              <a:noFill/>
              <a:ln w="9525">
                <a:noFill/>
                <a:miter lim="800000"/>
                <a:headEnd/>
                <a:tailEnd/>
              </a:ln>
            </p:spPr>
            <p:txBody>
              <a:bodyPr wrap="none">
                <a:spAutoFit/>
              </a:bodyPr>
              <a:lstStyle/>
              <a:p>
                <a:r>
                  <a:rPr lang="it-IT" sz="1500" b="1" dirty="0"/>
                  <a:t>Scaglie cicloidi</a:t>
                </a:r>
              </a:p>
            </p:txBody>
          </p:sp>
        </p:grpSp>
        <p:grpSp>
          <p:nvGrpSpPr>
            <p:cNvPr id="13" name="Gruppo 28"/>
            <p:cNvGrpSpPr>
              <a:grpSpLocks/>
            </p:cNvGrpSpPr>
            <p:nvPr/>
          </p:nvGrpSpPr>
          <p:grpSpPr bwMode="auto">
            <a:xfrm>
              <a:off x="4713566" y="5375102"/>
              <a:ext cx="3384267" cy="880247"/>
              <a:chOff x="4713566" y="5375102"/>
              <a:chExt cx="3384267" cy="880247"/>
            </a:xfrm>
          </p:grpSpPr>
          <p:pic>
            <p:nvPicPr>
              <p:cNvPr id="15" name="Picture 12" descr="http://www.webalice.it/colapisci/PescItalia/Morfologia/Pelle/foto/ctenoidi.jpg"/>
              <p:cNvPicPr>
                <a:picLocks noChangeAspect="1" noChangeArrowheads="1"/>
              </p:cNvPicPr>
              <p:nvPr/>
            </p:nvPicPr>
            <p:blipFill>
              <a:blip r:embed="rId5"/>
              <a:srcRect/>
              <a:stretch>
                <a:fillRect/>
              </a:stretch>
            </p:blipFill>
            <p:spPr bwMode="auto">
              <a:xfrm>
                <a:off x="4713566" y="5375102"/>
                <a:ext cx="1715844" cy="880247"/>
              </a:xfrm>
              <a:prstGeom prst="rect">
                <a:avLst/>
              </a:prstGeom>
              <a:noFill/>
              <a:ln w="9525">
                <a:noFill/>
                <a:miter lim="800000"/>
                <a:headEnd/>
                <a:tailEnd/>
              </a:ln>
            </p:spPr>
          </p:pic>
          <p:sp>
            <p:nvSpPr>
              <p:cNvPr id="16" name="CasellaDiTesto 27"/>
              <p:cNvSpPr txBox="1">
                <a:spLocks noChangeArrowheads="1"/>
              </p:cNvSpPr>
              <p:nvPr/>
            </p:nvSpPr>
            <p:spPr bwMode="auto">
              <a:xfrm>
                <a:off x="6681420" y="5860577"/>
                <a:ext cx="1416413" cy="323190"/>
              </a:xfrm>
              <a:prstGeom prst="rect">
                <a:avLst/>
              </a:prstGeom>
              <a:noFill/>
              <a:ln w="9525">
                <a:noFill/>
                <a:miter lim="800000"/>
                <a:headEnd/>
                <a:tailEnd/>
              </a:ln>
            </p:spPr>
            <p:txBody>
              <a:bodyPr wrap="none">
                <a:spAutoFit/>
              </a:bodyPr>
              <a:lstStyle/>
              <a:p>
                <a:r>
                  <a:rPr lang="it-IT" sz="1500" b="1" dirty="0"/>
                  <a:t>Scaglie ctenoidi</a:t>
                </a:r>
              </a:p>
            </p:txBody>
          </p:sp>
        </p:grpSp>
        <p:sp>
          <p:nvSpPr>
            <p:cNvPr id="14" name="Parentesi graffa aperta 29"/>
            <p:cNvSpPr>
              <a:spLocks/>
            </p:cNvSpPr>
            <p:nvPr/>
          </p:nvSpPr>
          <p:spPr bwMode="auto">
            <a:xfrm>
              <a:off x="3927578" y="4358972"/>
              <a:ext cx="405592" cy="2012945"/>
            </a:xfrm>
            <a:prstGeom prst="leftBrace">
              <a:avLst>
                <a:gd name="adj1" fmla="val 8322"/>
                <a:gd name="adj2" fmla="val 50000"/>
              </a:avLst>
            </a:prstGeom>
            <a:noFill/>
            <a:ln w="9525" algn="ctr">
              <a:solidFill>
                <a:schemeClr val="tx1"/>
              </a:solidFill>
              <a:round/>
              <a:headEnd/>
              <a:tailEnd/>
            </a:ln>
          </p:spPr>
          <p:txBody>
            <a:bodyPr/>
            <a:lstStyle/>
            <a:p>
              <a:endParaRPr lang="it-IT"/>
            </a:p>
          </p:txBody>
        </p:sp>
      </p:grpSp>
      <p:sp>
        <p:nvSpPr>
          <p:cNvPr id="19" name="CasellaDiTesto 2"/>
          <p:cNvSpPr txBox="1">
            <a:spLocks noChangeArrowheads="1"/>
          </p:cNvSpPr>
          <p:nvPr/>
        </p:nvSpPr>
        <p:spPr bwMode="auto">
          <a:xfrm>
            <a:off x="187325" y="3767237"/>
            <a:ext cx="3473450" cy="877888"/>
          </a:xfrm>
          <a:prstGeom prst="rect">
            <a:avLst/>
          </a:prstGeom>
          <a:noFill/>
          <a:ln w="9525">
            <a:noFill/>
            <a:miter lim="800000"/>
            <a:headEnd/>
            <a:tailEnd/>
          </a:ln>
        </p:spPr>
        <p:txBody>
          <a:bodyPr>
            <a:spAutoFit/>
          </a:bodyPr>
          <a:lstStyle/>
          <a:p>
            <a:r>
              <a:rPr lang="it-IT" sz="1700" b="1" dirty="0"/>
              <a:t>Scaglie ganoidi, romboidali</a:t>
            </a:r>
          </a:p>
          <a:p>
            <a:r>
              <a:rPr lang="it-IT" sz="1700" b="1" dirty="0"/>
              <a:t> e interconnesse tra loro </a:t>
            </a:r>
          </a:p>
          <a:p>
            <a:r>
              <a:rPr lang="it-IT" sz="1700" b="1" dirty="0"/>
              <a:t>(articolazione a incastro)</a:t>
            </a:r>
          </a:p>
        </p:txBody>
      </p:sp>
      <p:pic>
        <p:nvPicPr>
          <p:cNvPr id="20" name="Picture 35" descr="0606"/>
          <p:cNvPicPr>
            <a:picLocks noChangeAspect="1" noChangeArrowheads="1"/>
          </p:cNvPicPr>
          <p:nvPr/>
        </p:nvPicPr>
        <p:blipFill>
          <a:blip r:embed="rId6"/>
          <a:srcRect l="47662" t="27681" b="41603"/>
          <a:stretch>
            <a:fillRect/>
          </a:stretch>
        </p:blipFill>
        <p:spPr bwMode="auto">
          <a:xfrm>
            <a:off x="5103582" y="4826379"/>
            <a:ext cx="2181569" cy="1390933"/>
          </a:xfrm>
          <a:prstGeom prst="rect">
            <a:avLst/>
          </a:prstGeom>
          <a:noFill/>
          <a:ln w="9525">
            <a:noFill/>
            <a:miter lim="800000"/>
            <a:headEnd/>
            <a:tailEnd/>
          </a:ln>
        </p:spPr>
      </p:pic>
      <p:sp>
        <p:nvSpPr>
          <p:cNvPr id="21" name="Text Box 33"/>
          <p:cNvSpPr txBox="1">
            <a:spLocks noChangeArrowheads="1"/>
          </p:cNvSpPr>
          <p:nvPr/>
        </p:nvSpPr>
        <p:spPr bwMode="auto">
          <a:xfrm>
            <a:off x="136525" y="4634918"/>
            <a:ext cx="8630957" cy="1154162"/>
          </a:xfrm>
          <a:prstGeom prst="rect">
            <a:avLst/>
          </a:prstGeom>
          <a:noFill/>
          <a:ln w="9525">
            <a:noFill/>
            <a:miter lim="800000"/>
            <a:headEnd/>
            <a:tailEnd/>
          </a:ln>
        </p:spPr>
        <p:txBody>
          <a:bodyPr wrap="square">
            <a:spAutoFit/>
          </a:bodyPr>
          <a:lstStyle/>
          <a:p>
            <a:r>
              <a:rPr lang="it-IT" sz="1700" b="1" dirty="0"/>
              <a:t>Scaglie divenute flessibili (x presenza di fibre elastiche) permettono al corpo di piegarsi lateralmente.</a:t>
            </a:r>
          </a:p>
          <a:p>
            <a:endParaRPr lang="it-IT" sz="1700" b="1" dirty="0"/>
          </a:p>
          <a:p>
            <a:r>
              <a:rPr lang="it-IT" sz="1700" b="1" dirty="0"/>
              <a:t>Si evolve la </a:t>
            </a:r>
            <a:r>
              <a:rPr lang="it-IT" sz="1700" b="1" u="sng" dirty="0"/>
              <a:t>condizione embricata </a:t>
            </a:r>
            <a:r>
              <a:rPr lang="it-IT" sz="1700" b="1" dirty="0"/>
              <a:t>(tasca di scaglia</a:t>
            </a:r>
            <a:r>
              <a:rPr lang="it-IT" sz="1800" b="1" dirty="0"/>
              <a:t>).</a:t>
            </a:r>
          </a:p>
        </p:txBody>
      </p:sp>
      <p:grpSp>
        <p:nvGrpSpPr>
          <p:cNvPr id="22" name="Gruppo 36"/>
          <p:cNvGrpSpPr>
            <a:grpSpLocks/>
          </p:cNvGrpSpPr>
          <p:nvPr/>
        </p:nvGrpSpPr>
        <p:grpSpPr bwMode="auto">
          <a:xfrm>
            <a:off x="104754" y="6184654"/>
            <a:ext cx="8850987" cy="614362"/>
            <a:chOff x="14993" y="8005227"/>
            <a:chExt cx="8851398" cy="615553"/>
          </a:xfrm>
        </p:grpSpPr>
        <p:sp>
          <p:nvSpPr>
            <p:cNvPr id="23" name="Rettangolo 31"/>
            <p:cNvSpPr>
              <a:spLocks noChangeArrowheads="1"/>
            </p:cNvSpPr>
            <p:nvPr/>
          </p:nvSpPr>
          <p:spPr bwMode="auto">
            <a:xfrm>
              <a:off x="14993" y="8005227"/>
              <a:ext cx="8851398" cy="615553"/>
            </a:xfrm>
            <a:prstGeom prst="rect">
              <a:avLst/>
            </a:prstGeom>
            <a:noFill/>
            <a:ln w="9525">
              <a:noFill/>
              <a:miter lim="800000"/>
              <a:headEnd/>
              <a:tailEnd/>
            </a:ln>
          </p:spPr>
          <p:txBody>
            <a:bodyPr wrap="square">
              <a:spAutoFit/>
            </a:bodyPr>
            <a:lstStyle/>
            <a:p>
              <a:r>
                <a:rPr lang="it-IT" sz="1700" b="1" dirty="0"/>
                <a:t>Queste 2 modificazioni hanno portato a un  </a:t>
              </a:r>
              <a:r>
                <a:rPr lang="it-IT" sz="1700" b="1" u="sng" dirty="0"/>
                <a:t>miglioramento della locomozione</a:t>
              </a:r>
              <a:r>
                <a:rPr lang="it-IT" sz="1700" b="1" dirty="0"/>
                <a:t>                 </a:t>
              </a:r>
            </a:p>
            <a:p>
              <a:r>
                <a:rPr lang="it-IT" sz="1700" b="1" dirty="0"/>
                <a:t>                        maggiore abilità a evitare i predatori.</a:t>
              </a:r>
            </a:p>
          </p:txBody>
        </p:sp>
        <p:cxnSp>
          <p:nvCxnSpPr>
            <p:cNvPr id="24" name="Connettore 2 35"/>
            <p:cNvCxnSpPr>
              <a:cxnSpLocks noChangeShapeType="1"/>
            </p:cNvCxnSpPr>
            <p:nvPr/>
          </p:nvCxnSpPr>
          <p:spPr bwMode="auto">
            <a:xfrm>
              <a:off x="266367" y="8454453"/>
              <a:ext cx="824457" cy="14990"/>
            </a:xfrm>
            <a:prstGeom prst="straightConnector1">
              <a:avLst/>
            </a:prstGeom>
            <a:noFill/>
            <a:ln w="9525" algn="ctr">
              <a:solidFill>
                <a:schemeClr val="tx1"/>
              </a:solidFill>
              <a:round/>
              <a:headEnd/>
              <a:tailEnd type="arrow" w="med" len="med"/>
            </a:ln>
          </p:spPr>
        </p:cxn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22"/>
          <p:cNvSpPr txBox="1">
            <a:spLocks noChangeArrowheads="1"/>
          </p:cNvSpPr>
          <p:nvPr/>
        </p:nvSpPr>
        <p:spPr bwMode="auto">
          <a:xfrm>
            <a:off x="46038" y="182347"/>
            <a:ext cx="9097962" cy="615553"/>
          </a:xfrm>
          <a:prstGeom prst="rect">
            <a:avLst/>
          </a:prstGeom>
          <a:noFill/>
          <a:ln w="9525">
            <a:noFill/>
            <a:miter lim="800000"/>
            <a:headEnd/>
            <a:tailEnd/>
          </a:ln>
        </p:spPr>
        <p:txBody>
          <a:bodyPr wrap="square">
            <a:spAutoFit/>
          </a:bodyPr>
          <a:lstStyle/>
          <a:p>
            <a:r>
              <a:rPr lang="it-IT" sz="1700" b="1" dirty="0"/>
              <a:t>-Vescica gassosa si specializza in organo idrostatico (perdendo la sua funzione di organo respiratorio</a:t>
            </a:r>
          </a:p>
          <a:p>
            <a:r>
              <a:rPr lang="it-IT" sz="1700" b="1" dirty="0"/>
              <a:t> accessorio).</a:t>
            </a:r>
          </a:p>
        </p:txBody>
      </p:sp>
      <p:grpSp>
        <p:nvGrpSpPr>
          <p:cNvPr id="8" name="Group 21"/>
          <p:cNvGrpSpPr>
            <a:grpSpLocks/>
          </p:cNvGrpSpPr>
          <p:nvPr/>
        </p:nvGrpSpPr>
        <p:grpSpPr bwMode="auto">
          <a:xfrm>
            <a:off x="5239362" y="3637481"/>
            <a:ext cx="2842841" cy="3054634"/>
            <a:chOff x="481" y="706"/>
            <a:chExt cx="3263" cy="3195"/>
          </a:xfrm>
        </p:grpSpPr>
        <p:grpSp>
          <p:nvGrpSpPr>
            <p:cNvPr id="9" name="Group 8"/>
            <p:cNvGrpSpPr>
              <a:grpSpLocks/>
            </p:cNvGrpSpPr>
            <p:nvPr/>
          </p:nvGrpSpPr>
          <p:grpSpPr bwMode="auto">
            <a:xfrm>
              <a:off x="481" y="706"/>
              <a:ext cx="3263" cy="3195"/>
              <a:chOff x="0" y="564"/>
              <a:chExt cx="3522" cy="4583"/>
            </a:xfrm>
          </p:grpSpPr>
          <p:pic>
            <p:nvPicPr>
              <p:cNvPr id="12" name="Picture 9" descr="0810"/>
              <p:cNvPicPr>
                <a:picLocks noChangeAspect="1" noChangeArrowheads="1"/>
              </p:cNvPicPr>
              <p:nvPr/>
            </p:nvPicPr>
            <p:blipFill>
              <a:blip r:embed="rId2"/>
              <a:srcRect r="47375" b="32216"/>
              <a:stretch>
                <a:fillRect/>
              </a:stretch>
            </p:blipFill>
            <p:spPr bwMode="auto">
              <a:xfrm>
                <a:off x="0" y="564"/>
                <a:ext cx="3454" cy="4583"/>
              </a:xfrm>
              <a:prstGeom prst="rect">
                <a:avLst/>
              </a:prstGeom>
              <a:noFill/>
              <a:ln w="9525">
                <a:noFill/>
                <a:miter lim="800000"/>
                <a:headEnd/>
                <a:tailEnd/>
              </a:ln>
            </p:spPr>
          </p:pic>
          <p:sp>
            <p:nvSpPr>
              <p:cNvPr id="13" name="Rectangle 10"/>
              <p:cNvSpPr>
                <a:spLocks noChangeArrowheads="1"/>
              </p:cNvSpPr>
              <p:nvPr/>
            </p:nvSpPr>
            <p:spPr bwMode="auto">
              <a:xfrm>
                <a:off x="3180" y="2790"/>
                <a:ext cx="342" cy="180"/>
              </a:xfrm>
              <a:prstGeom prst="rect">
                <a:avLst/>
              </a:prstGeom>
              <a:solidFill>
                <a:schemeClr val="bg1"/>
              </a:solidFill>
              <a:ln w="9525">
                <a:noFill/>
                <a:miter lim="800000"/>
                <a:headEnd/>
                <a:tailEnd/>
              </a:ln>
            </p:spPr>
            <p:txBody>
              <a:bodyPr wrap="none" anchor="ctr"/>
              <a:lstStyle/>
              <a:p>
                <a:endParaRPr lang="it-IT"/>
              </a:p>
            </p:txBody>
          </p:sp>
          <p:sp>
            <p:nvSpPr>
              <p:cNvPr id="14" name="Rectangle 11"/>
              <p:cNvSpPr>
                <a:spLocks noChangeArrowheads="1"/>
              </p:cNvSpPr>
              <p:nvPr/>
            </p:nvSpPr>
            <p:spPr bwMode="auto">
              <a:xfrm>
                <a:off x="3222" y="4830"/>
                <a:ext cx="288" cy="216"/>
              </a:xfrm>
              <a:prstGeom prst="rect">
                <a:avLst/>
              </a:prstGeom>
              <a:solidFill>
                <a:schemeClr val="bg1"/>
              </a:solidFill>
              <a:ln w="9525">
                <a:noFill/>
                <a:miter lim="800000"/>
                <a:headEnd/>
                <a:tailEnd/>
              </a:ln>
            </p:spPr>
            <p:txBody>
              <a:bodyPr wrap="none" anchor="ctr"/>
              <a:lstStyle/>
              <a:p>
                <a:endParaRPr lang="it-IT"/>
              </a:p>
            </p:txBody>
          </p:sp>
          <p:sp>
            <p:nvSpPr>
              <p:cNvPr id="15" name="Rectangle 12"/>
              <p:cNvSpPr>
                <a:spLocks noChangeArrowheads="1"/>
              </p:cNvSpPr>
              <p:nvPr/>
            </p:nvSpPr>
            <p:spPr bwMode="auto">
              <a:xfrm>
                <a:off x="168" y="4848"/>
                <a:ext cx="144" cy="168"/>
              </a:xfrm>
              <a:prstGeom prst="rect">
                <a:avLst/>
              </a:prstGeom>
              <a:solidFill>
                <a:schemeClr val="bg1"/>
              </a:solidFill>
              <a:ln w="9525">
                <a:noFill/>
                <a:miter lim="800000"/>
                <a:headEnd/>
                <a:tailEnd/>
              </a:ln>
            </p:spPr>
            <p:txBody>
              <a:bodyPr wrap="none" anchor="ctr"/>
              <a:lstStyle/>
              <a:p>
                <a:endParaRPr lang="it-IT"/>
              </a:p>
            </p:txBody>
          </p:sp>
          <p:sp>
            <p:nvSpPr>
              <p:cNvPr id="16" name="Rectangle 13"/>
              <p:cNvSpPr>
                <a:spLocks noChangeArrowheads="1"/>
              </p:cNvSpPr>
              <p:nvPr/>
            </p:nvSpPr>
            <p:spPr bwMode="auto">
              <a:xfrm>
                <a:off x="180" y="2874"/>
                <a:ext cx="126" cy="168"/>
              </a:xfrm>
              <a:prstGeom prst="rect">
                <a:avLst/>
              </a:prstGeom>
              <a:solidFill>
                <a:schemeClr val="bg1"/>
              </a:solidFill>
              <a:ln w="9525">
                <a:noFill/>
                <a:miter lim="800000"/>
                <a:headEnd/>
                <a:tailEnd/>
              </a:ln>
            </p:spPr>
            <p:txBody>
              <a:bodyPr wrap="none" anchor="ctr"/>
              <a:lstStyle/>
              <a:p>
                <a:endParaRPr lang="it-IT"/>
              </a:p>
            </p:txBody>
          </p:sp>
        </p:grpSp>
        <p:sp>
          <p:nvSpPr>
            <p:cNvPr id="10" name="Freeform 17"/>
            <p:cNvSpPr>
              <a:spLocks/>
            </p:cNvSpPr>
            <p:nvPr/>
          </p:nvSpPr>
          <p:spPr bwMode="auto">
            <a:xfrm>
              <a:off x="1470" y="2901"/>
              <a:ext cx="666" cy="261"/>
            </a:xfrm>
            <a:custGeom>
              <a:avLst/>
              <a:gdLst>
                <a:gd name="T0" fmla="*/ 0 w 666"/>
                <a:gd name="T1" fmla="*/ 225 h 261"/>
                <a:gd name="T2" fmla="*/ 90 w 666"/>
                <a:gd name="T3" fmla="*/ 207 h 261"/>
                <a:gd name="T4" fmla="*/ 276 w 666"/>
                <a:gd name="T5" fmla="*/ 189 h 261"/>
                <a:gd name="T6" fmla="*/ 366 w 666"/>
                <a:gd name="T7" fmla="*/ 153 h 261"/>
                <a:gd name="T8" fmla="*/ 486 w 666"/>
                <a:gd name="T9" fmla="*/ 117 h 261"/>
                <a:gd name="T10" fmla="*/ 558 w 666"/>
                <a:gd name="T11" fmla="*/ 63 h 261"/>
                <a:gd name="T12" fmla="*/ 630 w 666"/>
                <a:gd name="T13" fmla="*/ 33 h 261"/>
                <a:gd name="T14" fmla="*/ 666 w 666"/>
                <a:gd name="T15" fmla="*/ 21 h 261"/>
                <a:gd name="T16" fmla="*/ 558 w 666"/>
                <a:gd name="T17" fmla="*/ 63 h 261"/>
                <a:gd name="T18" fmla="*/ 462 w 666"/>
                <a:gd name="T19" fmla="*/ 93 h 261"/>
                <a:gd name="T20" fmla="*/ 420 w 666"/>
                <a:gd name="T21" fmla="*/ 105 h 261"/>
                <a:gd name="T22" fmla="*/ 360 w 666"/>
                <a:gd name="T23" fmla="*/ 117 h 261"/>
                <a:gd name="T24" fmla="*/ 258 w 666"/>
                <a:gd name="T25" fmla="*/ 207 h 261"/>
                <a:gd name="T26" fmla="*/ 240 w 666"/>
                <a:gd name="T27" fmla="*/ 213 h 261"/>
                <a:gd name="T28" fmla="*/ 222 w 666"/>
                <a:gd name="T29" fmla="*/ 225 h 261"/>
                <a:gd name="T30" fmla="*/ 174 w 666"/>
                <a:gd name="T31" fmla="*/ 237 h 261"/>
                <a:gd name="T32" fmla="*/ 168 w 666"/>
                <a:gd name="T33" fmla="*/ 255 h 261"/>
                <a:gd name="T34" fmla="*/ 240 w 666"/>
                <a:gd name="T35" fmla="*/ 237 h 261"/>
                <a:gd name="T36" fmla="*/ 186 w 666"/>
                <a:gd name="T37" fmla="*/ 225 h 261"/>
                <a:gd name="T38" fmla="*/ 204 w 666"/>
                <a:gd name="T39" fmla="*/ 207 h 261"/>
                <a:gd name="T40" fmla="*/ 228 w 666"/>
                <a:gd name="T41" fmla="*/ 195 h 261"/>
                <a:gd name="T42" fmla="*/ 264 w 666"/>
                <a:gd name="T43" fmla="*/ 171 h 261"/>
                <a:gd name="T44" fmla="*/ 300 w 666"/>
                <a:gd name="T45" fmla="*/ 165 h 261"/>
                <a:gd name="T46" fmla="*/ 282 w 666"/>
                <a:gd name="T47" fmla="*/ 159 h 261"/>
                <a:gd name="T48" fmla="*/ 516 w 666"/>
                <a:gd name="T49" fmla="*/ 87 h 261"/>
                <a:gd name="T50" fmla="*/ 588 w 666"/>
                <a:gd name="T51" fmla="*/ 45 h 261"/>
                <a:gd name="T52" fmla="*/ 606 w 666"/>
                <a:gd name="T53" fmla="*/ 39 h 261"/>
                <a:gd name="T54" fmla="*/ 636 w 666"/>
                <a:gd name="T55" fmla="*/ 33 h 261"/>
                <a:gd name="T56" fmla="*/ 534 w 666"/>
                <a:gd name="T57" fmla="*/ 39 h 261"/>
                <a:gd name="T58" fmla="*/ 486 w 666"/>
                <a:gd name="T59" fmla="*/ 81 h 261"/>
                <a:gd name="T60" fmla="*/ 450 w 666"/>
                <a:gd name="T61" fmla="*/ 111 h 261"/>
                <a:gd name="T62" fmla="*/ 366 w 666"/>
                <a:gd name="T63" fmla="*/ 129 h 261"/>
                <a:gd name="T64" fmla="*/ 354 w 666"/>
                <a:gd name="T65" fmla="*/ 147 h 261"/>
                <a:gd name="T66" fmla="*/ 420 w 666"/>
                <a:gd name="T67" fmla="*/ 141 h 261"/>
                <a:gd name="T68" fmla="*/ 348 w 666"/>
                <a:gd name="T69" fmla="*/ 135 h 261"/>
                <a:gd name="T70" fmla="*/ 330 w 666"/>
                <a:gd name="T71" fmla="*/ 147 h 261"/>
                <a:gd name="T72" fmla="*/ 264 w 666"/>
                <a:gd name="T73" fmla="*/ 195 h 261"/>
                <a:gd name="T74" fmla="*/ 186 w 666"/>
                <a:gd name="T75" fmla="*/ 243 h 261"/>
                <a:gd name="T76" fmla="*/ 174 w 666"/>
                <a:gd name="T77" fmla="*/ 261 h 261"/>
                <a:gd name="T78" fmla="*/ 180 w 666"/>
                <a:gd name="T79" fmla="*/ 243 h 261"/>
                <a:gd name="T80" fmla="*/ 234 w 666"/>
                <a:gd name="T81" fmla="*/ 195 h 261"/>
                <a:gd name="T82" fmla="*/ 246 w 666"/>
                <a:gd name="T83" fmla="*/ 177 h 261"/>
                <a:gd name="T84" fmla="*/ 162 w 666"/>
                <a:gd name="T85" fmla="*/ 183 h 261"/>
                <a:gd name="T86" fmla="*/ 102 w 666"/>
                <a:gd name="T87" fmla="*/ 201 h 261"/>
                <a:gd name="T88" fmla="*/ 84 w 666"/>
                <a:gd name="T89" fmla="*/ 207 h 261"/>
                <a:gd name="T90" fmla="*/ 90 w 666"/>
                <a:gd name="T91" fmla="*/ 195 h 261"/>
                <a:gd name="T92" fmla="*/ 300 w 666"/>
                <a:gd name="T93" fmla="*/ 189 h 261"/>
                <a:gd name="T94" fmla="*/ 420 w 666"/>
                <a:gd name="T95" fmla="*/ 153 h 261"/>
                <a:gd name="T96" fmla="*/ 492 w 666"/>
                <a:gd name="T97" fmla="*/ 99 h 261"/>
                <a:gd name="T98" fmla="*/ 564 w 666"/>
                <a:gd name="T99" fmla="*/ 63 h 261"/>
                <a:gd name="T100" fmla="*/ 624 w 666"/>
                <a:gd name="T101" fmla="*/ 45 h 261"/>
                <a:gd name="T102" fmla="*/ 642 w 666"/>
                <a:gd name="T103" fmla="*/ 39 h 261"/>
                <a:gd name="T104" fmla="*/ 630 w 666"/>
                <a:gd name="T105" fmla="*/ 27 h 2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6"/>
                <a:gd name="T160" fmla="*/ 0 h 261"/>
                <a:gd name="T161" fmla="*/ 666 w 666"/>
                <a:gd name="T162" fmla="*/ 261 h 2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6" h="261">
                  <a:moveTo>
                    <a:pt x="0" y="225"/>
                  </a:moveTo>
                  <a:cubicBezTo>
                    <a:pt x="39" y="199"/>
                    <a:pt x="8" y="215"/>
                    <a:pt x="90" y="207"/>
                  </a:cubicBezTo>
                  <a:cubicBezTo>
                    <a:pt x="156" y="200"/>
                    <a:pt x="205" y="193"/>
                    <a:pt x="276" y="189"/>
                  </a:cubicBezTo>
                  <a:cubicBezTo>
                    <a:pt x="308" y="178"/>
                    <a:pt x="336" y="166"/>
                    <a:pt x="366" y="153"/>
                  </a:cubicBezTo>
                  <a:cubicBezTo>
                    <a:pt x="404" y="136"/>
                    <a:pt x="447" y="130"/>
                    <a:pt x="486" y="117"/>
                  </a:cubicBezTo>
                  <a:cubicBezTo>
                    <a:pt x="514" y="108"/>
                    <a:pt x="536" y="81"/>
                    <a:pt x="558" y="63"/>
                  </a:cubicBezTo>
                  <a:cubicBezTo>
                    <a:pt x="579" y="46"/>
                    <a:pt x="605" y="41"/>
                    <a:pt x="630" y="33"/>
                  </a:cubicBezTo>
                  <a:cubicBezTo>
                    <a:pt x="642" y="29"/>
                    <a:pt x="666" y="21"/>
                    <a:pt x="666" y="21"/>
                  </a:cubicBezTo>
                  <a:cubicBezTo>
                    <a:pt x="602" y="0"/>
                    <a:pt x="603" y="43"/>
                    <a:pt x="558" y="63"/>
                  </a:cubicBezTo>
                  <a:cubicBezTo>
                    <a:pt x="528" y="76"/>
                    <a:pt x="493" y="83"/>
                    <a:pt x="462" y="93"/>
                  </a:cubicBezTo>
                  <a:cubicBezTo>
                    <a:pt x="443" y="99"/>
                    <a:pt x="441" y="100"/>
                    <a:pt x="420" y="105"/>
                  </a:cubicBezTo>
                  <a:cubicBezTo>
                    <a:pt x="400" y="109"/>
                    <a:pt x="360" y="117"/>
                    <a:pt x="360" y="117"/>
                  </a:cubicBezTo>
                  <a:cubicBezTo>
                    <a:pt x="323" y="142"/>
                    <a:pt x="302" y="192"/>
                    <a:pt x="258" y="207"/>
                  </a:cubicBezTo>
                  <a:cubicBezTo>
                    <a:pt x="252" y="209"/>
                    <a:pt x="246" y="210"/>
                    <a:pt x="240" y="213"/>
                  </a:cubicBezTo>
                  <a:cubicBezTo>
                    <a:pt x="234" y="216"/>
                    <a:pt x="229" y="223"/>
                    <a:pt x="222" y="225"/>
                  </a:cubicBezTo>
                  <a:cubicBezTo>
                    <a:pt x="207" y="231"/>
                    <a:pt x="174" y="237"/>
                    <a:pt x="174" y="237"/>
                  </a:cubicBezTo>
                  <a:cubicBezTo>
                    <a:pt x="172" y="243"/>
                    <a:pt x="162" y="252"/>
                    <a:pt x="168" y="255"/>
                  </a:cubicBezTo>
                  <a:cubicBezTo>
                    <a:pt x="178" y="260"/>
                    <a:pt x="229" y="240"/>
                    <a:pt x="240" y="237"/>
                  </a:cubicBezTo>
                  <a:cubicBezTo>
                    <a:pt x="223" y="231"/>
                    <a:pt x="197" y="240"/>
                    <a:pt x="186" y="225"/>
                  </a:cubicBezTo>
                  <a:cubicBezTo>
                    <a:pt x="181" y="218"/>
                    <a:pt x="197" y="212"/>
                    <a:pt x="204" y="207"/>
                  </a:cubicBezTo>
                  <a:cubicBezTo>
                    <a:pt x="211" y="202"/>
                    <a:pt x="220" y="200"/>
                    <a:pt x="228" y="195"/>
                  </a:cubicBezTo>
                  <a:cubicBezTo>
                    <a:pt x="240" y="188"/>
                    <a:pt x="252" y="179"/>
                    <a:pt x="264" y="171"/>
                  </a:cubicBezTo>
                  <a:cubicBezTo>
                    <a:pt x="274" y="164"/>
                    <a:pt x="288" y="168"/>
                    <a:pt x="300" y="165"/>
                  </a:cubicBezTo>
                  <a:cubicBezTo>
                    <a:pt x="385" y="144"/>
                    <a:pt x="303" y="157"/>
                    <a:pt x="282" y="159"/>
                  </a:cubicBezTo>
                  <a:cubicBezTo>
                    <a:pt x="362" y="186"/>
                    <a:pt x="444" y="111"/>
                    <a:pt x="516" y="87"/>
                  </a:cubicBezTo>
                  <a:cubicBezTo>
                    <a:pt x="541" y="62"/>
                    <a:pt x="554" y="56"/>
                    <a:pt x="588" y="45"/>
                  </a:cubicBezTo>
                  <a:cubicBezTo>
                    <a:pt x="594" y="43"/>
                    <a:pt x="600" y="41"/>
                    <a:pt x="606" y="39"/>
                  </a:cubicBezTo>
                  <a:cubicBezTo>
                    <a:pt x="616" y="36"/>
                    <a:pt x="646" y="33"/>
                    <a:pt x="636" y="33"/>
                  </a:cubicBezTo>
                  <a:cubicBezTo>
                    <a:pt x="602" y="33"/>
                    <a:pt x="568" y="37"/>
                    <a:pt x="534" y="39"/>
                  </a:cubicBezTo>
                  <a:cubicBezTo>
                    <a:pt x="514" y="69"/>
                    <a:pt x="528" y="53"/>
                    <a:pt x="486" y="81"/>
                  </a:cubicBezTo>
                  <a:cubicBezTo>
                    <a:pt x="458" y="100"/>
                    <a:pt x="479" y="98"/>
                    <a:pt x="450" y="111"/>
                  </a:cubicBezTo>
                  <a:cubicBezTo>
                    <a:pt x="417" y="126"/>
                    <a:pt x="404" y="124"/>
                    <a:pt x="366" y="129"/>
                  </a:cubicBezTo>
                  <a:cubicBezTo>
                    <a:pt x="362" y="135"/>
                    <a:pt x="347" y="145"/>
                    <a:pt x="354" y="147"/>
                  </a:cubicBezTo>
                  <a:cubicBezTo>
                    <a:pt x="376" y="152"/>
                    <a:pt x="430" y="161"/>
                    <a:pt x="420" y="141"/>
                  </a:cubicBezTo>
                  <a:cubicBezTo>
                    <a:pt x="409" y="119"/>
                    <a:pt x="372" y="137"/>
                    <a:pt x="348" y="135"/>
                  </a:cubicBezTo>
                  <a:lnTo>
                    <a:pt x="330" y="147"/>
                  </a:lnTo>
                  <a:cubicBezTo>
                    <a:pt x="311" y="175"/>
                    <a:pt x="290" y="169"/>
                    <a:pt x="264" y="195"/>
                  </a:cubicBezTo>
                  <a:cubicBezTo>
                    <a:pt x="240" y="219"/>
                    <a:pt x="219" y="235"/>
                    <a:pt x="186" y="243"/>
                  </a:cubicBezTo>
                  <a:cubicBezTo>
                    <a:pt x="182" y="249"/>
                    <a:pt x="181" y="261"/>
                    <a:pt x="174" y="261"/>
                  </a:cubicBezTo>
                  <a:cubicBezTo>
                    <a:pt x="168" y="261"/>
                    <a:pt x="176" y="248"/>
                    <a:pt x="180" y="243"/>
                  </a:cubicBezTo>
                  <a:cubicBezTo>
                    <a:pt x="194" y="223"/>
                    <a:pt x="218" y="214"/>
                    <a:pt x="234" y="195"/>
                  </a:cubicBezTo>
                  <a:cubicBezTo>
                    <a:pt x="239" y="189"/>
                    <a:pt x="253" y="178"/>
                    <a:pt x="246" y="177"/>
                  </a:cubicBezTo>
                  <a:cubicBezTo>
                    <a:pt x="218" y="172"/>
                    <a:pt x="190" y="181"/>
                    <a:pt x="162" y="183"/>
                  </a:cubicBezTo>
                  <a:cubicBezTo>
                    <a:pt x="126" y="192"/>
                    <a:pt x="146" y="186"/>
                    <a:pt x="102" y="201"/>
                  </a:cubicBezTo>
                  <a:cubicBezTo>
                    <a:pt x="96" y="203"/>
                    <a:pt x="84" y="207"/>
                    <a:pt x="84" y="207"/>
                  </a:cubicBezTo>
                  <a:cubicBezTo>
                    <a:pt x="66" y="202"/>
                    <a:pt x="33" y="198"/>
                    <a:pt x="90" y="195"/>
                  </a:cubicBezTo>
                  <a:cubicBezTo>
                    <a:pt x="160" y="192"/>
                    <a:pt x="230" y="191"/>
                    <a:pt x="300" y="189"/>
                  </a:cubicBezTo>
                  <a:cubicBezTo>
                    <a:pt x="340" y="176"/>
                    <a:pt x="380" y="166"/>
                    <a:pt x="420" y="153"/>
                  </a:cubicBezTo>
                  <a:cubicBezTo>
                    <a:pt x="450" y="143"/>
                    <a:pt x="469" y="117"/>
                    <a:pt x="492" y="99"/>
                  </a:cubicBezTo>
                  <a:cubicBezTo>
                    <a:pt x="527" y="72"/>
                    <a:pt x="525" y="76"/>
                    <a:pt x="564" y="63"/>
                  </a:cubicBezTo>
                  <a:cubicBezTo>
                    <a:pt x="584" y="56"/>
                    <a:pt x="604" y="51"/>
                    <a:pt x="624" y="45"/>
                  </a:cubicBezTo>
                  <a:cubicBezTo>
                    <a:pt x="630" y="43"/>
                    <a:pt x="640" y="45"/>
                    <a:pt x="642" y="39"/>
                  </a:cubicBezTo>
                  <a:cubicBezTo>
                    <a:pt x="644" y="34"/>
                    <a:pt x="634" y="31"/>
                    <a:pt x="630" y="27"/>
                  </a:cubicBezTo>
                </a:path>
              </a:pathLst>
            </a:custGeom>
            <a:noFill/>
            <a:ln w="38100">
              <a:solidFill>
                <a:schemeClr val="accent2"/>
              </a:solidFill>
              <a:round/>
              <a:headEnd/>
              <a:tailEnd/>
            </a:ln>
          </p:spPr>
          <p:txBody>
            <a:bodyPr/>
            <a:lstStyle/>
            <a:p>
              <a:endParaRPr lang="it-IT"/>
            </a:p>
          </p:txBody>
        </p:sp>
        <p:sp>
          <p:nvSpPr>
            <p:cNvPr id="11" name="Rectangle 18"/>
            <p:cNvSpPr>
              <a:spLocks noChangeArrowheads="1"/>
            </p:cNvSpPr>
            <p:nvPr/>
          </p:nvSpPr>
          <p:spPr bwMode="auto">
            <a:xfrm>
              <a:off x="966" y="2676"/>
              <a:ext cx="462" cy="120"/>
            </a:xfrm>
            <a:prstGeom prst="rect">
              <a:avLst/>
            </a:prstGeom>
            <a:solidFill>
              <a:schemeClr val="bg1"/>
            </a:solidFill>
            <a:ln w="9525">
              <a:solidFill>
                <a:schemeClr val="bg1"/>
              </a:solidFill>
              <a:miter lim="800000"/>
              <a:headEnd/>
              <a:tailEnd/>
            </a:ln>
          </p:spPr>
          <p:txBody>
            <a:bodyPr wrap="none" anchor="ctr"/>
            <a:lstStyle/>
            <a:p>
              <a:pPr algn="ctr"/>
              <a:r>
                <a:rPr lang="it-IT" sz="1400">
                  <a:solidFill>
                    <a:schemeClr val="accent2"/>
                  </a:solidFill>
                </a:rPr>
                <a:t>urostilo</a:t>
              </a:r>
            </a:p>
          </p:txBody>
        </p:sp>
      </p:grpSp>
      <p:sp>
        <p:nvSpPr>
          <p:cNvPr id="17" name="Text Box 23"/>
          <p:cNvSpPr txBox="1">
            <a:spLocks noChangeArrowheads="1"/>
          </p:cNvSpPr>
          <p:nvPr/>
        </p:nvSpPr>
        <p:spPr bwMode="auto">
          <a:xfrm>
            <a:off x="7650678" y="4577593"/>
            <a:ext cx="1461362" cy="523220"/>
          </a:xfrm>
          <a:prstGeom prst="rect">
            <a:avLst/>
          </a:prstGeom>
          <a:noFill/>
          <a:ln w="9525">
            <a:noFill/>
            <a:miter lim="800000"/>
            <a:headEnd/>
            <a:tailEnd/>
          </a:ln>
        </p:spPr>
        <p:txBody>
          <a:bodyPr wrap="none">
            <a:spAutoFit/>
          </a:bodyPr>
          <a:lstStyle/>
          <a:p>
            <a:r>
              <a:rPr lang="it-IT" sz="1400" b="1" dirty="0" err="1"/>
              <a:t>Eterocerca</a:t>
            </a:r>
            <a:r>
              <a:rPr lang="it-IT" sz="1400" b="1" dirty="0"/>
              <a:t> che</a:t>
            </a:r>
          </a:p>
          <a:p>
            <a:r>
              <a:rPr lang="it-IT" sz="1400" b="1" dirty="0"/>
              <a:t>dirige verso l’alto</a:t>
            </a:r>
          </a:p>
        </p:txBody>
      </p:sp>
      <p:sp>
        <p:nvSpPr>
          <p:cNvPr id="18" name="Text Box 14"/>
          <p:cNvSpPr txBox="1">
            <a:spLocks noChangeArrowheads="1"/>
          </p:cNvSpPr>
          <p:nvPr/>
        </p:nvSpPr>
        <p:spPr bwMode="auto">
          <a:xfrm>
            <a:off x="7690969" y="5835127"/>
            <a:ext cx="1416991" cy="553998"/>
          </a:xfrm>
          <a:prstGeom prst="rect">
            <a:avLst/>
          </a:prstGeom>
          <a:noFill/>
          <a:ln w="9525">
            <a:noFill/>
            <a:miter lim="800000"/>
            <a:headEnd/>
            <a:tailEnd/>
          </a:ln>
        </p:spPr>
        <p:txBody>
          <a:bodyPr wrap="none">
            <a:spAutoFit/>
          </a:bodyPr>
          <a:lstStyle/>
          <a:p>
            <a:r>
              <a:rPr lang="it-IT" sz="1400" b="1" dirty="0"/>
              <a:t>Coda </a:t>
            </a:r>
            <a:r>
              <a:rPr lang="it-IT" sz="1400" b="1" dirty="0" err="1"/>
              <a:t>omeocerca</a:t>
            </a:r>
            <a:endParaRPr lang="it-IT" sz="1400" b="1" dirty="0"/>
          </a:p>
          <a:p>
            <a:endParaRPr lang="it-IT" sz="1600" dirty="0"/>
          </a:p>
        </p:txBody>
      </p:sp>
      <p:sp>
        <p:nvSpPr>
          <p:cNvPr id="27" name="Rettangolo 26"/>
          <p:cNvSpPr/>
          <p:nvPr/>
        </p:nvSpPr>
        <p:spPr>
          <a:xfrm>
            <a:off x="152217" y="2779708"/>
            <a:ext cx="7979405" cy="369332"/>
          </a:xfrm>
          <a:prstGeom prst="rect">
            <a:avLst/>
          </a:prstGeom>
        </p:spPr>
        <p:txBody>
          <a:bodyPr wrap="square">
            <a:spAutoFit/>
          </a:bodyPr>
          <a:lstStyle/>
          <a:p>
            <a:r>
              <a:rPr lang="it-IT" b="1" dirty="0"/>
              <a:t> </a:t>
            </a:r>
            <a:r>
              <a:rPr lang="it-IT" sz="1700" b="1" u="sng" dirty="0"/>
              <a:t>Miglioramento nel galleggiamento e in escursioni batimetriche.</a:t>
            </a:r>
          </a:p>
        </p:txBody>
      </p:sp>
      <p:sp>
        <p:nvSpPr>
          <p:cNvPr id="28" name="Text Box 20"/>
          <p:cNvSpPr txBox="1">
            <a:spLocks noChangeArrowheads="1"/>
          </p:cNvSpPr>
          <p:nvPr/>
        </p:nvSpPr>
        <p:spPr bwMode="auto">
          <a:xfrm>
            <a:off x="150581" y="3306293"/>
            <a:ext cx="9679921" cy="615950"/>
          </a:xfrm>
          <a:prstGeom prst="rect">
            <a:avLst/>
          </a:prstGeom>
          <a:noFill/>
          <a:ln w="9525">
            <a:noFill/>
            <a:miter lim="800000"/>
            <a:headEnd/>
            <a:tailEnd/>
          </a:ln>
        </p:spPr>
        <p:txBody>
          <a:bodyPr wrap="square">
            <a:spAutoFit/>
          </a:bodyPr>
          <a:lstStyle/>
          <a:p>
            <a:r>
              <a:rPr lang="it-IT" sz="1700" b="1" dirty="0"/>
              <a:t>Vescica natatoria contribuendo al galleggiamento, provocò il cambiamento della pinna caudale: </a:t>
            </a:r>
          </a:p>
          <a:p>
            <a:r>
              <a:rPr lang="it-IT" sz="1700" b="1" dirty="0"/>
              <a:t>da </a:t>
            </a:r>
            <a:r>
              <a:rPr lang="it-IT" sz="1700" b="1" dirty="0" err="1"/>
              <a:t>eterocerca</a:t>
            </a:r>
            <a:r>
              <a:rPr lang="it-IT" sz="1700" b="1" dirty="0"/>
              <a:t> a </a:t>
            </a:r>
            <a:r>
              <a:rPr lang="it-IT" sz="1700" b="1" dirty="0" err="1"/>
              <a:t>omocerca</a:t>
            </a:r>
            <a:r>
              <a:rPr lang="it-IT" sz="1700" b="1" dirty="0"/>
              <a:t>.</a:t>
            </a:r>
          </a:p>
        </p:txBody>
      </p:sp>
      <p:grpSp>
        <p:nvGrpSpPr>
          <p:cNvPr id="30" name="Gruppo 29"/>
          <p:cNvGrpSpPr/>
          <p:nvPr/>
        </p:nvGrpSpPr>
        <p:grpSpPr>
          <a:xfrm>
            <a:off x="1915709" y="533400"/>
            <a:ext cx="2841348" cy="2126562"/>
            <a:chOff x="1915709" y="533400"/>
            <a:chExt cx="2841348" cy="2126562"/>
          </a:xfrm>
        </p:grpSpPr>
        <p:grpSp>
          <p:nvGrpSpPr>
            <p:cNvPr id="23" name="Gruppo 22"/>
            <p:cNvGrpSpPr/>
            <p:nvPr/>
          </p:nvGrpSpPr>
          <p:grpSpPr>
            <a:xfrm>
              <a:off x="1915709" y="695378"/>
              <a:ext cx="2702411" cy="1755179"/>
              <a:chOff x="5313350" y="3875098"/>
              <a:chExt cx="2702411" cy="1755179"/>
            </a:xfrm>
          </p:grpSpPr>
          <p:pic>
            <p:nvPicPr>
              <p:cNvPr id="24" name="Picture 10" descr="Polmoni Dipnoi.gif (15917 byte)"/>
              <p:cNvPicPr>
                <a:picLocks noChangeAspect="1" noChangeArrowheads="1"/>
              </p:cNvPicPr>
              <p:nvPr/>
            </p:nvPicPr>
            <p:blipFill>
              <a:blip r:embed="rId3"/>
              <a:srcRect/>
              <a:stretch>
                <a:fillRect/>
              </a:stretch>
            </p:blipFill>
            <p:spPr bwMode="auto">
              <a:xfrm>
                <a:off x="5422210" y="3875098"/>
                <a:ext cx="2593551" cy="1755179"/>
              </a:xfrm>
              <a:prstGeom prst="rect">
                <a:avLst/>
              </a:prstGeom>
              <a:noFill/>
              <a:ln w="9525">
                <a:noFill/>
                <a:miter lim="800000"/>
                <a:headEnd/>
                <a:tailEnd/>
              </a:ln>
            </p:spPr>
          </p:pic>
          <p:sp>
            <p:nvSpPr>
              <p:cNvPr id="25" name="Rettangolo arrotondato 24"/>
              <p:cNvSpPr/>
              <p:nvPr/>
            </p:nvSpPr>
            <p:spPr>
              <a:xfrm>
                <a:off x="5595256" y="4626428"/>
                <a:ext cx="729343" cy="163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arrotondato 25"/>
              <p:cNvSpPr/>
              <p:nvPr/>
            </p:nvSpPr>
            <p:spPr>
              <a:xfrm>
                <a:off x="5313350" y="5412561"/>
                <a:ext cx="729343" cy="163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9" name="Rettangolo 28"/>
            <p:cNvSpPr/>
            <p:nvPr/>
          </p:nvSpPr>
          <p:spPr>
            <a:xfrm>
              <a:off x="1915709" y="533400"/>
              <a:ext cx="2841348" cy="21265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1" name="Freccia in giù 30"/>
          <p:cNvSpPr/>
          <p:nvPr/>
        </p:nvSpPr>
        <p:spPr>
          <a:xfrm flipV="1">
            <a:off x="3409021" y="1544678"/>
            <a:ext cx="248517" cy="293915"/>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Picture 2" descr="C:\Users\Stendard\Desktop\LIEM FIGURE\CAP08\0810.JPG"/>
          <p:cNvPicPr>
            <a:picLocks noChangeAspect="1" noChangeArrowheads="1"/>
          </p:cNvPicPr>
          <p:nvPr/>
        </p:nvPicPr>
        <p:blipFill>
          <a:blip r:embed="rId2"/>
          <a:srcRect t="67099" r="49256" b="6841"/>
          <a:stretch>
            <a:fillRect/>
          </a:stretch>
        </p:blipFill>
        <p:spPr bwMode="auto">
          <a:xfrm>
            <a:off x="46038" y="3910158"/>
            <a:ext cx="4232313" cy="238131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1371599" y="977089"/>
            <a:ext cx="5287963" cy="2207610"/>
            <a:chOff x="48" y="912"/>
            <a:chExt cx="4272" cy="2073"/>
          </a:xfrm>
        </p:grpSpPr>
        <p:sp>
          <p:nvSpPr>
            <p:cNvPr id="3" name="AutoShape 7" descr="Diagram of a skull of a fish with minimal jaw protractibility."/>
            <p:cNvSpPr>
              <a:spLocks noChangeAspect="1" noChangeArrowheads="1"/>
            </p:cNvSpPr>
            <p:nvPr/>
          </p:nvSpPr>
          <p:spPr bwMode="auto">
            <a:xfrm>
              <a:off x="2066" y="2786"/>
              <a:ext cx="188" cy="188"/>
            </a:xfrm>
            <a:prstGeom prst="rect">
              <a:avLst/>
            </a:prstGeom>
            <a:noFill/>
            <a:ln w="9525">
              <a:noFill/>
              <a:miter lim="800000"/>
              <a:headEnd/>
              <a:tailEnd/>
            </a:ln>
          </p:spPr>
          <p:txBody>
            <a:bodyPr/>
            <a:lstStyle/>
            <a:p>
              <a:endParaRPr lang="it-IT"/>
            </a:p>
          </p:txBody>
        </p:sp>
        <p:sp>
          <p:nvSpPr>
            <p:cNvPr id="4" name="AutoShape 9" descr="Diagram of a skull of a fish with minimal jaw protractibility."/>
            <p:cNvSpPr>
              <a:spLocks noChangeAspect="1" noChangeArrowheads="1"/>
            </p:cNvSpPr>
            <p:nvPr/>
          </p:nvSpPr>
          <p:spPr bwMode="auto">
            <a:xfrm>
              <a:off x="2066" y="2786"/>
              <a:ext cx="188" cy="188"/>
            </a:xfrm>
            <a:prstGeom prst="rect">
              <a:avLst/>
            </a:prstGeom>
            <a:noFill/>
            <a:ln w="9525">
              <a:noFill/>
              <a:miter lim="800000"/>
              <a:headEnd/>
              <a:tailEnd/>
            </a:ln>
          </p:spPr>
          <p:txBody>
            <a:bodyPr/>
            <a:lstStyle/>
            <a:p>
              <a:endParaRPr lang="it-IT"/>
            </a:p>
          </p:txBody>
        </p:sp>
        <p:graphicFrame>
          <p:nvGraphicFramePr>
            <p:cNvPr id="5" name="Object 10"/>
            <p:cNvGraphicFramePr>
              <a:graphicFrameLocks noChangeAspect="1"/>
            </p:cNvGraphicFramePr>
            <p:nvPr/>
          </p:nvGraphicFramePr>
          <p:xfrm>
            <a:off x="240" y="1152"/>
            <a:ext cx="1968" cy="1768"/>
          </p:xfrm>
          <a:graphic>
            <a:graphicData uri="http://schemas.openxmlformats.org/presentationml/2006/ole">
              <mc:AlternateContent xmlns:mc="http://schemas.openxmlformats.org/markup-compatibility/2006">
                <mc:Choice xmlns:v="urn:schemas-microsoft-com:vml" Requires="v">
                  <p:oleObj spid="_x0000_s29700" name="Image" r:id="rId3" imgW="3123810" imgH="2806349" progId="">
                    <p:embed/>
                  </p:oleObj>
                </mc:Choice>
                <mc:Fallback>
                  <p:oleObj name="Image" r:id="rId3" imgW="3123810" imgH="2806349" progId="">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1152"/>
                          <a:ext cx="1968" cy="1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11"/>
            <p:cNvGraphicFramePr>
              <a:graphicFrameLocks noChangeAspect="1"/>
            </p:cNvGraphicFramePr>
            <p:nvPr/>
          </p:nvGraphicFramePr>
          <p:xfrm>
            <a:off x="2352" y="1104"/>
            <a:ext cx="1968" cy="1768"/>
          </p:xfrm>
          <a:graphic>
            <a:graphicData uri="http://schemas.openxmlformats.org/presentationml/2006/ole">
              <mc:AlternateContent xmlns:mc="http://schemas.openxmlformats.org/markup-compatibility/2006">
                <mc:Choice xmlns:v="urn:schemas-microsoft-com:vml" Requires="v">
                  <p:oleObj spid="_x0000_s29701" name="Image" r:id="rId5" imgW="3123810" imgH="2806349" progId="">
                    <p:embed/>
                  </p:oleObj>
                </mc:Choice>
                <mc:Fallback>
                  <p:oleObj name="Image" r:id="rId5" imgW="3123810" imgH="2806349" progId="">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2" y="1104"/>
                          <a:ext cx="1968" cy="1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12"/>
            <p:cNvSpPr txBox="1">
              <a:spLocks noChangeArrowheads="1"/>
            </p:cNvSpPr>
            <p:nvPr/>
          </p:nvSpPr>
          <p:spPr bwMode="auto">
            <a:xfrm>
              <a:off x="134" y="931"/>
              <a:ext cx="843" cy="192"/>
            </a:xfrm>
            <a:prstGeom prst="rect">
              <a:avLst/>
            </a:prstGeom>
            <a:noFill/>
            <a:ln w="9525">
              <a:noFill/>
              <a:miter lim="800000"/>
              <a:headEnd/>
              <a:tailEnd/>
            </a:ln>
          </p:spPr>
          <p:txBody>
            <a:bodyPr wrap="none">
              <a:spAutoFit/>
            </a:bodyPr>
            <a:lstStyle/>
            <a:p>
              <a:r>
                <a:rPr lang="it-IT" sz="1400" b="0"/>
                <a:t>premascellare</a:t>
              </a:r>
            </a:p>
          </p:txBody>
        </p:sp>
        <p:sp>
          <p:nvSpPr>
            <p:cNvPr id="8" name="Text Box 13"/>
            <p:cNvSpPr txBox="1">
              <a:spLocks noChangeArrowheads="1"/>
            </p:cNvSpPr>
            <p:nvPr/>
          </p:nvSpPr>
          <p:spPr bwMode="auto">
            <a:xfrm>
              <a:off x="1776" y="912"/>
              <a:ext cx="843" cy="192"/>
            </a:xfrm>
            <a:prstGeom prst="rect">
              <a:avLst/>
            </a:prstGeom>
            <a:noFill/>
            <a:ln w="9525">
              <a:noFill/>
              <a:miter lim="800000"/>
              <a:headEnd/>
              <a:tailEnd/>
            </a:ln>
          </p:spPr>
          <p:txBody>
            <a:bodyPr wrap="none">
              <a:spAutoFit/>
            </a:bodyPr>
            <a:lstStyle/>
            <a:p>
              <a:r>
                <a:rPr lang="it-IT" sz="1400" b="0"/>
                <a:t>premascellare</a:t>
              </a:r>
            </a:p>
          </p:txBody>
        </p:sp>
        <p:sp>
          <p:nvSpPr>
            <p:cNvPr id="9" name="Text Box 14"/>
            <p:cNvSpPr txBox="1">
              <a:spLocks noChangeArrowheads="1"/>
            </p:cNvSpPr>
            <p:nvPr/>
          </p:nvSpPr>
          <p:spPr bwMode="auto">
            <a:xfrm>
              <a:off x="644" y="1248"/>
              <a:ext cx="668" cy="192"/>
            </a:xfrm>
            <a:prstGeom prst="rect">
              <a:avLst/>
            </a:prstGeom>
            <a:noFill/>
            <a:ln w="9525">
              <a:noFill/>
              <a:miter lim="800000"/>
              <a:headEnd/>
              <a:tailEnd/>
            </a:ln>
          </p:spPr>
          <p:txBody>
            <a:bodyPr wrap="none">
              <a:spAutoFit/>
            </a:bodyPr>
            <a:lstStyle/>
            <a:p>
              <a:r>
                <a:rPr lang="it-IT" sz="1400" b="0" dirty="0"/>
                <a:t>mascellare</a:t>
              </a:r>
            </a:p>
          </p:txBody>
        </p:sp>
        <p:sp>
          <p:nvSpPr>
            <p:cNvPr id="10" name="Text Box 15"/>
            <p:cNvSpPr txBox="1">
              <a:spLocks noChangeArrowheads="1"/>
            </p:cNvSpPr>
            <p:nvPr/>
          </p:nvSpPr>
          <p:spPr bwMode="auto">
            <a:xfrm>
              <a:off x="2595" y="1098"/>
              <a:ext cx="668" cy="192"/>
            </a:xfrm>
            <a:prstGeom prst="rect">
              <a:avLst/>
            </a:prstGeom>
            <a:noFill/>
            <a:ln w="9525">
              <a:noFill/>
              <a:miter lim="800000"/>
              <a:headEnd/>
              <a:tailEnd/>
            </a:ln>
          </p:spPr>
          <p:txBody>
            <a:bodyPr wrap="none">
              <a:spAutoFit/>
            </a:bodyPr>
            <a:lstStyle/>
            <a:p>
              <a:r>
                <a:rPr lang="it-IT" sz="1400" b="0"/>
                <a:t>mascellare</a:t>
              </a:r>
            </a:p>
          </p:txBody>
        </p:sp>
        <p:sp>
          <p:nvSpPr>
            <p:cNvPr id="11" name="Text Box 16"/>
            <p:cNvSpPr txBox="1">
              <a:spLocks noChangeArrowheads="1"/>
            </p:cNvSpPr>
            <p:nvPr/>
          </p:nvSpPr>
          <p:spPr bwMode="auto">
            <a:xfrm>
              <a:off x="48" y="2746"/>
              <a:ext cx="629" cy="192"/>
            </a:xfrm>
            <a:prstGeom prst="rect">
              <a:avLst/>
            </a:prstGeom>
            <a:noFill/>
            <a:ln w="9525">
              <a:noFill/>
              <a:miter lim="800000"/>
              <a:headEnd/>
              <a:tailEnd/>
            </a:ln>
          </p:spPr>
          <p:txBody>
            <a:bodyPr wrap="none">
              <a:spAutoFit/>
            </a:bodyPr>
            <a:lstStyle/>
            <a:p>
              <a:r>
                <a:rPr lang="it-IT" sz="1400" b="0"/>
                <a:t>mandibola</a:t>
              </a:r>
            </a:p>
          </p:txBody>
        </p:sp>
        <p:sp>
          <p:nvSpPr>
            <p:cNvPr id="12" name="Text Box 17"/>
            <p:cNvSpPr txBox="1">
              <a:spLocks noChangeArrowheads="1"/>
            </p:cNvSpPr>
            <p:nvPr/>
          </p:nvSpPr>
          <p:spPr bwMode="auto">
            <a:xfrm>
              <a:off x="2120" y="2793"/>
              <a:ext cx="629" cy="192"/>
            </a:xfrm>
            <a:prstGeom prst="rect">
              <a:avLst/>
            </a:prstGeom>
            <a:noFill/>
            <a:ln w="9525">
              <a:noFill/>
              <a:miter lim="800000"/>
              <a:headEnd/>
              <a:tailEnd/>
            </a:ln>
          </p:spPr>
          <p:txBody>
            <a:bodyPr wrap="none">
              <a:spAutoFit/>
            </a:bodyPr>
            <a:lstStyle/>
            <a:p>
              <a:r>
                <a:rPr lang="it-IT" sz="1400" b="0"/>
                <a:t>mandibola</a:t>
              </a:r>
            </a:p>
          </p:txBody>
        </p:sp>
        <p:sp>
          <p:nvSpPr>
            <p:cNvPr id="13" name="Text Box 18"/>
            <p:cNvSpPr txBox="1">
              <a:spLocks noChangeArrowheads="1"/>
            </p:cNvSpPr>
            <p:nvPr/>
          </p:nvSpPr>
          <p:spPr bwMode="auto">
            <a:xfrm>
              <a:off x="951" y="2754"/>
              <a:ext cx="578" cy="192"/>
            </a:xfrm>
            <a:prstGeom prst="rect">
              <a:avLst/>
            </a:prstGeom>
            <a:noFill/>
            <a:ln w="9525">
              <a:noFill/>
              <a:miter lim="800000"/>
              <a:headEnd/>
              <a:tailEnd/>
            </a:ln>
          </p:spPr>
          <p:txBody>
            <a:bodyPr wrap="none">
              <a:spAutoFit/>
            </a:bodyPr>
            <a:lstStyle/>
            <a:p>
              <a:r>
                <a:rPr lang="it-IT" sz="1400" b="0"/>
                <a:t>quadrato</a:t>
              </a:r>
            </a:p>
          </p:txBody>
        </p:sp>
        <p:sp>
          <p:nvSpPr>
            <p:cNvPr id="14" name="Text Box 19"/>
            <p:cNvSpPr txBox="1">
              <a:spLocks noChangeArrowheads="1"/>
            </p:cNvSpPr>
            <p:nvPr/>
          </p:nvSpPr>
          <p:spPr bwMode="auto">
            <a:xfrm>
              <a:off x="3063" y="2694"/>
              <a:ext cx="578" cy="192"/>
            </a:xfrm>
            <a:prstGeom prst="rect">
              <a:avLst/>
            </a:prstGeom>
            <a:noFill/>
            <a:ln w="9525">
              <a:noFill/>
              <a:miter lim="800000"/>
              <a:headEnd/>
              <a:tailEnd/>
            </a:ln>
          </p:spPr>
          <p:txBody>
            <a:bodyPr wrap="none">
              <a:spAutoFit/>
            </a:bodyPr>
            <a:lstStyle/>
            <a:p>
              <a:r>
                <a:rPr lang="it-IT" sz="1400" b="0"/>
                <a:t>quadrato</a:t>
              </a:r>
            </a:p>
          </p:txBody>
        </p:sp>
      </p:grpSp>
      <p:sp>
        <p:nvSpPr>
          <p:cNvPr id="15" name="Rectangle 5"/>
          <p:cNvSpPr>
            <a:spLocks noChangeArrowheads="1"/>
          </p:cNvSpPr>
          <p:nvPr/>
        </p:nvSpPr>
        <p:spPr bwMode="auto">
          <a:xfrm>
            <a:off x="152399" y="83018"/>
            <a:ext cx="8722659" cy="877163"/>
          </a:xfrm>
          <a:prstGeom prst="rect">
            <a:avLst/>
          </a:prstGeom>
          <a:noFill/>
          <a:ln w="9525">
            <a:noFill/>
            <a:miter lim="800000"/>
            <a:headEnd/>
            <a:tailEnd/>
          </a:ln>
        </p:spPr>
        <p:txBody>
          <a:bodyPr wrap="square">
            <a:spAutoFit/>
          </a:bodyPr>
          <a:lstStyle/>
          <a:p>
            <a:r>
              <a:rPr lang="it-IT" sz="1700" b="1" dirty="0"/>
              <a:t>-Cambiamenti di bocca (sia ossa mascellari che muscoli): </a:t>
            </a:r>
          </a:p>
          <a:p>
            <a:r>
              <a:rPr lang="it-IT" sz="1700" b="1" dirty="0"/>
              <a:t> le mascelle diventano più mobili, la </a:t>
            </a:r>
            <a:r>
              <a:rPr lang="it-IT" sz="1700" b="1" u="sng" dirty="0"/>
              <a:t>bocca è quasi circolare </a:t>
            </a:r>
            <a:r>
              <a:rPr lang="it-IT" sz="1700" b="1" dirty="0"/>
              <a:t>e il suo allargamento laterale provoca un aumento in volume della cavità orale per un alimentazione più efficiente.</a:t>
            </a:r>
          </a:p>
        </p:txBody>
      </p:sp>
      <p:grpSp>
        <p:nvGrpSpPr>
          <p:cNvPr id="17" name="Gruppo 9"/>
          <p:cNvGrpSpPr>
            <a:grpSpLocks/>
          </p:cNvGrpSpPr>
          <p:nvPr/>
        </p:nvGrpSpPr>
        <p:grpSpPr bwMode="auto">
          <a:xfrm>
            <a:off x="1704355" y="3414774"/>
            <a:ext cx="2268088" cy="2352154"/>
            <a:chOff x="834005" y="3263901"/>
            <a:chExt cx="2298303" cy="2066239"/>
          </a:xfrm>
        </p:grpSpPr>
        <p:pic>
          <p:nvPicPr>
            <p:cNvPr id="18" name="Picture 4" descr="nonprotractile"/>
            <p:cNvPicPr>
              <a:picLocks noChangeAspect="1" noChangeArrowheads="1" noCrop="1"/>
            </p:cNvPicPr>
            <p:nvPr/>
          </p:nvPicPr>
          <p:blipFill>
            <a:blip r:embed="rId7"/>
            <a:srcRect/>
            <a:stretch>
              <a:fillRect/>
            </a:stretch>
          </p:blipFill>
          <p:spPr bwMode="auto">
            <a:xfrm>
              <a:off x="834005" y="3263901"/>
              <a:ext cx="2298303" cy="2066239"/>
            </a:xfrm>
            <a:prstGeom prst="rect">
              <a:avLst/>
            </a:prstGeom>
            <a:noFill/>
            <a:ln w="9525">
              <a:noFill/>
              <a:miter lim="800000"/>
              <a:headEnd/>
              <a:tailEnd/>
            </a:ln>
          </p:spPr>
        </p:pic>
        <p:sp>
          <p:nvSpPr>
            <p:cNvPr id="19" name="CasellaDiTesto 8"/>
            <p:cNvSpPr txBox="1">
              <a:spLocks noChangeArrowheads="1"/>
            </p:cNvSpPr>
            <p:nvPr/>
          </p:nvSpPr>
          <p:spPr bwMode="auto">
            <a:xfrm>
              <a:off x="886255" y="4934242"/>
              <a:ext cx="2228495" cy="307777"/>
            </a:xfrm>
            <a:prstGeom prst="rect">
              <a:avLst/>
            </a:prstGeom>
            <a:noFill/>
            <a:ln w="9525">
              <a:noFill/>
              <a:miter lim="800000"/>
              <a:headEnd/>
              <a:tailEnd/>
            </a:ln>
          </p:spPr>
          <p:txBody>
            <a:bodyPr wrap="none">
              <a:spAutoFit/>
            </a:bodyPr>
            <a:lstStyle/>
            <a:p>
              <a:r>
                <a:rPr lang="it-IT" sz="1400"/>
                <a:t>Meccanismo “a forbice”</a:t>
              </a:r>
            </a:p>
          </p:txBody>
        </p:sp>
      </p:grpSp>
      <p:grpSp>
        <p:nvGrpSpPr>
          <p:cNvPr id="20" name="Gruppo 11"/>
          <p:cNvGrpSpPr>
            <a:grpSpLocks/>
          </p:cNvGrpSpPr>
          <p:nvPr/>
        </p:nvGrpSpPr>
        <p:grpSpPr bwMode="auto">
          <a:xfrm>
            <a:off x="4541872" y="3787797"/>
            <a:ext cx="1907719" cy="1882655"/>
            <a:chOff x="4005347" y="3334241"/>
            <a:chExt cx="2322461" cy="1955209"/>
          </a:xfrm>
        </p:grpSpPr>
        <p:pic>
          <p:nvPicPr>
            <p:cNvPr id="21" name="Picture 5" descr="protractile"/>
            <p:cNvPicPr>
              <a:picLocks noChangeAspect="1" noChangeArrowheads="1" noCrop="1"/>
            </p:cNvPicPr>
            <p:nvPr/>
          </p:nvPicPr>
          <p:blipFill>
            <a:blip r:embed="rId8"/>
            <a:srcRect/>
            <a:stretch>
              <a:fillRect/>
            </a:stretch>
          </p:blipFill>
          <p:spPr bwMode="auto">
            <a:xfrm>
              <a:off x="4005347" y="3334241"/>
              <a:ext cx="2322461" cy="1955209"/>
            </a:xfrm>
            <a:prstGeom prst="rect">
              <a:avLst/>
            </a:prstGeom>
            <a:noFill/>
            <a:ln w="9525">
              <a:noFill/>
              <a:miter lim="800000"/>
              <a:headEnd/>
              <a:tailEnd/>
            </a:ln>
          </p:spPr>
        </p:pic>
        <p:sp>
          <p:nvSpPr>
            <p:cNvPr id="22" name="CasellaDiTesto 10"/>
            <p:cNvSpPr txBox="1">
              <a:spLocks noChangeArrowheads="1"/>
            </p:cNvSpPr>
            <p:nvPr/>
          </p:nvSpPr>
          <p:spPr bwMode="auto">
            <a:xfrm>
              <a:off x="4712686" y="4881092"/>
              <a:ext cx="920445" cy="307777"/>
            </a:xfrm>
            <a:prstGeom prst="rect">
              <a:avLst/>
            </a:prstGeom>
            <a:noFill/>
            <a:ln w="9525">
              <a:noFill/>
              <a:miter lim="800000"/>
              <a:headEnd/>
              <a:tailEnd/>
            </a:ln>
          </p:spPr>
          <p:txBody>
            <a:bodyPr wrap="none">
              <a:spAutoFit/>
            </a:bodyPr>
            <a:lstStyle/>
            <a:p>
              <a:r>
                <a:rPr lang="it-IT" sz="1400"/>
                <a:t>Suzione </a:t>
              </a:r>
            </a:p>
          </p:txBody>
        </p:sp>
      </p:grpSp>
      <p:grpSp>
        <p:nvGrpSpPr>
          <p:cNvPr id="23" name="Gruppo 8"/>
          <p:cNvGrpSpPr>
            <a:grpSpLocks/>
          </p:cNvGrpSpPr>
          <p:nvPr/>
        </p:nvGrpSpPr>
        <p:grpSpPr bwMode="auto">
          <a:xfrm>
            <a:off x="6300324" y="5239989"/>
            <a:ext cx="2713037" cy="1319244"/>
            <a:chOff x="1913828" y="4840288"/>
            <a:chExt cx="3869127" cy="2749769"/>
          </a:xfrm>
        </p:grpSpPr>
        <p:pic>
          <p:nvPicPr>
            <p:cNvPr id="24" name="Picture 13" descr="http://s0.wdstatic.com/images/it/ll/c/c9/Fish_Gills_Labeled.jpg"/>
            <p:cNvPicPr>
              <a:picLocks noChangeAspect="1" noChangeArrowheads="1"/>
            </p:cNvPicPr>
            <p:nvPr/>
          </p:nvPicPr>
          <p:blipFill>
            <a:blip r:embed="rId9"/>
            <a:srcRect/>
            <a:stretch>
              <a:fillRect/>
            </a:stretch>
          </p:blipFill>
          <p:spPr bwMode="auto">
            <a:xfrm>
              <a:off x="1913828" y="4840288"/>
              <a:ext cx="3869127" cy="2023250"/>
            </a:xfrm>
            <a:prstGeom prst="rect">
              <a:avLst/>
            </a:prstGeom>
            <a:noFill/>
            <a:ln w="9525">
              <a:noFill/>
              <a:miter lim="800000"/>
              <a:headEnd/>
              <a:tailEnd/>
            </a:ln>
          </p:spPr>
        </p:pic>
        <p:sp>
          <p:nvSpPr>
            <p:cNvPr id="25" name="CasellaDiTesto 3"/>
            <p:cNvSpPr txBox="1">
              <a:spLocks noChangeArrowheads="1"/>
            </p:cNvSpPr>
            <p:nvPr/>
          </p:nvSpPr>
          <p:spPr bwMode="auto">
            <a:xfrm>
              <a:off x="3156217" y="6948541"/>
              <a:ext cx="1291727" cy="641516"/>
            </a:xfrm>
            <a:prstGeom prst="rect">
              <a:avLst/>
            </a:prstGeom>
            <a:noFill/>
            <a:ln w="9525">
              <a:noFill/>
              <a:miter lim="800000"/>
              <a:headEnd/>
              <a:tailEnd/>
            </a:ln>
          </p:spPr>
          <p:txBody>
            <a:bodyPr wrap="none">
              <a:spAutoFit/>
            </a:bodyPr>
            <a:lstStyle/>
            <a:p>
              <a:r>
                <a:rPr lang="it-IT" sz="1400" b="1" dirty="0">
                  <a:solidFill>
                    <a:srgbClr val="FF0000"/>
                  </a:solidFill>
                </a:rPr>
                <a:t>Opercolo </a:t>
              </a:r>
            </a:p>
          </p:txBody>
        </p:sp>
        <p:cxnSp>
          <p:nvCxnSpPr>
            <p:cNvPr id="26" name="Connettore 2 5"/>
            <p:cNvCxnSpPr>
              <a:cxnSpLocks noChangeShapeType="1"/>
            </p:cNvCxnSpPr>
            <p:nvPr/>
          </p:nvCxnSpPr>
          <p:spPr bwMode="auto">
            <a:xfrm rot="16200000" flipV="1">
              <a:off x="3202461" y="6596578"/>
              <a:ext cx="770181" cy="236458"/>
            </a:xfrm>
            <a:prstGeom prst="straightConnector1">
              <a:avLst/>
            </a:prstGeom>
            <a:noFill/>
            <a:ln w="38100" algn="ctr">
              <a:solidFill>
                <a:srgbClr val="FF0000"/>
              </a:solidFill>
              <a:round/>
              <a:headEnd/>
              <a:tailEnd type="arrow" w="med" len="med"/>
            </a:ln>
          </p:spPr>
        </p:cxnSp>
      </p:grpSp>
      <p:sp>
        <p:nvSpPr>
          <p:cNvPr id="28" name="Rettangolo 7"/>
          <p:cNvSpPr>
            <a:spLocks noChangeArrowheads="1"/>
          </p:cNvSpPr>
          <p:nvPr/>
        </p:nvSpPr>
        <p:spPr bwMode="auto">
          <a:xfrm>
            <a:off x="164632" y="5562717"/>
            <a:ext cx="7034212" cy="615950"/>
          </a:xfrm>
          <a:prstGeom prst="rect">
            <a:avLst/>
          </a:prstGeom>
          <a:noFill/>
          <a:ln w="9525">
            <a:noFill/>
            <a:miter lim="800000"/>
            <a:headEnd/>
            <a:tailEnd/>
          </a:ln>
        </p:spPr>
        <p:txBody>
          <a:bodyPr>
            <a:spAutoFit/>
          </a:bodyPr>
          <a:lstStyle/>
          <a:p>
            <a:r>
              <a:rPr lang="it-IT" sz="1700" b="1" u="sng" dirty="0">
                <a:sym typeface="Wingdings" pitchFamily="2" charset="2"/>
              </a:rPr>
              <a:t>-Apparato</a:t>
            </a:r>
            <a:r>
              <a:rPr lang="it-IT" sz="1700" b="1" u="sng" dirty="0"/>
              <a:t> opercolare </a:t>
            </a:r>
            <a:r>
              <a:rPr lang="it-IT" sz="1700" b="1" dirty="0"/>
              <a:t> per </a:t>
            </a:r>
            <a:r>
              <a:rPr lang="it-IT" sz="1700" b="1" dirty="0">
                <a:sym typeface="Wingdings" pitchFamily="2" charset="2"/>
              </a:rPr>
              <a:t>efficiente ventilazione non dipendente</a:t>
            </a:r>
          </a:p>
          <a:p>
            <a:r>
              <a:rPr lang="it-IT" sz="1700" b="1" dirty="0">
                <a:sym typeface="Wingdings" pitchFamily="2" charset="2"/>
              </a:rPr>
              <a:t> dal faringe e dal nuoto.</a:t>
            </a:r>
          </a:p>
        </p:txBody>
      </p:sp>
      <p:sp>
        <p:nvSpPr>
          <p:cNvPr id="29" name="Rettangolo 13"/>
          <p:cNvSpPr>
            <a:spLocks noChangeArrowheads="1"/>
          </p:cNvSpPr>
          <p:nvPr/>
        </p:nvSpPr>
        <p:spPr bwMode="auto">
          <a:xfrm>
            <a:off x="164632" y="3251831"/>
            <a:ext cx="8844895" cy="877887"/>
          </a:xfrm>
          <a:prstGeom prst="rect">
            <a:avLst/>
          </a:prstGeom>
          <a:noFill/>
          <a:ln w="9525">
            <a:noFill/>
            <a:miter lim="800000"/>
            <a:headEnd/>
            <a:tailEnd/>
          </a:ln>
        </p:spPr>
        <p:txBody>
          <a:bodyPr wrap="square">
            <a:spAutoFit/>
          </a:bodyPr>
          <a:lstStyle/>
          <a:p>
            <a:r>
              <a:rPr lang="it-IT" sz="1700" b="1" u="sng" dirty="0"/>
              <a:t>Miglioramento nell’alimentazione</a:t>
            </a:r>
          </a:p>
          <a:p>
            <a:r>
              <a:rPr lang="it-IT" sz="1700" b="1" dirty="0"/>
              <a:t>Si passa da un semplice dispositivo per afferrare la preda a un meccanismo di suzione altamente sofisticato (e il movimento della bocca è accoppiato a quello degli opercoli).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54430" y="250825"/>
            <a:ext cx="8969188" cy="615553"/>
          </a:xfrm>
          <a:prstGeom prst="rect">
            <a:avLst/>
          </a:prstGeom>
          <a:noFill/>
          <a:ln w="9525">
            <a:noFill/>
            <a:miter lim="800000"/>
            <a:headEnd/>
            <a:tailEnd/>
          </a:ln>
        </p:spPr>
        <p:txBody>
          <a:bodyPr wrap="square">
            <a:spAutoFit/>
          </a:bodyPr>
          <a:lstStyle/>
          <a:p>
            <a:r>
              <a:rPr lang="it-IT" sz="1700" b="1" dirty="0"/>
              <a:t>-Mascelle </a:t>
            </a:r>
            <a:r>
              <a:rPr lang="it-IT" sz="1700" b="1" dirty="0" err="1"/>
              <a:t>protrusibili</a:t>
            </a:r>
            <a:r>
              <a:rPr lang="it-IT" sz="1700" b="1" dirty="0"/>
              <a:t> (molti teleostei)</a:t>
            </a:r>
          </a:p>
          <a:p>
            <a:r>
              <a:rPr lang="it-IT" sz="1700" b="1" dirty="0"/>
              <a:t>  protrusione permette al predatore di avvicinarsi più rapidamente alla preda</a:t>
            </a:r>
          </a:p>
        </p:txBody>
      </p:sp>
      <p:sp>
        <p:nvSpPr>
          <p:cNvPr id="3" name="Rettangolo 10"/>
          <p:cNvSpPr>
            <a:spLocks noChangeArrowheads="1"/>
          </p:cNvSpPr>
          <p:nvPr/>
        </p:nvSpPr>
        <p:spPr bwMode="auto">
          <a:xfrm>
            <a:off x="377825" y="3032125"/>
            <a:ext cx="2103781" cy="553998"/>
          </a:xfrm>
          <a:prstGeom prst="rect">
            <a:avLst/>
          </a:prstGeom>
          <a:noFill/>
          <a:ln w="9525">
            <a:noFill/>
            <a:miter lim="800000"/>
            <a:headEnd/>
            <a:tailEnd/>
          </a:ln>
        </p:spPr>
        <p:txBody>
          <a:bodyPr wrap="none">
            <a:spAutoFit/>
          </a:bodyPr>
          <a:lstStyle/>
          <a:p>
            <a:r>
              <a:rPr lang="it-IT" sz="1400" b="1" i="1" dirty="0" err="1">
                <a:solidFill>
                  <a:srgbClr val="FF0000"/>
                </a:solidFill>
              </a:rPr>
              <a:t>Helostoma</a:t>
            </a:r>
            <a:r>
              <a:rPr lang="it-IT" sz="1400" b="1" i="1" dirty="0">
                <a:solidFill>
                  <a:srgbClr val="FF0000"/>
                </a:solidFill>
              </a:rPr>
              <a:t> </a:t>
            </a:r>
            <a:r>
              <a:rPr lang="it-IT" sz="1400" b="1" i="1" dirty="0" err="1">
                <a:solidFill>
                  <a:srgbClr val="FF0000"/>
                </a:solidFill>
              </a:rPr>
              <a:t>temminckii</a:t>
            </a:r>
            <a:endParaRPr lang="it-IT" sz="1400" b="1" i="1" dirty="0">
              <a:solidFill>
                <a:srgbClr val="FF0000"/>
              </a:solidFill>
            </a:endParaRPr>
          </a:p>
          <a:p>
            <a:r>
              <a:rPr lang="it-IT" sz="1600" b="1" dirty="0" err="1"/>
              <a:t>Gurami</a:t>
            </a:r>
            <a:r>
              <a:rPr lang="it-IT" sz="1600" b="1" dirty="0"/>
              <a:t> </a:t>
            </a:r>
            <a:r>
              <a:rPr lang="it-IT" sz="1600" b="1" dirty="0" err="1"/>
              <a:t>sbaciucchione</a:t>
            </a:r>
            <a:r>
              <a:rPr lang="it-IT" sz="1600" b="1" i="1" dirty="0">
                <a:solidFill>
                  <a:srgbClr val="FF0000"/>
                </a:solidFill>
              </a:rPr>
              <a:t> </a:t>
            </a:r>
          </a:p>
        </p:txBody>
      </p:sp>
      <p:pic>
        <p:nvPicPr>
          <p:cNvPr id="4" name="Picture 13" descr="https://upload.wikimedia.org/wikipedia/commons/thumb/b/b8/Helostoma_temminckii.JPG/220px-Helostoma_temminckii.JPG"/>
          <p:cNvPicPr>
            <a:picLocks noChangeAspect="1" noChangeArrowheads="1"/>
          </p:cNvPicPr>
          <p:nvPr/>
        </p:nvPicPr>
        <p:blipFill>
          <a:blip r:embed="rId2"/>
          <a:srcRect/>
          <a:stretch>
            <a:fillRect/>
          </a:stretch>
        </p:blipFill>
        <p:spPr bwMode="auto">
          <a:xfrm>
            <a:off x="696913" y="1571625"/>
            <a:ext cx="2095500" cy="1323975"/>
          </a:xfrm>
          <a:prstGeom prst="rect">
            <a:avLst/>
          </a:prstGeom>
          <a:noFill/>
          <a:ln w="9525">
            <a:noFill/>
            <a:miter lim="800000"/>
            <a:headEnd/>
            <a:tailEnd/>
          </a:ln>
        </p:spPr>
      </p:pic>
      <p:pic>
        <p:nvPicPr>
          <p:cNvPr id="5" name="Picture 15" descr="https://upload.wikimedia.org/wikipedia/commons/thumb/8/80/K%C3%BCssender_Gourami_II.jpg/220px-K%C3%BCssender_Gourami_II.jpg"/>
          <p:cNvPicPr>
            <a:picLocks noChangeAspect="1" noChangeArrowheads="1"/>
          </p:cNvPicPr>
          <p:nvPr/>
        </p:nvPicPr>
        <p:blipFill>
          <a:blip r:embed="rId3"/>
          <a:srcRect/>
          <a:stretch>
            <a:fillRect/>
          </a:stretch>
        </p:blipFill>
        <p:spPr bwMode="auto">
          <a:xfrm>
            <a:off x="3200400" y="1292225"/>
            <a:ext cx="2095500" cy="1600200"/>
          </a:xfrm>
          <a:prstGeom prst="rect">
            <a:avLst/>
          </a:prstGeom>
          <a:noFill/>
          <a:ln w="9525">
            <a:noFill/>
            <a:miter lim="800000"/>
            <a:headEnd/>
            <a:tailEnd/>
          </a:ln>
        </p:spPr>
      </p:pic>
      <p:sp>
        <p:nvSpPr>
          <p:cNvPr id="6" name="Text Box 5"/>
          <p:cNvSpPr txBox="1">
            <a:spLocks noChangeArrowheads="1"/>
          </p:cNvSpPr>
          <p:nvPr/>
        </p:nvSpPr>
        <p:spPr bwMode="auto">
          <a:xfrm>
            <a:off x="387350" y="4086225"/>
            <a:ext cx="4947060" cy="615553"/>
          </a:xfrm>
          <a:prstGeom prst="rect">
            <a:avLst/>
          </a:prstGeom>
          <a:noFill/>
          <a:ln w="9525">
            <a:noFill/>
            <a:miter lim="800000"/>
            <a:headEnd/>
            <a:tailEnd/>
          </a:ln>
        </p:spPr>
        <p:txBody>
          <a:bodyPr wrap="none">
            <a:spAutoFit/>
          </a:bodyPr>
          <a:lstStyle/>
          <a:p>
            <a:r>
              <a:rPr lang="it-IT" sz="1700" b="1" dirty="0"/>
              <a:t>Presenza di denti faringei in alcuni gruppi di teleostei</a:t>
            </a:r>
          </a:p>
          <a:p>
            <a:r>
              <a:rPr lang="it-IT" sz="1700" b="1" dirty="0"/>
              <a:t>                    difficoltà per la preda a scappare</a:t>
            </a:r>
          </a:p>
        </p:txBody>
      </p:sp>
      <p:pic>
        <p:nvPicPr>
          <p:cNvPr id="7" name="Picture 4"/>
          <p:cNvPicPr>
            <a:picLocks noChangeAspect="1" noChangeArrowheads="1"/>
          </p:cNvPicPr>
          <p:nvPr/>
        </p:nvPicPr>
        <p:blipFill>
          <a:blip r:embed="rId4"/>
          <a:srcRect/>
          <a:stretch>
            <a:fillRect/>
          </a:stretch>
        </p:blipFill>
        <p:spPr bwMode="auto">
          <a:xfrm>
            <a:off x="4076700" y="4787900"/>
            <a:ext cx="2781300" cy="1885950"/>
          </a:xfrm>
          <a:prstGeom prst="rect">
            <a:avLst/>
          </a:prstGeom>
          <a:noFill/>
          <a:ln w="9525">
            <a:noFill/>
            <a:miter lim="800000"/>
            <a:headEnd/>
            <a:tailEnd/>
          </a:ln>
        </p:spPr>
      </p:pic>
      <p:sp>
        <p:nvSpPr>
          <p:cNvPr id="8" name="CasellaDiTesto 12"/>
          <p:cNvSpPr txBox="1">
            <a:spLocks noChangeArrowheads="1"/>
          </p:cNvSpPr>
          <p:nvPr/>
        </p:nvSpPr>
        <p:spPr bwMode="auto">
          <a:xfrm>
            <a:off x="6988629" y="6238776"/>
            <a:ext cx="1282915" cy="307777"/>
          </a:xfrm>
          <a:prstGeom prst="rect">
            <a:avLst/>
          </a:prstGeom>
          <a:noFill/>
          <a:ln w="9525">
            <a:noFill/>
            <a:miter lim="800000"/>
            <a:headEnd/>
            <a:tailEnd/>
          </a:ln>
        </p:spPr>
        <p:txBody>
          <a:bodyPr wrap="none">
            <a:spAutoFit/>
          </a:bodyPr>
          <a:lstStyle/>
          <a:p>
            <a:r>
              <a:rPr lang="it-IT" sz="1400" b="1" i="1" dirty="0" err="1">
                <a:solidFill>
                  <a:srgbClr val="FF0000"/>
                </a:solidFill>
              </a:rPr>
              <a:t>Cyprinus</a:t>
            </a:r>
            <a:r>
              <a:rPr lang="it-IT" sz="1400" b="1" i="1" dirty="0">
                <a:solidFill>
                  <a:srgbClr val="FF0000"/>
                </a:solidFill>
              </a:rPr>
              <a:t> carpa</a:t>
            </a:r>
          </a:p>
        </p:txBody>
      </p:sp>
      <p:cxnSp>
        <p:nvCxnSpPr>
          <p:cNvPr id="12" name="Connettore 2 11"/>
          <p:cNvCxnSpPr/>
          <p:nvPr/>
        </p:nvCxnSpPr>
        <p:spPr>
          <a:xfrm flipV="1">
            <a:off x="533400" y="4506686"/>
            <a:ext cx="870857" cy="435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20650" y="500034"/>
            <a:ext cx="8413750" cy="615553"/>
          </a:xfrm>
          <a:prstGeom prst="rect">
            <a:avLst/>
          </a:prstGeom>
          <a:noFill/>
          <a:ln w="9525">
            <a:noFill/>
            <a:miter lim="800000"/>
            <a:headEnd/>
            <a:tailEnd/>
          </a:ln>
        </p:spPr>
        <p:txBody>
          <a:bodyPr wrap="square">
            <a:spAutoFit/>
          </a:bodyPr>
          <a:lstStyle/>
          <a:p>
            <a:r>
              <a:rPr lang="it-IT" sz="1700" b="1" dirty="0"/>
              <a:t>Derivano da modificazioni di archi branchiali anteriori </a:t>
            </a:r>
          </a:p>
          <a:p>
            <a:r>
              <a:rPr lang="it-IT" sz="1700" b="1" dirty="0"/>
              <a:t>(non necessariamente il primo).</a:t>
            </a:r>
          </a:p>
        </p:txBody>
      </p:sp>
      <p:sp>
        <p:nvSpPr>
          <p:cNvPr id="3" name="Rettangolo 5"/>
          <p:cNvSpPr>
            <a:spLocks noChangeArrowheads="1"/>
          </p:cNvSpPr>
          <p:nvPr/>
        </p:nvSpPr>
        <p:spPr bwMode="auto">
          <a:xfrm>
            <a:off x="2797572" y="80257"/>
            <a:ext cx="3681413" cy="369887"/>
          </a:xfrm>
          <a:prstGeom prst="rect">
            <a:avLst/>
          </a:prstGeom>
          <a:noFill/>
          <a:ln w="9525">
            <a:noFill/>
            <a:miter lim="800000"/>
            <a:headEnd/>
            <a:tailEnd/>
          </a:ln>
        </p:spPr>
        <p:txBody>
          <a:bodyPr>
            <a:spAutoFit/>
          </a:bodyPr>
          <a:lstStyle/>
          <a:p>
            <a:r>
              <a:rPr lang="it-IT" sz="1800" b="1" dirty="0"/>
              <a:t>ORIGINE DELLE MASCELLE</a:t>
            </a:r>
          </a:p>
        </p:txBody>
      </p:sp>
      <p:sp>
        <p:nvSpPr>
          <p:cNvPr id="4" name="Rettangolo 19"/>
          <p:cNvSpPr>
            <a:spLocks noChangeArrowheads="1"/>
          </p:cNvSpPr>
          <p:nvPr/>
        </p:nvSpPr>
        <p:spPr bwMode="auto">
          <a:xfrm>
            <a:off x="4245557" y="1137359"/>
            <a:ext cx="1752485" cy="553998"/>
          </a:xfrm>
          <a:prstGeom prst="rect">
            <a:avLst/>
          </a:prstGeom>
          <a:noFill/>
          <a:ln w="9525">
            <a:noFill/>
            <a:miter lim="800000"/>
            <a:headEnd/>
            <a:tailEnd/>
          </a:ln>
        </p:spPr>
        <p:txBody>
          <a:bodyPr wrap="square">
            <a:spAutoFit/>
          </a:bodyPr>
          <a:lstStyle/>
          <a:p>
            <a:r>
              <a:rPr lang="it-IT" sz="1500" b="1" dirty="0"/>
              <a:t>I denti derivano da </a:t>
            </a:r>
          </a:p>
          <a:p>
            <a:r>
              <a:rPr lang="it-IT" sz="1500" b="1" dirty="0"/>
              <a:t>scaglie modificate</a:t>
            </a:r>
            <a:r>
              <a:rPr lang="it-IT" sz="1500" dirty="0"/>
              <a:t>.</a:t>
            </a:r>
          </a:p>
        </p:txBody>
      </p:sp>
      <p:grpSp>
        <p:nvGrpSpPr>
          <p:cNvPr id="5" name="Gruppo 21"/>
          <p:cNvGrpSpPr>
            <a:grpSpLocks/>
          </p:cNvGrpSpPr>
          <p:nvPr/>
        </p:nvGrpSpPr>
        <p:grpSpPr bwMode="auto">
          <a:xfrm>
            <a:off x="6094044" y="80257"/>
            <a:ext cx="2440356" cy="2026827"/>
            <a:chOff x="3611880" y="883920"/>
            <a:chExt cx="3002280" cy="3006775"/>
          </a:xfrm>
        </p:grpSpPr>
        <p:pic>
          <p:nvPicPr>
            <p:cNvPr id="6" name="Picture 3" descr="0304"/>
            <p:cNvPicPr>
              <a:picLocks noChangeAspect="1" noChangeArrowheads="1"/>
            </p:cNvPicPr>
            <p:nvPr/>
          </p:nvPicPr>
          <p:blipFill>
            <a:blip r:embed="rId2"/>
            <a:srcRect l="5424" t="3238" r="10338" b="50352"/>
            <a:stretch>
              <a:fillRect/>
            </a:stretch>
          </p:blipFill>
          <p:spPr bwMode="auto">
            <a:xfrm>
              <a:off x="3688080" y="961390"/>
              <a:ext cx="2575560" cy="2865337"/>
            </a:xfrm>
            <a:prstGeom prst="rect">
              <a:avLst/>
            </a:prstGeom>
            <a:noFill/>
            <a:ln w="9525">
              <a:noFill/>
              <a:miter lim="800000"/>
              <a:headEnd/>
              <a:tailEnd/>
            </a:ln>
          </p:spPr>
        </p:pic>
        <p:sp>
          <p:nvSpPr>
            <p:cNvPr id="7" name="Rettangolo 20"/>
            <p:cNvSpPr>
              <a:spLocks noChangeArrowheads="1"/>
            </p:cNvSpPr>
            <p:nvPr/>
          </p:nvSpPr>
          <p:spPr bwMode="auto">
            <a:xfrm>
              <a:off x="3611880" y="883920"/>
              <a:ext cx="3002280" cy="3006775"/>
            </a:xfrm>
            <a:prstGeom prst="rect">
              <a:avLst/>
            </a:prstGeom>
            <a:noFill/>
            <a:ln w="9525" algn="ctr">
              <a:solidFill>
                <a:schemeClr val="tx1"/>
              </a:solidFill>
              <a:round/>
              <a:headEnd/>
              <a:tailEnd/>
            </a:ln>
          </p:spPr>
          <p:txBody>
            <a:bodyPr/>
            <a:lstStyle/>
            <a:p>
              <a:endParaRPr lang="it-IT"/>
            </a:p>
          </p:txBody>
        </p:sp>
      </p:grpSp>
      <p:sp>
        <p:nvSpPr>
          <p:cNvPr id="15" name="CasellaDiTesto 4"/>
          <p:cNvSpPr txBox="1">
            <a:spLocks noChangeArrowheads="1"/>
          </p:cNvSpPr>
          <p:nvPr/>
        </p:nvSpPr>
        <p:spPr bwMode="auto">
          <a:xfrm>
            <a:off x="2894544" y="5895674"/>
            <a:ext cx="6283325" cy="615553"/>
          </a:xfrm>
          <a:prstGeom prst="rect">
            <a:avLst/>
          </a:prstGeom>
          <a:noFill/>
          <a:ln w="9525">
            <a:noFill/>
            <a:miter lim="800000"/>
            <a:headEnd/>
            <a:tailEnd/>
          </a:ln>
        </p:spPr>
        <p:txBody>
          <a:bodyPr wrap="square">
            <a:spAutoFit/>
          </a:bodyPr>
          <a:lstStyle/>
          <a:p>
            <a:pPr>
              <a:defRPr/>
            </a:pPr>
            <a:r>
              <a:rPr lang="it-IT" sz="1700" b="1" dirty="0"/>
              <a:t>Quando comparvero le mascelle?</a:t>
            </a:r>
          </a:p>
          <a:p>
            <a:pPr>
              <a:defRPr/>
            </a:pPr>
            <a:r>
              <a:rPr lang="it-IT" sz="1700" b="1" dirty="0"/>
              <a:t>Nel Siluriano, ~420 Ma, con </a:t>
            </a:r>
            <a:r>
              <a:rPr lang="it-IT" sz="1700" b="1" i="1" u="sng" dirty="0" err="1">
                <a:effectLst>
                  <a:outerShdw blurRad="38100" dist="38100" dir="2700000" algn="tl">
                    <a:srgbClr val="000000">
                      <a:alpha val="43137"/>
                    </a:srgbClr>
                  </a:outerShdw>
                </a:effectLst>
              </a:rPr>
              <a:t>Andreolepis</a:t>
            </a:r>
            <a:r>
              <a:rPr lang="it-IT" sz="1700" b="1" dirty="0">
                <a:effectLst>
                  <a:outerShdw blurRad="38100" dist="38100" dir="2700000" algn="tl">
                    <a:srgbClr val="000000">
                      <a:alpha val="43137"/>
                    </a:srgbClr>
                  </a:outerShdw>
                </a:effectLst>
              </a:rPr>
              <a:t> </a:t>
            </a:r>
            <a:r>
              <a:rPr lang="it-IT" sz="1700" b="1" dirty="0"/>
              <a:t>e altri </a:t>
            </a:r>
            <a:r>
              <a:rPr lang="it-IT" sz="1700" b="1" dirty="0" err="1"/>
              <a:t>attinopterigi</a:t>
            </a:r>
            <a:r>
              <a:rPr lang="it-IT" sz="1700" b="1" dirty="0"/>
              <a:t> arcaici. </a:t>
            </a:r>
          </a:p>
        </p:txBody>
      </p:sp>
      <p:grpSp>
        <p:nvGrpSpPr>
          <p:cNvPr id="16" name="Gruppo 8"/>
          <p:cNvGrpSpPr>
            <a:grpSpLocks/>
          </p:cNvGrpSpPr>
          <p:nvPr/>
        </p:nvGrpSpPr>
        <p:grpSpPr bwMode="auto">
          <a:xfrm>
            <a:off x="0" y="1750358"/>
            <a:ext cx="3760788" cy="5024437"/>
            <a:chOff x="942818" y="1337730"/>
            <a:chExt cx="4246534" cy="6480059"/>
          </a:xfrm>
        </p:grpSpPr>
        <p:grpSp>
          <p:nvGrpSpPr>
            <p:cNvPr id="17" name="Gruppo 6"/>
            <p:cNvGrpSpPr>
              <a:grpSpLocks/>
            </p:cNvGrpSpPr>
            <p:nvPr/>
          </p:nvGrpSpPr>
          <p:grpSpPr bwMode="auto">
            <a:xfrm>
              <a:off x="942818" y="1337730"/>
              <a:ext cx="4246534" cy="6480059"/>
              <a:chOff x="942818" y="1337730"/>
              <a:chExt cx="4246534" cy="6480059"/>
            </a:xfrm>
          </p:grpSpPr>
          <p:pic>
            <p:nvPicPr>
              <p:cNvPr id="19" name="Picture 6" descr="Risultati immagini per ere periodi geologici"/>
              <p:cNvPicPr>
                <a:picLocks noChangeAspect="1" noChangeArrowheads="1"/>
              </p:cNvPicPr>
              <p:nvPr/>
            </p:nvPicPr>
            <p:blipFill>
              <a:blip r:embed="rId3"/>
              <a:srcRect t="5249" r="25182"/>
              <a:stretch>
                <a:fillRect/>
              </a:stretch>
            </p:blipFill>
            <p:spPr bwMode="auto">
              <a:xfrm>
                <a:off x="945398" y="1797803"/>
                <a:ext cx="3177151" cy="6019986"/>
              </a:xfrm>
              <a:prstGeom prst="rect">
                <a:avLst/>
              </a:prstGeom>
              <a:noFill/>
              <a:ln w="9525">
                <a:noFill/>
                <a:miter lim="800000"/>
                <a:headEnd/>
                <a:tailEnd/>
              </a:ln>
            </p:spPr>
          </p:pic>
          <p:pic>
            <p:nvPicPr>
              <p:cNvPr id="20" name="Picture 6" descr="Risultati immagini per ere periodi geologici"/>
              <p:cNvPicPr>
                <a:picLocks noChangeAspect="1" noChangeArrowheads="1"/>
              </p:cNvPicPr>
              <p:nvPr/>
            </p:nvPicPr>
            <p:blipFill>
              <a:blip r:embed="rId3"/>
              <a:srcRect b="92760"/>
              <a:stretch>
                <a:fillRect/>
              </a:stretch>
            </p:blipFill>
            <p:spPr bwMode="auto">
              <a:xfrm>
                <a:off x="942818" y="1337730"/>
                <a:ext cx="4246534" cy="460053"/>
              </a:xfrm>
              <a:prstGeom prst="rect">
                <a:avLst/>
              </a:prstGeom>
              <a:noFill/>
              <a:ln w="9525">
                <a:noFill/>
                <a:miter lim="800000"/>
                <a:headEnd/>
                <a:tailEnd/>
              </a:ln>
            </p:spPr>
          </p:pic>
        </p:grpSp>
        <p:sp>
          <p:nvSpPr>
            <p:cNvPr id="18" name="Rettangolo 7"/>
            <p:cNvSpPr>
              <a:spLocks noChangeArrowheads="1"/>
            </p:cNvSpPr>
            <p:nvPr/>
          </p:nvSpPr>
          <p:spPr bwMode="auto">
            <a:xfrm>
              <a:off x="3471620" y="4060556"/>
              <a:ext cx="712922" cy="263471"/>
            </a:xfrm>
            <a:prstGeom prst="rect">
              <a:avLst/>
            </a:prstGeom>
            <a:solidFill>
              <a:schemeClr val="bg1"/>
            </a:solidFill>
            <a:ln w="9525" algn="ctr">
              <a:noFill/>
              <a:round/>
              <a:headEnd/>
              <a:tailEnd/>
            </a:ln>
          </p:spPr>
          <p:txBody>
            <a:bodyPr/>
            <a:lstStyle/>
            <a:p>
              <a:endParaRPr lang="it-IT"/>
            </a:p>
          </p:txBody>
        </p:sp>
      </p:grpSp>
      <p:pic>
        <p:nvPicPr>
          <p:cNvPr id="21" name="Picture 20" descr="Immagine correlata"/>
          <p:cNvPicPr>
            <a:picLocks noChangeAspect="1" noChangeArrowheads="1"/>
          </p:cNvPicPr>
          <p:nvPr/>
        </p:nvPicPr>
        <p:blipFill>
          <a:blip r:embed="rId4"/>
          <a:srcRect/>
          <a:stretch>
            <a:fillRect/>
          </a:stretch>
        </p:blipFill>
        <p:spPr bwMode="auto">
          <a:xfrm>
            <a:off x="3760787" y="2489081"/>
            <a:ext cx="3531835" cy="2978850"/>
          </a:xfrm>
          <a:prstGeom prst="rect">
            <a:avLst/>
          </a:prstGeom>
          <a:noFill/>
          <a:ln w="9525">
            <a:noFill/>
            <a:miter lim="800000"/>
            <a:headEnd/>
            <a:tailEnd/>
          </a:ln>
        </p:spPr>
      </p:pic>
      <p:sp>
        <p:nvSpPr>
          <p:cNvPr id="22" name="Freccia a sinistra 15"/>
          <p:cNvSpPr>
            <a:spLocks noChangeArrowheads="1"/>
          </p:cNvSpPr>
          <p:nvPr/>
        </p:nvSpPr>
        <p:spPr bwMode="auto">
          <a:xfrm>
            <a:off x="2454275" y="5657195"/>
            <a:ext cx="487363" cy="228600"/>
          </a:xfrm>
          <a:prstGeom prst="leftArrow">
            <a:avLst>
              <a:gd name="adj1" fmla="val 50000"/>
              <a:gd name="adj2" fmla="val 50032"/>
            </a:avLst>
          </a:prstGeom>
          <a:solidFill>
            <a:srgbClr val="FF0000"/>
          </a:solidFill>
          <a:ln w="9525" algn="ctr">
            <a:solidFill>
              <a:schemeClr val="tx1"/>
            </a:solidFill>
            <a:round/>
            <a:headEnd/>
            <a:tailEnd/>
          </a:ln>
        </p:spPr>
        <p:txBody>
          <a:bodyPr/>
          <a:lstStyle/>
          <a:p>
            <a:endParaRPr lang="it-IT"/>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28600" y="228600"/>
            <a:ext cx="8915400" cy="2944813"/>
            <a:chOff x="0" y="451"/>
            <a:chExt cx="4320" cy="1855"/>
          </a:xfrm>
        </p:grpSpPr>
        <p:sp>
          <p:nvSpPr>
            <p:cNvPr id="3" name="Rectangle 5"/>
            <p:cNvSpPr>
              <a:spLocks noChangeArrowheads="1"/>
            </p:cNvSpPr>
            <p:nvPr/>
          </p:nvSpPr>
          <p:spPr bwMode="auto">
            <a:xfrm>
              <a:off x="0" y="451"/>
              <a:ext cx="4320" cy="553"/>
            </a:xfrm>
            <a:prstGeom prst="rect">
              <a:avLst/>
            </a:prstGeom>
            <a:noFill/>
            <a:ln w="9525">
              <a:noFill/>
              <a:miter lim="800000"/>
              <a:headEnd/>
              <a:tailEnd/>
            </a:ln>
          </p:spPr>
          <p:txBody>
            <a:bodyPr>
              <a:spAutoFit/>
            </a:bodyPr>
            <a:lstStyle/>
            <a:p>
              <a:r>
                <a:rPr lang="it-IT" sz="1700" b="1" dirty="0"/>
                <a:t>Implicazioni evolutive della </a:t>
              </a:r>
              <a:r>
                <a:rPr lang="it-IT" sz="1700" b="1" u="sng" dirty="0"/>
                <a:t>comparsa di mascelle</a:t>
              </a:r>
              <a:r>
                <a:rPr lang="it-IT" sz="1700" b="1" dirty="0"/>
                <a:t>: inizia stile di vita predatorio  (gli agnati erano filtratori)</a:t>
              </a:r>
            </a:p>
            <a:p>
              <a:r>
                <a:rPr lang="it-IT" sz="1700" b="1" dirty="0"/>
                <a:t>                              diventano disponibili nuove fonti di cibo</a:t>
              </a:r>
            </a:p>
          </p:txBody>
        </p:sp>
        <p:sp>
          <p:nvSpPr>
            <p:cNvPr id="4" name="Line 6"/>
            <p:cNvSpPr>
              <a:spLocks noChangeShapeType="1"/>
            </p:cNvSpPr>
            <p:nvPr/>
          </p:nvSpPr>
          <p:spPr bwMode="auto">
            <a:xfrm>
              <a:off x="96" y="892"/>
              <a:ext cx="553" cy="0"/>
            </a:xfrm>
            <a:prstGeom prst="line">
              <a:avLst/>
            </a:prstGeom>
            <a:noFill/>
            <a:ln w="9525">
              <a:solidFill>
                <a:schemeClr val="tx1"/>
              </a:solidFill>
              <a:round/>
              <a:headEnd/>
              <a:tailEnd type="triangle" w="med" len="med"/>
            </a:ln>
          </p:spPr>
          <p:txBody>
            <a:bodyPr/>
            <a:lstStyle/>
            <a:p>
              <a:endParaRPr lang="it-IT"/>
            </a:p>
          </p:txBody>
        </p:sp>
        <p:sp>
          <p:nvSpPr>
            <p:cNvPr id="20" name="Line 6"/>
            <p:cNvSpPr>
              <a:spLocks noChangeShapeType="1"/>
            </p:cNvSpPr>
            <p:nvPr/>
          </p:nvSpPr>
          <p:spPr bwMode="auto">
            <a:xfrm>
              <a:off x="96" y="2306"/>
              <a:ext cx="553" cy="0"/>
            </a:xfrm>
            <a:prstGeom prst="line">
              <a:avLst/>
            </a:prstGeom>
            <a:noFill/>
            <a:ln w="9525">
              <a:solidFill>
                <a:schemeClr val="tx1"/>
              </a:solidFill>
              <a:round/>
              <a:headEnd/>
              <a:tailEnd type="triangle" w="med" len="med"/>
            </a:ln>
          </p:spPr>
          <p:txBody>
            <a:bodyPr/>
            <a:lstStyle/>
            <a:p>
              <a:endParaRPr lang="it-IT"/>
            </a:p>
          </p:txBody>
        </p:sp>
      </p:grpSp>
      <p:sp>
        <p:nvSpPr>
          <p:cNvPr id="6" name="CasellaDiTesto 13"/>
          <p:cNvSpPr txBox="1">
            <a:spLocks noChangeArrowheads="1"/>
          </p:cNvSpPr>
          <p:nvPr/>
        </p:nvSpPr>
        <p:spPr bwMode="auto">
          <a:xfrm>
            <a:off x="149224" y="2465510"/>
            <a:ext cx="8830430" cy="877166"/>
          </a:xfrm>
          <a:prstGeom prst="rect">
            <a:avLst/>
          </a:prstGeom>
          <a:noFill/>
          <a:ln w="9525">
            <a:noFill/>
            <a:miter lim="800000"/>
            <a:headEnd/>
            <a:tailEnd/>
          </a:ln>
        </p:spPr>
        <p:txBody>
          <a:bodyPr wrap="none">
            <a:spAutoFit/>
          </a:bodyPr>
          <a:lstStyle/>
          <a:p>
            <a:r>
              <a:rPr lang="it-IT" sz="1700" b="1" dirty="0"/>
              <a:t>La presenza di mascelle negli </a:t>
            </a:r>
            <a:r>
              <a:rPr lang="it-IT" sz="1700" b="1" dirty="0" err="1"/>
              <a:t>gnatostomi</a:t>
            </a:r>
            <a:r>
              <a:rPr lang="it-IT" sz="1700" b="1" dirty="0"/>
              <a:t> è concomitante alla </a:t>
            </a:r>
            <a:r>
              <a:rPr lang="it-IT" sz="1700" b="1" u="sng" dirty="0"/>
              <a:t>comparsa di pinne pari </a:t>
            </a:r>
            <a:r>
              <a:rPr lang="it-IT" sz="1700" b="1" dirty="0"/>
              <a:t>(pettorali e </a:t>
            </a:r>
          </a:p>
          <a:p>
            <a:r>
              <a:rPr lang="it-IT" sz="1700" b="1" dirty="0"/>
              <a:t>pelviche) dotate di scheletro interno e muscoli che erano assenti negli agnati</a:t>
            </a:r>
          </a:p>
          <a:p>
            <a:r>
              <a:rPr lang="it-IT" sz="1700" b="1" dirty="0"/>
              <a:t>                                stabilità e controllo del nuoto</a:t>
            </a:r>
          </a:p>
        </p:txBody>
      </p:sp>
      <p:pic>
        <p:nvPicPr>
          <p:cNvPr id="8" name="Picture 17" descr="http://1.bp.blogspot.com/_Nv77P-ESSNU/TU5aho0yq4I/AAAAAAAAAFY/LOVtl6NWAUI/s1600/barracuda.JPG"/>
          <p:cNvPicPr>
            <a:picLocks noChangeAspect="1" noChangeArrowheads="1"/>
          </p:cNvPicPr>
          <p:nvPr/>
        </p:nvPicPr>
        <p:blipFill>
          <a:blip r:embed="rId2"/>
          <a:srcRect/>
          <a:stretch>
            <a:fillRect/>
          </a:stretch>
        </p:blipFill>
        <p:spPr bwMode="auto">
          <a:xfrm>
            <a:off x="5725005" y="781933"/>
            <a:ext cx="2174731" cy="1415342"/>
          </a:xfrm>
          <a:prstGeom prst="rect">
            <a:avLst/>
          </a:prstGeom>
          <a:noFill/>
          <a:ln w="9525">
            <a:noFill/>
            <a:miter lim="800000"/>
            <a:headEnd/>
            <a:tailEnd/>
          </a:ln>
        </p:spPr>
      </p:pic>
      <p:pic>
        <p:nvPicPr>
          <p:cNvPr id="14" name="Picture 19" descr="http://aaeweb.net/schedearticoli/pesci/pesce3.jpg"/>
          <p:cNvPicPr>
            <a:picLocks noChangeAspect="1" noChangeArrowheads="1"/>
          </p:cNvPicPr>
          <p:nvPr/>
        </p:nvPicPr>
        <p:blipFill>
          <a:blip r:embed="rId3"/>
          <a:srcRect/>
          <a:stretch>
            <a:fillRect/>
          </a:stretch>
        </p:blipFill>
        <p:spPr bwMode="auto">
          <a:xfrm>
            <a:off x="6068935" y="3117220"/>
            <a:ext cx="2232025" cy="1989138"/>
          </a:xfrm>
          <a:prstGeom prst="rect">
            <a:avLst/>
          </a:prstGeom>
          <a:noFill/>
          <a:ln w="9525">
            <a:noFill/>
            <a:miter lim="800000"/>
            <a:headEnd/>
            <a:tailEnd/>
          </a:ln>
        </p:spPr>
      </p:pic>
      <p:sp>
        <p:nvSpPr>
          <p:cNvPr id="15" name="CasellaDiTesto 18"/>
          <p:cNvSpPr txBox="1">
            <a:spLocks noChangeArrowheads="1"/>
          </p:cNvSpPr>
          <p:nvPr/>
        </p:nvSpPr>
        <p:spPr bwMode="auto">
          <a:xfrm>
            <a:off x="4570335" y="4088770"/>
            <a:ext cx="1427163" cy="307975"/>
          </a:xfrm>
          <a:prstGeom prst="rect">
            <a:avLst/>
          </a:prstGeom>
          <a:noFill/>
          <a:ln w="9525">
            <a:noFill/>
            <a:miter lim="800000"/>
            <a:headEnd/>
            <a:tailEnd/>
          </a:ln>
        </p:spPr>
        <p:txBody>
          <a:bodyPr wrap="none">
            <a:spAutoFit/>
          </a:bodyPr>
          <a:lstStyle/>
          <a:p>
            <a:r>
              <a:rPr lang="it-IT" sz="1400"/>
              <a:t>Pinne pettorali</a:t>
            </a:r>
          </a:p>
        </p:txBody>
      </p:sp>
      <p:sp>
        <p:nvSpPr>
          <p:cNvPr id="16" name="CasellaDiTesto 19"/>
          <p:cNvSpPr txBox="1">
            <a:spLocks noChangeArrowheads="1"/>
          </p:cNvSpPr>
          <p:nvPr/>
        </p:nvSpPr>
        <p:spPr bwMode="auto">
          <a:xfrm>
            <a:off x="4570335" y="4687258"/>
            <a:ext cx="1436688" cy="307975"/>
          </a:xfrm>
          <a:prstGeom prst="rect">
            <a:avLst/>
          </a:prstGeom>
          <a:noFill/>
          <a:ln w="9525">
            <a:noFill/>
            <a:miter lim="800000"/>
            <a:headEnd/>
            <a:tailEnd/>
          </a:ln>
        </p:spPr>
        <p:txBody>
          <a:bodyPr wrap="none">
            <a:spAutoFit/>
          </a:bodyPr>
          <a:lstStyle/>
          <a:p>
            <a:r>
              <a:rPr lang="it-IT" sz="1400"/>
              <a:t>Pinne pelviche</a:t>
            </a:r>
          </a:p>
        </p:txBody>
      </p:sp>
      <p:cxnSp>
        <p:nvCxnSpPr>
          <p:cNvPr id="17" name="Connettore 2 21"/>
          <p:cNvCxnSpPr>
            <a:cxnSpLocks noChangeShapeType="1"/>
          </p:cNvCxnSpPr>
          <p:nvPr/>
        </p:nvCxnSpPr>
        <p:spPr bwMode="auto">
          <a:xfrm flipV="1">
            <a:off x="5873673" y="4214183"/>
            <a:ext cx="414337" cy="100012"/>
          </a:xfrm>
          <a:prstGeom prst="straightConnector1">
            <a:avLst/>
          </a:prstGeom>
          <a:noFill/>
          <a:ln w="9525" algn="ctr">
            <a:solidFill>
              <a:schemeClr val="tx1"/>
            </a:solidFill>
            <a:round/>
            <a:headEnd/>
            <a:tailEnd type="arrow" w="med" len="med"/>
          </a:ln>
        </p:spPr>
      </p:cxnSp>
      <p:cxnSp>
        <p:nvCxnSpPr>
          <p:cNvPr id="18" name="Connettore 2 23"/>
          <p:cNvCxnSpPr>
            <a:cxnSpLocks noChangeShapeType="1"/>
          </p:cNvCxnSpPr>
          <p:nvPr/>
        </p:nvCxnSpPr>
        <p:spPr bwMode="auto">
          <a:xfrm flipV="1">
            <a:off x="6060998" y="4598358"/>
            <a:ext cx="473075" cy="214312"/>
          </a:xfrm>
          <a:prstGeom prst="straightConnector1">
            <a:avLst/>
          </a:prstGeom>
          <a:noFill/>
          <a:ln w="9525" algn="ctr">
            <a:solidFill>
              <a:schemeClr val="tx1"/>
            </a:solidFill>
            <a:round/>
            <a:headEnd/>
            <a:tailEnd type="arrow" w="med" len="med"/>
          </a:ln>
        </p:spPr>
      </p:cxnSp>
      <p:sp>
        <p:nvSpPr>
          <p:cNvPr id="19" name="Text Box 8"/>
          <p:cNvSpPr txBox="1">
            <a:spLocks noChangeArrowheads="1"/>
          </p:cNvSpPr>
          <p:nvPr/>
        </p:nvSpPr>
        <p:spPr bwMode="auto">
          <a:xfrm>
            <a:off x="54693" y="5284553"/>
            <a:ext cx="8964612" cy="1138773"/>
          </a:xfrm>
          <a:prstGeom prst="rect">
            <a:avLst/>
          </a:prstGeom>
          <a:noFill/>
          <a:ln w="9525">
            <a:noFill/>
            <a:miter lim="800000"/>
            <a:headEnd/>
            <a:tailEnd/>
          </a:ln>
        </p:spPr>
        <p:txBody>
          <a:bodyPr wrap="square">
            <a:spAutoFit/>
          </a:bodyPr>
          <a:lstStyle/>
          <a:p>
            <a:r>
              <a:rPr lang="it-IT" sz="1700" b="1" dirty="0"/>
              <a:t>Vantaggi di tali innovazioni:</a:t>
            </a:r>
          </a:p>
          <a:p>
            <a:r>
              <a:rPr lang="it-IT" sz="1700" b="1" dirty="0"/>
              <a:t>I primi </a:t>
            </a:r>
            <a:r>
              <a:rPr lang="it-IT" sz="1700" b="1" dirty="0" err="1"/>
              <a:t>gnatostomi</a:t>
            </a:r>
            <a:r>
              <a:rPr lang="it-IT" sz="1700" b="1" dirty="0"/>
              <a:t> conducevano </a:t>
            </a:r>
            <a:r>
              <a:rPr lang="it-IT" sz="1700" b="1" u="sng" dirty="0"/>
              <a:t>vita più attiva</a:t>
            </a:r>
            <a:r>
              <a:rPr lang="it-IT" sz="1700" b="1" dirty="0"/>
              <a:t> rispetto ai predecessori agnati. Si avventuravano in nuovi habitat alla ricerca di cibo, di siti per la riproduzione, di rifugi e di altre risorse fino ad allora non sfruttate.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28588" y="656696"/>
            <a:ext cx="9015412" cy="353943"/>
          </a:xfrm>
          <a:prstGeom prst="rect">
            <a:avLst/>
          </a:prstGeom>
          <a:noFill/>
          <a:ln w="9525">
            <a:noFill/>
            <a:miter lim="800000"/>
            <a:headEnd/>
            <a:tailEnd/>
          </a:ln>
        </p:spPr>
        <p:txBody>
          <a:bodyPr wrap="square">
            <a:spAutoFit/>
          </a:bodyPr>
          <a:lstStyle/>
          <a:p>
            <a:r>
              <a:rPr lang="it-IT" sz="1700" b="1" dirty="0"/>
              <a:t> Ipotesi di origine da una </a:t>
            </a:r>
            <a:r>
              <a:rPr lang="it-IT" sz="1700" b="1" u="sng" dirty="0" err="1"/>
              <a:t>plica</a:t>
            </a:r>
            <a:r>
              <a:rPr lang="it-IT" sz="1700" b="1" u="sng" dirty="0"/>
              <a:t> cutanea continua </a:t>
            </a:r>
            <a:r>
              <a:rPr lang="it-IT" sz="1700" b="1" dirty="0"/>
              <a:t>(per degenerazione di alcune sue parti). </a:t>
            </a:r>
          </a:p>
        </p:txBody>
      </p:sp>
      <p:pic>
        <p:nvPicPr>
          <p:cNvPr id="3" name="Picture 7" descr="0902"/>
          <p:cNvPicPr>
            <a:picLocks noChangeAspect="1" noChangeArrowheads="1"/>
          </p:cNvPicPr>
          <p:nvPr/>
        </p:nvPicPr>
        <p:blipFill>
          <a:blip r:embed="rId2"/>
          <a:srcRect b="8191"/>
          <a:stretch>
            <a:fillRect/>
          </a:stretch>
        </p:blipFill>
        <p:spPr bwMode="auto">
          <a:xfrm>
            <a:off x="654756" y="1074267"/>
            <a:ext cx="4074347" cy="3370360"/>
          </a:xfrm>
          <a:prstGeom prst="rect">
            <a:avLst/>
          </a:prstGeom>
          <a:noFill/>
          <a:ln w="9525">
            <a:noFill/>
            <a:miter lim="800000"/>
            <a:headEnd/>
            <a:tailEnd/>
          </a:ln>
        </p:spPr>
      </p:pic>
      <p:sp>
        <p:nvSpPr>
          <p:cNvPr id="4" name="CasellaDiTesto 4"/>
          <p:cNvSpPr txBox="1">
            <a:spLocks noChangeArrowheads="1"/>
          </p:cNvSpPr>
          <p:nvPr/>
        </p:nvSpPr>
        <p:spPr bwMode="auto">
          <a:xfrm>
            <a:off x="198617" y="4534234"/>
            <a:ext cx="5223481" cy="615553"/>
          </a:xfrm>
          <a:prstGeom prst="rect">
            <a:avLst/>
          </a:prstGeom>
          <a:noFill/>
          <a:ln w="9525">
            <a:noFill/>
            <a:miter lim="800000"/>
            <a:headEnd/>
            <a:tailEnd/>
          </a:ln>
        </p:spPr>
        <p:txBody>
          <a:bodyPr wrap="none">
            <a:spAutoFit/>
          </a:bodyPr>
          <a:lstStyle/>
          <a:p>
            <a:r>
              <a:rPr lang="it-IT" sz="1700" b="1" dirty="0"/>
              <a:t>L’ipotesi non è stata avvalorata da evidenze scientifiche.</a:t>
            </a:r>
          </a:p>
          <a:p>
            <a:r>
              <a:rPr lang="it-IT" sz="1700" b="1" dirty="0"/>
              <a:t>Ha </a:t>
            </a:r>
            <a:r>
              <a:rPr lang="it-IT" sz="1700" b="1" u="sng" dirty="0"/>
              <a:t>valore storico</a:t>
            </a:r>
            <a:r>
              <a:rPr lang="it-IT" sz="1700" b="1" dirty="0"/>
              <a:t>!</a:t>
            </a:r>
          </a:p>
        </p:txBody>
      </p:sp>
      <p:sp>
        <p:nvSpPr>
          <p:cNvPr id="5" name="CasellaDiTesto 7"/>
          <p:cNvSpPr txBox="1">
            <a:spLocks noChangeArrowheads="1"/>
          </p:cNvSpPr>
          <p:nvPr/>
        </p:nvSpPr>
        <p:spPr bwMode="auto">
          <a:xfrm>
            <a:off x="132468" y="5273966"/>
            <a:ext cx="8955087" cy="1138773"/>
          </a:xfrm>
          <a:prstGeom prst="rect">
            <a:avLst/>
          </a:prstGeom>
          <a:noFill/>
          <a:ln w="9525">
            <a:noFill/>
            <a:miter lim="800000"/>
            <a:headEnd/>
            <a:tailEnd/>
          </a:ln>
        </p:spPr>
        <p:txBody>
          <a:bodyPr wrap="square">
            <a:spAutoFit/>
          </a:bodyPr>
          <a:lstStyle/>
          <a:p>
            <a:r>
              <a:rPr lang="it-IT" sz="1700" b="1" dirty="0"/>
              <a:t>Lettura in chiave evoluzionistica:</a:t>
            </a:r>
          </a:p>
          <a:p>
            <a:r>
              <a:rPr lang="it-IT" sz="1700" b="1" dirty="0"/>
              <a:t>La graduale riduzione della “corazza” (di </a:t>
            </a:r>
            <a:r>
              <a:rPr lang="it-IT" sz="1700" b="1" dirty="0" err="1"/>
              <a:t>cosmina</a:t>
            </a:r>
            <a:r>
              <a:rPr lang="it-IT" sz="1700" b="1" dirty="0"/>
              <a:t>) in primi </a:t>
            </a:r>
            <a:r>
              <a:rPr lang="it-IT" sz="1700" b="1" dirty="0" err="1"/>
              <a:t>Gnatostomi</a:t>
            </a:r>
            <a:r>
              <a:rPr lang="it-IT" sz="1700" b="1" dirty="0"/>
              <a:t>, con conseguente maggiore  attività avrebbe </a:t>
            </a:r>
            <a:r>
              <a:rPr lang="it-IT" sz="1700" b="1" u="sng" dirty="0"/>
              <a:t>favorito l’espansione di una qualsiasi protuberanza </a:t>
            </a:r>
            <a:r>
              <a:rPr lang="it-IT" sz="1700" b="1" dirty="0"/>
              <a:t>in grado di coadiuvare le pinne impari nel movimento.</a:t>
            </a:r>
          </a:p>
        </p:txBody>
      </p:sp>
      <p:sp>
        <p:nvSpPr>
          <p:cNvPr id="6" name="Rettangolo 5"/>
          <p:cNvSpPr>
            <a:spLocks noChangeArrowheads="1"/>
          </p:cNvSpPr>
          <p:nvPr/>
        </p:nvSpPr>
        <p:spPr bwMode="auto">
          <a:xfrm>
            <a:off x="2810376" y="200025"/>
            <a:ext cx="4071938" cy="369888"/>
          </a:xfrm>
          <a:prstGeom prst="rect">
            <a:avLst/>
          </a:prstGeom>
          <a:noFill/>
          <a:ln w="9525">
            <a:noFill/>
            <a:miter lim="800000"/>
            <a:headEnd/>
            <a:tailEnd/>
          </a:ln>
        </p:spPr>
        <p:txBody>
          <a:bodyPr>
            <a:spAutoFit/>
          </a:bodyPr>
          <a:lstStyle/>
          <a:p>
            <a:r>
              <a:rPr lang="it-IT" sz="1800" b="1" dirty="0"/>
              <a:t>ORIGINE DELLE PINNE PARI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aaeweb.net/schedearticoli/pesci/Chelmon%20rostratus1.jpg"/>
          <p:cNvPicPr>
            <a:picLocks noChangeAspect="1" noChangeArrowheads="1"/>
          </p:cNvPicPr>
          <p:nvPr/>
        </p:nvPicPr>
        <p:blipFill>
          <a:blip r:embed="rId2"/>
          <a:srcRect/>
          <a:stretch>
            <a:fillRect/>
          </a:stretch>
        </p:blipFill>
        <p:spPr bwMode="auto">
          <a:xfrm>
            <a:off x="4246855" y="767468"/>
            <a:ext cx="1834858" cy="1318804"/>
          </a:xfrm>
          <a:prstGeom prst="rect">
            <a:avLst/>
          </a:prstGeom>
          <a:noFill/>
          <a:ln w="9525">
            <a:noFill/>
            <a:miter lim="800000"/>
            <a:headEnd/>
            <a:tailEnd/>
          </a:ln>
        </p:spPr>
      </p:pic>
      <p:pic>
        <p:nvPicPr>
          <p:cNvPr id="5" name="Picture 8" descr="http://www.aaeweb.net/schedearticoli/pesci/Forcipiger%20longirostris1.jpg"/>
          <p:cNvPicPr>
            <a:picLocks noChangeAspect="1" noChangeArrowheads="1"/>
          </p:cNvPicPr>
          <p:nvPr/>
        </p:nvPicPr>
        <p:blipFill>
          <a:blip r:embed="rId3"/>
          <a:srcRect/>
          <a:stretch>
            <a:fillRect/>
          </a:stretch>
        </p:blipFill>
        <p:spPr bwMode="auto">
          <a:xfrm>
            <a:off x="4078288" y="2745926"/>
            <a:ext cx="2179087" cy="1394708"/>
          </a:xfrm>
          <a:prstGeom prst="rect">
            <a:avLst/>
          </a:prstGeom>
          <a:noFill/>
          <a:ln w="9525">
            <a:noFill/>
            <a:miter lim="800000"/>
            <a:headEnd/>
            <a:tailEnd/>
          </a:ln>
        </p:spPr>
      </p:pic>
      <p:grpSp>
        <p:nvGrpSpPr>
          <p:cNvPr id="12" name="Gruppo 11"/>
          <p:cNvGrpSpPr/>
          <p:nvPr/>
        </p:nvGrpSpPr>
        <p:grpSpPr>
          <a:xfrm>
            <a:off x="553601" y="823914"/>
            <a:ext cx="2720177" cy="1573981"/>
            <a:chOff x="553601" y="823914"/>
            <a:chExt cx="2720177" cy="1573981"/>
          </a:xfrm>
        </p:grpSpPr>
        <p:pic>
          <p:nvPicPr>
            <p:cNvPr id="2" name="Picture 2" descr="http://www.aaeweb.net/schedearticoli/pesci/Chelmon%20rostratus_s.jpg">
              <a:hlinkClick r:id="rId4"/>
            </p:cNvPr>
            <p:cNvPicPr>
              <a:picLocks noChangeAspect="1" noChangeArrowheads="1"/>
            </p:cNvPicPr>
            <p:nvPr/>
          </p:nvPicPr>
          <p:blipFill>
            <a:blip r:embed="rId5"/>
            <a:srcRect/>
            <a:stretch>
              <a:fillRect/>
            </a:stretch>
          </p:blipFill>
          <p:spPr bwMode="auto">
            <a:xfrm>
              <a:off x="1162755" y="823914"/>
              <a:ext cx="1470891" cy="1278242"/>
            </a:xfrm>
            <a:prstGeom prst="rect">
              <a:avLst/>
            </a:prstGeom>
            <a:noFill/>
            <a:ln w="9525">
              <a:noFill/>
              <a:miter lim="800000"/>
              <a:headEnd/>
              <a:tailEnd/>
            </a:ln>
          </p:spPr>
        </p:pic>
        <p:sp>
          <p:nvSpPr>
            <p:cNvPr id="6" name="Rettangolo 5"/>
            <p:cNvSpPr>
              <a:spLocks noChangeArrowheads="1"/>
            </p:cNvSpPr>
            <p:nvPr/>
          </p:nvSpPr>
          <p:spPr bwMode="auto">
            <a:xfrm>
              <a:off x="553601" y="2090725"/>
              <a:ext cx="2720177" cy="307170"/>
            </a:xfrm>
            <a:prstGeom prst="rect">
              <a:avLst/>
            </a:prstGeom>
            <a:noFill/>
            <a:ln w="9525">
              <a:noFill/>
              <a:miter lim="800000"/>
              <a:headEnd/>
              <a:tailEnd/>
            </a:ln>
          </p:spPr>
          <p:txBody>
            <a:bodyPr wrap="square">
              <a:spAutoFit/>
            </a:bodyPr>
            <a:lstStyle/>
            <a:p>
              <a:r>
                <a:rPr lang="it-IT" sz="1400" b="1" i="1" dirty="0" err="1">
                  <a:solidFill>
                    <a:srgbClr val="FF0000"/>
                  </a:solidFill>
                </a:rPr>
                <a:t>Chelmon</a:t>
              </a:r>
              <a:r>
                <a:rPr lang="it-IT" sz="1400" b="1" i="1" dirty="0">
                  <a:solidFill>
                    <a:srgbClr val="FF0000"/>
                  </a:solidFill>
                </a:rPr>
                <a:t> </a:t>
              </a:r>
              <a:r>
                <a:rPr lang="it-IT" sz="1400" b="1" i="1" dirty="0" err="1">
                  <a:solidFill>
                    <a:srgbClr val="FF0000"/>
                  </a:solidFill>
                </a:rPr>
                <a:t>rostratus</a:t>
              </a:r>
              <a:r>
                <a:rPr lang="it-IT" sz="1400" b="1" i="1" dirty="0">
                  <a:solidFill>
                    <a:srgbClr val="FF0000"/>
                  </a:solidFill>
                </a:rPr>
                <a:t> </a:t>
              </a:r>
              <a:r>
                <a:rPr lang="it-IT" sz="1400" b="1" dirty="0">
                  <a:solidFill>
                    <a:srgbClr val="FF0000"/>
                  </a:solidFill>
                </a:rPr>
                <a:t>(pesce farfalla)</a:t>
              </a:r>
            </a:p>
          </p:txBody>
        </p:sp>
      </p:grpSp>
      <p:grpSp>
        <p:nvGrpSpPr>
          <p:cNvPr id="13" name="Gruppo 12"/>
          <p:cNvGrpSpPr/>
          <p:nvPr/>
        </p:nvGrpSpPr>
        <p:grpSpPr>
          <a:xfrm>
            <a:off x="629500" y="2745926"/>
            <a:ext cx="2991110" cy="1734729"/>
            <a:chOff x="519734" y="3118463"/>
            <a:chExt cx="2991110" cy="1734729"/>
          </a:xfrm>
        </p:grpSpPr>
        <p:pic>
          <p:nvPicPr>
            <p:cNvPr id="4" name="Picture 6" descr="http://www.aaeweb.net/schedearticoli/pesci/Forcipiger%20longirostris_s.jpg">
              <a:hlinkClick r:id="rId6"/>
            </p:cNvPr>
            <p:cNvPicPr>
              <a:picLocks noChangeAspect="1" noChangeArrowheads="1"/>
            </p:cNvPicPr>
            <p:nvPr/>
          </p:nvPicPr>
          <p:blipFill>
            <a:blip r:embed="rId7"/>
            <a:srcRect/>
            <a:stretch>
              <a:fillRect/>
            </a:stretch>
          </p:blipFill>
          <p:spPr bwMode="auto">
            <a:xfrm>
              <a:off x="945571" y="3118463"/>
              <a:ext cx="2150919" cy="1419674"/>
            </a:xfrm>
            <a:prstGeom prst="rect">
              <a:avLst/>
            </a:prstGeom>
            <a:noFill/>
            <a:ln w="9525">
              <a:noFill/>
              <a:miter lim="800000"/>
              <a:headEnd/>
              <a:tailEnd/>
            </a:ln>
          </p:spPr>
        </p:pic>
        <p:sp>
          <p:nvSpPr>
            <p:cNvPr id="7" name="Rettangolo 6"/>
            <p:cNvSpPr>
              <a:spLocks noChangeArrowheads="1"/>
            </p:cNvSpPr>
            <p:nvPr/>
          </p:nvSpPr>
          <p:spPr bwMode="auto">
            <a:xfrm>
              <a:off x="519734" y="4545217"/>
              <a:ext cx="2991110" cy="307975"/>
            </a:xfrm>
            <a:prstGeom prst="rect">
              <a:avLst/>
            </a:prstGeom>
            <a:noFill/>
            <a:ln w="9525">
              <a:noFill/>
              <a:miter lim="800000"/>
              <a:headEnd/>
              <a:tailEnd/>
            </a:ln>
          </p:spPr>
          <p:txBody>
            <a:bodyPr wrap="square">
              <a:spAutoFit/>
            </a:bodyPr>
            <a:lstStyle/>
            <a:p>
              <a:r>
                <a:rPr lang="it-IT" sz="1400" b="1" i="1" dirty="0" err="1">
                  <a:solidFill>
                    <a:srgbClr val="FF0000"/>
                  </a:solidFill>
                </a:rPr>
                <a:t>Forcipiger</a:t>
              </a:r>
              <a:r>
                <a:rPr lang="it-IT" sz="1400" b="1" i="1" dirty="0">
                  <a:solidFill>
                    <a:srgbClr val="FF0000"/>
                  </a:solidFill>
                </a:rPr>
                <a:t> </a:t>
              </a:r>
              <a:r>
                <a:rPr lang="it-IT" sz="1400" b="1" i="1" dirty="0" err="1">
                  <a:solidFill>
                    <a:srgbClr val="FF0000"/>
                  </a:solidFill>
                </a:rPr>
                <a:t>longirostris</a:t>
              </a:r>
              <a:r>
                <a:rPr lang="it-IT" sz="1400" b="1" dirty="0">
                  <a:solidFill>
                    <a:srgbClr val="FF0000"/>
                  </a:solidFill>
                </a:rPr>
                <a:t> (pesce forcipe)</a:t>
              </a:r>
              <a:endParaRPr lang="it-IT" sz="1400" b="1" dirty="0"/>
            </a:p>
          </p:txBody>
        </p:sp>
      </p:grpSp>
      <p:sp>
        <p:nvSpPr>
          <p:cNvPr id="8" name="CasellaDiTesto 8"/>
          <p:cNvSpPr txBox="1">
            <a:spLocks noChangeArrowheads="1"/>
          </p:cNvSpPr>
          <p:nvPr/>
        </p:nvSpPr>
        <p:spPr bwMode="auto">
          <a:xfrm>
            <a:off x="222250" y="151518"/>
            <a:ext cx="8921750" cy="615950"/>
          </a:xfrm>
          <a:prstGeom prst="rect">
            <a:avLst/>
          </a:prstGeom>
          <a:noFill/>
          <a:ln w="9525">
            <a:noFill/>
            <a:miter lim="800000"/>
            <a:headEnd/>
            <a:tailEnd/>
          </a:ln>
        </p:spPr>
        <p:txBody>
          <a:bodyPr wrap="square">
            <a:spAutoFit/>
          </a:bodyPr>
          <a:lstStyle/>
          <a:p>
            <a:r>
              <a:rPr lang="it-IT" sz="1700" b="1" dirty="0"/>
              <a:t>Gli </a:t>
            </a:r>
            <a:r>
              <a:rPr lang="it-IT" sz="1700" b="1" dirty="0" err="1"/>
              <a:t>attinopterigi</a:t>
            </a:r>
            <a:r>
              <a:rPr lang="it-IT" sz="1700" b="1" dirty="0"/>
              <a:t> appartengono al gruppo degli </a:t>
            </a:r>
            <a:r>
              <a:rPr lang="it-IT" sz="1700" b="1" u="sng" dirty="0" err="1"/>
              <a:t>Osteitti</a:t>
            </a:r>
            <a:r>
              <a:rPr lang="it-IT" sz="1700" b="1" dirty="0"/>
              <a:t>,  cioè i pesci con scheletro parzialmente o  totalmente ossificato.</a:t>
            </a:r>
          </a:p>
        </p:txBody>
      </p:sp>
      <p:pic>
        <p:nvPicPr>
          <p:cNvPr id="9" name="Picture 10" descr="http://www.aaeweb.net/schedearticoli/pesci/Hippocampus%20histrix_s.jpg">
            <a:hlinkClick r:id="rId8"/>
          </p:cNvPr>
          <p:cNvPicPr>
            <a:picLocks noChangeAspect="1" noChangeArrowheads="1"/>
          </p:cNvPicPr>
          <p:nvPr/>
        </p:nvPicPr>
        <p:blipFill>
          <a:blip r:embed="rId9"/>
          <a:srcRect/>
          <a:stretch>
            <a:fillRect/>
          </a:stretch>
        </p:blipFill>
        <p:spPr bwMode="auto">
          <a:xfrm>
            <a:off x="908600" y="4616124"/>
            <a:ext cx="988798" cy="1948936"/>
          </a:xfrm>
          <a:prstGeom prst="rect">
            <a:avLst/>
          </a:prstGeom>
          <a:noFill/>
          <a:ln w="9525">
            <a:noFill/>
            <a:miter lim="800000"/>
            <a:headEnd/>
            <a:tailEnd/>
          </a:ln>
        </p:spPr>
      </p:pic>
      <p:sp>
        <p:nvSpPr>
          <p:cNvPr id="10" name="Rettangolo 9"/>
          <p:cNvSpPr>
            <a:spLocks noChangeArrowheads="1"/>
          </p:cNvSpPr>
          <p:nvPr/>
        </p:nvSpPr>
        <p:spPr bwMode="auto">
          <a:xfrm>
            <a:off x="2074863" y="5891900"/>
            <a:ext cx="1744067" cy="523220"/>
          </a:xfrm>
          <a:prstGeom prst="rect">
            <a:avLst/>
          </a:prstGeom>
          <a:noFill/>
          <a:ln w="9525">
            <a:noFill/>
            <a:miter lim="800000"/>
            <a:headEnd/>
            <a:tailEnd/>
          </a:ln>
        </p:spPr>
        <p:txBody>
          <a:bodyPr wrap="none">
            <a:spAutoFit/>
          </a:bodyPr>
          <a:lstStyle/>
          <a:p>
            <a:r>
              <a:rPr lang="it-IT" sz="1400" b="1" i="1" dirty="0" err="1">
                <a:solidFill>
                  <a:srgbClr val="FF0000"/>
                </a:solidFill>
              </a:rPr>
              <a:t>Hippocampus</a:t>
            </a:r>
            <a:r>
              <a:rPr lang="it-IT" sz="1400" b="1" i="1" dirty="0">
                <a:solidFill>
                  <a:srgbClr val="FF0000"/>
                </a:solidFill>
              </a:rPr>
              <a:t> </a:t>
            </a:r>
            <a:r>
              <a:rPr lang="it-IT" sz="1400" b="1" i="1" dirty="0" err="1">
                <a:solidFill>
                  <a:srgbClr val="FF0000"/>
                </a:solidFill>
              </a:rPr>
              <a:t>histrix</a:t>
            </a:r>
            <a:r>
              <a:rPr lang="it-IT" sz="1400" b="1" i="1" dirty="0">
                <a:solidFill>
                  <a:srgbClr val="FF0000"/>
                </a:solidFill>
              </a:rPr>
              <a:t>,</a:t>
            </a:r>
          </a:p>
          <a:p>
            <a:r>
              <a:rPr lang="it-IT" sz="1400" b="1" dirty="0">
                <a:solidFill>
                  <a:srgbClr val="FF0000"/>
                </a:solidFill>
              </a:rPr>
              <a:t>(cavalluccio marino)</a:t>
            </a:r>
          </a:p>
        </p:txBody>
      </p:sp>
      <p:pic>
        <p:nvPicPr>
          <p:cNvPr id="11" name="Picture 12" descr="http://www.aaeweb.net/schedearticoli/pesci/Hippocampus_histrix1.jpg"/>
          <p:cNvPicPr>
            <a:picLocks noChangeAspect="1" noChangeArrowheads="1"/>
          </p:cNvPicPr>
          <p:nvPr/>
        </p:nvPicPr>
        <p:blipFill>
          <a:blip r:embed="rId10"/>
          <a:srcRect/>
          <a:stretch>
            <a:fillRect/>
          </a:stretch>
        </p:blipFill>
        <p:spPr bwMode="auto">
          <a:xfrm>
            <a:off x="4078288" y="4477497"/>
            <a:ext cx="1901825" cy="208756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2541</TotalTime>
  <Words>3567</Words>
  <Application>Microsoft Office PowerPoint</Application>
  <PresentationFormat>Presentazione su schermo (4:3)</PresentationFormat>
  <Paragraphs>570</Paragraphs>
  <Slides>55</Slides>
  <Notes>0</Notes>
  <HiddenSlides>0</HiddenSlides>
  <MMClips>0</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55</vt:i4>
      </vt:variant>
    </vt:vector>
  </HeadingPairs>
  <TitlesOfParts>
    <vt:vector size="62" baseType="lpstr">
      <vt:lpstr>Adobe Fan Heiti Std B</vt:lpstr>
      <vt:lpstr>Arial</vt:lpstr>
      <vt:lpstr>Calibri</vt:lpstr>
      <vt:lpstr>Calibri Light</vt:lpstr>
      <vt:lpstr>Wingdings</vt:lpstr>
      <vt:lpstr>Tema di Office</vt:lpstr>
      <vt:lpstr>Image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Paolo Colangelo</dc:creator>
  <cp:lastModifiedBy>Flavia</cp:lastModifiedBy>
  <cp:revision>178</cp:revision>
  <dcterms:created xsi:type="dcterms:W3CDTF">2017-03-02T08:39:19Z</dcterms:created>
  <dcterms:modified xsi:type="dcterms:W3CDTF">2021-04-17T11:56:04Z</dcterms:modified>
</cp:coreProperties>
</file>