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75" r:id="rId2"/>
    <p:sldId id="580" r:id="rId3"/>
    <p:sldId id="589" r:id="rId4"/>
    <p:sldId id="588" r:id="rId5"/>
    <p:sldId id="577" r:id="rId6"/>
    <p:sldId id="578" r:id="rId7"/>
    <p:sldId id="587" r:id="rId8"/>
    <p:sldId id="582" r:id="rId9"/>
    <p:sldId id="583" r:id="rId10"/>
    <p:sldId id="585" r:id="rId11"/>
    <p:sldId id="584" r:id="rId12"/>
    <p:sldId id="361" r:id="rId13"/>
    <p:sldId id="392" r:id="rId14"/>
  </p:sldIdLst>
  <p:sldSz cx="9144000" cy="6858000" type="screen4x3"/>
  <p:notesSz cx="7099300" cy="10234613"/>
  <p:defaultTextStyle>
    <a:defPPr>
      <a:defRPr lang="it-IT"/>
    </a:defPPr>
    <a:lvl1pPr algn="l" rtl="0" fontAlgn="base">
      <a:spcBef>
        <a:spcPct val="0"/>
      </a:spcBef>
      <a:spcAft>
        <a:spcPct val="0"/>
      </a:spcAft>
      <a:defRPr sz="2400"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sz="2400"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sz="2400"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sz="2400"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sz="2400" kern="1200">
        <a:solidFill>
          <a:schemeClr val="tx1"/>
        </a:solidFill>
        <a:latin typeface="Comic Sans MS" panose="030F0702030302020204" pitchFamily="66" charset="0"/>
        <a:ea typeface="+mn-ea"/>
        <a:cs typeface="+mn-cs"/>
      </a:defRPr>
    </a:lvl5pPr>
    <a:lvl6pPr marL="2286000" algn="l" defTabSz="914400" rtl="0" eaLnBrk="1" latinLnBrk="0" hangingPunct="1">
      <a:defRPr sz="2400" kern="1200">
        <a:solidFill>
          <a:schemeClr val="tx1"/>
        </a:solidFill>
        <a:latin typeface="Comic Sans MS" panose="030F0702030302020204" pitchFamily="66" charset="0"/>
        <a:ea typeface="+mn-ea"/>
        <a:cs typeface="+mn-cs"/>
      </a:defRPr>
    </a:lvl6pPr>
    <a:lvl7pPr marL="2743200" algn="l" defTabSz="914400" rtl="0" eaLnBrk="1" latinLnBrk="0" hangingPunct="1">
      <a:defRPr sz="2400" kern="1200">
        <a:solidFill>
          <a:schemeClr val="tx1"/>
        </a:solidFill>
        <a:latin typeface="Comic Sans MS" panose="030F0702030302020204" pitchFamily="66" charset="0"/>
        <a:ea typeface="+mn-ea"/>
        <a:cs typeface="+mn-cs"/>
      </a:defRPr>
    </a:lvl7pPr>
    <a:lvl8pPr marL="3200400" algn="l" defTabSz="914400" rtl="0" eaLnBrk="1" latinLnBrk="0" hangingPunct="1">
      <a:defRPr sz="2400" kern="1200">
        <a:solidFill>
          <a:schemeClr val="tx1"/>
        </a:solidFill>
        <a:latin typeface="Comic Sans MS" panose="030F0702030302020204" pitchFamily="66" charset="0"/>
        <a:ea typeface="+mn-ea"/>
        <a:cs typeface="+mn-cs"/>
      </a:defRPr>
    </a:lvl8pPr>
    <a:lvl9pPr marL="3657600" algn="l" defTabSz="914400" rtl="0" eaLnBrk="1" latinLnBrk="0" hangingPunct="1">
      <a:defRPr sz="24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CCFF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249" autoAdjust="0"/>
  </p:normalViewPr>
  <p:slideViewPr>
    <p:cSldViewPr snapToGrid="0">
      <p:cViewPr varScale="1">
        <p:scale>
          <a:sx n="85" d="100"/>
          <a:sy n="85"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4-17T10:04:49.550"/>
    </inkml:context>
    <inkml:brush xml:id="br0">
      <inkml:brushProperty name="width" value="0.05292" units="cm"/>
      <inkml:brushProperty name="height" value="0.05292" units="cm"/>
      <inkml:brushProperty name="color" value="#FF0000"/>
    </inkml:brush>
  </inkml:definitions>
  <inkml:trace contextRef="#ctx0" brushRef="#br0">14594 7718 0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9D7528B-8002-4C61-B2E7-7BFEA477F4B3}"/>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defRPr>
            </a:lvl1pPr>
          </a:lstStyle>
          <a:p>
            <a:pPr>
              <a:defRPr/>
            </a:pPr>
            <a:endParaRPr lang="it-IT"/>
          </a:p>
        </p:txBody>
      </p:sp>
      <p:sp>
        <p:nvSpPr>
          <p:cNvPr id="46083" name="Rectangle 3">
            <a:extLst>
              <a:ext uri="{FF2B5EF4-FFF2-40B4-BE49-F238E27FC236}">
                <a16:creationId xmlns:a16="http://schemas.microsoft.com/office/drawing/2014/main" id="{833C4126-376F-4CF0-887E-ED935AB263DB}"/>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defRPr>
            </a:lvl1pPr>
          </a:lstStyle>
          <a:p>
            <a:pPr>
              <a:defRPr/>
            </a:pPr>
            <a:endParaRPr lang="it-IT"/>
          </a:p>
        </p:txBody>
      </p:sp>
      <p:sp>
        <p:nvSpPr>
          <p:cNvPr id="118788" name="Rectangle 4">
            <a:extLst>
              <a:ext uri="{FF2B5EF4-FFF2-40B4-BE49-F238E27FC236}">
                <a16:creationId xmlns:a16="http://schemas.microsoft.com/office/drawing/2014/main" id="{6F4DE9C6-5C66-44D2-8B59-B6ECF2E5AD3B}"/>
              </a:ext>
            </a:extLst>
          </p:cNvPr>
          <p:cNvSpPr>
            <a:spLocks noGrp="1" noRot="1" noChangeAspect="1" noChangeArrowheads="1" noTextEdit="1"/>
          </p:cNvSpPr>
          <p:nvPr>
            <p:ph type="sldImg" idx="2"/>
          </p:nvPr>
        </p:nvSpPr>
        <p:spPr bwMode="auto">
          <a:xfrm>
            <a:off x="993775" y="768350"/>
            <a:ext cx="5113338"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a:extLst>
              <a:ext uri="{FF2B5EF4-FFF2-40B4-BE49-F238E27FC236}">
                <a16:creationId xmlns:a16="http://schemas.microsoft.com/office/drawing/2014/main" id="{081D7D5E-8325-4751-A35A-6FAD7207E702}"/>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46086" name="Rectangle 6">
            <a:extLst>
              <a:ext uri="{FF2B5EF4-FFF2-40B4-BE49-F238E27FC236}">
                <a16:creationId xmlns:a16="http://schemas.microsoft.com/office/drawing/2014/main" id="{B2E7AF81-C3AE-47F8-A574-A31A1C701365}"/>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defRPr>
            </a:lvl1pPr>
          </a:lstStyle>
          <a:p>
            <a:pPr>
              <a:defRPr/>
            </a:pPr>
            <a:endParaRPr lang="it-IT"/>
          </a:p>
        </p:txBody>
      </p:sp>
      <p:sp>
        <p:nvSpPr>
          <p:cNvPr id="46087" name="Rectangle 7">
            <a:extLst>
              <a:ext uri="{FF2B5EF4-FFF2-40B4-BE49-F238E27FC236}">
                <a16:creationId xmlns:a16="http://schemas.microsoft.com/office/drawing/2014/main" id="{95E97685-6F4F-4038-A7D4-52620C36E9BC}"/>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anose="02020603050405020304" pitchFamily="18" charset="0"/>
              </a:defRPr>
            </a:lvl1pPr>
          </a:lstStyle>
          <a:p>
            <a:fld id="{85512A13-2EEB-445C-9C16-F2ED68DB66CE}"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BC45ACE-6CF8-4B86-8AE3-28F209ED8C09}"/>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56DBCEB7-274F-4182-876E-9AA362F34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028"/>
            <a:ext cx="7772400" cy="1470422"/>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12827CA9-D30B-4BCA-ACF9-DAD79D43A18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A85C23B-5F5D-4C0E-8EE4-02B4820E243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F33FE6B-076A-4EE3-9D3E-47527ABEE76D}"/>
              </a:ext>
            </a:extLst>
          </p:cNvPr>
          <p:cNvSpPr>
            <a:spLocks noGrp="1" noChangeArrowheads="1"/>
          </p:cNvSpPr>
          <p:nvPr>
            <p:ph type="sldNum" sz="quarter" idx="12"/>
          </p:nvPr>
        </p:nvSpPr>
        <p:spPr>
          <a:ln/>
        </p:spPr>
        <p:txBody>
          <a:bodyPr/>
          <a:lstStyle>
            <a:lvl1pPr>
              <a:defRPr/>
            </a:lvl1pPr>
          </a:lstStyle>
          <a:p>
            <a:fld id="{2AB3B4AB-99AD-4627-A74C-6E4C80431054}" type="slidenum">
              <a:rPr lang="it-IT" altLang="it-IT"/>
              <a:pPr/>
              <a:t>‹N›</a:t>
            </a:fld>
            <a:endParaRPr lang="it-IT" altLang="it-IT"/>
          </a:p>
        </p:txBody>
      </p:sp>
    </p:spTree>
    <p:extLst>
      <p:ext uri="{BB962C8B-B14F-4D97-AF65-F5344CB8AC3E}">
        <p14:creationId xmlns:p14="http://schemas.microsoft.com/office/powerpoint/2010/main" val="90447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DB8137E-C5F5-4BCC-8FB6-5172BD59F780}"/>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78354C4-373B-44DB-BB30-A5118C6AF53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2C7FD4D-BDF8-451A-9E98-CA41C3867F2E}"/>
              </a:ext>
            </a:extLst>
          </p:cNvPr>
          <p:cNvSpPr>
            <a:spLocks noGrp="1" noChangeArrowheads="1"/>
          </p:cNvSpPr>
          <p:nvPr>
            <p:ph type="sldNum" sz="quarter" idx="12"/>
          </p:nvPr>
        </p:nvSpPr>
        <p:spPr>
          <a:ln/>
        </p:spPr>
        <p:txBody>
          <a:bodyPr/>
          <a:lstStyle>
            <a:lvl1pPr>
              <a:defRPr/>
            </a:lvl1pPr>
          </a:lstStyle>
          <a:p>
            <a:fld id="{FB8A6E25-9E5A-49C2-9EA1-D7CDB8CBE235}" type="slidenum">
              <a:rPr lang="it-IT" altLang="it-IT"/>
              <a:pPr/>
              <a:t>‹N›</a:t>
            </a:fld>
            <a:endParaRPr lang="it-IT" altLang="it-IT"/>
          </a:p>
        </p:txBody>
      </p:sp>
    </p:spTree>
    <p:extLst>
      <p:ext uri="{BB962C8B-B14F-4D97-AF65-F5344CB8AC3E}">
        <p14:creationId xmlns:p14="http://schemas.microsoft.com/office/powerpoint/2010/main" val="265513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1" y="609600"/>
            <a:ext cx="56261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CD5ECEB-5881-4AB0-A2FB-A13A9F7262D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7CF93148-AACE-4F53-B09D-B5197470B05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952F620-624B-4A4E-AB30-B9186D22A041}"/>
              </a:ext>
            </a:extLst>
          </p:cNvPr>
          <p:cNvSpPr>
            <a:spLocks noGrp="1" noChangeArrowheads="1"/>
          </p:cNvSpPr>
          <p:nvPr>
            <p:ph type="sldNum" sz="quarter" idx="12"/>
          </p:nvPr>
        </p:nvSpPr>
        <p:spPr>
          <a:ln/>
        </p:spPr>
        <p:txBody>
          <a:bodyPr/>
          <a:lstStyle>
            <a:lvl1pPr>
              <a:defRPr/>
            </a:lvl1pPr>
          </a:lstStyle>
          <a:p>
            <a:fld id="{24C2CDD1-E7CC-43C1-9CA3-1C22A29FA200}" type="slidenum">
              <a:rPr lang="it-IT" altLang="it-IT"/>
              <a:pPr/>
              <a:t>‹N›</a:t>
            </a:fld>
            <a:endParaRPr lang="it-IT" altLang="it-IT"/>
          </a:p>
        </p:txBody>
      </p:sp>
    </p:spTree>
    <p:extLst>
      <p:ext uri="{BB962C8B-B14F-4D97-AF65-F5344CB8AC3E}">
        <p14:creationId xmlns:p14="http://schemas.microsoft.com/office/powerpoint/2010/main" val="287196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A99A356-05DE-4F35-8447-9F11DC022CE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821E998-B7CE-407C-83A1-D6A50E42F5C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282296C-029D-492A-B273-342FEF01C82C}"/>
              </a:ext>
            </a:extLst>
          </p:cNvPr>
          <p:cNvSpPr>
            <a:spLocks noGrp="1" noChangeArrowheads="1"/>
          </p:cNvSpPr>
          <p:nvPr>
            <p:ph type="sldNum" sz="quarter" idx="12"/>
          </p:nvPr>
        </p:nvSpPr>
        <p:spPr>
          <a:ln/>
        </p:spPr>
        <p:txBody>
          <a:bodyPr/>
          <a:lstStyle>
            <a:lvl1pPr>
              <a:defRPr/>
            </a:lvl1pPr>
          </a:lstStyle>
          <a:p>
            <a:fld id="{24FBA4D9-88F0-4DDE-8C6B-983E30622A9B}" type="slidenum">
              <a:rPr lang="it-IT" altLang="it-IT"/>
              <a:pPr/>
              <a:t>‹N›</a:t>
            </a:fld>
            <a:endParaRPr lang="it-IT" altLang="it-IT"/>
          </a:p>
        </p:txBody>
      </p:sp>
    </p:spTree>
    <p:extLst>
      <p:ext uri="{BB962C8B-B14F-4D97-AF65-F5344CB8AC3E}">
        <p14:creationId xmlns:p14="http://schemas.microsoft.com/office/powerpoint/2010/main" val="308478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1784" y="4406504"/>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1784" y="2906316"/>
            <a:ext cx="7772400" cy="1500188"/>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7FC89DC7-4C3C-4317-9A30-A3E0BD6C2A7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CD0D7B15-A88E-4D34-A5CA-218F70DBE23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4E151202-39ED-4617-881A-F0B389DB95D5}"/>
              </a:ext>
            </a:extLst>
          </p:cNvPr>
          <p:cNvSpPr>
            <a:spLocks noGrp="1" noChangeArrowheads="1"/>
          </p:cNvSpPr>
          <p:nvPr>
            <p:ph type="sldNum" sz="quarter" idx="12"/>
          </p:nvPr>
        </p:nvSpPr>
        <p:spPr>
          <a:ln/>
        </p:spPr>
        <p:txBody>
          <a:bodyPr/>
          <a:lstStyle>
            <a:lvl1pPr>
              <a:defRPr/>
            </a:lvl1pPr>
          </a:lstStyle>
          <a:p>
            <a:fld id="{9E8CED6C-9FE4-48DD-97B7-12132D2CB691}" type="slidenum">
              <a:rPr lang="it-IT" altLang="it-IT"/>
              <a:pPr/>
              <a:t>‹N›</a:t>
            </a:fld>
            <a:endParaRPr lang="it-IT" altLang="it-IT"/>
          </a:p>
        </p:txBody>
      </p:sp>
    </p:spTree>
    <p:extLst>
      <p:ext uri="{BB962C8B-B14F-4D97-AF65-F5344CB8AC3E}">
        <p14:creationId xmlns:p14="http://schemas.microsoft.com/office/powerpoint/2010/main" val="345823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784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73600" y="1981200"/>
            <a:ext cx="3784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15340FA3-C99B-4C51-AD9A-318601BFA35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D985B0A3-8181-4153-84A6-0E86612168F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05E7F523-CFEF-45E0-A944-19AD7DDE7368}"/>
              </a:ext>
            </a:extLst>
          </p:cNvPr>
          <p:cNvSpPr>
            <a:spLocks noGrp="1" noChangeArrowheads="1"/>
          </p:cNvSpPr>
          <p:nvPr>
            <p:ph type="sldNum" sz="quarter" idx="12"/>
          </p:nvPr>
        </p:nvSpPr>
        <p:spPr>
          <a:ln/>
        </p:spPr>
        <p:txBody>
          <a:bodyPr/>
          <a:lstStyle>
            <a:lvl1pPr>
              <a:defRPr/>
            </a:lvl1pPr>
          </a:lstStyle>
          <a:p>
            <a:fld id="{233F7B31-C8B9-4DB3-BF5D-99C3DD9BAB84}" type="slidenum">
              <a:rPr lang="it-IT" altLang="it-IT"/>
              <a:pPr/>
              <a:t>‹N›</a:t>
            </a:fld>
            <a:endParaRPr lang="it-IT" altLang="it-IT"/>
          </a:p>
        </p:txBody>
      </p:sp>
    </p:spTree>
    <p:extLst>
      <p:ext uri="{BB962C8B-B14F-4D97-AF65-F5344CB8AC3E}">
        <p14:creationId xmlns:p14="http://schemas.microsoft.com/office/powerpoint/2010/main" val="13039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5035"/>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4716"/>
            <a:ext cx="4040717" cy="6405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5272"/>
            <a:ext cx="4040717" cy="39504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6085" y="1534716"/>
            <a:ext cx="4040716" cy="6405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6085" y="2175272"/>
            <a:ext cx="4040716" cy="39504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38A9B25D-740A-4642-BE96-47916276FB5C}"/>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F22A3EB0-182F-406A-B34E-9A50C5115CD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9253D2D0-B381-4281-9326-FBF2A5E8B820}"/>
              </a:ext>
            </a:extLst>
          </p:cNvPr>
          <p:cNvSpPr>
            <a:spLocks noGrp="1" noChangeArrowheads="1"/>
          </p:cNvSpPr>
          <p:nvPr>
            <p:ph type="sldNum" sz="quarter" idx="12"/>
          </p:nvPr>
        </p:nvSpPr>
        <p:spPr>
          <a:ln/>
        </p:spPr>
        <p:txBody>
          <a:bodyPr/>
          <a:lstStyle>
            <a:lvl1pPr>
              <a:defRPr/>
            </a:lvl1pPr>
          </a:lstStyle>
          <a:p>
            <a:fld id="{00CC2137-0CC6-40FC-8309-11EEF23AB7A7}" type="slidenum">
              <a:rPr lang="it-IT" altLang="it-IT"/>
              <a:pPr/>
              <a:t>‹N›</a:t>
            </a:fld>
            <a:endParaRPr lang="it-IT" altLang="it-IT"/>
          </a:p>
        </p:txBody>
      </p:sp>
    </p:spTree>
    <p:extLst>
      <p:ext uri="{BB962C8B-B14F-4D97-AF65-F5344CB8AC3E}">
        <p14:creationId xmlns:p14="http://schemas.microsoft.com/office/powerpoint/2010/main" val="174436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C299EBA8-1F2B-4609-90C0-A0091BD08AF3}"/>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DA8DDA30-6530-455F-B321-6C9D99F1472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9ACEE559-70AE-49A6-955B-528D95D076EC}"/>
              </a:ext>
            </a:extLst>
          </p:cNvPr>
          <p:cNvSpPr>
            <a:spLocks noGrp="1" noChangeArrowheads="1"/>
          </p:cNvSpPr>
          <p:nvPr>
            <p:ph type="sldNum" sz="quarter" idx="12"/>
          </p:nvPr>
        </p:nvSpPr>
        <p:spPr>
          <a:ln/>
        </p:spPr>
        <p:txBody>
          <a:bodyPr/>
          <a:lstStyle>
            <a:lvl1pPr>
              <a:defRPr/>
            </a:lvl1pPr>
          </a:lstStyle>
          <a:p>
            <a:fld id="{8BB85751-39A9-4FE3-9892-00F6DE5E2832}" type="slidenum">
              <a:rPr lang="it-IT" altLang="it-IT"/>
              <a:pPr/>
              <a:t>‹N›</a:t>
            </a:fld>
            <a:endParaRPr lang="it-IT" altLang="it-IT"/>
          </a:p>
        </p:txBody>
      </p:sp>
    </p:spTree>
    <p:extLst>
      <p:ext uri="{BB962C8B-B14F-4D97-AF65-F5344CB8AC3E}">
        <p14:creationId xmlns:p14="http://schemas.microsoft.com/office/powerpoint/2010/main" val="378391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FE34FB-934C-4698-8571-392B3BF0F2FC}"/>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6A3C2D47-A427-4BCA-8947-ECC349FCD5C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D00AA1F4-30DB-4A1E-B690-2C88343002A4}"/>
              </a:ext>
            </a:extLst>
          </p:cNvPr>
          <p:cNvSpPr>
            <a:spLocks noGrp="1" noChangeArrowheads="1"/>
          </p:cNvSpPr>
          <p:nvPr>
            <p:ph type="sldNum" sz="quarter" idx="12"/>
          </p:nvPr>
        </p:nvSpPr>
        <p:spPr>
          <a:ln/>
        </p:spPr>
        <p:txBody>
          <a:bodyPr/>
          <a:lstStyle>
            <a:lvl1pPr>
              <a:defRPr/>
            </a:lvl1pPr>
          </a:lstStyle>
          <a:p>
            <a:fld id="{0961171B-1AD2-48A3-A345-C71D46049511}" type="slidenum">
              <a:rPr lang="it-IT" altLang="it-IT"/>
              <a:pPr/>
              <a:t>‹N›</a:t>
            </a:fld>
            <a:endParaRPr lang="it-IT" altLang="it-IT"/>
          </a:p>
        </p:txBody>
      </p:sp>
    </p:spTree>
    <p:extLst>
      <p:ext uri="{BB962C8B-B14F-4D97-AF65-F5344CB8AC3E}">
        <p14:creationId xmlns:p14="http://schemas.microsoft.com/office/powerpoint/2010/main" val="359589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2654"/>
            <a:ext cx="3007784"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1" y="272653"/>
            <a:ext cx="5111749"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4703"/>
            <a:ext cx="30077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6E962E6E-D37E-41BA-8E5D-069AC04D742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64D169E4-3312-421E-8F45-536F3D0226C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1FED958-FBEF-4C01-BFBA-47ACD21916C4}"/>
              </a:ext>
            </a:extLst>
          </p:cNvPr>
          <p:cNvSpPr>
            <a:spLocks noGrp="1" noChangeArrowheads="1"/>
          </p:cNvSpPr>
          <p:nvPr>
            <p:ph type="sldNum" sz="quarter" idx="12"/>
          </p:nvPr>
        </p:nvSpPr>
        <p:spPr>
          <a:ln/>
        </p:spPr>
        <p:txBody>
          <a:bodyPr/>
          <a:lstStyle>
            <a:lvl1pPr>
              <a:defRPr/>
            </a:lvl1pPr>
          </a:lstStyle>
          <a:p>
            <a:fld id="{07C20F1D-9B68-4BD6-9844-D706BC4A62BB}" type="slidenum">
              <a:rPr lang="it-IT" altLang="it-IT"/>
              <a:pPr/>
              <a:t>‹N›</a:t>
            </a:fld>
            <a:endParaRPr lang="it-IT" altLang="it-IT"/>
          </a:p>
        </p:txBody>
      </p:sp>
    </p:spTree>
    <p:extLst>
      <p:ext uri="{BB962C8B-B14F-4D97-AF65-F5344CB8AC3E}">
        <p14:creationId xmlns:p14="http://schemas.microsoft.com/office/powerpoint/2010/main" val="45786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17"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817" y="613172"/>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1792817" y="5367337"/>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6D37D5C5-5DD2-42F4-A220-EFB9B7D17EA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B22FE3F8-A678-4C87-B0B3-9D45A725E3C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2A70AFD0-9EA5-4D52-94F4-96B1C3A8A441}"/>
              </a:ext>
            </a:extLst>
          </p:cNvPr>
          <p:cNvSpPr>
            <a:spLocks noGrp="1" noChangeArrowheads="1"/>
          </p:cNvSpPr>
          <p:nvPr>
            <p:ph type="sldNum" sz="quarter" idx="12"/>
          </p:nvPr>
        </p:nvSpPr>
        <p:spPr>
          <a:ln/>
        </p:spPr>
        <p:txBody>
          <a:bodyPr/>
          <a:lstStyle>
            <a:lvl1pPr>
              <a:defRPr/>
            </a:lvl1pPr>
          </a:lstStyle>
          <a:p>
            <a:fld id="{9FEFAD33-C834-48AE-8249-5235A6EAC983}" type="slidenum">
              <a:rPr lang="it-IT" altLang="it-IT"/>
              <a:pPr/>
              <a:t>‹N›</a:t>
            </a:fld>
            <a:endParaRPr lang="it-IT" altLang="it-IT"/>
          </a:p>
        </p:txBody>
      </p:sp>
    </p:spTree>
    <p:extLst>
      <p:ext uri="{BB962C8B-B14F-4D97-AF65-F5344CB8AC3E}">
        <p14:creationId xmlns:p14="http://schemas.microsoft.com/office/powerpoint/2010/main" val="132236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FBE3592-1E4D-4674-897F-198D76DDD8B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29699" name="Rectangle 3">
            <a:extLst>
              <a:ext uri="{FF2B5EF4-FFF2-40B4-BE49-F238E27FC236}">
                <a16:creationId xmlns:a16="http://schemas.microsoft.com/office/drawing/2014/main" id="{332AA87E-EFF3-4625-BCDE-4886540C251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176B7C58-147D-409E-A1C4-B97DC44F7E0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a:defRPr/>
            </a:pPr>
            <a:endParaRPr lang="it-IT"/>
          </a:p>
        </p:txBody>
      </p:sp>
      <p:sp>
        <p:nvSpPr>
          <p:cNvPr id="1029" name="Rectangle 5">
            <a:extLst>
              <a:ext uri="{FF2B5EF4-FFF2-40B4-BE49-F238E27FC236}">
                <a16:creationId xmlns:a16="http://schemas.microsoft.com/office/drawing/2014/main" id="{A9E0D825-7B84-42C5-B3B4-73E385E8B8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a:defRPr/>
            </a:pPr>
            <a:endParaRPr lang="it-IT"/>
          </a:p>
        </p:txBody>
      </p:sp>
      <p:sp>
        <p:nvSpPr>
          <p:cNvPr id="1030" name="Rectangle 6">
            <a:extLst>
              <a:ext uri="{FF2B5EF4-FFF2-40B4-BE49-F238E27FC236}">
                <a16:creationId xmlns:a16="http://schemas.microsoft.com/office/drawing/2014/main" id="{F93E837B-AEB3-4196-9BD0-F8BFE7AFEA9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Times New Roman" panose="02020603050405020304" pitchFamily="18" charset="0"/>
              </a:defRPr>
            </a:lvl1pPr>
          </a:lstStyle>
          <a:p>
            <a:fld id="{FAEB4206-891D-48B9-8F17-D272F9837A9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ustomXml" Target="../ink/ink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d41586-019-03107-0?fbclid=IwAR1cmqI53cgCjlF2_d-BzhmQTQ9gz3P9JRoGRiHIZPdh6nEc8zmzUzx-wuM#ref-CR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1586-019-1636-y#ref-CR10" TargetMode="External"/><Relationship Id="rId2" Type="http://schemas.openxmlformats.org/officeDocument/2006/relationships/hyperlink" Target="https://www.nature.com/articles/s41586-019-1636-y#ref-CR5" TargetMode="External"/><Relationship Id="rId1" Type="http://schemas.openxmlformats.org/officeDocument/2006/relationships/slideLayout" Target="../slideLayouts/slideLayout7.xml"/><Relationship Id="rId4" Type="http://schemas.openxmlformats.org/officeDocument/2006/relationships/hyperlink" Target="https://www.nature.com/articles/s41586-019-1636-y#ref-CR35"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28" name="Group 24">
            <a:extLst>
              <a:ext uri="{FF2B5EF4-FFF2-40B4-BE49-F238E27FC236}">
                <a16:creationId xmlns:a16="http://schemas.microsoft.com/office/drawing/2014/main" id="{CF6D09FB-910C-477E-A86D-6AF7375F09CF}"/>
              </a:ext>
            </a:extLst>
          </p:cNvPr>
          <p:cNvGrpSpPr>
            <a:grpSpLocks/>
          </p:cNvGrpSpPr>
          <p:nvPr/>
        </p:nvGrpSpPr>
        <p:grpSpPr bwMode="auto">
          <a:xfrm>
            <a:off x="2000251" y="685800"/>
            <a:ext cx="4300538" cy="3429000"/>
            <a:chOff x="144" y="2640"/>
            <a:chExt cx="3612" cy="2880"/>
          </a:xfrm>
        </p:grpSpPr>
        <p:graphicFrame>
          <p:nvGraphicFramePr>
            <p:cNvPr id="21516" name="Object 12">
              <a:extLst>
                <a:ext uri="{FF2B5EF4-FFF2-40B4-BE49-F238E27FC236}">
                  <a16:creationId xmlns:a16="http://schemas.microsoft.com/office/drawing/2014/main" id="{231ECABA-36AC-45A0-9D34-A21D2742C84A}"/>
                </a:ext>
              </a:extLst>
            </p:cNvPr>
            <p:cNvGraphicFramePr>
              <a:graphicFrameLocks noChangeAspect="1"/>
            </p:cNvGraphicFramePr>
            <p:nvPr/>
          </p:nvGraphicFramePr>
          <p:xfrm>
            <a:off x="480" y="2784"/>
            <a:ext cx="2606" cy="2736"/>
          </p:xfrm>
          <a:graphic>
            <a:graphicData uri="http://schemas.openxmlformats.org/presentationml/2006/ole">
              <mc:AlternateContent xmlns:mc="http://schemas.openxmlformats.org/markup-compatibility/2006">
                <mc:Choice xmlns:v="urn:schemas-microsoft-com:vml" Requires="v">
                  <p:oleObj spid="_x0000_s29701" name="Image" r:id="rId3" imgW="5079365" imgH="5333333" progId="Photoshop.Image.8">
                    <p:embed/>
                  </p:oleObj>
                </mc:Choice>
                <mc:Fallback>
                  <p:oleObj name="Image" r:id="rId3" imgW="5079365" imgH="5333333" progId="Photoshop.Image.8">
                    <p:embed/>
                    <p:pic>
                      <p:nvPicPr>
                        <p:cNvPr id="21516" name="Object 12">
                          <a:extLst>
                            <a:ext uri="{FF2B5EF4-FFF2-40B4-BE49-F238E27FC236}">
                              <a16:creationId xmlns:a16="http://schemas.microsoft.com/office/drawing/2014/main" id="{231ECABA-36AC-45A0-9D34-A21D2742C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2784"/>
                          <a:ext cx="2606"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7" name="Text Box 13">
              <a:extLst>
                <a:ext uri="{FF2B5EF4-FFF2-40B4-BE49-F238E27FC236}">
                  <a16:creationId xmlns:a16="http://schemas.microsoft.com/office/drawing/2014/main" id="{8A3EE11B-5E85-4AAB-9CCA-28F255682F6E}"/>
                </a:ext>
              </a:extLst>
            </p:cNvPr>
            <p:cNvSpPr txBox="1">
              <a:spLocks noChangeArrowheads="1"/>
            </p:cNvSpPr>
            <p:nvPr/>
          </p:nvSpPr>
          <p:spPr bwMode="auto">
            <a:xfrm>
              <a:off x="1248" y="2640"/>
              <a:ext cx="629"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Rostrale</a:t>
              </a:r>
            </a:p>
            <a:p>
              <a:r>
                <a:rPr lang="it-IT" altLang="it-IT" sz="1100"/>
                <a:t>mediale</a:t>
              </a:r>
            </a:p>
          </p:txBody>
        </p:sp>
        <p:sp>
          <p:nvSpPr>
            <p:cNvPr id="21518" name="Text Box 14">
              <a:extLst>
                <a:ext uri="{FF2B5EF4-FFF2-40B4-BE49-F238E27FC236}">
                  <a16:creationId xmlns:a16="http://schemas.microsoft.com/office/drawing/2014/main" id="{F14E3B66-455E-470C-B054-10CE48B2A2A4}"/>
                </a:ext>
              </a:extLst>
            </p:cNvPr>
            <p:cNvSpPr txBox="1">
              <a:spLocks noChangeArrowheads="1"/>
            </p:cNvSpPr>
            <p:nvPr/>
          </p:nvSpPr>
          <p:spPr bwMode="auto">
            <a:xfrm>
              <a:off x="144" y="3427"/>
              <a:ext cx="641"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parietale</a:t>
              </a:r>
            </a:p>
          </p:txBody>
        </p:sp>
        <p:sp>
          <p:nvSpPr>
            <p:cNvPr id="21519" name="Text Box 15">
              <a:extLst>
                <a:ext uri="{FF2B5EF4-FFF2-40B4-BE49-F238E27FC236}">
                  <a16:creationId xmlns:a16="http://schemas.microsoft.com/office/drawing/2014/main" id="{62852B1E-BA1D-4D16-B219-E3EF495A3026}"/>
                </a:ext>
              </a:extLst>
            </p:cNvPr>
            <p:cNvSpPr txBox="1">
              <a:spLocks noChangeArrowheads="1"/>
            </p:cNvSpPr>
            <p:nvPr/>
          </p:nvSpPr>
          <p:spPr bwMode="auto">
            <a:xfrm>
              <a:off x="336" y="4320"/>
              <a:ext cx="616"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tabulare</a:t>
              </a:r>
            </a:p>
          </p:txBody>
        </p:sp>
        <p:sp>
          <p:nvSpPr>
            <p:cNvPr id="21520" name="Text Box 16">
              <a:extLst>
                <a:ext uri="{FF2B5EF4-FFF2-40B4-BE49-F238E27FC236}">
                  <a16:creationId xmlns:a16="http://schemas.microsoft.com/office/drawing/2014/main" id="{3906F646-08E1-4B1D-80FB-3932379E9A1C}"/>
                </a:ext>
              </a:extLst>
            </p:cNvPr>
            <p:cNvSpPr txBox="1">
              <a:spLocks noChangeArrowheads="1"/>
            </p:cNvSpPr>
            <p:nvPr/>
          </p:nvSpPr>
          <p:spPr bwMode="auto">
            <a:xfrm>
              <a:off x="924" y="4291"/>
              <a:ext cx="89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postparietale</a:t>
              </a:r>
            </a:p>
          </p:txBody>
        </p:sp>
        <p:sp>
          <p:nvSpPr>
            <p:cNvPr id="21521" name="Text Box 17">
              <a:extLst>
                <a:ext uri="{FF2B5EF4-FFF2-40B4-BE49-F238E27FC236}">
                  <a16:creationId xmlns:a16="http://schemas.microsoft.com/office/drawing/2014/main" id="{8DF42270-A73B-43D9-9AE6-067411750AFB}"/>
                </a:ext>
              </a:extLst>
            </p:cNvPr>
            <p:cNvSpPr txBox="1">
              <a:spLocks noChangeArrowheads="1"/>
            </p:cNvSpPr>
            <p:nvPr/>
          </p:nvSpPr>
          <p:spPr bwMode="auto">
            <a:xfrm>
              <a:off x="384" y="4483"/>
              <a:ext cx="110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Tectale anteriore</a:t>
              </a:r>
            </a:p>
          </p:txBody>
        </p:sp>
        <p:sp>
          <p:nvSpPr>
            <p:cNvPr id="21522" name="Text Box 18">
              <a:extLst>
                <a:ext uri="{FF2B5EF4-FFF2-40B4-BE49-F238E27FC236}">
                  <a16:creationId xmlns:a16="http://schemas.microsoft.com/office/drawing/2014/main" id="{F0181228-293B-40B1-9A59-7C51F6AB5132}"/>
                </a:ext>
              </a:extLst>
            </p:cNvPr>
            <p:cNvSpPr txBox="1">
              <a:spLocks noChangeArrowheads="1"/>
            </p:cNvSpPr>
            <p:nvPr/>
          </p:nvSpPr>
          <p:spPr bwMode="auto">
            <a:xfrm>
              <a:off x="2544" y="4752"/>
              <a:ext cx="120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Incisura temporale</a:t>
              </a:r>
            </a:p>
          </p:txBody>
        </p:sp>
        <p:sp>
          <p:nvSpPr>
            <p:cNvPr id="21523" name="Text Box 19">
              <a:extLst>
                <a:ext uri="{FF2B5EF4-FFF2-40B4-BE49-F238E27FC236}">
                  <a16:creationId xmlns:a16="http://schemas.microsoft.com/office/drawing/2014/main" id="{8CE6C86C-642B-4187-9040-3F00672FA5B3}"/>
                </a:ext>
              </a:extLst>
            </p:cNvPr>
            <p:cNvSpPr txBox="1">
              <a:spLocks noChangeArrowheads="1"/>
            </p:cNvSpPr>
            <p:nvPr/>
          </p:nvSpPr>
          <p:spPr bwMode="auto">
            <a:xfrm>
              <a:off x="2544" y="4915"/>
              <a:ext cx="945"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preopercolare</a:t>
              </a:r>
            </a:p>
          </p:txBody>
        </p:sp>
        <p:sp>
          <p:nvSpPr>
            <p:cNvPr id="21524" name="Text Box 20">
              <a:extLst>
                <a:ext uri="{FF2B5EF4-FFF2-40B4-BE49-F238E27FC236}">
                  <a16:creationId xmlns:a16="http://schemas.microsoft.com/office/drawing/2014/main" id="{155DCDDF-C70C-4F43-A4AA-755652D655C7}"/>
                </a:ext>
              </a:extLst>
            </p:cNvPr>
            <p:cNvSpPr txBox="1">
              <a:spLocks noChangeArrowheads="1"/>
            </p:cNvSpPr>
            <p:nvPr/>
          </p:nvSpPr>
          <p:spPr bwMode="auto">
            <a:xfrm>
              <a:off x="2784" y="2880"/>
              <a:ext cx="972"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Coana interna</a:t>
              </a:r>
            </a:p>
            <a:p>
              <a:r>
                <a:rPr lang="it-IT" altLang="it-IT" sz="1100"/>
                <a:t>Coana esterna</a:t>
              </a:r>
            </a:p>
          </p:txBody>
        </p:sp>
        <p:sp>
          <p:nvSpPr>
            <p:cNvPr id="21525" name="Text Box 21">
              <a:extLst>
                <a:ext uri="{FF2B5EF4-FFF2-40B4-BE49-F238E27FC236}">
                  <a16:creationId xmlns:a16="http://schemas.microsoft.com/office/drawing/2014/main" id="{DA3758DE-5912-41A5-B86F-DEDCAC0EA96C}"/>
                </a:ext>
              </a:extLst>
            </p:cNvPr>
            <p:cNvSpPr txBox="1">
              <a:spLocks noChangeArrowheads="1"/>
            </p:cNvSpPr>
            <p:nvPr/>
          </p:nvSpPr>
          <p:spPr bwMode="auto">
            <a:xfrm>
              <a:off x="2918" y="3168"/>
              <a:ext cx="72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pterigoide</a:t>
              </a:r>
            </a:p>
          </p:txBody>
        </p:sp>
        <p:sp>
          <p:nvSpPr>
            <p:cNvPr id="21526" name="Text Box 22">
              <a:extLst>
                <a:ext uri="{FF2B5EF4-FFF2-40B4-BE49-F238E27FC236}">
                  <a16:creationId xmlns:a16="http://schemas.microsoft.com/office/drawing/2014/main" id="{9AAA6CFF-48B8-4086-A5FD-E1067699AA0A}"/>
                </a:ext>
              </a:extLst>
            </p:cNvPr>
            <p:cNvSpPr txBox="1">
              <a:spLocks noChangeArrowheads="1"/>
            </p:cNvSpPr>
            <p:nvPr/>
          </p:nvSpPr>
          <p:spPr bwMode="auto">
            <a:xfrm>
              <a:off x="2582" y="4392"/>
              <a:ext cx="8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050" dirty="0"/>
                <a:t>neurocranio</a:t>
              </a:r>
              <a:endParaRPr lang="it-IT" altLang="it-IT" sz="1100" dirty="0"/>
            </a:p>
          </p:txBody>
        </p:sp>
        <p:sp>
          <p:nvSpPr>
            <p:cNvPr id="21527" name="Text Box 23">
              <a:extLst>
                <a:ext uri="{FF2B5EF4-FFF2-40B4-BE49-F238E27FC236}">
                  <a16:creationId xmlns:a16="http://schemas.microsoft.com/office/drawing/2014/main" id="{A6D67579-88DD-4EF4-81C5-4FA7A4C8BE84}"/>
                </a:ext>
              </a:extLst>
            </p:cNvPr>
            <p:cNvSpPr txBox="1">
              <a:spLocks noChangeArrowheads="1"/>
            </p:cNvSpPr>
            <p:nvPr/>
          </p:nvSpPr>
          <p:spPr bwMode="auto">
            <a:xfrm>
              <a:off x="1776" y="4272"/>
              <a:ext cx="1147"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100"/>
                <a:t>Forame ipofisario</a:t>
              </a:r>
            </a:p>
          </p:txBody>
        </p:sp>
      </p:grpSp>
      <p:sp>
        <p:nvSpPr>
          <p:cNvPr id="21530" name="Text Box 26">
            <a:extLst>
              <a:ext uri="{FF2B5EF4-FFF2-40B4-BE49-F238E27FC236}">
                <a16:creationId xmlns:a16="http://schemas.microsoft.com/office/drawing/2014/main" id="{5D1C37FD-5D29-4F39-A090-61CD1606AA68}"/>
              </a:ext>
            </a:extLst>
          </p:cNvPr>
          <p:cNvSpPr txBox="1">
            <a:spLocks noChangeArrowheads="1"/>
          </p:cNvSpPr>
          <p:nvPr/>
        </p:nvSpPr>
        <p:spPr bwMode="auto">
          <a:xfrm>
            <a:off x="2331244" y="320279"/>
            <a:ext cx="41216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i="1">
                <a:solidFill>
                  <a:srgbClr val="990000"/>
                </a:solidFill>
                <a:effectLst>
                  <a:outerShdw blurRad="38100" dist="38100" dir="2700000" algn="tl">
                    <a:srgbClr val="C0C0C0"/>
                  </a:outerShdw>
                </a:effectLst>
              </a:rPr>
              <a:t>Ichthyostega  -  </a:t>
            </a:r>
            <a:r>
              <a:rPr lang="it-IT" altLang="it-IT" sz="1800">
                <a:solidFill>
                  <a:srgbClr val="990000"/>
                </a:solidFill>
                <a:effectLst>
                  <a:outerShdw blurRad="38100" dist="38100" dir="2700000" algn="tl">
                    <a:srgbClr val="C0C0C0"/>
                  </a:outerShdw>
                </a:effectLst>
              </a:rPr>
              <a:t>scheletro del cranio</a:t>
            </a:r>
          </a:p>
        </p:txBody>
      </p:sp>
      <mc:AlternateContent xmlns:mc="http://schemas.openxmlformats.org/markup-compatibility/2006" xmlns:p14="http://schemas.microsoft.com/office/powerpoint/2010/main">
        <mc:Choice Requires="p14">
          <p:contentPart p14:bwMode="auto" r:id="rId5">
            <p14:nvContentPartPr>
              <p14:cNvPr id="3" name="Input penna 2">
                <a:extLst>
                  <a:ext uri="{FF2B5EF4-FFF2-40B4-BE49-F238E27FC236}">
                    <a16:creationId xmlns:a16="http://schemas.microsoft.com/office/drawing/2014/main" id="{7F008E90-3C2D-453A-BCC5-49C49F5B2B45}"/>
                  </a:ext>
                </a:extLst>
              </p14:cNvPr>
              <p14:cNvContentPartPr/>
              <p14:nvPr/>
            </p14:nvContentPartPr>
            <p14:xfrm>
              <a:off x="5253840" y="2778480"/>
              <a:ext cx="360" cy="360"/>
            </p14:xfrm>
          </p:contentPart>
        </mc:Choice>
        <mc:Fallback xmlns="">
          <p:pic>
            <p:nvPicPr>
              <p:cNvPr id="3" name="Input penna 2">
                <a:extLst>
                  <a:ext uri="{FF2B5EF4-FFF2-40B4-BE49-F238E27FC236}">
                    <a16:creationId xmlns:a16="http://schemas.microsoft.com/office/drawing/2014/main" id="{7F008E90-3C2D-453A-BCC5-49C49F5B2B45}"/>
                  </a:ext>
                </a:extLst>
              </p:cNvPr>
              <p:cNvPicPr/>
              <p:nvPr/>
            </p:nvPicPr>
            <p:blipFill>
              <a:blip r:embed="rId8"/>
              <a:stretch>
                <a:fillRect/>
              </a:stretch>
            </p:blipFill>
            <p:spPr>
              <a:xfrm>
                <a:off x="5244480" y="2769120"/>
                <a:ext cx="19080" cy="1908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advTm="82940"/>
    </mc:Choice>
    <mc:Fallback xmlns="">
      <p:transition spd="slow" advTm="829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AEB4B16-9CC9-45B3-97F0-E2379FE21C34}"/>
              </a:ext>
            </a:extLst>
          </p:cNvPr>
          <p:cNvPicPr>
            <a:picLocks noChangeAspect="1"/>
          </p:cNvPicPr>
          <p:nvPr/>
        </p:nvPicPr>
        <p:blipFill rotWithShape="1">
          <a:blip r:embed="rId2"/>
          <a:srcRect l="23225" t="23403" r="24013" b="36701"/>
          <a:stretch/>
        </p:blipFill>
        <p:spPr>
          <a:xfrm>
            <a:off x="467544" y="548680"/>
            <a:ext cx="8576948" cy="3456384"/>
          </a:xfrm>
          <a:prstGeom prst="rect">
            <a:avLst/>
          </a:prstGeom>
        </p:spPr>
      </p:pic>
    </p:spTree>
    <p:extLst>
      <p:ext uri="{BB962C8B-B14F-4D97-AF65-F5344CB8AC3E}">
        <p14:creationId xmlns:p14="http://schemas.microsoft.com/office/powerpoint/2010/main" val="1716442694"/>
      </p:ext>
    </p:extLst>
  </p:cSld>
  <p:clrMapOvr>
    <a:masterClrMapping/>
  </p:clrMapOvr>
  <mc:AlternateContent xmlns:mc="http://schemas.openxmlformats.org/markup-compatibility/2006" xmlns:p14="http://schemas.microsoft.com/office/powerpoint/2010/main">
    <mc:Choice Requires="p14">
      <p:transition spd="slow" p14:dur="2000" advTm="77297"/>
    </mc:Choice>
    <mc:Fallback xmlns="">
      <p:transition spd="slow" advTm="7729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F5D61862-AFC9-4DA0-BB0F-13AC93F3FF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32" y="-35456"/>
            <a:ext cx="8963025" cy="5041700"/>
          </a:xfrm>
          <a:prstGeom prst="rect">
            <a:avLst/>
          </a:prstGeom>
          <a:solidFill>
            <a:srgbClr val="FFFFFF"/>
          </a:solidFill>
        </p:spPr>
      </p:pic>
      <p:sp>
        <p:nvSpPr>
          <p:cNvPr id="2" name="Rettangolo 1">
            <a:extLst>
              <a:ext uri="{FF2B5EF4-FFF2-40B4-BE49-F238E27FC236}">
                <a16:creationId xmlns:a16="http://schemas.microsoft.com/office/drawing/2014/main" id="{3B97816D-4A64-4842-9456-757397D5E7A9}"/>
              </a:ext>
            </a:extLst>
          </p:cNvPr>
          <p:cNvSpPr/>
          <p:nvPr/>
        </p:nvSpPr>
        <p:spPr>
          <a:xfrm>
            <a:off x="467544" y="3861048"/>
            <a:ext cx="8375796" cy="2893100"/>
          </a:xfrm>
          <a:prstGeom prst="rect">
            <a:avLst/>
          </a:prstGeom>
        </p:spPr>
        <p:txBody>
          <a:bodyPr wrap="square">
            <a:spAutoFit/>
          </a:bodyPr>
          <a:lstStyle/>
          <a:p>
            <a:r>
              <a:rPr lang="en-US" sz="1400" dirty="0">
                <a:solidFill>
                  <a:srgbClr val="666666"/>
                </a:solidFill>
                <a:latin typeface="-apple-system"/>
              </a:rPr>
              <a:t>The evolution of tetrapod skulls.</a:t>
            </a:r>
            <a:r>
              <a:rPr lang="en-US" sz="1400" b="0" dirty="0">
                <a:solidFill>
                  <a:srgbClr val="666666"/>
                </a:solidFill>
                <a:latin typeface="-apple-system"/>
              </a:rPr>
              <a:t> </a:t>
            </a:r>
            <a:r>
              <a:rPr lang="en-US" sz="1400" b="0" dirty="0" err="1">
                <a:solidFill>
                  <a:srgbClr val="666666"/>
                </a:solidFill>
                <a:latin typeface="-apple-system"/>
              </a:rPr>
              <a:t>Beznosov</a:t>
            </a:r>
            <a:r>
              <a:rPr lang="en-US" sz="1400" b="0" dirty="0">
                <a:solidFill>
                  <a:srgbClr val="666666"/>
                </a:solidFill>
                <a:latin typeface="-apple-system"/>
              </a:rPr>
              <a:t> </a:t>
            </a:r>
            <a:r>
              <a:rPr lang="en-US" sz="1400" b="0" i="1" dirty="0">
                <a:solidFill>
                  <a:srgbClr val="666666"/>
                </a:solidFill>
                <a:latin typeface="-apple-system"/>
              </a:rPr>
              <a:t>et al.</a:t>
            </a:r>
            <a:r>
              <a:rPr lang="en-US" sz="1400" b="0" baseline="30000" dirty="0">
                <a:solidFill>
                  <a:srgbClr val="006699"/>
                </a:solidFill>
                <a:latin typeface="-apple-system"/>
                <a:hlinkClick r:id="rId3"/>
              </a:rPr>
              <a:t>1</a:t>
            </a:r>
            <a:r>
              <a:rPr lang="en-US" sz="1400" b="0" dirty="0">
                <a:solidFill>
                  <a:srgbClr val="666666"/>
                </a:solidFill>
                <a:latin typeface="-apple-system"/>
              </a:rPr>
              <a:t> report 372-million-year-old fossils of a four-limbed vertebrate (tetrapod) from just before the time when </a:t>
            </a:r>
            <a:r>
              <a:rPr lang="en-US" sz="1400" b="0" dirty="0" err="1">
                <a:solidFill>
                  <a:srgbClr val="666666"/>
                </a:solidFill>
                <a:latin typeface="-apple-system"/>
              </a:rPr>
              <a:t>tetrapods</a:t>
            </a:r>
            <a:r>
              <a:rPr lang="en-US" sz="1400" b="0" dirty="0">
                <a:solidFill>
                  <a:srgbClr val="666666"/>
                </a:solidFill>
                <a:latin typeface="-apple-system"/>
              </a:rPr>
              <a:t> moved onto land. They call this newly discovered species </a:t>
            </a:r>
            <a:r>
              <a:rPr lang="en-US" sz="1400" b="0" i="1" dirty="0" err="1">
                <a:solidFill>
                  <a:srgbClr val="666666"/>
                </a:solidFill>
                <a:latin typeface="-apple-system"/>
              </a:rPr>
              <a:t>Parmastega</a:t>
            </a:r>
            <a:r>
              <a:rPr lang="en-US" sz="1400" b="0" i="1" dirty="0">
                <a:solidFill>
                  <a:srgbClr val="666666"/>
                </a:solidFill>
                <a:latin typeface="-apple-system"/>
              </a:rPr>
              <a:t> </a:t>
            </a:r>
            <a:r>
              <a:rPr lang="en-US" sz="1400" b="0" i="1" dirty="0" err="1">
                <a:solidFill>
                  <a:srgbClr val="666666"/>
                </a:solidFill>
                <a:latin typeface="-apple-system"/>
              </a:rPr>
              <a:t>aelidae</a:t>
            </a:r>
            <a:r>
              <a:rPr lang="en-US" sz="1400" b="0" dirty="0">
                <a:solidFill>
                  <a:srgbClr val="666666"/>
                </a:solidFill>
                <a:latin typeface="-apple-system"/>
              </a:rPr>
              <a:t>. Its nasal passages (nares) are close to its jaw and would have been positioned under water. Water passing though the nares (blue arrow) would have been used for breathing when it reached the gills (not shown). </a:t>
            </a:r>
            <a:r>
              <a:rPr lang="en-US" sz="1400" b="0" i="1" dirty="0">
                <a:solidFill>
                  <a:srgbClr val="666666"/>
                </a:solidFill>
                <a:latin typeface="-apple-system"/>
              </a:rPr>
              <a:t>P. </a:t>
            </a:r>
            <a:r>
              <a:rPr lang="en-US" sz="1400" b="0" i="1" dirty="0" err="1">
                <a:solidFill>
                  <a:srgbClr val="666666"/>
                </a:solidFill>
                <a:latin typeface="-apple-system"/>
              </a:rPr>
              <a:t>aelidae</a:t>
            </a:r>
            <a:r>
              <a:rPr lang="en-US" sz="1400" b="0" dirty="0">
                <a:solidFill>
                  <a:srgbClr val="666666"/>
                </a:solidFill>
                <a:latin typeface="-apple-system"/>
              </a:rPr>
              <a:t> could also breathe air directly through a skull opening called a spiracle (grey). Comparing these ancestral features of </a:t>
            </a:r>
            <a:r>
              <a:rPr lang="en-US" sz="1400" b="0" i="1" dirty="0">
                <a:solidFill>
                  <a:srgbClr val="666666"/>
                </a:solidFill>
                <a:latin typeface="-apple-system"/>
              </a:rPr>
              <a:t>P. </a:t>
            </a:r>
            <a:r>
              <a:rPr lang="en-US" sz="1400" b="0" i="1" dirty="0" err="1">
                <a:solidFill>
                  <a:srgbClr val="666666"/>
                </a:solidFill>
                <a:latin typeface="-apple-system"/>
              </a:rPr>
              <a:t>aelidae</a:t>
            </a:r>
            <a:r>
              <a:rPr lang="en-US" sz="1400" b="0" dirty="0">
                <a:solidFill>
                  <a:srgbClr val="666666"/>
                </a:solidFill>
                <a:latin typeface="-apple-system"/>
              </a:rPr>
              <a:t> with other </a:t>
            </a:r>
            <a:r>
              <a:rPr lang="en-US" sz="1400" b="0" dirty="0" err="1">
                <a:solidFill>
                  <a:srgbClr val="666666"/>
                </a:solidFill>
                <a:latin typeface="-apple-system"/>
              </a:rPr>
              <a:t>tetrapods</a:t>
            </a:r>
            <a:r>
              <a:rPr lang="en-US" sz="1400" b="0" dirty="0">
                <a:solidFill>
                  <a:srgbClr val="666666"/>
                </a:solidFill>
                <a:latin typeface="-apple-system"/>
              </a:rPr>
              <a:t> reveals patterns of evolutionary change. The other </a:t>
            </a:r>
            <a:r>
              <a:rPr lang="en-US" sz="1400" b="0" dirty="0" err="1">
                <a:solidFill>
                  <a:srgbClr val="666666"/>
                </a:solidFill>
                <a:latin typeface="-apple-system"/>
              </a:rPr>
              <a:t>tetrapods</a:t>
            </a:r>
            <a:r>
              <a:rPr lang="en-US" sz="1400" b="0" dirty="0">
                <a:solidFill>
                  <a:srgbClr val="666666"/>
                </a:solidFill>
                <a:latin typeface="-apple-system"/>
              </a:rPr>
              <a:t> shown are: an early tetrapod group called </a:t>
            </a:r>
            <a:r>
              <a:rPr lang="en-US" sz="1400" b="0" dirty="0" err="1">
                <a:solidFill>
                  <a:srgbClr val="666666"/>
                </a:solidFill>
                <a:latin typeface="-apple-system"/>
              </a:rPr>
              <a:t>colosteids</a:t>
            </a:r>
            <a:r>
              <a:rPr lang="en-US" sz="1400" b="0" dirty="0">
                <a:solidFill>
                  <a:srgbClr val="666666"/>
                </a:solidFill>
                <a:latin typeface="-apple-system"/>
              </a:rPr>
              <a:t>; seymouriamorphs and </a:t>
            </a:r>
            <a:r>
              <a:rPr lang="en-US" sz="1400" b="0" dirty="0" err="1">
                <a:solidFill>
                  <a:srgbClr val="666666"/>
                </a:solidFill>
                <a:latin typeface="-apple-system"/>
              </a:rPr>
              <a:t>embolomeres</a:t>
            </a:r>
            <a:r>
              <a:rPr lang="en-US" sz="1400" b="0" dirty="0">
                <a:solidFill>
                  <a:srgbClr val="666666"/>
                </a:solidFill>
                <a:latin typeface="-apple-system"/>
              </a:rPr>
              <a:t>, members of a lineage that gave rise to amniotes (birds, reptiles and mammals); and temnospondyls, which gave rise to modern amphibians (such as frogs and salamanders). </a:t>
            </a:r>
            <a:r>
              <a:rPr lang="en-US" sz="1400" b="0" dirty="0" err="1">
                <a:solidFill>
                  <a:srgbClr val="666666"/>
                </a:solidFill>
                <a:latin typeface="-apple-system"/>
              </a:rPr>
              <a:t>Colosteids</a:t>
            </a:r>
            <a:r>
              <a:rPr lang="en-US" sz="1400" b="0" dirty="0">
                <a:solidFill>
                  <a:srgbClr val="666666"/>
                </a:solidFill>
                <a:latin typeface="-apple-system"/>
              </a:rPr>
              <a:t> lacked spiracles and breathed solely through their gills using water taken up through the nares. Compared with </a:t>
            </a:r>
            <a:r>
              <a:rPr lang="en-US" sz="1400" b="0" i="1" dirty="0">
                <a:solidFill>
                  <a:srgbClr val="666666"/>
                </a:solidFill>
                <a:latin typeface="-apple-system"/>
              </a:rPr>
              <a:t>P. </a:t>
            </a:r>
            <a:r>
              <a:rPr lang="en-US" sz="1400" b="0" i="1" dirty="0" err="1">
                <a:solidFill>
                  <a:srgbClr val="666666"/>
                </a:solidFill>
                <a:latin typeface="-apple-system"/>
              </a:rPr>
              <a:t>aelidae</a:t>
            </a:r>
            <a:r>
              <a:rPr lang="en-US" sz="1400" b="0" dirty="0">
                <a:solidFill>
                  <a:srgbClr val="666666"/>
                </a:solidFill>
                <a:latin typeface="-apple-system"/>
              </a:rPr>
              <a:t>, seymouriamorphs and temnospondyls had larger and higher nares, which they would have used to breathe air (red arrow). These </a:t>
            </a:r>
            <a:r>
              <a:rPr lang="en-US" sz="1400" b="0" dirty="0" err="1">
                <a:solidFill>
                  <a:srgbClr val="666666"/>
                </a:solidFill>
                <a:latin typeface="-apple-system"/>
              </a:rPr>
              <a:t>tetrapods</a:t>
            </a:r>
            <a:r>
              <a:rPr lang="en-US" sz="1400" b="0" dirty="0">
                <a:solidFill>
                  <a:srgbClr val="666666"/>
                </a:solidFill>
                <a:latin typeface="-apple-system"/>
              </a:rPr>
              <a:t> lacked spiracles, and had ears (yellow) instead in that area of their skull. </a:t>
            </a:r>
            <a:r>
              <a:rPr lang="en-US" sz="1400" b="0" dirty="0" err="1">
                <a:solidFill>
                  <a:srgbClr val="666666"/>
                </a:solidFill>
                <a:latin typeface="-apple-system"/>
              </a:rPr>
              <a:t>Embolomeres</a:t>
            </a:r>
            <a:r>
              <a:rPr lang="en-US" sz="1400" b="0" dirty="0">
                <a:solidFill>
                  <a:srgbClr val="666666"/>
                </a:solidFill>
                <a:latin typeface="-apple-system"/>
              </a:rPr>
              <a:t> retained the breathing system used by </a:t>
            </a:r>
            <a:r>
              <a:rPr lang="en-US" sz="1400" b="0" i="1" dirty="0">
                <a:solidFill>
                  <a:srgbClr val="666666"/>
                </a:solidFill>
                <a:latin typeface="-apple-system"/>
              </a:rPr>
              <a:t>P. </a:t>
            </a:r>
            <a:r>
              <a:rPr lang="en-US" sz="1400" b="0" i="1" dirty="0" err="1">
                <a:solidFill>
                  <a:srgbClr val="666666"/>
                </a:solidFill>
                <a:latin typeface="-apple-system"/>
              </a:rPr>
              <a:t>aelidae</a:t>
            </a:r>
            <a:r>
              <a:rPr lang="en-US" sz="1400" b="0" dirty="0">
                <a:solidFill>
                  <a:srgbClr val="666666"/>
                </a:solidFill>
                <a:latin typeface="-apple-system"/>
              </a:rPr>
              <a:t>.</a:t>
            </a:r>
            <a:endParaRPr lang="it-IT" sz="1400" dirty="0"/>
          </a:p>
        </p:txBody>
      </p:sp>
    </p:spTree>
    <p:extLst>
      <p:ext uri="{BB962C8B-B14F-4D97-AF65-F5344CB8AC3E}">
        <p14:creationId xmlns:p14="http://schemas.microsoft.com/office/powerpoint/2010/main" val="1031193849"/>
      </p:ext>
    </p:extLst>
  </p:cSld>
  <p:clrMapOvr>
    <a:masterClrMapping/>
  </p:clrMapOvr>
  <mc:AlternateContent xmlns:mc="http://schemas.openxmlformats.org/markup-compatibility/2006" xmlns:p14="http://schemas.microsoft.com/office/powerpoint/2010/main">
    <mc:Choice Requires="p14">
      <p:transition spd="slow" p14:dur="2000" advTm="98826"/>
    </mc:Choice>
    <mc:Fallback xmlns="">
      <p:transition spd="slow" advTm="988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6F96BDA7-1B0A-42E6-A649-6F62BCF5D75D}"/>
              </a:ext>
            </a:extLst>
          </p:cNvPr>
          <p:cNvGraphicFramePr>
            <a:graphicFrameLocks noChangeAspect="1"/>
          </p:cNvGraphicFramePr>
          <p:nvPr/>
        </p:nvGraphicFramePr>
        <p:xfrm>
          <a:off x="2191941" y="242887"/>
          <a:ext cx="4864894" cy="6615113"/>
        </p:xfrm>
        <a:graphic>
          <a:graphicData uri="http://schemas.openxmlformats.org/presentationml/2006/ole">
            <mc:AlternateContent xmlns:mc="http://schemas.openxmlformats.org/markup-compatibility/2006">
              <mc:Choice xmlns:v="urn:schemas-microsoft-com:vml" Requires="v">
                <p:oleObj spid="_x0000_s1036" name="Image" r:id="rId3" imgW="6806349" imgH="9257143" progId="Photoshop.Image.7">
                  <p:embed/>
                </p:oleObj>
              </mc:Choice>
              <mc:Fallback>
                <p:oleObj name="Image" r:id="rId3" imgW="6806349" imgH="9257143"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941" y="242887"/>
                        <a:ext cx="4864894" cy="661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CasellaDiTesto 2">
            <a:extLst>
              <a:ext uri="{FF2B5EF4-FFF2-40B4-BE49-F238E27FC236}">
                <a16:creationId xmlns:a16="http://schemas.microsoft.com/office/drawing/2014/main" id="{D0B3D375-C345-4925-897A-40F01AB5335F}"/>
              </a:ext>
            </a:extLst>
          </p:cNvPr>
          <p:cNvSpPr txBox="1">
            <a:spLocks noChangeArrowheads="1"/>
          </p:cNvSpPr>
          <p:nvPr/>
        </p:nvSpPr>
        <p:spPr bwMode="auto">
          <a:xfrm>
            <a:off x="3400426" y="0"/>
            <a:ext cx="2190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it-IT" altLang="it-IT" sz="1800"/>
              <a:t>I tetrapodi anamni</a:t>
            </a:r>
          </a:p>
        </p:txBody>
      </p:sp>
    </p:spTree>
  </p:cSld>
  <p:clrMapOvr>
    <a:masterClrMapping/>
  </p:clrMapOvr>
  <mc:AlternateContent xmlns:mc="http://schemas.openxmlformats.org/markup-compatibility/2006" xmlns:p14="http://schemas.microsoft.com/office/powerpoint/2010/main">
    <mc:Choice Requires="p14">
      <p:transition spd="slow" p14:dur="2000" advTm="234036"/>
    </mc:Choice>
    <mc:Fallback xmlns="">
      <p:transition spd="slow" advTm="2340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a:extLst>
              <a:ext uri="{FF2B5EF4-FFF2-40B4-BE49-F238E27FC236}">
                <a16:creationId xmlns:a16="http://schemas.microsoft.com/office/drawing/2014/main" id="{46D40E26-942C-4164-AA08-CB344D3DB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689"/>
          <a:stretch>
            <a:fillRect/>
          </a:stretch>
        </p:blipFill>
        <p:spPr bwMode="auto">
          <a:xfrm>
            <a:off x="1777163" y="254252"/>
            <a:ext cx="5589673" cy="471707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CasellaDiTesto 7">
            <a:extLst>
              <a:ext uri="{FF2B5EF4-FFF2-40B4-BE49-F238E27FC236}">
                <a16:creationId xmlns:a16="http://schemas.microsoft.com/office/drawing/2014/main" id="{258FCFAF-4D2D-4586-B66A-12A228F084C2}"/>
              </a:ext>
            </a:extLst>
          </p:cNvPr>
          <p:cNvSpPr txBox="1">
            <a:spLocks noChangeArrowheads="1"/>
          </p:cNvSpPr>
          <p:nvPr/>
        </p:nvSpPr>
        <p:spPr bwMode="auto">
          <a:xfrm>
            <a:off x="2283619" y="5181600"/>
            <a:ext cx="31213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it-IT" altLang="it-IT" sz="1350"/>
              <a:t>Polmoni sacciformi</a:t>
            </a:r>
          </a:p>
          <a:p>
            <a:pPr eaLnBrk="1" hangingPunct="1"/>
            <a:r>
              <a:rPr lang="it-IT" altLang="it-IT" sz="1350"/>
              <a:t>Respirazione cutanea</a:t>
            </a:r>
          </a:p>
          <a:p>
            <a:pPr eaLnBrk="1" hangingPunct="1"/>
            <a:r>
              <a:rPr lang="it-IT" altLang="it-IT" sz="1350"/>
              <a:t>Larve acquatiche</a:t>
            </a:r>
          </a:p>
          <a:p>
            <a:pPr eaLnBrk="1" hangingPunct="1"/>
            <a:r>
              <a:rPr lang="it-IT" altLang="it-IT" sz="1350"/>
              <a:t>Escrezione ammoniotelica-ureotelica</a:t>
            </a:r>
          </a:p>
        </p:txBody>
      </p:sp>
    </p:spTree>
  </p:cSld>
  <p:clrMapOvr>
    <a:masterClrMapping/>
  </p:clrMapOvr>
  <mc:AlternateContent xmlns:mc="http://schemas.openxmlformats.org/markup-compatibility/2006" xmlns:p14="http://schemas.microsoft.com/office/powerpoint/2010/main">
    <mc:Choice Requires="p14">
      <p:transition spd="slow" p14:dur="2000" advTm="311562"/>
    </mc:Choice>
    <mc:Fallback xmlns="">
      <p:transition spd="slow" advTm="3115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a:extLst>
              <a:ext uri="{FF2B5EF4-FFF2-40B4-BE49-F238E27FC236}">
                <a16:creationId xmlns:a16="http://schemas.microsoft.com/office/drawing/2014/main" id="{DE091035-26D6-4415-88C2-53E63CB33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07" y="1196752"/>
            <a:ext cx="5738242" cy="386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1" name="Text Box 7">
            <a:extLst>
              <a:ext uri="{FF2B5EF4-FFF2-40B4-BE49-F238E27FC236}">
                <a16:creationId xmlns:a16="http://schemas.microsoft.com/office/drawing/2014/main" id="{0BA07793-EA07-45A3-8BFE-E2495E269DBC}"/>
              </a:ext>
            </a:extLst>
          </p:cNvPr>
          <p:cNvSpPr txBox="1">
            <a:spLocks noChangeArrowheads="1"/>
          </p:cNvSpPr>
          <p:nvPr/>
        </p:nvSpPr>
        <p:spPr bwMode="auto">
          <a:xfrm>
            <a:off x="1991916" y="5506641"/>
            <a:ext cx="597791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050" dirty="0"/>
              <a:t>Diversificata colonna vertebrale che consente movimenti dorsoventrali del corpo.</a:t>
            </a:r>
          </a:p>
          <a:p>
            <a:r>
              <a:rPr lang="it-IT" altLang="it-IT" sz="1050" dirty="0"/>
              <a:t>Mentre </a:t>
            </a:r>
            <a:r>
              <a:rPr lang="it-IT" altLang="it-IT" sz="1050" dirty="0" err="1"/>
              <a:t>Achantostega</a:t>
            </a:r>
            <a:r>
              <a:rPr lang="it-IT" altLang="it-IT" sz="1050" dirty="0"/>
              <a:t> nuota come un pesce </a:t>
            </a:r>
            <a:r>
              <a:rPr lang="it-IT" altLang="it-IT" sz="1050" i="1" dirty="0" err="1"/>
              <a:t>Ichthyostega</a:t>
            </a:r>
            <a:r>
              <a:rPr lang="it-IT" altLang="it-IT" sz="1050" dirty="0"/>
              <a:t>  doveva nuotare in modo diverso</a:t>
            </a:r>
          </a:p>
        </p:txBody>
      </p:sp>
      <p:sp>
        <p:nvSpPr>
          <p:cNvPr id="47112" name="Text Box 8">
            <a:extLst>
              <a:ext uri="{FF2B5EF4-FFF2-40B4-BE49-F238E27FC236}">
                <a16:creationId xmlns:a16="http://schemas.microsoft.com/office/drawing/2014/main" id="{E48C2682-F0B1-4AD6-A496-DA33361AE880}"/>
              </a:ext>
            </a:extLst>
          </p:cNvPr>
          <p:cNvSpPr txBox="1">
            <a:spLocks noChangeArrowheads="1"/>
          </p:cNvSpPr>
          <p:nvPr/>
        </p:nvSpPr>
        <p:spPr bwMode="auto">
          <a:xfrm>
            <a:off x="2705100" y="0"/>
            <a:ext cx="4438650" cy="553998"/>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500"/>
              <a:t>Una nuova interpretazione di </a:t>
            </a:r>
            <a:r>
              <a:rPr lang="it-IT" altLang="it-IT" sz="1500" i="1"/>
              <a:t>Ichthyostega: la colonna vertebrale</a:t>
            </a:r>
            <a:r>
              <a:rPr lang="it-IT" altLang="it-IT" sz="1500"/>
              <a:t> </a:t>
            </a:r>
          </a:p>
        </p:txBody>
      </p:sp>
    </p:spTree>
  </p:cSld>
  <p:clrMapOvr>
    <a:masterClrMapping/>
  </p:clrMapOvr>
  <mc:AlternateContent xmlns:mc="http://schemas.openxmlformats.org/markup-compatibility/2006" xmlns:p14="http://schemas.microsoft.com/office/powerpoint/2010/main">
    <mc:Choice Requires="p14">
      <p:transition spd="slow" p14:dur="2000" advTm="217144"/>
    </mc:Choice>
    <mc:Fallback xmlns="">
      <p:transition spd="slow" advTm="2171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5972DD3A-4A09-4507-92FA-A97FD5106BF9}"/>
              </a:ext>
            </a:extLst>
          </p:cNvPr>
          <p:cNvSpPr>
            <a:spLocks noChangeArrowheads="1"/>
          </p:cNvSpPr>
          <p:nvPr/>
        </p:nvSpPr>
        <p:spPr bwMode="auto">
          <a:xfrm>
            <a:off x="1907704" y="5283297"/>
            <a:ext cx="5130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75" dirty="0"/>
              <a:t>La morfologia dei cinto scapolare e pelvico (soprattutto) sembra più robusta e meglio adattata a vita sulla terra.</a:t>
            </a:r>
          </a:p>
          <a:p>
            <a:pPr>
              <a:spcBef>
                <a:spcPct val="0"/>
              </a:spcBef>
              <a:buFontTx/>
              <a:buNone/>
              <a:defRPr/>
            </a:pPr>
            <a:r>
              <a:rPr lang="it-IT" altLang="it-IT" sz="1275" dirty="0"/>
              <a:t> L'</a:t>
            </a:r>
            <a:r>
              <a:rPr lang="it-IT" altLang="it-IT" sz="1275" dirty="0" err="1"/>
              <a:t>ittiostega</a:t>
            </a:r>
            <a:r>
              <a:rPr lang="it-IT" altLang="it-IT" sz="1275" dirty="0"/>
              <a:t> era anche fornito di un maggior numero di costole</a:t>
            </a:r>
          </a:p>
          <a:p>
            <a:pPr>
              <a:spcBef>
                <a:spcPct val="0"/>
              </a:spcBef>
              <a:buFontTx/>
              <a:buNone/>
              <a:defRPr/>
            </a:pPr>
            <a:r>
              <a:rPr lang="it-IT" altLang="it-IT" sz="1275" dirty="0"/>
              <a:t> di supporto e di vertebre più forti, con </a:t>
            </a:r>
            <a:r>
              <a:rPr lang="it-IT" altLang="it-IT" sz="1275" dirty="0" err="1"/>
              <a:t>zigapofisi</a:t>
            </a:r>
            <a:r>
              <a:rPr lang="it-IT" altLang="it-IT" sz="1275" dirty="0"/>
              <a:t> più sviluppate rispetto ad </a:t>
            </a:r>
            <a:r>
              <a:rPr lang="it-IT" altLang="it-IT" sz="1275" i="1" dirty="0" err="1"/>
              <a:t>Acanthostega</a:t>
            </a:r>
            <a:endParaRPr lang="it-IT" altLang="it-IT" sz="1275" i="1" dirty="0"/>
          </a:p>
          <a:p>
            <a:pPr>
              <a:spcBef>
                <a:spcPct val="0"/>
              </a:spcBef>
              <a:buFontTx/>
              <a:buNone/>
              <a:defRPr/>
            </a:pPr>
            <a:r>
              <a:rPr lang="it-IT" altLang="it-IT" sz="1500" dirty="0"/>
              <a:t> </a:t>
            </a:r>
          </a:p>
        </p:txBody>
      </p:sp>
      <p:pic>
        <p:nvPicPr>
          <p:cNvPr id="100356" name="Picture 2">
            <a:extLst>
              <a:ext uri="{FF2B5EF4-FFF2-40B4-BE49-F238E27FC236}">
                <a16:creationId xmlns:a16="http://schemas.microsoft.com/office/drawing/2014/main" id="{0453AD20-26FB-4F23-9527-FED2F6E14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77" y="1463058"/>
            <a:ext cx="8759023" cy="289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CasellaDiTesto 8">
            <a:extLst>
              <a:ext uri="{FF2B5EF4-FFF2-40B4-BE49-F238E27FC236}">
                <a16:creationId xmlns:a16="http://schemas.microsoft.com/office/drawing/2014/main" id="{FEE3F94F-902F-4959-9329-16C8FE6AE464}"/>
              </a:ext>
            </a:extLst>
          </p:cNvPr>
          <p:cNvSpPr txBox="1">
            <a:spLocks noChangeArrowheads="1"/>
          </p:cNvSpPr>
          <p:nvPr/>
        </p:nvSpPr>
        <p:spPr bwMode="auto">
          <a:xfrm>
            <a:off x="2141538" y="242888"/>
            <a:ext cx="37147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350"/>
              <a:t>Confrontando l’ittiostega con acantostega:</a:t>
            </a:r>
          </a:p>
        </p:txBody>
      </p:sp>
    </p:spTree>
  </p:cSld>
  <p:clrMapOvr>
    <a:masterClrMapping/>
  </p:clrMapOvr>
  <mc:AlternateContent xmlns:mc="http://schemas.openxmlformats.org/markup-compatibility/2006" xmlns:p14="http://schemas.microsoft.com/office/powerpoint/2010/main">
    <mc:Choice Requires="p14">
      <p:transition spd="slow" p14:dur="2000" advTm="37954"/>
    </mc:Choice>
    <mc:Fallback xmlns="">
      <p:transition spd="slow" advTm="379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1E2FB6-A67B-4FF4-A40E-CB4350FA53D2}"/>
              </a:ext>
            </a:extLst>
          </p:cNvPr>
          <p:cNvPicPr>
            <a:picLocks noChangeAspect="1"/>
          </p:cNvPicPr>
          <p:nvPr/>
        </p:nvPicPr>
        <p:blipFill rotWithShape="1">
          <a:blip r:embed="rId2"/>
          <a:srcRect l="25587" t="13060" r="28738"/>
          <a:stretch/>
        </p:blipFill>
        <p:spPr>
          <a:xfrm>
            <a:off x="1223628" y="-25468"/>
            <a:ext cx="6696744" cy="6793514"/>
          </a:xfrm>
          <a:prstGeom prst="rect">
            <a:avLst/>
          </a:prstGeom>
        </p:spPr>
      </p:pic>
    </p:spTree>
    <p:extLst>
      <p:ext uri="{BB962C8B-B14F-4D97-AF65-F5344CB8AC3E}">
        <p14:creationId xmlns:p14="http://schemas.microsoft.com/office/powerpoint/2010/main" val="2344736486"/>
      </p:ext>
    </p:extLst>
  </p:cSld>
  <p:clrMapOvr>
    <a:masterClrMapping/>
  </p:clrMapOvr>
  <mc:AlternateContent xmlns:mc="http://schemas.openxmlformats.org/markup-compatibility/2006" xmlns:p14="http://schemas.microsoft.com/office/powerpoint/2010/main">
    <mc:Choice Requires="p14">
      <p:transition spd="slow" p14:dur="2000" advTm="41385"/>
    </mc:Choice>
    <mc:Fallback xmlns="">
      <p:transition spd="slow" advTm="413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5" name="Picture 9">
            <a:extLst>
              <a:ext uri="{FF2B5EF4-FFF2-40B4-BE49-F238E27FC236}">
                <a16:creationId xmlns:a16="http://schemas.microsoft.com/office/drawing/2014/main" id="{09C7FA3B-9F92-4F83-9B3E-7A8CE2C1C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487" y="548535"/>
            <a:ext cx="3314349" cy="630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6" name="Text Box 10">
            <a:extLst>
              <a:ext uri="{FF2B5EF4-FFF2-40B4-BE49-F238E27FC236}">
                <a16:creationId xmlns:a16="http://schemas.microsoft.com/office/drawing/2014/main" id="{7C960EA8-7F69-4C2A-B2D3-82F04EE5B76A}"/>
              </a:ext>
            </a:extLst>
          </p:cNvPr>
          <p:cNvSpPr txBox="1">
            <a:spLocks noChangeArrowheads="1"/>
          </p:cNvSpPr>
          <p:nvPr/>
        </p:nvSpPr>
        <p:spPr bwMode="auto">
          <a:xfrm>
            <a:off x="2000250" y="0"/>
            <a:ext cx="4932760" cy="553998"/>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500"/>
              <a:t>Una nuova interpretazione di </a:t>
            </a:r>
            <a:r>
              <a:rPr lang="it-IT" altLang="it-IT" sz="1500" i="1"/>
              <a:t>Ichthyostega</a:t>
            </a:r>
            <a:r>
              <a:rPr lang="it-IT" altLang="it-IT" sz="1500"/>
              <a:t>: una columella specializzata</a:t>
            </a:r>
          </a:p>
        </p:txBody>
      </p:sp>
      <p:pic>
        <p:nvPicPr>
          <p:cNvPr id="45067" name="Picture 11">
            <a:extLst>
              <a:ext uri="{FF2B5EF4-FFF2-40B4-BE49-F238E27FC236}">
                <a16:creationId xmlns:a16="http://schemas.microsoft.com/office/drawing/2014/main" id="{827AE64F-F139-4E19-B92C-B41F84CAB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78644"/>
            <a:ext cx="4712296" cy="147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8" name="Picture 12">
            <a:extLst>
              <a:ext uri="{FF2B5EF4-FFF2-40B4-BE49-F238E27FC236}">
                <a16:creationId xmlns:a16="http://schemas.microsoft.com/office/drawing/2014/main" id="{FD0F6239-0B61-40C9-9D3A-01428D7C6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6279356"/>
            <a:ext cx="4108847" cy="40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87223"/>
    </mc:Choice>
    <mc:Fallback xmlns="">
      <p:transition spd="slow" advTm="872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a:extLst>
              <a:ext uri="{FF2B5EF4-FFF2-40B4-BE49-F238E27FC236}">
                <a16:creationId xmlns:a16="http://schemas.microsoft.com/office/drawing/2014/main" id="{3F7B62D1-55B7-41EF-8FA7-B80FEB91DFF5}"/>
              </a:ext>
            </a:extLst>
          </p:cNvPr>
          <p:cNvSpPr txBox="1">
            <a:spLocks noChangeArrowheads="1"/>
          </p:cNvSpPr>
          <p:nvPr/>
        </p:nvSpPr>
        <p:spPr bwMode="auto">
          <a:xfrm>
            <a:off x="4314230" y="463195"/>
            <a:ext cx="4438650" cy="784830"/>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500"/>
              <a:t>Una nuova interpretazione di </a:t>
            </a:r>
            <a:r>
              <a:rPr lang="it-IT" altLang="it-IT" sz="1500" i="1"/>
              <a:t>Ichthyostega: </a:t>
            </a:r>
            <a:r>
              <a:rPr lang="it-IT" altLang="it-IT" sz="1500"/>
              <a:t>una columella specializzata</a:t>
            </a:r>
            <a:r>
              <a:rPr lang="it-IT" altLang="it-IT" sz="1500" i="1"/>
              <a:t> </a:t>
            </a:r>
            <a:r>
              <a:rPr lang="it-IT" altLang="it-IT" sz="1500"/>
              <a:t> </a:t>
            </a:r>
          </a:p>
          <a:p>
            <a:r>
              <a:rPr lang="it-IT" altLang="it-IT" sz="1500"/>
              <a:t> </a:t>
            </a:r>
          </a:p>
        </p:txBody>
      </p:sp>
      <p:pic>
        <p:nvPicPr>
          <p:cNvPr id="51205" name="Picture 5">
            <a:extLst>
              <a:ext uri="{FF2B5EF4-FFF2-40B4-BE49-F238E27FC236}">
                <a16:creationId xmlns:a16="http://schemas.microsoft.com/office/drawing/2014/main" id="{64733AD9-7ADA-431C-B372-7D84AEF3B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602"/>
            <a:ext cx="3845088" cy="119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6">
            <a:extLst>
              <a:ext uri="{FF2B5EF4-FFF2-40B4-BE49-F238E27FC236}">
                <a16:creationId xmlns:a16="http://schemas.microsoft.com/office/drawing/2014/main" id="{8570F0CF-8885-4DEB-B55D-D6C7F4EB9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92087"/>
            <a:ext cx="4108847" cy="40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7">
            <a:extLst>
              <a:ext uri="{FF2B5EF4-FFF2-40B4-BE49-F238E27FC236}">
                <a16:creationId xmlns:a16="http://schemas.microsoft.com/office/drawing/2014/main" id="{AF6A3344-4823-4C8F-899D-DF44A06F5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798660"/>
            <a:ext cx="4849877" cy="217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8" name="Picture 8">
            <a:extLst>
              <a:ext uri="{FF2B5EF4-FFF2-40B4-BE49-F238E27FC236}">
                <a16:creationId xmlns:a16="http://schemas.microsoft.com/office/drawing/2014/main" id="{1B9DFC5F-9BD0-4C41-8AED-3CD02E484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327"/>
          <a:stretch>
            <a:fillRect/>
          </a:stretch>
        </p:blipFill>
        <p:spPr bwMode="auto">
          <a:xfrm>
            <a:off x="2792611" y="4156070"/>
            <a:ext cx="3740944" cy="262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86416"/>
    </mc:Choice>
    <mc:Fallback xmlns="">
      <p:transition spd="slow" advTm="8641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B9DE304-1D2E-4B4E-96D7-420A67A086A7}"/>
              </a:ext>
            </a:extLst>
          </p:cNvPr>
          <p:cNvPicPr>
            <a:picLocks noChangeAspect="1"/>
          </p:cNvPicPr>
          <p:nvPr/>
        </p:nvPicPr>
        <p:blipFill rotWithShape="1">
          <a:blip r:embed="rId2"/>
          <a:srcRect l="16138" t="16014" r="15350"/>
          <a:stretch/>
        </p:blipFill>
        <p:spPr>
          <a:xfrm>
            <a:off x="163201" y="548680"/>
            <a:ext cx="8817598" cy="5760640"/>
          </a:xfrm>
          <a:prstGeom prst="rect">
            <a:avLst/>
          </a:prstGeom>
        </p:spPr>
      </p:pic>
    </p:spTree>
    <p:extLst>
      <p:ext uri="{BB962C8B-B14F-4D97-AF65-F5344CB8AC3E}">
        <p14:creationId xmlns:p14="http://schemas.microsoft.com/office/powerpoint/2010/main" val="1377028058"/>
      </p:ext>
    </p:extLst>
  </p:cSld>
  <p:clrMapOvr>
    <a:masterClrMapping/>
  </p:clrMapOvr>
  <mc:AlternateContent xmlns:mc="http://schemas.openxmlformats.org/markup-compatibility/2006" xmlns:p14="http://schemas.microsoft.com/office/powerpoint/2010/main">
    <mc:Choice Requires="p14">
      <p:transition spd="slow" p14:dur="2000" advTm="144722"/>
    </mc:Choice>
    <mc:Fallback xmlns="">
      <p:transition spd="slow" advTm="1447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74866F-186A-43F0-89F3-00EF945B23D0}"/>
              </a:ext>
            </a:extLst>
          </p:cNvPr>
          <p:cNvSpPr/>
          <p:nvPr/>
        </p:nvSpPr>
        <p:spPr>
          <a:xfrm>
            <a:off x="755576" y="548680"/>
            <a:ext cx="6840760" cy="707886"/>
          </a:xfrm>
          <a:prstGeom prst="rect">
            <a:avLst/>
          </a:prstGeom>
        </p:spPr>
        <p:txBody>
          <a:bodyPr wrap="square">
            <a:spAutoFit/>
          </a:bodyPr>
          <a:lstStyle/>
          <a:p>
            <a:r>
              <a:rPr lang="en-US" dirty="0">
                <a:solidFill>
                  <a:srgbClr val="222222"/>
                </a:solidFill>
                <a:latin typeface="Harding"/>
              </a:rPr>
              <a:t>Morphology of the earliest </a:t>
            </a:r>
            <a:r>
              <a:rPr lang="en-US" dirty="0" err="1">
                <a:solidFill>
                  <a:srgbClr val="222222"/>
                </a:solidFill>
                <a:latin typeface="Harding"/>
              </a:rPr>
              <a:t>reconstructable</a:t>
            </a:r>
            <a:r>
              <a:rPr lang="en-US" dirty="0">
                <a:solidFill>
                  <a:srgbClr val="222222"/>
                </a:solidFill>
                <a:latin typeface="Harding"/>
              </a:rPr>
              <a:t> tetrapod </a:t>
            </a:r>
            <a:r>
              <a:rPr lang="en-US" i="1" dirty="0" err="1">
                <a:solidFill>
                  <a:srgbClr val="222222"/>
                </a:solidFill>
                <a:latin typeface="Harding"/>
              </a:rPr>
              <a:t>Parmastega</a:t>
            </a:r>
            <a:r>
              <a:rPr lang="en-US" i="1" dirty="0">
                <a:solidFill>
                  <a:srgbClr val="222222"/>
                </a:solidFill>
                <a:latin typeface="Harding"/>
              </a:rPr>
              <a:t> </a:t>
            </a:r>
            <a:r>
              <a:rPr lang="en-US" i="1" dirty="0" err="1">
                <a:solidFill>
                  <a:srgbClr val="222222"/>
                </a:solidFill>
                <a:latin typeface="Harding"/>
              </a:rPr>
              <a:t>aelidae</a:t>
            </a:r>
            <a:endParaRPr lang="en-US" dirty="0">
              <a:solidFill>
                <a:srgbClr val="222222"/>
              </a:solidFill>
              <a:latin typeface="Harding"/>
            </a:endParaRPr>
          </a:p>
        </p:txBody>
      </p:sp>
      <p:sp>
        <p:nvSpPr>
          <p:cNvPr id="3" name="Rettangolo 2">
            <a:extLst>
              <a:ext uri="{FF2B5EF4-FFF2-40B4-BE49-F238E27FC236}">
                <a16:creationId xmlns:a16="http://schemas.microsoft.com/office/drawing/2014/main" id="{8E8DD462-44E6-419D-8D65-AAED2CEFA315}"/>
              </a:ext>
            </a:extLst>
          </p:cNvPr>
          <p:cNvSpPr/>
          <p:nvPr/>
        </p:nvSpPr>
        <p:spPr>
          <a:xfrm>
            <a:off x="1151620" y="1628800"/>
            <a:ext cx="6840760" cy="4278094"/>
          </a:xfrm>
          <a:prstGeom prst="rect">
            <a:avLst/>
          </a:prstGeom>
        </p:spPr>
        <p:txBody>
          <a:bodyPr wrap="square">
            <a:spAutoFit/>
          </a:bodyPr>
          <a:lstStyle/>
          <a:p>
            <a:r>
              <a:rPr lang="en-US" sz="1600" b="0" dirty="0">
                <a:solidFill>
                  <a:srgbClr val="222222"/>
                </a:solidFill>
                <a:latin typeface="Harding"/>
              </a:rPr>
              <a:t>The known diversity of </a:t>
            </a:r>
            <a:r>
              <a:rPr lang="en-US" sz="1600" b="0" dirty="0" err="1">
                <a:solidFill>
                  <a:srgbClr val="222222"/>
                </a:solidFill>
                <a:latin typeface="Harding"/>
              </a:rPr>
              <a:t>tetrapods</a:t>
            </a:r>
            <a:r>
              <a:rPr lang="en-US" sz="1600" b="0" dirty="0">
                <a:solidFill>
                  <a:srgbClr val="222222"/>
                </a:solidFill>
                <a:latin typeface="Harding"/>
              </a:rPr>
              <a:t> of the Devonian period has increased markedly in recent decades, but their fossil record consists mostly of tantalizing fragments. The framework for interpreting the morphology and </a:t>
            </a:r>
            <a:r>
              <a:rPr lang="en-US" sz="1600" b="0" dirty="0" err="1">
                <a:solidFill>
                  <a:srgbClr val="222222"/>
                </a:solidFill>
                <a:latin typeface="Harding"/>
              </a:rPr>
              <a:t>palaeobiology</a:t>
            </a:r>
            <a:r>
              <a:rPr lang="en-US" sz="1600" b="0" dirty="0">
                <a:solidFill>
                  <a:srgbClr val="222222"/>
                </a:solidFill>
                <a:latin typeface="Harding"/>
              </a:rPr>
              <a:t> of Devonian </a:t>
            </a:r>
            <a:r>
              <a:rPr lang="en-US" sz="1600" b="0" dirty="0" err="1">
                <a:solidFill>
                  <a:srgbClr val="222222"/>
                </a:solidFill>
                <a:latin typeface="Harding"/>
              </a:rPr>
              <a:t>tetrapods</a:t>
            </a:r>
            <a:r>
              <a:rPr lang="en-US" sz="1600" b="0" dirty="0">
                <a:solidFill>
                  <a:srgbClr val="222222"/>
                </a:solidFill>
                <a:latin typeface="Harding"/>
              </a:rPr>
              <a:t> is dominated by the near complete fossils of </a:t>
            </a:r>
            <a:r>
              <a:rPr lang="en-US" sz="1600" b="0" i="1" dirty="0" err="1">
                <a:solidFill>
                  <a:srgbClr val="222222"/>
                </a:solidFill>
                <a:latin typeface="Harding"/>
              </a:rPr>
              <a:t>Ichthyostega</a:t>
            </a:r>
            <a:r>
              <a:rPr lang="en-US" sz="1600" b="0" dirty="0">
                <a:solidFill>
                  <a:srgbClr val="222222"/>
                </a:solidFill>
                <a:latin typeface="Harding"/>
              </a:rPr>
              <a:t> and </a:t>
            </a:r>
            <a:r>
              <a:rPr lang="en-US" sz="1600" b="0" i="1" dirty="0" err="1">
                <a:solidFill>
                  <a:srgbClr val="222222"/>
                </a:solidFill>
                <a:latin typeface="Harding"/>
              </a:rPr>
              <a:t>Acanthostega</a:t>
            </a:r>
            <a:r>
              <a:rPr lang="en-US" sz="1600" b="0" dirty="0">
                <a:solidFill>
                  <a:srgbClr val="222222"/>
                </a:solidFill>
                <a:latin typeface="Harding"/>
              </a:rPr>
              <a:t>; the less complete, but partly </a:t>
            </a:r>
            <a:r>
              <a:rPr lang="en-US" sz="1600" b="0" dirty="0" err="1">
                <a:solidFill>
                  <a:srgbClr val="222222"/>
                </a:solidFill>
                <a:latin typeface="Harding"/>
              </a:rPr>
              <a:t>reconstructable</a:t>
            </a:r>
            <a:r>
              <a:rPr lang="en-US" sz="1600" b="0" dirty="0">
                <a:solidFill>
                  <a:srgbClr val="222222"/>
                </a:solidFill>
                <a:latin typeface="Harding"/>
              </a:rPr>
              <a:t>, </a:t>
            </a:r>
            <a:r>
              <a:rPr lang="en-US" sz="1600" b="0" i="1" dirty="0" err="1">
                <a:solidFill>
                  <a:srgbClr val="222222"/>
                </a:solidFill>
                <a:latin typeface="Harding"/>
              </a:rPr>
              <a:t>Ventastega</a:t>
            </a:r>
            <a:r>
              <a:rPr lang="en-US" sz="1600" b="0" dirty="0">
                <a:solidFill>
                  <a:srgbClr val="222222"/>
                </a:solidFill>
                <a:latin typeface="Harding"/>
              </a:rPr>
              <a:t> and </a:t>
            </a:r>
            <a:r>
              <a:rPr lang="en-US" sz="1600" b="0" i="1" dirty="0" err="1">
                <a:solidFill>
                  <a:srgbClr val="222222"/>
                </a:solidFill>
                <a:latin typeface="Harding"/>
              </a:rPr>
              <a:t>Tulerpeton</a:t>
            </a:r>
            <a:r>
              <a:rPr lang="en-US" sz="1600" b="0" dirty="0">
                <a:solidFill>
                  <a:srgbClr val="222222"/>
                </a:solidFill>
                <a:latin typeface="Harding"/>
              </a:rPr>
              <a:t> have supporting roles. All four of these genera date to the late Famennian age (</a:t>
            </a:r>
            <a:r>
              <a:rPr lang="en-US" sz="1600" b="0" dirty="0">
                <a:solidFill>
                  <a:srgbClr val="222222"/>
                </a:solidFill>
                <a:highlight>
                  <a:srgbClr val="FFFF00"/>
                </a:highlight>
                <a:latin typeface="Harding"/>
              </a:rPr>
              <a:t>about 365–359 million years ago</a:t>
            </a:r>
            <a:r>
              <a:rPr lang="en-US" sz="1600" b="0" dirty="0">
                <a:solidFill>
                  <a:srgbClr val="222222"/>
                </a:solidFill>
                <a:latin typeface="Harding"/>
              </a:rPr>
              <a:t>)—they are 10 million years younger than the earliest known tetrapod fragments</a:t>
            </a:r>
            <a:r>
              <a:rPr lang="en-US" sz="1600" b="0" baseline="30000" dirty="0">
                <a:solidFill>
                  <a:srgbClr val="006699"/>
                </a:solidFill>
                <a:latin typeface="Harding"/>
                <a:hlinkClick r:id="rId2" tooltip="Ahlberg, P. E. Elginerpeton pancheni and the earliest tetrapod clade. Nature 373, 420–425 (1995)."/>
              </a:rPr>
              <a:t>5</a:t>
            </a:r>
            <a:r>
              <a:rPr lang="en-US" sz="1600" b="0" baseline="30000" dirty="0">
                <a:solidFill>
                  <a:srgbClr val="222222"/>
                </a:solidFill>
                <a:latin typeface="Harding"/>
              </a:rPr>
              <a:t>,</a:t>
            </a:r>
            <a:r>
              <a:rPr lang="en-US" sz="1600" b="0" baseline="30000" dirty="0">
                <a:solidFill>
                  <a:srgbClr val="006699"/>
                </a:solidFill>
                <a:latin typeface="Harding"/>
                <a:hlinkClick r:id="rId3" tooltip="Clément, G. &amp; Lebedev, O. A. Revision of the early tetrapod Obruchevichthys Vorobyeva, 1977 from the Frasnian (Upper Devonian) of the north-western East European Platform. Paleontol. J. 48, 1082–1091 (2014)."/>
              </a:rPr>
              <a:t>10</a:t>
            </a:r>
            <a:r>
              <a:rPr lang="en-US" sz="1600" b="0" dirty="0">
                <a:solidFill>
                  <a:srgbClr val="222222"/>
                </a:solidFill>
                <a:latin typeface="Harding"/>
              </a:rPr>
              <a:t>, and nearly 30 million years younger than the oldest known tetrapod footprints</a:t>
            </a:r>
            <a:r>
              <a:rPr lang="en-US" sz="1600" b="0" baseline="30000" dirty="0">
                <a:solidFill>
                  <a:srgbClr val="006699"/>
                </a:solidFill>
                <a:latin typeface="Harding"/>
                <a:hlinkClick r:id="rId4" tooltip="Niedźwiedzki, G., Szrek, P., Narkiewicz, K., Narkiewicz, M. &amp; Ahlberg, P. E. Tetrapod trackways from the early Middle Devonian period of Poland. Nature 463, 43–48 (2010)."/>
              </a:rPr>
              <a:t>35</a:t>
            </a:r>
            <a:r>
              <a:rPr lang="en-US" sz="1600" b="0" dirty="0">
                <a:solidFill>
                  <a:srgbClr val="222222"/>
                </a:solidFill>
                <a:latin typeface="Harding"/>
              </a:rPr>
              <a:t>. Here we describe </a:t>
            </a:r>
            <a:r>
              <a:rPr lang="en-US" sz="1600" b="0" i="1" dirty="0" err="1">
                <a:solidFill>
                  <a:srgbClr val="222222"/>
                </a:solidFill>
                <a:latin typeface="Harding"/>
              </a:rPr>
              <a:t>Parmastega</a:t>
            </a:r>
            <a:r>
              <a:rPr lang="en-US" sz="1600" b="0" i="1" dirty="0">
                <a:solidFill>
                  <a:srgbClr val="222222"/>
                </a:solidFill>
                <a:latin typeface="Harding"/>
              </a:rPr>
              <a:t> </a:t>
            </a:r>
            <a:r>
              <a:rPr lang="en-US" sz="1600" b="0" i="1" dirty="0" err="1">
                <a:solidFill>
                  <a:srgbClr val="222222"/>
                </a:solidFill>
                <a:latin typeface="Harding"/>
              </a:rPr>
              <a:t>aelidae</a:t>
            </a:r>
            <a:r>
              <a:rPr lang="en-US" sz="1600" b="0" dirty="0">
                <a:solidFill>
                  <a:srgbClr val="222222"/>
                </a:solidFill>
                <a:latin typeface="Harding"/>
              </a:rPr>
              <a:t> gen. et sp. </a:t>
            </a:r>
            <a:r>
              <a:rPr lang="en-US" sz="1600" b="0" dirty="0" err="1">
                <a:solidFill>
                  <a:srgbClr val="222222"/>
                </a:solidFill>
                <a:latin typeface="Harding"/>
              </a:rPr>
              <a:t>nov.</a:t>
            </a:r>
            <a:r>
              <a:rPr lang="en-US" sz="1600" b="0" dirty="0">
                <a:solidFill>
                  <a:srgbClr val="222222"/>
                </a:solidFill>
                <a:latin typeface="Harding"/>
              </a:rPr>
              <a:t>, a tetrapod from Russia dated to the earliest Famennian age (about 372 million years ago), represented by three-dimensional material that enables the reconstruction of the skull and shoulder girdle. </a:t>
            </a:r>
            <a:r>
              <a:rPr lang="en-US" sz="1600" b="0" dirty="0">
                <a:solidFill>
                  <a:srgbClr val="222222"/>
                </a:solidFill>
                <a:highlight>
                  <a:srgbClr val="FFFF00"/>
                </a:highlight>
                <a:latin typeface="Harding"/>
              </a:rPr>
              <a:t>The raised orbits, lateral line canals and weakly ossified postcranial skeleton of </a:t>
            </a:r>
            <a:r>
              <a:rPr lang="en-US" sz="1600" b="0" i="1" dirty="0">
                <a:solidFill>
                  <a:srgbClr val="222222"/>
                </a:solidFill>
                <a:highlight>
                  <a:srgbClr val="FFFF00"/>
                </a:highlight>
                <a:latin typeface="Harding"/>
              </a:rPr>
              <a:t>P. </a:t>
            </a:r>
            <a:r>
              <a:rPr lang="en-US" sz="1600" b="0" i="1" dirty="0" err="1">
                <a:solidFill>
                  <a:srgbClr val="222222"/>
                </a:solidFill>
                <a:highlight>
                  <a:srgbClr val="FFFF00"/>
                </a:highlight>
                <a:latin typeface="Harding"/>
              </a:rPr>
              <a:t>aelidae</a:t>
            </a:r>
            <a:r>
              <a:rPr lang="en-US" sz="1600" b="0" dirty="0">
                <a:solidFill>
                  <a:srgbClr val="222222"/>
                </a:solidFill>
                <a:highlight>
                  <a:srgbClr val="FFFF00"/>
                </a:highlight>
                <a:latin typeface="Harding"/>
              </a:rPr>
              <a:t> suggest a largely aquatic, surface-cruising animal</a:t>
            </a:r>
            <a:r>
              <a:rPr lang="en-US" sz="1600" b="0" dirty="0">
                <a:solidFill>
                  <a:srgbClr val="222222"/>
                </a:solidFill>
                <a:latin typeface="Harding"/>
              </a:rPr>
              <a:t>. In Bayesian and parsimony-based phylogenetic analyses, the majority of trees place </a:t>
            </a:r>
            <a:r>
              <a:rPr lang="en-US" sz="1600" b="0" i="1" dirty="0" err="1">
                <a:solidFill>
                  <a:srgbClr val="222222"/>
                </a:solidFill>
                <a:latin typeface="Harding"/>
              </a:rPr>
              <a:t>Parmastega</a:t>
            </a:r>
            <a:r>
              <a:rPr lang="en-US" sz="1600" b="0" dirty="0">
                <a:solidFill>
                  <a:srgbClr val="222222"/>
                </a:solidFill>
                <a:latin typeface="Harding"/>
              </a:rPr>
              <a:t> as a sister group to all other </a:t>
            </a:r>
            <a:r>
              <a:rPr lang="en-US" sz="1600" b="0" dirty="0" err="1">
                <a:solidFill>
                  <a:srgbClr val="222222"/>
                </a:solidFill>
                <a:latin typeface="Harding"/>
              </a:rPr>
              <a:t>tetrapods</a:t>
            </a:r>
            <a:r>
              <a:rPr lang="en-US" sz="1600" b="0" dirty="0">
                <a:solidFill>
                  <a:srgbClr val="222222"/>
                </a:solidFill>
                <a:latin typeface="Harding"/>
              </a:rPr>
              <a:t>.</a:t>
            </a:r>
            <a:endParaRPr lang="it-IT" sz="1600" dirty="0"/>
          </a:p>
        </p:txBody>
      </p:sp>
    </p:spTree>
    <p:extLst>
      <p:ext uri="{BB962C8B-B14F-4D97-AF65-F5344CB8AC3E}">
        <p14:creationId xmlns:p14="http://schemas.microsoft.com/office/powerpoint/2010/main" val="1921853538"/>
      </p:ext>
    </p:extLst>
  </p:cSld>
  <p:clrMapOvr>
    <a:masterClrMapping/>
  </p:clrMapOvr>
  <mc:AlternateContent xmlns:mc="http://schemas.openxmlformats.org/markup-compatibility/2006" xmlns:p14="http://schemas.microsoft.com/office/powerpoint/2010/main">
    <mc:Choice Requires="p14">
      <p:transition spd="slow" p14:dur="2000" advTm="188426"/>
    </mc:Choice>
    <mc:Fallback xmlns="">
      <p:transition spd="slow" advTm="1884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igure3">
            <a:extLst>
              <a:ext uri="{FF2B5EF4-FFF2-40B4-BE49-F238E27FC236}">
                <a16:creationId xmlns:a16="http://schemas.microsoft.com/office/drawing/2014/main" id="{FAE2BF56-23BF-4EAF-B5F5-2924436AB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722" y="255817"/>
            <a:ext cx="5482555" cy="634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453026"/>
      </p:ext>
    </p:extLst>
  </p:cSld>
  <p:clrMapOvr>
    <a:masterClrMapping/>
  </p:clrMapOvr>
  <mc:AlternateContent xmlns:mc="http://schemas.openxmlformats.org/markup-compatibility/2006" xmlns:p14="http://schemas.microsoft.com/office/powerpoint/2010/main">
    <mc:Choice Requires="p14">
      <p:transition spd="slow" p14:dur="2000" advTm="62828"/>
    </mc:Choice>
    <mc:Fallback xmlns="">
      <p:transition spd="slow" advTm="62828"/>
    </mc:Fallback>
  </mc:AlternateContent>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4026</TotalTime>
  <Words>586</Words>
  <Application>Microsoft Office PowerPoint</Application>
  <PresentationFormat>Presentazione su schermo (4:3)</PresentationFormat>
  <Paragraphs>33</Paragraphs>
  <Slides>13</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20" baseType="lpstr">
      <vt:lpstr>-apple-system</vt:lpstr>
      <vt:lpstr>Arial</vt:lpstr>
      <vt:lpstr>Comic Sans MS</vt:lpstr>
      <vt:lpstr>Harding</vt:lpstr>
      <vt:lpstr>Times New Roman</vt:lpstr>
      <vt:lpstr>Struttura predefinita</vt:lpstr>
      <vt:lpstr>Image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 BAU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Marco Corti</dc:creator>
  <cp:lastModifiedBy>riccardo castiglia</cp:lastModifiedBy>
  <cp:revision>172</cp:revision>
  <dcterms:created xsi:type="dcterms:W3CDTF">2005-05-23T15:02:00Z</dcterms:created>
  <dcterms:modified xsi:type="dcterms:W3CDTF">2021-04-28T10:17:01Z</dcterms:modified>
</cp:coreProperties>
</file>