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8" r:id="rId2"/>
    <p:sldId id="294" r:id="rId3"/>
    <p:sldId id="299" r:id="rId4"/>
    <p:sldId id="586" r:id="rId5"/>
    <p:sldId id="581" r:id="rId6"/>
    <p:sldId id="417" r:id="rId7"/>
    <p:sldId id="569" r:id="rId8"/>
    <p:sldId id="418" r:id="rId9"/>
    <p:sldId id="589" r:id="rId10"/>
    <p:sldId id="570" r:id="rId11"/>
    <p:sldId id="360" r:id="rId12"/>
    <p:sldId id="571" r:id="rId13"/>
    <p:sldId id="574" r:id="rId14"/>
    <p:sldId id="572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68"/>
    <a:srgbClr val="00FFFF"/>
    <a:srgbClr val="33CCFF"/>
    <a:srgbClr val="00FF00"/>
    <a:srgbClr val="FF0000"/>
    <a:srgbClr val="0066FF"/>
    <a:srgbClr val="CC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4364" autoAdjust="0"/>
  </p:normalViewPr>
  <p:slideViewPr>
    <p:cSldViewPr>
      <p:cViewPr varScale="1">
        <p:scale>
          <a:sx n="80" d="100"/>
          <a:sy n="80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13B2596-90B4-4E88-8E8D-54D7B550CA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26F2B1C-DE9C-4686-B954-A16C8A8DA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1C49AEB-8B6C-487D-99D3-9B5560F8A9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AE59622-9FD6-4170-9A12-5865BFF028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57277780-BB74-490D-AD64-23BD68917A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E8D837D-2AA5-4A15-8632-ED7F49AD7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E9461F9-DFA5-48E7-A429-A6138F3A39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7AB306-6BAA-48FE-8A53-E37567F2F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BD98E-79D1-41B3-888C-6C2364F3799E}" type="slidenum">
              <a:rPr lang="it-IT" altLang="it-IT" sz="1200" b="0" smtClean="0"/>
              <a:pPr/>
              <a:t>2</a:t>
            </a:fld>
            <a:endParaRPr lang="it-IT" altLang="it-IT" sz="1200" b="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574BC09-2F95-40E4-9914-E1D0AD1DD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BA7F6985-2E34-4B1F-AA78-340BB32F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485411D-72B4-431C-9ED3-539790ECE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9D9A06F-4DDF-401B-8181-03A6C87FA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46A23-E911-4C84-9A5E-B3D6C6AAC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0BB20-0C63-4771-9574-D8E7F0E93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4BAF82-A8B9-4F40-97EA-ED13FFEE5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9377-7145-4FE0-8CA1-55A82CA249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40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320D61-E37A-4DA6-BC42-1E1507BCB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F6209-D030-4126-BADA-7B540E86A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D5255-4B96-489A-ABF2-44001324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B8E4-1583-4FE8-8550-7B1D1AD5D8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536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435C1-6DCA-4CE0-8842-ED1BDC198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F32B7-A8E7-435D-B819-7CCEA6513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30CEB-3771-43B3-8428-0C370615F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7AEE-1D85-49E2-9AC7-E026C61479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33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A14AF3-5D16-4A0C-90D5-9F1D2DAE0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77F42-8F76-4C3C-912D-B59FFE935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EAA42-880E-4E4B-B529-92FDF27C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810D-8D3C-4902-90F3-E177EFEBC2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983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B3D9F-4BD4-426C-AB1C-F27E302BD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C5B2B-F045-4F2E-9EDD-766B0E8ED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B625DD-5A19-4021-8CBA-C2A622B4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6EBB-DCC6-4171-8BA2-9B93B2BAF2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1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403B2-4CAE-47A5-A5E4-3B18B0EFD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95E84-72A3-4DD3-8F94-DFCE5C6F0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42997-AF4E-450D-9A7E-D1C6354FC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0EEA-84A6-4873-86F6-8EA03CDC33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1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8CAAF0-F5F2-4787-B3A5-3BE0F18B6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5B4D3A-BEE0-491A-8362-C0BD2038F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BA6C2-BE6E-469C-8A20-112C26DF8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747D-A3F6-470E-99B8-62C71AC983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68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B8FB1-957A-4CFD-A3FC-E6920FD67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0C9EEB-E866-4CBE-8E21-7AFC3436F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0C42EB-7E0D-440F-B946-3992C99FF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F815-F991-430E-BAE9-D6F344B025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111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C7C301-4D99-4E12-A1E1-E74547077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4B96F7-BE9C-4369-A13C-D7F681535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645A87-DED4-44CC-9EB6-52DC40266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0F1C-0CCB-4EB8-AC72-BE0A4FF841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21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B36CA-4FB4-4521-A0B9-C22BEE7D6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43DC6-0492-4970-A933-FD0A01520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E423F-79C1-4B49-A96F-FC90A0BDD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BA25-F29C-49E7-BFEC-6304074B98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0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8B2B3-4BDD-47E2-8C19-8D51F866A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41570-AD4C-4C80-A759-DE72C827E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7BD95-0461-45DF-8315-418537CDE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567A-5E86-409B-B9E4-D72D1924B6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912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AA0CCD-01EF-4580-8DDD-174F9EBE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10F889-824C-467E-A788-D4D984C15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A13622-839D-4EC2-A113-088F4C447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6EAA16-525B-487C-936B-B2C818D39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F813AA-A6CD-4EA8-A79F-EDE6DB00C6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>
              <a:defRPr/>
            </a:pPr>
            <a:fld id="{560A0DCC-89AA-4DDF-B369-2AB28191D8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905B5E-B64C-44A5-AB27-CED661B2BADB}"/>
              </a:ext>
            </a:extLst>
          </p:cNvPr>
          <p:cNvSpPr txBox="1"/>
          <p:nvPr/>
        </p:nvSpPr>
        <p:spPr>
          <a:xfrm>
            <a:off x="1847536" y="260648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 tetrapodi primitivi (</a:t>
            </a:r>
            <a:r>
              <a:rPr lang="it-IT" sz="2400" dirty="0" err="1"/>
              <a:t>stem</a:t>
            </a:r>
            <a:r>
              <a:rPr lang="it-IT" sz="2400" dirty="0"/>
              <a:t> </a:t>
            </a:r>
            <a:r>
              <a:rPr lang="it-IT" sz="2400" dirty="0" err="1"/>
              <a:t>tetrapods</a:t>
            </a:r>
            <a:r>
              <a:rPr lang="it-IT" sz="2400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530ED9-E852-495F-B4F4-B65DD3B7CD5C}"/>
              </a:ext>
            </a:extLst>
          </p:cNvPr>
          <p:cNvSpPr txBox="1"/>
          <p:nvPr/>
        </p:nvSpPr>
        <p:spPr>
          <a:xfrm>
            <a:off x="251520" y="1196752"/>
            <a:ext cx="3771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Spesso si fa riferimento a questi tetrapodi come ad «anfibi».</a:t>
            </a:r>
          </a:p>
          <a:p>
            <a:endParaRPr lang="it-IT" dirty="0"/>
          </a:p>
          <a:p>
            <a:r>
              <a:rPr lang="it-IT" dirty="0"/>
              <a:t>Sono notevolmente diversi dagli anfibi attuali e presentano molti caratteri che li avvicinano ai pesci «crossopterigi».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3512B6-4862-49C0-A6F9-9A2ECCE1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2" y="946231"/>
            <a:ext cx="4338845" cy="59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82"/>
    </mc:Choice>
    <mc:Fallback xmlns="">
      <p:transition spd="slow" advTm="2477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450AC516-B2B4-43CC-83DF-B57AB752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3" y="1571402"/>
            <a:ext cx="6191993" cy="37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F3ED4-D857-470C-961F-1ECE1E37EB00}"/>
              </a:ext>
            </a:extLst>
          </p:cNvPr>
          <p:cNvSpPr txBox="1"/>
          <p:nvPr/>
        </p:nvSpPr>
        <p:spPr>
          <a:xfrm>
            <a:off x="1187624" y="5877272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</a:t>
            </a:r>
            <a:r>
              <a:rPr lang="it-IT" dirty="0" err="1"/>
              <a:t>zigoapofisi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0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51"/>
    </mc:Choice>
    <mc:Fallback xmlns="">
      <p:transition spd="slow" advTm="1751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86549379-91E1-4599-A241-FF31CA7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44" y="4480355"/>
            <a:ext cx="7560096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75" dirty="0"/>
              <a:t>- Possedeva arti posteriori con </a:t>
            </a:r>
            <a:r>
              <a:rPr lang="it-IT" altLang="it-IT" sz="1275" u="sng" dirty="0"/>
              <a:t>7 dita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it-IT" altLang="it-IT" sz="1275" dirty="0"/>
              <a:t>- L'esatto numero di dita sulla "mano" non è conosciuto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 Il cranio era grande e robusto con </a:t>
            </a:r>
            <a:r>
              <a:rPr lang="it-IT" altLang="it-IT" sz="1275"/>
              <a:t>grandi denti.</a:t>
            </a:r>
            <a:endParaRPr lang="it-IT" altLang="it-IT" sz="1275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 Probabile presenza di branchie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 - Aveva una lunga coda fornita di una sorta di pinna sorretta da raggi ossei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 La lunghezza massima raggiungeva 1,5 metri </a:t>
            </a:r>
          </a:p>
        </p:txBody>
      </p:sp>
      <p:pic>
        <p:nvPicPr>
          <p:cNvPr id="98307" name="Picture 3" descr="ichtyostega">
            <a:extLst>
              <a:ext uri="{FF2B5EF4-FFF2-40B4-BE49-F238E27FC236}">
                <a16:creationId xmlns:a16="http://schemas.microsoft.com/office/drawing/2014/main" id="{CB938F3E-AFB6-49DA-BDFF-F75CD2D1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73124"/>
            <a:ext cx="6136394" cy="298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6">
            <a:extLst>
              <a:ext uri="{FF2B5EF4-FFF2-40B4-BE49-F238E27FC236}">
                <a16:creationId xmlns:a16="http://schemas.microsoft.com/office/drawing/2014/main" id="{6281663C-2E4B-487A-A633-B375827A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253817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Ichthyostega</a:t>
            </a:r>
            <a:r>
              <a:rPr lang="it-IT" alt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60"/>
    </mc:Choice>
    <mc:Fallback xmlns="">
      <p:transition spd="slow" advTm="1432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>
            <a:extLst>
              <a:ext uri="{FF2B5EF4-FFF2-40B4-BE49-F238E27FC236}">
                <a16:creationId xmlns:a16="http://schemas.microsoft.com/office/drawing/2014/main" id="{9C0130CA-3DD1-4C85-911F-4527284E7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025" y="114300"/>
            <a:ext cx="3134192" cy="72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180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Ichthyostega</a:t>
            </a:r>
          </a:p>
          <a:p>
            <a:pPr algn="ctr">
              <a:lnSpc>
                <a:spcPct val="120000"/>
              </a:lnSpc>
            </a:pPr>
            <a:r>
              <a:rPr lang="it-IT" altLang="it-IT" sz="1800">
                <a:solidFill>
                  <a:srgbClr val="990000"/>
                </a:solidFill>
              </a:rPr>
              <a:t>e</a:t>
            </a:r>
            <a:r>
              <a:rPr lang="it-IT" altLang="it-IT" sz="1800" i="1">
                <a:solidFill>
                  <a:srgbClr val="990000"/>
                </a:solidFill>
              </a:rPr>
              <a:t> </a:t>
            </a:r>
            <a:r>
              <a:rPr lang="it-IT" altLang="it-IT" sz="1800">
                <a:solidFill>
                  <a:srgbClr val="990000"/>
                </a:solidFill>
              </a:rPr>
              <a:t>i tetrapodi del Devoniano</a:t>
            </a:r>
          </a:p>
        </p:txBody>
      </p:sp>
      <p:graphicFrame>
        <p:nvGraphicFramePr>
          <p:cNvPr id="19465" name="Object 9">
            <a:extLst>
              <a:ext uri="{FF2B5EF4-FFF2-40B4-BE49-F238E27FC236}">
                <a16:creationId xmlns:a16="http://schemas.microsoft.com/office/drawing/2014/main" id="{0F60ED82-7DBD-40B9-9ADF-827B3A74D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01675"/>
              </p:ext>
            </p:extLst>
          </p:nvPr>
        </p:nvGraphicFramePr>
        <p:xfrm>
          <a:off x="536971" y="911631"/>
          <a:ext cx="4234567" cy="280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Image" r:id="rId3" imgW="9333333" imgH="6184127" progId="Photoshop.Image.8">
                  <p:embed/>
                </p:oleObj>
              </mc:Choice>
              <mc:Fallback>
                <p:oleObj name="Image" r:id="rId3" imgW="9333333" imgH="6184127" progId="Photoshop.Image.8">
                  <p:embed/>
                  <p:pic>
                    <p:nvPicPr>
                      <p:cNvPr id="19465" name="Object 9">
                        <a:extLst>
                          <a:ext uri="{FF2B5EF4-FFF2-40B4-BE49-F238E27FC236}">
                            <a16:creationId xmlns:a16="http://schemas.microsoft.com/office/drawing/2014/main" id="{0F60ED82-7DBD-40B9-9ADF-827B3A74D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971" y="911631"/>
                        <a:ext cx="4234567" cy="280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9" name="Picture 13" descr="ichthyostegalimb">
            <a:extLst>
              <a:ext uri="{FF2B5EF4-FFF2-40B4-BE49-F238E27FC236}">
                <a16:creationId xmlns:a16="http://schemas.microsoft.com/office/drawing/2014/main" id="{96E3C8D3-B04C-445A-810B-AF628E3F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3400"/>
            <a:ext cx="2616994" cy="17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1" descr="06_Ichtyostega_skull_fossil">
            <a:extLst>
              <a:ext uri="{FF2B5EF4-FFF2-40B4-BE49-F238E27FC236}">
                <a16:creationId xmlns:a16="http://schemas.microsoft.com/office/drawing/2014/main" id="{28C6F3F4-4AA9-4A00-9D82-8A3E9EF2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17" y="2060848"/>
            <a:ext cx="2421822" cy="2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8" name="Text Box 22">
            <a:extLst>
              <a:ext uri="{FF2B5EF4-FFF2-40B4-BE49-F238E27FC236}">
                <a16:creationId xmlns:a16="http://schemas.microsoft.com/office/drawing/2014/main" id="{22448483-253E-4D3A-9E17-CFF342C2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390" y="906336"/>
            <a:ext cx="3584610" cy="7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altLang="it-IT" sz="1050" i="1" dirty="0" err="1">
                <a:solidFill>
                  <a:srgbClr val="000066"/>
                </a:solidFill>
              </a:rPr>
              <a:t>Ichthyostega</a:t>
            </a:r>
            <a:r>
              <a:rPr lang="it-IT" altLang="it-IT" sz="1050" dirty="0">
                <a:solidFill>
                  <a:srgbClr val="000066"/>
                </a:solidFill>
              </a:rPr>
              <a:t> è il primo tetrapode del Devoniano a essere trovato e descritto (</a:t>
            </a:r>
            <a:r>
              <a:rPr lang="it-IT" altLang="it-IT" sz="1050" dirty="0" err="1">
                <a:solidFill>
                  <a:srgbClr val="000066"/>
                </a:solidFill>
              </a:rPr>
              <a:t>Säve-Söderbergh</a:t>
            </a:r>
            <a:r>
              <a:rPr lang="it-IT" altLang="it-IT" sz="1050" dirty="0">
                <a:solidFill>
                  <a:srgbClr val="000066"/>
                </a:solidFill>
              </a:rPr>
              <a:t> 1932, Jarvik 1952, 1980, 1996). </a:t>
            </a: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FD1BAFA1-CD42-4E45-8826-AD086902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472" y="6284119"/>
            <a:ext cx="2175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500" dirty="0"/>
              <a:t>Piede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43"/>
    </mc:Choice>
    <mc:Fallback xmlns="">
      <p:transition spd="slow" advTm="860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7" name="Group 11">
            <a:extLst>
              <a:ext uri="{FF2B5EF4-FFF2-40B4-BE49-F238E27FC236}">
                <a16:creationId xmlns:a16="http://schemas.microsoft.com/office/drawing/2014/main" id="{96572E14-23D7-4D2F-8A6F-0855FC587569}"/>
              </a:ext>
            </a:extLst>
          </p:cNvPr>
          <p:cNvGrpSpPr>
            <a:grpSpLocks/>
          </p:cNvGrpSpPr>
          <p:nvPr/>
        </p:nvGrpSpPr>
        <p:grpSpPr bwMode="auto">
          <a:xfrm>
            <a:off x="1498799" y="657358"/>
            <a:ext cx="5665485" cy="3214594"/>
            <a:chOff x="576" y="240"/>
            <a:chExt cx="2448" cy="1494"/>
          </a:xfrm>
        </p:grpSpPr>
        <p:graphicFrame>
          <p:nvGraphicFramePr>
            <p:cNvPr id="24585" name="Object 9">
              <a:extLst>
                <a:ext uri="{FF2B5EF4-FFF2-40B4-BE49-F238E27FC236}">
                  <a16:creationId xmlns:a16="http://schemas.microsoft.com/office/drawing/2014/main" id="{DC21C22D-1C7A-4C6B-9C6F-A0D176632B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240"/>
            <a:ext cx="2448" cy="1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0" name="Image" r:id="rId3" imgW="5041270" imgH="2400000" progId="Photoshop.Image.8">
                    <p:embed/>
                  </p:oleObj>
                </mc:Choice>
                <mc:Fallback>
                  <p:oleObj name="Image" r:id="rId3" imgW="5041270" imgH="2400000" progId="Photoshop.Image.8">
                    <p:embed/>
                    <p:pic>
                      <p:nvPicPr>
                        <p:cNvPr id="24585" name="Object 9">
                          <a:extLst>
                            <a:ext uri="{FF2B5EF4-FFF2-40B4-BE49-F238E27FC236}">
                              <a16:creationId xmlns:a16="http://schemas.microsoft.com/office/drawing/2014/main" id="{DC21C22D-1C7A-4C6B-9C6F-A0D176632B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40"/>
                          <a:ext cx="2448" cy="1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6" name="Text Box 10">
              <a:extLst>
                <a:ext uri="{FF2B5EF4-FFF2-40B4-BE49-F238E27FC236}">
                  <a16:creationId xmlns:a16="http://schemas.microsoft.com/office/drawing/2014/main" id="{B4E25C26-F39A-41B2-AF15-11BA01290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" y="1616"/>
              <a:ext cx="1314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50" i="1" dirty="0" err="1"/>
                <a:t>Eusthenopteron</a:t>
              </a:r>
              <a:r>
                <a:rPr lang="it-IT" altLang="it-IT" sz="1050" i="1" dirty="0"/>
                <a:t>                           </a:t>
              </a:r>
              <a:r>
                <a:rPr lang="it-IT" altLang="it-IT" sz="1050" i="1" dirty="0" err="1"/>
                <a:t>Ichthyostega</a:t>
              </a:r>
              <a:endParaRPr lang="it-IT" altLang="it-IT" sz="1050" i="1" dirty="0"/>
            </a:p>
          </p:txBody>
        </p:sp>
      </p:grp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99D4D583-094D-4E36-8CE4-5F0A59CF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14300"/>
            <a:ext cx="4121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Ichthyostega -  </a:t>
            </a:r>
            <a:r>
              <a:rPr lang="it-IT" altLang="it-IT" sz="1800">
                <a:solidFill>
                  <a:srgbClr val="990000"/>
                </a:solidFill>
              </a:rPr>
              <a:t>Caratteri postcranici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CC505899-E3F5-4E07-AD4C-70B18854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827774"/>
            <a:ext cx="4743450" cy="10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Le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vertebre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si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articolano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tra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loro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tramite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zigapofisi</a:t>
            </a:r>
            <a:endParaRPr lang="en-CA" altLang="it-IT" sz="135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L’intercentro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è in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contatto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con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l’arco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neurale</a:t>
            </a:r>
            <a:endParaRPr lang="en-CA" altLang="it-IT" sz="135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I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centri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circondano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la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notocorda</a:t>
            </a:r>
            <a:endParaRPr lang="en-CA" altLang="it-IT" sz="135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Coste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che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avvolgono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i</a:t>
            </a:r>
            <a:r>
              <a:rPr lang="en-CA" altLang="it-IT" sz="135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CA" altLang="it-IT" sz="135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visceri</a:t>
            </a:r>
            <a:endParaRPr lang="en-CA" altLang="it-IT" sz="135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50"/>
    </mc:Choice>
    <mc:Fallback xmlns="">
      <p:transition spd="slow" advTm="473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7" name="Group 29">
            <a:extLst>
              <a:ext uri="{FF2B5EF4-FFF2-40B4-BE49-F238E27FC236}">
                <a16:creationId xmlns:a16="http://schemas.microsoft.com/office/drawing/2014/main" id="{E9214BD8-5345-4DC4-A06B-5CB3BFE9D09E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260648"/>
            <a:ext cx="4914900" cy="4798219"/>
            <a:chOff x="0" y="96"/>
            <a:chExt cx="4128" cy="4030"/>
          </a:xfrm>
        </p:grpSpPr>
        <p:sp>
          <p:nvSpPr>
            <p:cNvPr id="22530" name="Text Box 2">
              <a:extLst>
                <a:ext uri="{FF2B5EF4-FFF2-40B4-BE49-F238E27FC236}">
                  <a16:creationId xmlns:a16="http://schemas.microsoft.com/office/drawing/2014/main" id="{85F3E44D-B5E3-42D2-9AE7-892F9CA0B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" y="96"/>
              <a:ext cx="267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t-IT" altLang="it-IT" sz="2400" i="1" dirty="0" err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Ichthyostega</a:t>
              </a:r>
              <a:endParaRPr lang="it-IT" altLang="it-IT" sz="2400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lnSpc>
                  <a:spcPct val="120000"/>
                </a:lnSpc>
              </a:pPr>
              <a:r>
                <a:rPr lang="it-IT" altLang="it-IT" sz="2400" dirty="0">
                  <a:solidFill>
                    <a:srgbClr val="990000"/>
                  </a:solidFill>
                </a:rPr>
                <a:t>Caratteri </a:t>
              </a:r>
              <a:r>
                <a:rPr lang="it-IT" altLang="it-IT" sz="2400" dirty="0" err="1">
                  <a:solidFill>
                    <a:srgbClr val="990000"/>
                  </a:solidFill>
                </a:rPr>
                <a:t>postcranici</a:t>
              </a:r>
              <a:endParaRPr lang="it-IT" altLang="it-IT" sz="2400" dirty="0">
                <a:solidFill>
                  <a:srgbClr val="990000"/>
                </a:solidFill>
              </a:endParaRPr>
            </a:p>
          </p:txBody>
        </p:sp>
        <p:graphicFrame>
          <p:nvGraphicFramePr>
            <p:cNvPr id="22531" name="Object 3">
              <a:extLst>
                <a:ext uri="{FF2B5EF4-FFF2-40B4-BE49-F238E27FC236}">
                  <a16:creationId xmlns:a16="http://schemas.microsoft.com/office/drawing/2014/main" id="{42318884-5CB2-46D9-A992-E1AE5ABB75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3216"/>
            <a:ext cx="4128" cy="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7" name="Image" r:id="rId3" imgW="8210972" imgH="1809843" progId="Photoshop.Image.8">
                    <p:embed/>
                  </p:oleObj>
                </mc:Choice>
                <mc:Fallback>
                  <p:oleObj name="Image" r:id="rId3" imgW="8210972" imgH="1809843" progId="Photoshop.Image.8">
                    <p:embed/>
                    <p:pic>
                      <p:nvPicPr>
                        <p:cNvPr id="22531" name="Object 3">
                          <a:extLst>
                            <a:ext uri="{FF2B5EF4-FFF2-40B4-BE49-F238E27FC236}">
                              <a16:creationId xmlns:a16="http://schemas.microsoft.com/office/drawing/2014/main" id="{42318884-5CB2-46D9-A992-E1AE5ABB75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216"/>
                          <a:ext cx="4128" cy="9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59" name="Group 31">
            <a:extLst>
              <a:ext uri="{FF2B5EF4-FFF2-40B4-BE49-F238E27FC236}">
                <a16:creationId xmlns:a16="http://schemas.microsoft.com/office/drawing/2014/main" id="{680307CB-CCE7-4035-BB29-D9CFD7445CAA}"/>
              </a:ext>
            </a:extLst>
          </p:cNvPr>
          <p:cNvGrpSpPr>
            <a:grpSpLocks/>
          </p:cNvGrpSpPr>
          <p:nvPr/>
        </p:nvGrpSpPr>
        <p:grpSpPr bwMode="auto">
          <a:xfrm>
            <a:off x="2239764" y="1929073"/>
            <a:ext cx="5212556" cy="2917032"/>
            <a:chOff x="498" y="1468"/>
            <a:chExt cx="4378" cy="2450"/>
          </a:xfrm>
        </p:grpSpPr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B42A4290-7616-4C0A-BDEC-516F06D2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3408"/>
              <a:ext cx="1060" cy="510"/>
            </a:xfrm>
            <a:custGeom>
              <a:avLst/>
              <a:gdLst>
                <a:gd name="T0" fmla="*/ 121 w 1060"/>
                <a:gd name="T1" fmla="*/ 277 h 510"/>
                <a:gd name="T2" fmla="*/ 337 w 1060"/>
                <a:gd name="T3" fmla="*/ 310 h 510"/>
                <a:gd name="T4" fmla="*/ 436 w 1060"/>
                <a:gd name="T5" fmla="*/ 364 h 510"/>
                <a:gd name="T6" fmla="*/ 490 w 1060"/>
                <a:gd name="T7" fmla="*/ 508 h 510"/>
                <a:gd name="T8" fmla="*/ 553 w 1060"/>
                <a:gd name="T9" fmla="*/ 352 h 510"/>
                <a:gd name="T10" fmla="*/ 580 w 1060"/>
                <a:gd name="T11" fmla="*/ 439 h 510"/>
                <a:gd name="T12" fmla="*/ 610 w 1060"/>
                <a:gd name="T13" fmla="*/ 394 h 510"/>
                <a:gd name="T14" fmla="*/ 661 w 1060"/>
                <a:gd name="T15" fmla="*/ 385 h 510"/>
                <a:gd name="T16" fmla="*/ 703 w 1060"/>
                <a:gd name="T17" fmla="*/ 406 h 510"/>
                <a:gd name="T18" fmla="*/ 793 w 1060"/>
                <a:gd name="T19" fmla="*/ 418 h 510"/>
                <a:gd name="T20" fmla="*/ 808 w 1060"/>
                <a:gd name="T21" fmla="*/ 397 h 510"/>
                <a:gd name="T22" fmla="*/ 871 w 1060"/>
                <a:gd name="T23" fmla="*/ 391 h 510"/>
                <a:gd name="T24" fmla="*/ 931 w 1060"/>
                <a:gd name="T25" fmla="*/ 316 h 510"/>
                <a:gd name="T26" fmla="*/ 952 w 1060"/>
                <a:gd name="T27" fmla="*/ 340 h 510"/>
                <a:gd name="T28" fmla="*/ 982 w 1060"/>
                <a:gd name="T29" fmla="*/ 313 h 510"/>
                <a:gd name="T30" fmla="*/ 1000 w 1060"/>
                <a:gd name="T31" fmla="*/ 340 h 510"/>
                <a:gd name="T32" fmla="*/ 1042 w 1060"/>
                <a:gd name="T33" fmla="*/ 322 h 510"/>
                <a:gd name="T34" fmla="*/ 1003 w 1060"/>
                <a:gd name="T35" fmla="*/ 136 h 510"/>
                <a:gd name="T36" fmla="*/ 964 w 1060"/>
                <a:gd name="T37" fmla="*/ 61 h 510"/>
                <a:gd name="T38" fmla="*/ 1003 w 1060"/>
                <a:gd name="T39" fmla="*/ 205 h 510"/>
                <a:gd name="T40" fmla="*/ 937 w 1060"/>
                <a:gd name="T41" fmla="*/ 121 h 510"/>
                <a:gd name="T42" fmla="*/ 913 w 1060"/>
                <a:gd name="T43" fmla="*/ 103 h 510"/>
                <a:gd name="T44" fmla="*/ 895 w 1060"/>
                <a:gd name="T45" fmla="*/ 121 h 510"/>
                <a:gd name="T46" fmla="*/ 838 w 1060"/>
                <a:gd name="T47" fmla="*/ 76 h 510"/>
                <a:gd name="T48" fmla="*/ 883 w 1060"/>
                <a:gd name="T49" fmla="*/ 130 h 510"/>
                <a:gd name="T50" fmla="*/ 853 w 1060"/>
                <a:gd name="T51" fmla="*/ 154 h 510"/>
                <a:gd name="T52" fmla="*/ 769 w 1060"/>
                <a:gd name="T53" fmla="*/ 40 h 510"/>
                <a:gd name="T54" fmla="*/ 775 w 1060"/>
                <a:gd name="T55" fmla="*/ 94 h 510"/>
                <a:gd name="T56" fmla="*/ 781 w 1060"/>
                <a:gd name="T57" fmla="*/ 142 h 510"/>
                <a:gd name="T58" fmla="*/ 697 w 1060"/>
                <a:gd name="T59" fmla="*/ 76 h 510"/>
                <a:gd name="T60" fmla="*/ 739 w 1060"/>
                <a:gd name="T61" fmla="*/ 91 h 510"/>
                <a:gd name="T62" fmla="*/ 670 w 1060"/>
                <a:gd name="T63" fmla="*/ 73 h 510"/>
                <a:gd name="T64" fmla="*/ 655 w 1060"/>
                <a:gd name="T65" fmla="*/ 82 h 510"/>
                <a:gd name="T66" fmla="*/ 565 w 1060"/>
                <a:gd name="T67" fmla="*/ 28 h 510"/>
                <a:gd name="T68" fmla="*/ 604 w 1060"/>
                <a:gd name="T69" fmla="*/ 115 h 510"/>
                <a:gd name="T70" fmla="*/ 490 w 1060"/>
                <a:gd name="T71" fmla="*/ 22 h 510"/>
                <a:gd name="T72" fmla="*/ 505 w 1060"/>
                <a:gd name="T73" fmla="*/ 52 h 510"/>
                <a:gd name="T74" fmla="*/ 427 w 1060"/>
                <a:gd name="T75" fmla="*/ 34 h 510"/>
                <a:gd name="T76" fmla="*/ 382 w 1060"/>
                <a:gd name="T77" fmla="*/ 46 h 510"/>
                <a:gd name="T78" fmla="*/ 406 w 1060"/>
                <a:gd name="T79" fmla="*/ 70 h 510"/>
                <a:gd name="T80" fmla="*/ 313 w 1060"/>
                <a:gd name="T81" fmla="*/ 52 h 510"/>
                <a:gd name="T82" fmla="*/ 250 w 1060"/>
                <a:gd name="T83" fmla="*/ 49 h 510"/>
                <a:gd name="T84" fmla="*/ 121 w 1060"/>
                <a:gd name="T85" fmla="*/ 199 h 510"/>
                <a:gd name="T86" fmla="*/ 40 w 1060"/>
                <a:gd name="T87" fmla="*/ 259 h 510"/>
                <a:gd name="T88" fmla="*/ 82 w 1060"/>
                <a:gd name="T89" fmla="*/ 325 h 510"/>
                <a:gd name="T90" fmla="*/ 124 w 1060"/>
                <a:gd name="T91" fmla="*/ 26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0" h="510">
                  <a:moveTo>
                    <a:pt x="37" y="337"/>
                  </a:moveTo>
                  <a:cubicBezTo>
                    <a:pt x="64" y="335"/>
                    <a:pt x="82" y="333"/>
                    <a:pt x="106" y="325"/>
                  </a:cubicBezTo>
                  <a:cubicBezTo>
                    <a:pt x="108" y="302"/>
                    <a:pt x="103" y="289"/>
                    <a:pt x="121" y="277"/>
                  </a:cubicBezTo>
                  <a:cubicBezTo>
                    <a:pt x="149" y="280"/>
                    <a:pt x="172" y="286"/>
                    <a:pt x="199" y="295"/>
                  </a:cubicBezTo>
                  <a:cubicBezTo>
                    <a:pt x="231" y="306"/>
                    <a:pt x="267" y="300"/>
                    <a:pt x="301" y="301"/>
                  </a:cubicBezTo>
                  <a:cubicBezTo>
                    <a:pt x="313" y="305"/>
                    <a:pt x="326" y="304"/>
                    <a:pt x="337" y="310"/>
                  </a:cubicBezTo>
                  <a:cubicBezTo>
                    <a:pt x="364" y="325"/>
                    <a:pt x="357" y="327"/>
                    <a:pt x="388" y="331"/>
                  </a:cubicBezTo>
                  <a:cubicBezTo>
                    <a:pt x="412" y="347"/>
                    <a:pt x="387" y="326"/>
                    <a:pt x="394" y="346"/>
                  </a:cubicBezTo>
                  <a:cubicBezTo>
                    <a:pt x="399" y="360"/>
                    <a:pt x="424" y="362"/>
                    <a:pt x="436" y="364"/>
                  </a:cubicBezTo>
                  <a:cubicBezTo>
                    <a:pt x="446" y="378"/>
                    <a:pt x="442" y="393"/>
                    <a:pt x="457" y="403"/>
                  </a:cubicBezTo>
                  <a:cubicBezTo>
                    <a:pt x="471" y="398"/>
                    <a:pt x="472" y="389"/>
                    <a:pt x="481" y="403"/>
                  </a:cubicBezTo>
                  <a:cubicBezTo>
                    <a:pt x="483" y="466"/>
                    <a:pt x="482" y="466"/>
                    <a:pt x="490" y="508"/>
                  </a:cubicBezTo>
                  <a:cubicBezTo>
                    <a:pt x="495" y="492"/>
                    <a:pt x="495" y="468"/>
                    <a:pt x="505" y="454"/>
                  </a:cubicBezTo>
                  <a:cubicBezTo>
                    <a:pt x="509" y="448"/>
                    <a:pt x="517" y="436"/>
                    <a:pt x="517" y="436"/>
                  </a:cubicBezTo>
                  <a:cubicBezTo>
                    <a:pt x="522" y="405"/>
                    <a:pt x="531" y="374"/>
                    <a:pt x="553" y="352"/>
                  </a:cubicBezTo>
                  <a:cubicBezTo>
                    <a:pt x="552" y="371"/>
                    <a:pt x="546" y="480"/>
                    <a:pt x="553" y="505"/>
                  </a:cubicBezTo>
                  <a:cubicBezTo>
                    <a:pt x="554" y="510"/>
                    <a:pt x="563" y="503"/>
                    <a:pt x="568" y="502"/>
                  </a:cubicBezTo>
                  <a:cubicBezTo>
                    <a:pt x="583" y="480"/>
                    <a:pt x="576" y="471"/>
                    <a:pt x="580" y="439"/>
                  </a:cubicBezTo>
                  <a:cubicBezTo>
                    <a:pt x="582" y="424"/>
                    <a:pt x="596" y="414"/>
                    <a:pt x="604" y="403"/>
                  </a:cubicBezTo>
                  <a:cubicBezTo>
                    <a:pt x="605" y="397"/>
                    <a:pt x="604" y="390"/>
                    <a:pt x="607" y="385"/>
                  </a:cubicBezTo>
                  <a:cubicBezTo>
                    <a:pt x="609" y="382"/>
                    <a:pt x="610" y="391"/>
                    <a:pt x="610" y="394"/>
                  </a:cubicBezTo>
                  <a:cubicBezTo>
                    <a:pt x="616" y="498"/>
                    <a:pt x="585" y="474"/>
                    <a:pt x="622" y="499"/>
                  </a:cubicBezTo>
                  <a:cubicBezTo>
                    <a:pt x="632" y="492"/>
                    <a:pt x="640" y="490"/>
                    <a:pt x="649" y="481"/>
                  </a:cubicBezTo>
                  <a:cubicBezTo>
                    <a:pt x="653" y="390"/>
                    <a:pt x="650" y="430"/>
                    <a:pt x="661" y="385"/>
                  </a:cubicBezTo>
                  <a:cubicBezTo>
                    <a:pt x="664" y="414"/>
                    <a:pt x="658" y="444"/>
                    <a:pt x="667" y="472"/>
                  </a:cubicBezTo>
                  <a:cubicBezTo>
                    <a:pt x="669" y="479"/>
                    <a:pt x="685" y="484"/>
                    <a:pt x="685" y="484"/>
                  </a:cubicBezTo>
                  <a:cubicBezTo>
                    <a:pt x="707" y="462"/>
                    <a:pt x="694" y="433"/>
                    <a:pt x="703" y="406"/>
                  </a:cubicBezTo>
                  <a:cubicBezTo>
                    <a:pt x="710" y="385"/>
                    <a:pt x="730" y="370"/>
                    <a:pt x="742" y="352"/>
                  </a:cubicBezTo>
                  <a:cubicBezTo>
                    <a:pt x="743" y="387"/>
                    <a:pt x="730" y="465"/>
                    <a:pt x="763" y="454"/>
                  </a:cubicBezTo>
                  <a:cubicBezTo>
                    <a:pt x="779" y="442"/>
                    <a:pt x="783" y="433"/>
                    <a:pt x="793" y="418"/>
                  </a:cubicBezTo>
                  <a:cubicBezTo>
                    <a:pt x="794" y="398"/>
                    <a:pt x="794" y="378"/>
                    <a:pt x="796" y="358"/>
                  </a:cubicBezTo>
                  <a:cubicBezTo>
                    <a:pt x="796" y="355"/>
                    <a:pt x="798" y="364"/>
                    <a:pt x="799" y="367"/>
                  </a:cubicBezTo>
                  <a:cubicBezTo>
                    <a:pt x="802" y="377"/>
                    <a:pt x="808" y="397"/>
                    <a:pt x="808" y="397"/>
                  </a:cubicBezTo>
                  <a:cubicBezTo>
                    <a:pt x="812" y="438"/>
                    <a:pt x="813" y="431"/>
                    <a:pt x="820" y="409"/>
                  </a:cubicBezTo>
                  <a:cubicBezTo>
                    <a:pt x="824" y="375"/>
                    <a:pt x="839" y="356"/>
                    <a:pt x="868" y="337"/>
                  </a:cubicBezTo>
                  <a:cubicBezTo>
                    <a:pt x="869" y="355"/>
                    <a:pt x="864" y="374"/>
                    <a:pt x="871" y="391"/>
                  </a:cubicBezTo>
                  <a:cubicBezTo>
                    <a:pt x="874" y="398"/>
                    <a:pt x="879" y="379"/>
                    <a:pt x="883" y="373"/>
                  </a:cubicBezTo>
                  <a:cubicBezTo>
                    <a:pt x="891" y="361"/>
                    <a:pt x="901" y="348"/>
                    <a:pt x="913" y="340"/>
                  </a:cubicBezTo>
                  <a:cubicBezTo>
                    <a:pt x="917" y="328"/>
                    <a:pt x="921" y="323"/>
                    <a:pt x="931" y="316"/>
                  </a:cubicBezTo>
                  <a:cubicBezTo>
                    <a:pt x="935" y="329"/>
                    <a:pt x="932" y="345"/>
                    <a:pt x="937" y="358"/>
                  </a:cubicBezTo>
                  <a:cubicBezTo>
                    <a:pt x="938" y="361"/>
                    <a:pt x="941" y="352"/>
                    <a:pt x="943" y="349"/>
                  </a:cubicBezTo>
                  <a:cubicBezTo>
                    <a:pt x="946" y="346"/>
                    <a:pt x="949" y="343"/>
                    <a:pt x="952" y="340"/>
                  </a:cubicBezTo>
                  <a:cubicBezTo>
                    <a:pt x="957" y="334"/>
                    <a:pt x="962" y="328"/>
                    <a:pt x="967" y="322"/>
                  </a:cubicBezTo>
                  <a:cubicBezTo>
                    <a:pt x="971" y="316"/>
                    <a:pt x="979" y="304"/>
                    <a:pt x="979" y="304"/>
                  </a:cubicBezTo>
                  <a:cubicBezTo>
                    <a:pt x="980" y="307"/>
                    <a:pt x="982" y="310"/>
                    <a:pt x="982" y="313"/>
                  </a:cubicBezTo>
                  <a:cubicBezTo>
                    <a:pt x="984" y="328"/>
                    <a:pt x="981" y="343"/>
                    <a:pt x="985" y="358"/>
                  </a:cubicBezTo>
                  <a:cubicBezTo>
                    <a:pt x="986" y="361"/>
                    <a:pt x="989" y="352"/>
                    <a:pt x="991" y="349"/>
                  </a:cubicBezTo>
                  <a:cubicBezTo>
                    <a:pt x="994" y="346"/>
                    <a:pt x="997" y="343"/>
                    <a:pt x="1000" y="340"/>
                  </a:cubicBezTo>
                  <a:cubicBezTo>
                    <a:pt x="1010" y="328"/>
                    <a:pt x="1013" y="315"/>
                    <a:pt x="1024" y="304"/>
                  </a:cubicBezTo>
                  <a:cubicBezTo>
                    <a:pt x="1027" y="295"/>
                    <a:pt x="1033" y="276"/>
                    <a:pt x="1039" y="295"/>
                  </a:cubicBezTo>
                  <a:cubicBezTo>
                    <a:pt x="1040" y="304"/>
                    <a:pt x="1034" y="317"/>
                    <a:pt x="1042" y="322"/>
                  </a:cubicBezTo>
                  <a:cubicBezTo>
                    <a:pt x="1054" y="329"/>
                    <a:pt x="1060" y="286"/>
                    <a:pt x="1060" y="286"/>
                  </a:cubicBezTo>
                  <a:cubicBezTo>
                    <a:pt x="1054" y="251"/>
                    <a:pt x="1034" y="244"/>
                    <a:pt x="1024" y="214"/>
                  </a:cubicBezTo>
                  <a:cubicBezTo>
                    <a:pt x="1016" y="189"/>
                    <a:pt x="1015" y="160"/>
                    <a:pt x="1003" y="136"/>
                  </a:cubicBezTo>
                  <a:cubicBezTo>
                    <a:pt x="996" y="122"/>
                    <a:pt x="990" y="101"/>
                    <a:pt x="982" y="88"/>
                  </a:cubicBezTo>
                  <a:cubicBezTo>
                    <a:pt x="978" y="82"/>
                    <a:pt x="974" y="76"/>
                    <a:pt x="970" y="70"/>
                  </a:cubicBezTo>
                  <a:cubicBezTo>
                    <a:pt x="968" y="67"/>
                    <a:pt x="964" y="61"/>
                    <a:pt x="964" y="61"/>
                  </a:cubicBezTo>
                  <a:cubicBezTo>
                    <a:pt x="967" y="82"/>
                    <a:pt x="971" y="95"/>
                    <a:pt x="982" y="112"/>
                  </a:cubicBezTo>
                  <a:cubicBezTo>
                    <a:pt x="984" y="135"/>
                    <a:pt x="986" y="154"/>
                    <a:pt x="994" y="175"/>
                  </a:cubicBezTo>
                  <a:cubicBezTo>
                    <a:pt x="995" y="178"/>
                    <a:pt x="1005" y="200"/>
                    <a:pt x="1003" y="205"/>
                  </a:cubicBezTo>
                  <a:cubicBezTo>
                    <a:pt x="1002" y="208"/>
                    <a:pt x="997" y="203"/>
                    <a:pt x="994" y="202"/>
                  </a:cubicBezTo>
                  <a:cubicBezTo>
                    <a:pt x="987" y="191"/>
                    <a:pt x="987" y="185"/>
                    <a:pt x="976" y="178"/>
                  </a:cubicBezTo>
                  <a:cubicBezTo>
                    <a:pt x="969" y="158"/>
                    <a:pt x="950" y="139"/>
                    <a:pt x="937" y="121"/>
                  </a:cubicBezTo>
                  <a:cubicBezTo>
                    <a:pt x="932" y="106"/>
                    <a:pt x="924" y="90"/>
                    <a:pt x="916" y="76"/>
                  </a:cubicBezTo>
                  <a:cubicBezTo>
                    <a:pt x="912" y="70"/>
                    <a:pt x="904" y="58"/>
                    <a:pt x="904" y="58"/>
                  </a:cubicBezTo>
                  <a:cubicBezTo>
                    <a:pt x="906" y="74"/>
                    <a:pt x="908" y="88"/>
                    <a:pt x="913" y="103"/>
                  </a:cubicBezTo>
                  <a:cubicBezTo>
                    <a:pt x="917" y="142"/>
                    <a:pt x="931" y="180"/>
                    <a:pt x="943" y="217"/>
                  </a:cubicBezTo>
                  <a:cubicBezTo>
                    <a:pt x="938" y="238"/>
                    <a:pt x="935" y="221"/>
                    <a:pt x="925" y="211"/>
                  </a:cubicBezTo>
                  <a:cubicBezTo>
                    <a:pt x="915" y="181"/>
                    <a:pt x="904" y="152"/>
                    <a:pt x="895" y="121"/>
                  </a:cubicBezTo>
                  <a:cubicBezTo>
                    <a:pt x="892" y="109"/>
                    <a:pt x="890" y="93"/>
                    <a:pt x="883" y="82"/>
                  </a:cubicBezTo>
                  <a:cubicBezTo>
                    <a:pt x="872" y="66"/>
                    <a:pt x="860" y="52"/>
                    <a:pt x="850" y="37"/>
                  </a:cubicBezTo>
                  <a:cubicBezTo>
                    <a:pt x="829" y="42"/>
                    <a:pt x="832" y="54"/>
                    <a:pt x="838" y="76"/>
                  </a:cubicBezTo>
                  <a:cubicBezTo>
                    <a:pt x="840" y="86"/>
                    <a:pt x="856" y="93"/>
                    <a:pt x="862" y="97"/>
                  </a:cubicBezTo>
                  <a:cubicBezTo>
                    <a:pt x="865" y="99"/>
                    <a:pt x="871" y="103"/>
                    <a:pt x="871" y="103"/>
                  </a:cubicBezTo>
                  <a:cubicBezTo>
                    <a:pt x="881" y="117"/>
                    <a:pt x="876" y="109"/>
                    <a:pt x="883" y="130"/>
                  </a:cubicBezTo>
                  <a:cubicBezTo>
                    <a:pt x="884" y="133"/>
                    <a:pt x="886" y="139"/>
                    <a:pt x="886" y="139"/>
                  </a:cubicBezTo>
                  <a:cubicBezTo>
                    <a:pt x="882" y="175"/>
                    <a:pt x="887" y="172"/>
                    <a:pt x="859" y="163"/>
                  </a:cubicBezTo>
                  <a:cubicBezTo>
                    <a:pt x="857" y="160"/>
                    <a:pt x="856" y="157"/>
                    <a:pt x="853" y="154"/>
                  </a:cubicBezTo>
                  <a:cubicBezTo>
                    <a:pt x="850" y="151"/>
                    <a:pt x="846" y="151"/>
                    <a:pt x="844" y="148"/>
                  </a:cubicBezTo>
                  <a:cubicBezTo>
                    <a:pt x="831" y="132"/>
                    <a:pt x="820" y="112"/>
                    <a:pt x="808" y="94"/>
                  </a:cubicBezTo>
                  <a:cubicBezTo>
                    <a:pt x="796" y="75"/>
                    <a:pt x="788" y="53"/>
                    <a:pt x="769" y="40"/>
                  </a:cubicBezTo>
                  <a:cubicBezTo>
                    <a:pt x="759" y="24"/>
                    <a:pt x="758" y="37"/>
                    <a:pt x="754" y="49"/>
                  </a:cubicBezTo>
                  <a:cubicBezTo>
                    <a:pt x="755" y="61"/>
                    <a:pt x="754" y="73"/>
                    <a:pt x="757" y="85"/>
                  </a:cubicBezTo>
                  <a:cubicBezTo>
                    <a:pt x="759" y="90"/>
                    <a:pt x="771" y="92"/>
                    <a:pt x="775" y="94"/>
                  </a:cubicBezTo>
                  <a:cubicBezTo>
                    <a:pt x="788" y="101"/>
                    <a:pt x="797" y="110"/>
                    <a:pt x="811" y="115"/>
                  </a:cubicBezTo>
                  <a:cubicBezTo>
                    <a:pt x="825" y="136"/>
                    <a:pt x="821" y="126"/>
                    <a:pt x="826" y="142"/>
                  </a:cubicBezTo>
                  <a:cubicBezTo>
                    <a:pt x="820" y="159"/>
                    <a:pt x="795" y="147"/>
                    <a:pt x="781" y="142"/>
                  </a:cubicBezTo>
                  <a:cubicBezTo>
                    <a:pt x="760" y="111"/>
                    <a:pt x="738" y="81"/>
                    <a:pt x="715" y="52"/>
                  </a:cubicBezTo>
                  <a:cubicBezTo>
                    <a:pt x="699" y="33"/>
                    <a:pt x="700" y="26"/>
                    <a:pt x="679" y="19"/>
                  </a:cubicBezTo>
                  <a:cubicBezTo>
                    <a:pt x="650" y="38"/>
                    <a:pt x="670" y="67"/>
                    <a:pt x="697" y="76"/>
                  </a:cubicBezTo>
                  <a:cubicBezTo>
                    <a:pt x="700" y="77"/>
                    <a:pt x="703" y="78"/>
                    <a:pt x="706" y="79"/>
                  </a:cubicBezTo>
                  <a:cubicBezTo>
                    <a:pt x="709" y="81"/>
                    <a:pt x="712" y="83"/>
                    <a:pt x="715" y="85"/>
                  </a:cubicBezTo>
                  <a:cubicBezTo>
                    <a:pt x="721" y="88"/>
                    <a:pt x="733" y="90"/>
                    <a:pt x="739" y="91"/>
                  </a:cubicBezTo>
                  <a:cubicBezTo>
                    <a:pt x="755" y="107"/>
                    <a:pt x="751" y="111"/>
                    <a:pt x="748" y="136"/>
                  </a:cubicBezTo>
                  <a:cubicBezTo>
                    <a:pt x="736" y="128"/>
                    <a:pt x="724" y="120"/>
                    <a:pt x="712" y="112"/>
                  </a:cubicBezTo>
                  <a:cubicBezTo>
                    <a:pt x="698" y="103"/>
                    <a:pt x="686" y="84"/>
                    <a:pt x="670" y="73"/>
                  </a:cubicBezTo>
                  <a:cubicBezTo>
                    <a:pt x="663" y="62"/>
                    <a:pt x="654" y="56"/>
                    <a:pt x="643" y="49"/>
                  </a:cubicBezTo>
                  <a:cubicBezTo>
                    <a:pt x="636" y="38"/>
                    <a:pt x="633" y="32"/>
                    <a:pt x="619" y="37"/>
                  </a:cubicBezTo>
                  <a:cubicBezTo>
                    <a:pt x="626" y="67"/>
                    <a:pt x="624" y="72"/>
                    <a:pt x="655" y="82"/>
                  </a:cubicBezTo>
                  <a:cubicBezTo>
                    <a:pt x="665" y="97"/>
                    <a:pt x="664" y="99"/>
                    <a:pt x="661" y="118"/>
                  </a:cubicBezTo>
                  <a:cubicBezTo>
                    <a:pt x="630" y="98"/>
                    <a:pt x="611" y="66"/>
                    <a:pt x="583" y="43"/>
                  </a:cubicBezTo>
                  <a:cubicBezTo>
                    <a:pt x="577" y="38"/>
                    <a:pt x="571" y="33"/>
                    <a:pt x="565" y="28"/>
                  </a:cubicBezTo>
                  <a:cubicBezTo>
                    <a:pt x="559" y="24"/>
                    <a:pt x="547" y="16"/>
                    <a:pt x="547" y="16"/>
                  </a:cubicBezTo>
                  <a:cubicBezTo>
                    <a:pt x="521" y="56"/>
                    <a:pt x="574" y="70"/>
                    <a:pt x="601" y="79"/>
                  </a:cubicBezTo>
                  <a:cubicBezTo>
                    <a:pt x="609" y="91"/>
                    <a:pt x="615" y="96"/>
                    <a:pt x="604" y="115"/>
                  </a:cubicBezTo>
                  <a:cubicBezTo>
                    <a:pt x="604" y="115"/>
                    <a:pt x="579" y="96"/>
                    <a:pt x="577" y="94"/>
                  </a:cubicBezTo>
                  <a:cubicBezTo>
                    <a:pt x="561" y="81"/>
                    <a:pt x="546" y="66"/>
                    <a:pt x="529" y="55"/>
                  </a:cubicBezTo>
                  <a:cubicBezTo>
                    <a:pt x="518" y="39"/>
                    <a:pt x="505" y="32"/>
                    <a:pt x="490" y="22"/>
                  </a:cubicBezTo>
                  <a:cubicBezTo>
                    <a:pt x="482" y="10"/>
                    <a:pt x="479" y="8"/>
                    <a:pt x="466" y="16"/>
                  </a:cubicBezTo>
                  <a:cubicBezTo>
                    <a:pt x="467" y="23"/>
                    <a:pt x="467" y="38"/>
                    <a:pt x="475" y="43"/>
                  </a:cubicBezTo>
                  <a:cubicBezTo>
                    <a:pt x="484" y="49"/>
                    <a:pt x="505" y="52"/>
                    <a:pt x="505" y="52"/>
                  </a:cubicBezTo>
                  <a:cubicBezTo>
                    <a:pt x="520" y="74"/>
                    <a:pt x="518" y="63"/>
                    <a:pt x="514" y="85"/>
                  </a:cubicBezTo>
                  <a:cubicBezTo>
                    <a:pt x="470" y="81"/>
                    <a:pt x="488" y="83"/>
                    <a:pt x="460" y="64"/>
                  </a:cubicBezTo>
                  <a:cubicBezTo>
                    <a:pt x="452" y="52"/>
                    <a:pt x="439" y="42"/>
                    <a:pt x="427" y="34"/>
                  </a:cubicBezTo>
                  <a:cubicBezTo>
                    <a:pt x="422" y="19"/>
                    <a:pt x="415" y="12"/>
                    <a:pt x="400" y="7"/>
                  </a:cubicBezTo>
                  <a:cubicBezTo>
                    <a:pt x="379" y="14"/>
                    <a:pt x="384" y="7"/>
                    <a:pt x="379" y="22"/>
                  </a:cubicBezTo>
                  <a:cubicBezTo>
                    <a:pt x="380" y="30"/>
                    <a:pt x="376" y="41"/>
                    <a:pt x="382" y="46"/>
                  </a:cubicBezTo>
                  <a:cubicBezTo>
                    <a:pt x="389" y="52"/>
                    <a:pt x="400" y="47"/>
                    <a:pt x="409" y="49"/>
                  </a:cubicBezTo>
                  <a:cubicBezTo>
                    <a:pt x="419" y="51"/>
                    <a:pt x="429" y="55"/>
                    <a:pt x="439" y="58"/>
                  </a:cubicBezTo>
                  <a:cubicBezTo>
                    <a:pt x="447" y="83"/>
                    <a:pt x="420" y="72"/>
                    <a:pt x="406" y="70"/>
                  </a:cubicBezTo>
                  <a:cubicBezTo>
                    <a:pt x="391" y="55"/>
                    <a:pt x="375" y="42"/>
                    <a:pt x="361" y="25"/>
                  </a:cubicBezTo>
                  <a:cubicBezTo>
                    <a:pt x="354" y="17"/>
                    <a:pt x="337" y="4"/>
                    <a:pt x="337" y="4"/>
                  </a:cubicBezTo>
                  <a:cubicBezTo>
                    <a:pt x="306" y="7"/>
                    <a:pt x="292" y="0"/>
                    <a:pt x="313" y="52"/>
                  </a:cubicBezTo>
                  <a:cubicBezTo>
                    <a:pt x="315" y="56"/>
                    <a:pt x="345" y="62"/>
                    <a:pt x="352" y="64"/>
                  </a:cubicBezTo>
                  <a:cubicBezTo>
                    <a:pt x="335" y="90"/>
                    <a:pt x="292" y="50"/>
                    <a:pt x="271" y="43"/>
                  </a:cubicBezTo>
                  <a:cubicBezTo>
                    <a:pt x="264" y="45"/>
                    <a:pt x="256" y="45"/>
                    <a:pt x="250" y="49"/>
                  </a:cubicBezTo>
                  <a:cubicBezTo>
                    <a:pt x="224" y="67"/>
                    <a:pt x="215" y="101"/>
                    <a:pt x="190" y="118"/>
                  </a:cubicBezTo>
                  <a:cubicBezTo>
                    <a:pt x="186" y="130"/>
                    <a:pt x="174" y="141"/>
                    <a:pt x="163" y="148"/>
                  </a:cubicBezTo>
                  <a:cubicBezTo>
                    <a:pt x="151" y="166"/>
                    <a:pt x="139" y="187"/>
                    <a:pt x="121" y="199"/>
                  </a:cubicBezTo>
                  <a:cubicBezTo>
                    <a:pt x="112" y="212"/>
                    <a:pt x="107" y="214"/>
                    <a:pt x="91" y="217"/>
                  </a:cubicBezTo>
                  <a:cubicBezTo>
                    <a:pt x="70" y="231"/>
                    <a:pt x="80" y="227"/>
                    <a:pt x="64" y="232"/>
                  </a:cubicBezTo>
                  <a:cubicBezTo>
                    <a:pt x="55" y="241"/>
                    <a:pt x="49" y="251"/>
                    <a:pt x="40" y="259"/>
                  </a:cubicBezTo>
                  <a:cubicBezTo>
                    <a:pt x="35" y="264"/>
                    <a:pt x="22" y="271"/>
                    <a:pt x="22" y="271"/>
                  </a:cubicBezTo>
                  <a:cubicBezTo>
                    <a:pt x="11" y="303"/>
                    <a:pt x="0" y="327"/>
                    <a:pt x="43" y="334"/>
                  </a:cubicBezTo>
                  <a:cubicBezTo>
                    <a:pt x="70" y="330"/>
                    <a:pt x="57" y="333"/>
                    <a:pt x="82" y="325"/>
                  </a:cubicBezTo>
                  <a:cubicBezTo>
                    <a:pt x="88" y="323"/>
                    <a:pt x="100" y="319"/>
                    <a:pt x="100" y="319"/>
                  </a:cubicBezTo>
                  <a:cubicBezTo>
                    <a:pt x="105" y="314"/>
                    <a:pt x="110" y="309"/>
                    <a:pt x="115" y="304"/>
                  </a:cubicBezTo>
                  <a:lnTo>
                    <a:pt x="124" y="262"/>
                  </a:lnTo>
                </a:path>
              </a:pathLst>
            </a:custGeom>
            <a:solidFill>
              <a:srgbClr val="FFFFA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500"/>
            </a:p>
          </p:txBody>
        </p:sp>
        <p:sp>
          <p:nvSpPr>
            <p:cNvPr id="22542" name="Text Box 14">
              <a:extLst>
                <a:ext uri="{FF2B5EF4-FFF2-40B4-BE49-F238E27FC236}">
                  <a16:creationId xmlns:a16="http://schemas.microsoft.com/office/drawing/2014/main" id="{F1B6C2AC-39F9-4CC1-9EB0-E612D62AE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468"/>
              <a:ext cx="412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500" dirty="0"/>
                <a:t>Presenza di coste sviluppate che si sovrappongono</a:t>
              </a:r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CC518A35-44B3-459F-958B-30EFCFCBE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536"/>
              <a:ext cx="192" cy="96"/>
            </a:xfrm>
            <a:prstGeom prst="rect">
              <a:avLst/>
            </a:prstGeom>
            <a:solidFill>
              <a:srgbClr val="FFFF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500"/>
            </a:p>
          </p:txBody>
        </p:sp>
      </p:grpSp>
      <p:grpSp>
        <p:nvGrpSpPr>
          <p:cNvPr id="22558" name="Group 30">
            <a:extLst>
              <a:ext uri="{FF2B5EF4-FFF2-40B4-BE49-F238E27FC236}">
                <a16:creationId xmlns:a16="http://schemas.microsoft.com/office/drawing/2014/main" id="{E25B6108-687A-4BB1-AFA1-0770DA16A111}"/>
              </a:ext>
            </a:extLst>
          </p:cNvPr>
          <p:cNvGrpSpPr>
            <a:grpSpLocks/>
          </p:cNvGrpSpPr>
          <p:nvPr/>
        </p:nvGrpSpPr>
        <p:grpSpPr bwMode="auto">
          <a:xfrm>
            <a:off x="2173974" y="1495069"/>
            <a:ext cx="3143250" cy="3250406"/>
            <a:chOff x="480" y="1156"/>
            <a:chExt cx="2640" cy="2730"/>
          </a:xfrm>
        </p:grpSpPr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BBD186DA-3D27-4CDB-9551-3865B8FC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3427"/>
              <a:ext cx="372" cy="459"/>
            </a:xfrm>
            <a:custGeom>
              <a:avLst/>
              <a:gdLst>
                <a:gd name="T0" fmla="*/ 172 w 372"/>
                <a:gd name="T1" fmla="*/ 117 h 459"/>
                <a:gd name="T2" fmla="*/ 236 w 372"/>
                <a:gd name="T3" fmla="*/ 133 h 459"/>
                <a:gd name="T4" fmla="*/ 260 w 372"/>
                <a:gd name="T5" fmla="*/ 141 h 459"/>
                <a:gd name="T6" fmla="*/ 276 w 372"/>
                <a:gd name="T7" fmla="*/ 113 h 459"/>
                <a:gd name="T8" fmla="*/ 184 w 372"/>
                <a:gd name="T9" fmla="*/ 93 h 459"/>
                <a:gd name="T10" fmla="*/ 156 w 372"/>
                <a:gd name="T11" fmla="*/ 57 h 459"/>
                <a:gd name="T12" fmla="*/ 132 w 372"/>
                <a:gd name="T13" fmla="*/ 1 h 459"/>
                <a:gd name="T14" fmla="*/ 68 w 372"/>
                <a:gd name="T15" fmla="*/ 5 h 459"/>
                <a:gd name="T16" fmla="*/ 44 w 372"/>
                <a:gd name="T17" fmla="*/ 21 h 459"/>
                <a:gd name="T18" fmla="*/ 20 w 372"/>
                <a:gd name="T19" fmla="*/ 93 h 459"/>
                <a:gd name="T20" fmla="*/ 0 w 372"/>
                <a:gd name="T21" fmla="*/ 209 h 459"/>
                <a:gd name="T22" fmla="*/ 8 w 372"/>
                <a:gd name="T23" fmla="*/ 233 h 459"/>
                <a:gd name="T24" fmla="*/ 16 w 372"/>
                <a:gd name="T25" fmla="*/ 221 h 459"/>
                <a:gd name="T26" fmla="*/ 28 w 372"/>
                <a:gd name="T27" fmla="*/ 217 h 459"/>
                <a:gd name="T28" fmla="*/ 80 w 372"/>
                <a:gd name="T29" fmla="*/ 201 h 459"/>
                <a:gd name="T30" fmla="*/ 148 w 372"/>
                <a:gd name="T31" fmla="*/ 217 h 459"/>
                <a:gd name="T32" fmla="*/ 120 w 372"/>
                <a:gd name="T33" fmla="*/ 253 h 459"/>
                <a:gd name="T34" fmla="*/ 96 w 372"/>
                <a:gd name="T35" fmla="*/ 261 h 459"/>
                <a:gd name="T36" fmla="*/ 64 w 372"/>
                <a:gd name="T37" fmla="*/ 341 h 459"/>
                <a:gd name="T38" fmla="*/ 164 w 372"/>
                <a:gd name="T39" fmla="*/ 433 h 459"/>
                <a:gd name="T40" fmla="*/ 324 w 372"/>
                <a:gd name="T41" fmla="*/ 413 h 459"/>
                <a:gd name="T42" fmla="*/ 348 w 372"/>
                <a:gd name="T43" fmla="*/ 377 h 459"/>
                <a:gd name="T44" fmla="*/ 372 w 372"/>
                <a:gd name="T45" fmla="*/ 361 h 459"/>
                <a:gd name="T46" fmla="*/ 324 w 372"/>
                <a:gd name="T47" fmla="*/ 289 h 459"/>
                <a:gd name="T48" fmla="*/ 292 w 372"/>
                <a:gd name="T49" fmla="*/ 249 h 459"/>
                <a:gd name="T50" fmla="*/ 216 w 372"/>
                <a:gd name="T51" fmla="*/ 213 h 459"/>
                <a:gd name="T52" fmla="*/ 168 w 372"/>
                <a:gd name="T53" fmla="*/ 185 h 459"/>
                <a:gd name="T54" fmla="*/ 152 w 372"/>
                <a:gd name="T55" fmla="*/ 161 h 459"/>
                <a:gd name="T56" fmla="*/ 144 w 372"/>
                <a:gd name="T57" fmla="*/ 149 h 459"/>
                <a:gd name="T58" fmla="*/ 172 w 372"/>
                <a:gd name="T59" fmla="*/ 11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" h="459">
                  <a:moveTo>
                    <a:pt x="172" y="117"/>
                  </a:moveTo>
                  <a:cubicBezTo>
                    <a:pt x="196" y="120"/>
                    <a:pt x="213" y="127"/>
                    <a:pt x="236" y="133"/>
                  </a:cubicBezTo>
                  <a:cubicBezTo>
                    <a:pt x="244" y="135"/>
                    <a:pt x="260" y="141"/>
                    <a:pt x="260" y="141"/>
                  </a:cubicBezTo>
                  <a:cubicBezTo>
                    <a:pt x="271" y="138"/>
                    <a:pt x="292" y="129"/>
                    <a:pt x="276" y="113"/>
                  </a:cubicBezTo>
                  <a:cubicBezTo>
                    <a:pt x="256" y="93"/>
                    <a:pt x="204" y="94"/>
                    <a:pt x="184" y="93"/>
                  </a:cubicBezTo>
                  <a:cubicBezTo>
                    <a:pt x="173" y="82"/>
                    <a:pt x="156" y="57"/>
                    <a:pt x="156" y="57"/>
                  </a:cubicBezTo>
                  <a:cubicBezTo>
                    <a:pt x="152" y="33"/>
                    <a:pt x="152" y="15"/>
                    <a:pt x="132" y="1"/>
                  </a:cubicBezTo>
                  <a:cubicBezTo>
                    <a:pt x="111" y="2"/>
                    <a:pt x="89" y="0"/>
                    <a:pt x="68" y="5"/>
                  </a:cubicBezTo>
                  <a:cubicBezTo>
                    <a:pt x="59" y="7"/>
                    <a:pt x="44" y="21"/>
                    <a:pt x="44" y="21"/>
                  </a:cubicBezTo>
                  <a:cubicBezTo>
                    <a:pt x="35" y="48"/>
                    <a:pt x="45" y="76"/>
                    <a:pt x="20" y="93"/>
                  </a:cubicBezTo>
                  <a:cubicBezTo>
                    <a:pt x="18" y="139"/>
                    <a:pt x="24" y="173"/>
                    <a:pt x="0" y="209"/>
                  </a:cubicBezTo>
                  <a:cubicBezTo>
                    <a:pt x="3" y="217"/>
                    <a:pt x="5" y="225"/>
                    <a:pt x="8" y="233"/>
                  </a:cubicBezTo>
                  <a:cubicBezTo>
                    <a:pt x="10" y="238"/>
                    <a:pt x="12" y="224"/>
                    <a:pt x="16" y="221"/>
                  </a:cubicBezTo>
                  <a:cubicBezTo>
                    <a:pt x="19" y="218"/>
                    <a:pt x="24" y="219"/>
                    <a:pt x="28" y="217"/>
                  </a:cubicBezTo>
                  <a:cubicBezTo>
                    <a:pt x="48" y="208"/>
                    <a:pt x="58" y="205"/>
                    <a:pt x="80" y="201"/>
                  </a:cubicBezTo>
                  <a:cubicBezTo>
                    <a:pt x="113" y="204"/>
                    <a:pt x="124" y="201"/>
                    <a:pt x="148" y="217"/>
                  </a:cubicBezTo>
                  <a:cubicBezTo>
                    <a:pt x="142" y="226"/>
                    <a:pt x="129" y="247"/>
                    <a:pt x="120" y="253"/>
                  </a:cubicBezTo>
                  <a:cubicBezTo>
                    <a:pt x="113" y="257"/>
                    <a:pt x="96" y="261"/>
                    <a:pt x="96" y="261"/>
                  </a:cubicBezTo>
                  <a:cubicBezTo>
                    <a:pt x="79" y="286"/>
                    <a:pt x="81" y="316"/>
                    <a:pt x="64" y="341"/>
                  </a:cubicBezTo>
                  <a:cubicBezTo>
                    <a:pt x="57" y="459"/>
                    <a:pt x="33" y="438"/>
                    <a:pt x="164" y="433"/>
                  </a:cubicBezTo>
                  <a:cubicBezTo>
                    <a:pt x="218" y="420"/>
                    <a:pt x="277" y="444"/>
                    <a:pt x="324" y="413"/>
                  </a:cubicBezTo>
                  <a:cubicBezTo>
                    <a:pt x="329" y="398"/>
                    <a:pt x="335" y="387"/>
                    <a:pt x="348" y="377"/>
                  </a:cubicBezTo>
                  <a:cubicBezTo>
                    <a:pt x="356" y="371"/>
                    <a:pt x="372" y="361"/>
                    <a:pt x="372" y="361"/>
                  </a:cubicBezTo>
                  <a:cubicBezTo>
                    <a:pt x="367" y="329"/>
                    <a:pt x="352" y="307"/>
                    <a:pt x="324" y="289"/>
                  </a:cubicBezTo>
                  <a:cubicBezTo>
                    <a:pt x="320" y="277"/>
                    <a:pt x="303" y="256"/>
                    <a:pt x="292" y="249"/>
                  </a:cubicBezTo>
                  <a:cubicBezTo>
                    <a:pt x="270" y="216"/>
                    <a:pt x="258" y="217"/>
                    <a:pt x="216" y="213"/>
                  </a:cubicBezTo>
                  <a:cubicBezTo>
                    <a:pt x="192" y="205"/>
                    <a:pt x="189" y="199"/>
                    <a:pt x="168" y="185"/>
                  </a:cubicBezTo>
                  <a:cubicBezTo>
                    <a:pt x="163" y="177"/>
                    <a:pt x="157" y="169"/>
                    <a:pt x="152" y="161"/>
                  </a:cubicBezTo>
                  <a:cubicBezTo>
                    <a:pt x="149" y="157"/>
                    <a:pt x="144" y="149"/>
                    <a:pt x="144" y="149"/>
                  </a:cubicBezTo>
                  <a:cubicBezTo>
                    <a:pt x="155" y="117"/>
                    <a:pt x="172" y="156"/>
                    <a:pt x="172" y="117"/>
                  </a:cubicBezTo>
                  <a:close/>
                </a:path>
              </a:pathLst>
            </a:custGeom>
            <a:solidFill>
              <a:srgbClr val="91FFE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500"/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8244B9CD-52D6-43FC-8EAB-CCA69207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333"/>
              <a:ext cx="604" cy="546"/>
            </a:xfrm>
            <a:custGeom>
              <a:avLst/>
              <a:gdLst>
                <a:gd name="T0" fmla="*/ 484 w 604"/>
                <a:gd name="T1" fmla="*/ 19 h 546"/>
                <a:gd name="T2" fmla="*/ 604 w 604"/>
                <a:gd name="T3" fmla="*/ 39 h 546"/>
                <a:gd name="T4" fmla="*/ 580 w 604"/>
                <a:gd name="T5" fmla="*/ 55 h 546"/>
                <a:gd name="T6" fmla="*/ 576 w 604"/>
                <a:gd name="T7" fmla="*/ 67 h 546"/>
                <a:gd name="T8" fmla="*/ 552 w 604"/>
                <a:gd name="T9" fmla="*/ 75 h 546"/>
                <a:gd name="T10" fmla="*/ 508 w 604"/>
                <a:gd name="T11" fmla="*/ 163 h 546"/>
                <a:gd name="T12" fmla="*/ 488 w 604"/>
                <a:gd name="T13" fmla="*/ 187 h 546"/>
                <a:gd name="T14" fmla="*/ 412 w 604"/>
                <a:gd name="T15" fmla="*/ 243 h 546"/>
                <a:gd name="T16" fmla="*/ 352 w 604"/>
                <a:gd name="T17" fmla="*/ 315 h 546"/>
                <a:gd name="T18" fmla="*/ 324 w 604"/>
                <a:gd name="T19" fmla="*/ 343 h 546"/>
                <a:gd name="T20" fmla="*/ 336 w 604"/>
                <a:gd name="T21" fmla="*/ 387 h 546"/>
                <a:gd name="T22" fmla="*/ 324 w 604"/>
                <a:gd name="T23" fmla="*/ 395 h 546"/>
                <a:gd name="T24" fmla="*/ 312 w 604"/>
                <a:gd name="T25" fmla="*/ 399 h 546"/>
                <a:gd name="T26" fmla="*/ 288 w 604"/>
                <a:gd name="T27" fmla="*/ 415 h 546"/>
                <a:gd name="T28" fmla="*/ 260 w 604"/>
                <a:gd name="T29" fmla="*/ 447 h 546"/>
                <a:gd name="T30" fmla="*/ 292 w 604"/>
                <a:gd name="T31" fmla="*/ 479 h 546"/>
                <a:gd name="T32" fmla="*/ 316 w 604"/>
                <a:gd name="T33" fmla="*/ 487 h 546"/>
                <a:gd name="T34" fmla="*/ 320 w 604"/>
                <a:gd name="T35" fmla="*/ 499 h 546"/>
                <a:gd name="T36" fmla="*/ 356 w 604"/>
                <a:gd name="T37" fmla="*/ 507 h 546"/>
                <a:gd name="T38" fmla="*/ 416 w 604"/>
                <a:gd name="T39" fmla="*/ 531 h 546"/>
                <a:gd name="T40" fmla="*/ 412 w 604"/>
                <a:gd name="T41" fmla="*/ 543 h 546"/>
                <a:gd name="T42" fmla="*/ 264 w 604"/>
                <a:gd name="T43" fmla="*/ 539 h 546"/>
                <a:gd name="T44" fmla="*/ 188 w 604"/>
                <a:gd name="T45" fmla="*/ 511 h 546"/>
                <a:gd name="T46" fmla="*/ 0 w 604"/>
                <a:gd name="T47" fmla="*/ 463 h 546"/>
                <a:gd name="T48" fmla="*/ 64 w 604"/>
                <a:gd name="T49" fmla="*/ 435 h 546"/>
                <a:gd name="T50" fmla="*/ 76 w 604"/>
                <a:gd name="T51" fmla="*/ 411 h 546"/>
                <a:gd name="T52" fmla="*/ 88 w 604"/>
                <a:gd name="T53" fmla="*/ 407 h 546"/>
                <a:gd name="T54" fmla="*/ 152 w 604"/>
                <a:gd name="T55" fmla="*/ 379 h 546"/>
                <a:gd name="T56" fmla="*/ 192 w 604"/>
                <a:gd name="T57" fmla="*/ 323 h 546"/>
                <a:gd name="T58" fmla="*/ 224 w 604"/>
                <a:gd name="T59" fmla="*/ 287 h 546"/>
                <a:gd name="T60" fmla="*/ 280 w 604"/>
                <a:gd name="T61" fmla="*/ 235 h 546"/>
                <a:gd name="T62" fmla="*/ 312 w 604"/>
                <a:gd name="T63" fmla="*/ 207 h 546"/>
                <a:gd name="T64" fmla="*/ 320 w 604"/>
                <a:gd name="T65" fmla="*/ 179 h 546"/>
                <a:gd name="T66" fmla="*/ 368 w 604"/>
                <a:gd name="T67" fmla="*/ 155 h 546"/>
                <a:gd name="T68" fmla="*/ 408 w 604"/>
                <a:gd name="T69" fmla="*/ 115 h 546"/>
                <a:gd name="T70" fmla="*/ 440 w 604"/>
                <a:gd name="T71" fmla="*/ 67 h 546"/>
                <a:gd name="T72" fmla="*/ 464 w 604"/>
                <a:gd name="T73" fmla="*/ 51 h 546"/>
                <a:gd name="T74" fmla="*/ 484 w 604"/>
                <a:gd name="T75" fmla="*/ 1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4" h="546">
                  <a:moveTo>
                    <a:pt x="484" y="19"/>
                  </a:moveTo>
                  <a:cubicBezTo>
                    <a:pt x="525" y="33"/>
                    <a:pt x="578" y="0"/>
                    <a:pt x="604" y="39"/>
                  </a:cubicBezTo>
                  <a:cubicBezTo>
                    <a:pt x="596" y="44"/>
                    <a:pt x="583" y="46"/>
                    <a:pt x="580" y="55"/>
                  </a:cubicBezTo>
                  <a:cubicBezTo>
                    <a:pt x="579" y="59"/>
                    <a:pt x="579" y="65"/>
                    <a:pt x="576" y="67"/>
                  </a:cubicBezTo>
                  <a:cubicBezTo>
                    <a:pt x="569" y="72"/>
                    <a:pt x="552" y="75"/>
                    <a:pt x="552" y="75"/>
                  </a:cubicBezTo>
                  <a:cubicBezTo>
                    <a:pt x="521" y="106"/>
                    <a:pt x="522" y="122"/>
                    <a:pt x="508" y="163"/>
                  </a:cubicBezTo>
                  <a:cubicBezTo>
                    <a:pt x="504" y="174"/>
                    <a:pt x="494" y="179"/>
                    <a:pt x="488" y="187"/>
                  </a:cubicBezTo>
                  <a:cubicBezTo>
                    <a:pt x="460" y="223"/>
                    <a:pt x="459" y="235"/>
                    <a:pt x="412" y="243"/>
                  </a:cubicBezTo>
                  <a:cubicBezTo>
                    <a:pt x="390" y="265"/>
                    <a:pt x="371" y="291"/>
                    <a:pt x="352" y="315"/>
                  </a:cubicBezTo>
                  <a:cubicBezTo>
                    <a:pt x="330" y="344"/>
                    <a:pt x="347" y="335"/>
                    <a:pt x="324" y="343"/>
                  </a:cubicBezTo>
                  <a:cubicBezTo>
                    <a:pt x="328" y="358"/>
                    <a:pt x="332" y="372"/>
                    <a:pt x="336" y="387"/>
                  </a:cubicBezTo>
                  <a:cubicBezTo>
                    <a:pt x="332" y="390"/>
                    <a:pt x="328" y="393"/>
                    <a:pt x="324" y="395"/>
                  </a:cubicBezTo>
                  <a:cubicBezTo>
                    <a:pt x="320" y="397"/>
                    <a:pt x="316" y="397"/>
                    <a:pt x="312" y="399"/>
                  </a:cubicBezTo>
                  <a:cubicBezTo>
                    <a:pt x="304" y="404"/>
                    <a:pt x="288" y="415"/>
                    <a:pt x="288" y="415"/>
                  </a:cubicBezTo>
                  <a:cubicBezTo>
                    <a:pt x="283" y="431"/>
                    <a:pt x="272" y="435"/>
                    <a:pt x="260" y="447"/>
                  </a:cubicBezTo>
                  <a:cubicBezTo>
                    <a:pt x="250" y="477"/>
                    <a:pt x="262" y="475"/>
                    <a:pt x="292" y="479"/>
                  </a:cubicBezTo>
                  <a:cubicBezTo>
                    <a:pt x="300" y="482"/>
                    <a:pt x="313" y="479"/>
                    <a:pt x="316" y="487"/>
                  </a:cubicBezTo>
                  <a:cubicBezTo>
                    <a:pt x="317" y="491"/>
                    <a:pt x="317" y="496"/>
                    <a:pt x="320" y="499"/>
                  </a:cubicBezTo>
                  <a:cubicBezTo>
                    <a:pt x="329" y="508"/>
                    <a:pt x="344" y="504"/>
                    <a:pt x="356" y="507"/>
                  </a:cubicBezTo>
                  <a:cubicBezTo>
                    <a:pt x="379" y="513"/>
                    <a:pt x="395" y="524"/>
                    <a:pt x="416" y="531"/>
                  </a:cubicBezTo>
                  <a:cubicBezTo>
                    <a:pt x="415" y="535"/>
                    <a:pt x="416" y="543"/>
                    <a:pt x="412" y="543"/>
                  </a:cubicBezTo>
                  <a:cubicBezTo>
                    <a:pt x="363" y="546"/>
                    <a:pt x="313" y="541"/>
                    <a:pt x="264" y="539"/>
                  </a:cubicBezTo>
                  <a:cubicBezTo>
                    <a:pt x="235" y="538"/>
                    <a:pt x="214" y="515"/>
                    <a:pt x="188" y="511"/>
                  </a:cubicBezTo>
                  <a:cubicBezTo>
                    <a:pt x="127" y="502"/>
                    <a:pt x="53" y="499"/>
                    <a:pt x="0" y="463"/>
                  </a:cubicBezTo>
                  <a:cubicBezTo>
                    <a:pt x="18" y="451"/>
                    <a:pt x="43" y="442"/>
                    <a:pt x="64" y="435"/>
                  </a:cubicBezTo>
                  <a:cubicBezTo>
                    <a:pt x="69" y="428"/>
                    <a:pt x="70" y="417"/>
                    <a:pt x="76" y="411"/>
                  </a:cubicBezTo>
                  <a:cubicBezTo>
                    <a:pt x="79" y="408"/>
                    <a:pt x="84" y="409"/>
                    <a:pt x="88" y="407"/>
                  </a:cubicBezTo>
                  <a:cubicBezTo>
                    <a:pt x="124" y="389"/>
                    <a:pt x="103" y="386"/>
                    <a:pt x="152" y="379"/>
                  </a:cubicBezTo>
                  <a:cubicBezTo>
                    <a:pt x="165" y="360"/>
                    <a:pt x="173" y="336"/>
                    <a:pt x="192" y="323"/>
                  </a:cubicBezTo>
                  <a:cubicBezTo>
                    <a:pt x="200" y="298"/>
                    <a:pt x="199" y="295"/>
                    <a:pt x="224" y="287"/>
                  </a:cubicBezTo>
                  <a:cubicBezTo>
                    <a:pt x="239" y="265"/>
                    <a:pt x="260" y="252"/>
                    <a:pt x="280" y="235"/>
                  </a:cubicBezTo>
                  <a:cubicBezTo>
                    <a:pt x="294" y="224"/>
                    <a:pt x="295" y="213"/>
                    <a:pt x="312" y="207"/>
                  </a:cubicBezTo>
                  <a:cubicBezTo>
                    <a:pt x="312" y="206"/>
                    <a:pt x="318" y="182"/>
                    <a:pt x="320" y="179"/>
                  </a:cubicBezTo>
                  <a:cubicBezTo>
                    <a:pt x="331" y="166"/>
                    <a:pt x="354" y="165"/>
                    <a:pt x="368" y="155"/>
                  </a:cubicBezTo>
                  <a:cubicBezTo>
                    <a:pt x="378" y="140"/>
                    <a:pt x="393" y="125"/>
                    <a:pt x="408" y="115"/>
                  </a:cubicBezTo>
                  <a:cubicBezTo>
                    <a:pt x="417" y="102"/>
                    <a:pt x="428" y="77"/>
                    <a:pt x="440" y="67"/>
                  </a:cubicBezTo>
                  <a:cubicBezTo>
                    <a:pt x="448" y="61"/>
                    <a:pt x="464" y="51"/>
                    <a:pt x="464" y="51"/>
                  </a:cubicBezTo>
                  <a:cubicBezTo>
                    <a:pt x="474" y="22"/>
                    <a:pt x="465" y="32"/>
                    <a:pt x="484" y="19"/>
                  </a:cubicBezTo>
                  <a:close/>
                </a:path>
              </a:pathLst>
            </a:custGeom>
            <a:solidFill>
              <a:srgbClr val="91FFE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500"/>
            </a:p>
          </p:txBody>
        </p:sp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2EE01803-2B5C-4397-90E5-0991E74A4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" y="1156"/>
              <a:ext cx="212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500" dirty="0"/>
                <a:t>Struttura dei cinti robusta</a:t>
              </a:r>
            </a:p>
          </p:txBody>
        </p:sp>
        <p:sp>
          <p:nvSpPr>
            <p:cNvPr id="22539" name="Rectangle 11">
              <a:extLst>
                <a:ext uri="{FF2B5EF4-FFF2-40B4-BE49-F238E27FC236}">
                  <a16:creationId xmlns:a16="http://schemas.microsoft.com/office/drawing/2014/main" id="{55FA4492-44B8-4B02-BE80-30B2C4783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248"/>
              <a:ext cx="192" cy="96"/>
            </a:xfrm>
            <a:prstGeom prst="rect">
              <a:avLst/>
            </a:prstGeom>
            <a:solidFill>
              <a:srgbClr val="91F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500"/>
            </a:p>
          </p:txBody>
        </p:sp>
        <p:graphicFrame>
          <p:nvGraphicFramePr>
            <p:cNvPr id="22547" name="Object 19">
              <a:extLst>
                <a:ext uri="{FF2B5EF4-FFF2-40B4-BE49-F238E27FC236}">
                  <a16:creationId xmlns:a16="http://schemas.microsoft.com/office/drawing/2014/main" id="{4AD24622-54A8-49F9-AB70-F6071D986E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2496"/>
            <a:ext cx="960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8" name="Image" r:id="rId5" imgW="2647619" imgH="2006703" progId="Photoshop.Image.8">
                    <p:embed/>
                  </p:oleObj>
                </mc:Choice>
                <mc:Fallback>
                  <p:oleObj name="Image" r:id="rId5" imgW="2647619" imgH="2006703" progId="Photoshop.Image.8">
                    <p:embed/>
                    <p:pic>
                      <p:nvPicPr>
                        <p:cNvPr id="22547" name="Object 19">
                          <a:extLst>
                            <a:ext uri="{FF2B5EF4-FFF2-40B4-BE49-F238E27FC236}">
                              <a16:creationId xmlns:a16="http://schemas.microsoft.com/office/drawing/2014/main" id="{4AD24622-54A8-49F9-AB70-F6071D986E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496"/>
                          <a:ext cx="960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8" name="Object 20">
              <a:extLst>
                <a:ext uri="{FF2B5EF4-FFF2-40B4-BE49-F238E27FC236}">
                  <a16:creationId xmlns:a16="http://schemas.microsoft.com/office/drawing/2014/main" id="{25697920-798E-43A9-8151-DED48F4407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2400"/>
            <a:ext cx="826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9" name="Image" r:id="rId7" imgW="2165461" imgH="2012698" progId="Photoshop.Image.8">
                    <p:embed/>
                  </p:oleObj>
                </mc:Choice>
                <mc:Fallback>
                  <p:oleObj name="Image" r:id="rId7" imgW="2165461" imgH="2012698" progId="Photoshop.Image.8">
                    <p:embed/>
                    <p:pic>
                      <p:nvPicPr>
                        <p:cNvPr id="22548" name="Object 20">
                          <a:extLst>
                            <a:ext uri="{FF2B5EF4-FFF2-40B4-BE49-F238E27FC236}">
                              <a16:creationId xmlns:a16="http://schemas.microsoft.com/office/drawing/2014/main" id="{25697920-798E-43A9-8151-DED48F4407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400"/>
                          <a:ext cx="826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659766-4E82-47B8-BA61-40A2C8B9CE6D}"/>
              </a:ext>
            </a:extLst>
          </p:cNvPr>
          <p:cNvSpPr txBox="1"/>
          <p:nvPr/>
        </p:nvSpPr>
        <p:spPr>
          <a:xfrm>
            <a:off x="362832" y="6093296"/>
            <a:ext cx="734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Si riteneva fosse il primo tetrapode capace di camminare sulla terraferma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0"/>
    </mc:Choice>
    <mc:Fallback xmlns="">
      <p:transition spd="slow" advTm="795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12">
            <a:extLst>
              <a:ext uri="{FF2B5EF4-FFF2-40B4-BE49-F238E27FC236}">
                <a16:creationId xmlns:a16="http://schemas.microsoft.com/office/drawing/2014/main" id="{569BC220-5B16-4C23-89DB-9E4C2891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11" y="108745"/>
            <a:ext cx="5629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Acanthostega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gunnari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it-IT" dirty="0">
                <a:latin typeface="Arial" charset="0"/>
              </a:rPr>
              <a:t>(Jarvik, 1952)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068" name="Rectangle 13">
            <a:extLst>
              <a:ext uri="{FF2B5EF4-FFF2-40B4-BE49-F238E27FC236}">
                <a16:creationId xmlns:a16="http://schemas.microsoft.com/office/drawing/2014/main" id="{7265B8CD-4B8C-4EE0-B7E9-A280D6E7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29" y="3740279"/>
            <a:ext cx="5160963" cy="14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Più antico vertebrato con arti riconoscibili!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u="sng" dirty="0"/>
              <a:t>Otto dita</a:t>
            </a:r>
            <a:r>
              <a:rPr lang="it-IT" altLang="it-IT" sz="1275" dirty="0"/>
              <a:t> nella mano. Probabilmente dita unite da una </a:t>
            </a:r>
            <a:r>
              <a:rPr lang="it-IT" altLang="it-IT" sz="1275" u="sng" dirty="0"/>
              <a:t>membrana interdigitale</a:t>
            </a:r>
            <a:r>
              <a:rPr lang="it-IT" altLang="it-IT" sz="1275" dirty="0"/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275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 err="1"/>
              <a:t>Lepidotrichi</a:t>
            </a:r>
            <a:r>
              <a:rPr lang="it-IT" altLang="it-IT" sz="1275" dirty="0"/>
              <a:t>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275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Cranio «pesante»</a:t>
            </a:r>
          </a:p>
        </p:txBody>
      </p:sp>
      <p:sp>
        <p:nvSpPr>
          <p:cNvPr id="88069" name="Rettangolo 8">
            <a:extLst>
              <a:ext uri="{FF2B5EF4-FFF2-40B4-BE49-F238E27FC236}">
                <a16:creationId xmlns:a16="http://schemas.microsoft.com/office/drawing/2014/main" id="{CE4A2173-BDD6-4D30-8711-C238B276E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78556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Frammenti di cranio  (Groenlandia 1933, </a:t>
            </a:r>
            <a:r>
              <a:rPr lang="it-IT" altLang="it-IT" sz="1275" dirty="0" err="1"/>
              <a:t>Söderbergh</a:t>
            </a:r>
            <a:r>
              <a:rPr lang="it-IT" altLang="it-IT" sz="1275" dirty="0"/>
              <a:t> </a:t>
            </a:r>
            <a:r>
              <a:rPr lang="it-IT" altLang="it-IT" sz="1275" dirty="0" err="1"/>
              <a:t>eJarvik</a:t>
            </a:r>
            <a:r>
              <a:rPr lang="it-IT" altLang="it-IT" sz="1275" dirty="0"/>
              <a:t>) Scheletri completi  (1987 Groenlandia, </a:t>
            </a:r>
            <a:r>
              <a:rPr lang="it-IT" altLang="it-IT" sz="1275" dirty="0" err="1"/>
              <a:t>Clarck</a:t>
            </a:r>
            <a:r>
              <a:rPr lang="it-IT" altLang="it-IT" sz="1275" dirty="0"/>
              <a:t>).</a:t>
            </a:r>
          </a:p>
        </p:txBody>
      </p:sp>
      <p:pic>
        <p:nvPicPr>
          <p:cNvPr id="91142" name="Picture 11">
            <a:extLst>
              <a:ext uri="{FF2B5EF4-FFF2-40B4-BE49-F238E27FC236}">
                <a16:creationId xmlns:a16="http://schemas.microsoft.com/office/drawing/2014/main" id="{FE84F803-CA36-48A0-ADB0-D00F93DB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35204"/>
            <a:ext cx="3596484" cy="24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ttangolo 11">
            <a:extLst>
              <a:ext uri="{FF2B5EF4-FFF2-40B4-BE49-F238E27FC236}">
                <a16:creationId xmlns:a16="http://schemas.microsoft.com/office/drawing/2014/main" id="{F0B5EDDD-CF03-42EE-BF17-8DA82F3A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556861"/>
            <a:ext cx="20526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Vissuto nel Devoniano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superiore (365 Ma) </a:t>
            </a:r>
          </a:p>
        </p:txBody>
      </p:sp>
      <p:pic>
        <p:nvPicPr>
          <p:cNvPr id="91145" name="Picture 2" descr=" ">
            <a:extLst>
              <a:ext uri="{FF2B5EF4-FFF2-40B4-BE49-F238E27FC236}">
                <a16:creationId xmlns:a16="http://schemas.microsoft.com/office/drawing/2014/main" id="{2B434F04-A443-4673-9D73-632089CC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38" y="1334032"/>
            <a:ext cx="5160963" cy="250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44"/>
    </mc:Choice>
    <mc:Fallback xmlns="">
      <p:transition spd="slow" advTm="2735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>
            <a:extLst>
              <a:ext uri="{FF2B5EF4-FFF2-40B4-BE49-F238E27FC236}">
                <a16:creationId xmlns:a16="http://schemas.microsoft.com/office/drawing/2014/main" id="{633C40E4-048A-40EA-B325-9F673CD3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313" y="171167"/>
            <a:ext cx="2565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i="1" dirty="0" err="1"/>
              <a:t>Achantostega</a:t>
            </a:r>
            <a:endParaRPr lang="it-IT" altLang="it-IT" sz="2800" i="1" dirty="0"/>
          </a:p>
        </p:txBody>
      </p:sp>
      <p:pic>
        <p:nvPicPr>
          <p:cNvPr id="48137" name="Picture 9" descr=" ">
            <a:extLst>
              <a:ext uri="{FF2B5EF4-FFF2-40B4-BE49-F238E27FC236}">
                <a16:creationId xmlns:a16="http://schemas.microsoft.com/office/drawing/2014/main" id="{82151BCB-271C-475B-ADBD-DC03727B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63296"/>
            <a:ext cx="5238063" cy="24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6A31D1-D0B3-4AD9-9C31-982A37CA6715}"/>
              </a:ext>
            </a:extLst>
          </p:cNvPr>
          <p:cNvSpPr txBox="1"/>
          <p:nvPr/>
        </p:nvSpPr>
        <p:spPr>
          <a:xfrm>
            <a:off x="6012160" y="176324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Linea laterale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E727F38-988A-40EA-A061-EE713EEE6F79}"/>
              </a:ext>
            </a:extLst>
          </p:cNvPr>
          <p:cNvCxnSpPr/>
          <p:nvPr/>
        </p:nvCxnSpPr>
        <p:spPr bwMode="auto">
          <a:xfrm flipH="1">
            <a:off x="5794110" y="2161111"/>
            <a:ext cx="792088" cy="371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1322621-B590-4E61-8B8D-3A54E591B97C}"/>
              </a:ext>
            </a:extLst>
          </p:cNvPr>
          <p:cNvCxnSpPr/>
          <p:nvPr/>
        </p:nvCxnSpPr>
        <p:spPr bwMode="auto">
          <a:xfrm flipH="1">
            <a:off x="5690150" y="1034527"/>
            <a:ext cx="141990" cy="1126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20A11B-4301-4A20-8CAE-8D88ECE4406F}"/>
              </a:ext>
            </a:extLst>
          </p:cNvPr>
          <p:cNvSpPr txBox="1"/>
          <p:nvPr/>
        </p:nvSpPr>
        <p:spPr>
          <a:xfrm>
            <a:off x="5761145" y="836712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Incisura otica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C3261B-ACED-4156-A41B-1FE6EC8012B9}"/>
              </a:ext>
            </a:extLst>
          </p:cNvPr>
          <p:cNvSpPr txBox="1"/>
          <p:nvPr/>
        </p:nvSpPr>
        <p:spPr>
          <a:xfrm>
            <a:off x="683568" y="5369050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funzione della incisura otica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43"/>
    </mc:Choice>
    <mc:Fallback xmlns="">
      <p:transition spd="slow" advTm="1556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5020566-8080-46AA-B02E-66AE172E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90" y="-204956"/>
            <a:ext cx="6702419" cy="70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97"/>
    </mc:Choice>
    <mc:Fallback xmlns="">
      <p:transition spd="slow" advTm="3041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114C246-D302-4E8A-819D-D98907751FD2}"/>
              </a:ext>
            </a:extLst>
          </p:cNvPr>
          <p:cNvSpPr/>
          <p:nvPr/>
        </p:nvSpPr>
        <p:spPr>
          <a:xfrm>
            <a:off x="363379" y="4293096"/>
            <a:ext cx="8417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22222"/>
                </a:solidFill>
                <a:latin typeface="Harding"/>
              </a:rPr>
              <a:t>The stapes of </a:t>
            </a:r>
            <a:r>
              <a:rPr lang="en-US" b="0" i="1" dirty="0" err="1">
                <a:solidFill>
                  <a:srgbClr val="222222"/>
                </a:solidFill>
                <a:latin typeface="Harding"/>
              </a:rPr>
              <a:t>Acanthostega</a:t>
            </a:r>
            <a:r>
              <a:rPr lang="en-US" b="0" dirty="0">
                <a:solidFill>
                  <a:srgbClr val="222222"/>
                </a:solidFill>
                <a:latin typeface="Harding"/>
              </a:rPr>
              <a:t> was stout with a broad distal ramus associated with the temporal notch. This suggests that the temporal notch of </a:t>
            </a:r>
            <a:r>
              <a:rPr lang="en-US" b="0" i="1" dirty="0" err="1">
                <a:solidFill>
                  <a:srgbClr val="222222"/>
                </a:solidFill>
                <a:latin typeface="Harding"/>
              </a:rPr>
              <a:t>Acanthostega</a:t>
            </a:r>
            <a:r>
              <a:rPr lang="en-US" b="0" dirty="0">
                <a:solidFill>
                  <a:srgbClr val="222222"/>
                </a:solidFill>
                <a:latin typeface="Harding"/>
              </a:rPr>
              <a:t> and other early </a:t>
            </a:r>
            <a:r>
              <a:rPr lang="en-US" b="0" dirty="0" err="1">
                <a:solidFill>
                  <a:srgbClr val="222222"/>
                </a:solidFill>
                <a:latin typeface="Harding"/>
              </a:rPr>
              <a:t>tetrapods</a:t>
            </a:r>
            <a:r>
              <a:rPr lang="en-US" b="0" dirty="0">
                <a:solidFill>
                  <a:srgbClr val="222222"/>
                </a:solidFill>
                <a:latin typeface="Harding"/>
              </a:rPr>
              <a:t> supported a spiracular opening rather than a tympanum, and that the stapes controlled palatal and spiracular movements in ventilation.</a:t>
            </a:r>
            <a:endParaRPr lang="it-IT" dirty="0"/>
          </a:p>
        </p:txBody>
      </p:sp>
      <p:pic>
        <p:nvPicPr>
          <p:cNvPr id="84996" name="Picture 4" descr="figure4">
            <a:extLst>
              <a:ext uri="{FF2B5EF4-FFF2-40B4-BE49-F238E27FC236}">
                <a16:creationId xmlns:a16="http://schemas.microsoft.com/office/drawing/2014/main" id="{A25DFDFA-9BE6-4237-958D-C46C033C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692696"/>
            <a:ext cx="8842582" cy="34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88"/>
    </mc:Choice>
    <mc:Fallback xmlns="">
      <p:transition spd="slow" advTm="1119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3883C218-2B15-4EBC-A427-E6DAA49A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/>
          <a:stretch>
            <a:fillRect/>
          </a:stretch>
        </p:blipFill>
        <p:spPr bwMode="auto">
          <a:xfrm>
            <a:off x="1763688" y="164382"/>
            <a:ext cx="3024212" cy="65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CasellaDiTesto 4">
            <a:extLst>
              <a:ext uri="{FF2B5EF4-FFF2-40B4-BE49-F238E27FC236}">
                <a16:creationId xmlns:a16="http://schemas.microsoft.com/office/drawing/2014/main" id="{41632B40-A722-41FC-B4FD-4E5A36A2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908720"/>
            <a:ext cx="5400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-Testa libera di muoversi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(perdita di post-temporale)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-Muso espanso con occhi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 arretrati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-Riduzione di </a:t>
            </a:r>
            <a:r>
              <a:rPr lang="it-IT" altLang="it-IT" sz="1275" dirty="0" err="1"/>
              <a:t>iomandibolare</a:t>
            </a:r>
            <a:endParaRPr lang="it-IT" altLang="it-IT" sz="1275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(diventerà columella</a:t>
            </a:r>
            <a:r>
              <a:rPr lang="it-IT" altLang="it-IT" sz="135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3"/>
    </mc:Choice>
    <mc:Fallback xmlns="">
      <p:transition spd="slow" advTm="354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C03BB6D-FE0A-4533-89B5-5D0531AA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14" y="146354"/>
            <a:ext cx="5410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/>
              <a:t>Branchie irrorate </a:t>
            </a:r>
            <a:r>
              <a:rPr lang="it-IT" altLang="it-IT" sz="1200" dirty="0">
                <a:sym typeface="Wingdings" panose="05000000000000000000" pitchFamily="2" charset="2"/>
              </a:rPr>
              <a:t> </a:t>
            </a:r>
            <a:r>
              <a:rPr lang="it-IT" altLang="it-IT" sz="1200" dirty="0"/>
              <a:t>solco sul ceratobranchiale (</a:t>
            </a:r>
            <a:r>
              <a:rPr lang="it-IT" altLang="it-IT" sz="1200" dirty="0" err="1"/>
              <a:t>Coates</a:t>
            </a:r>
            <a:r>
              <a:rPr lang="it-IT" altLang="it-IT" sz="1200" dirty="0"/>
              <a:t> and </a:t>
            </a:r>
            <a:r>
              <a:rPr lang="it-IT" altLang="it-IT" sz="1200" dirty="0" err="1"/>
              <a:t>Clack</a:t>
            </a:r>
            <a:r>
              <a:rPr lang="it-IT" altLang="it-IT" sz="1200" dirty="0"/>
              <a:t> 1991)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69DE915-ED60-4B26-87BD-3B9E7DA6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49" y="474950"/>
            <a:ext cx="3826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/>
              <a:t>Apertura opercolare (forse con opercolo carnoso)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AF84695-A3F8-44F1-83D0-4E100D1A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0166"/>
            <a:ext cx="7728387" cy="560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84"/>
    </mc:Choice>
    <mc:Fallback xmlns="">
      <p:transition spd="slow" advTm="1403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2" name="Gruppo 5">
            <a:extLst>
              <a:ext uri="{FF2B5EF4-FFF2-40B4-BE49-F238E27FC236}">
                <a16:creationId xmlns:a16="http://schemas.microsoft.com/office/drawing/2014/main" id="{E080C849-E004-4BA6-9BBC-862081296636}"/>
              </a:ext>
            </a:extLst>
          </p:cNvPr>
          <p:cNvGrpSpPr>
            <a:grpSpLocks/>
          </p:cNvGrpSpPr>
          <p:nvPr/>
        </p:nvGrpSpPr>
        <p:grpSpPr bwMode="auto">
          <a:xfrm>
            <a:off x="2051720" y="260648"/>
            <a:ext cx="5149850" cy="6066432"/>
            <a:chOff x="1125538" y="293688"/>
            <a:chExt cx="4320480" cy="5759450"/>
          </a:xfrm>
        </p:grpSpPr>
        <p:pic>
          <p:nvPicPr>
            <p:cNvPr id="94213" name="Picture 2">
              <a:extLst>
                <a:ext uri="{FF2B5EF4-FFF2-40B4-BE49-F238E27FC236}">
                  <a16:creationId xmlns:a16="http://schemas.microsoft.com/office/drawing/2014/main" id="{0278C186-6559-4BBB-8758-591530996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538" y="293688"/>
              <a:ext cx="4319587" cy="575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Rettangolo 4">
              <a:extLst>
                <a:ext uri="{FF2B5EF4-FFF2-40B4-BE49-F238E27FC236}">
                  <a16:creationId xmlns:a16="http://schemas.microsoft.com/office/drawing/2014/main" id="{A52298F2-9DE3-4D80-926A-A228C3BA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56" y="1517824"/>
              <a:ext cx="151296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50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80A5F9-AACC-4299-BFC4-E56EA0088309}"/>
              </a:ext>
            </a:extLst>
          </p:cNvPr>
          <p:cNvSpPr txBox="1"/>
          <p:nvPr/>
        </p:nvSpPr>
        <p:spPr>
          <a:xfrm>
            <a:off x="4348723" y="5619922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lepidotrichi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247B1D-9611-483C-B5B8-1E54430344B8}"/>
              </a:ext>
            </a:extLst>
          </p:cNvPr>
          <p:cNvSpPr txBox="1"/>
          <p:nvPr/>
        </p:nvSpPr>
        <p:spPr>
          <a:xfrm>
            <a:off x="5713849" y="987319"/>
            <a:ext cx="180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Coste poco sviluppate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40404D6-44E1-48AA-A0D6-1BE2AA9DF854}"/>
              </a:ext>
            </a:extLst>
          </p:cNvPr>
          <p:cNvCxnSpPr/>
          <p:nvPr/>
        </p:nvCxnSpPr>
        <p:spPr bwMode="auto">
          <a:xfrm flipH="1">
            <a:off x="5398176" y="1550031"/>
            <a:ext cx="631347" cy="227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5C8DAF-38F2-4F07-A611-E81431CB667F}"/>
              </a:ext>
            </a:extLst>
          </p:cNvPr>
          <p:cNvSpPr txBox="1"/>
          <p:nvPr/>
        </p:nvSpPr>
        <p:spPr>
          <a:xfrm>
            <a:off x="6754966" y="146776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Cinto pelvico a contatto con la colonna vertebrale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EDBCE6F-21EC-4E0F-8620-DC58D2DE133E}"/>
              </a:ext>
            </a:extLst>
          </p:cNvPr>
          <p:cNvCxnSpPr/>
          <p:nvPr/>
        </p:nvCxnSpPr>
        <p:spPr bwMode="auto">
          <a:xfrm flipH="1">
            <a:off x="6156274" y="1980105"/>
            <a:ext cx="631347" cy="227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ttangolo 13">
            <a:extLst>
              <a:ext uri="{FF2B5EF4-FFF2-40B4-BE49-F238E27FC236}">
                <a16:creationId xmlns:a16="http://schemas.microsoft.com/office/drawing/2014/main" id="{548BE69C-F7C8-4DE1-9F07-4AC60801E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8" y="4407984"/>
            <a:ext cx="637383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Era privo di articolazione mobile tra </a:t>
            </a:r>
            <a:r>
              <a:rPr lang="it-IT" altLang="it-IT" sz="1275" dirty="0" err="1"/>
              <a:t>autopodio</a:t>
            </a:r>
            <a:r>
              <a:rPr lang="it-IT" altLang="it-IT" sz="1275" dirty="0"/>
              <a:t> e </a:t>
            </a:r>
            <a:r>
              <a:rPr lang="it-IT" altLang="it-IT" sz="1275" dirty="0" err="1"/>
              <a:t>zeugopodio</a:t>
            </a:r>
            <a:r>
              <a:rPr lang="it-IT" altLang="it-IT" sz="1275" dirty="0"/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275" dirty="0"/>
              <a:t>Raggi dermici sulla pinna caudale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41"/>
    </mc:Choice>
    <mc:Fallback xmlns="">
      <p:transition spd="slow" advTm="1098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9577B91-E6BB-4A94-AB9A-334FFBB4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09186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33"/>
    </mc:Choice>
    <mc:Fallback xmlns="">
      <p:transition spd="slow" advTm="114333"/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375</Words>
  <Application>Microsoft Office PowerPoint</Application>
  <PresentationFormat>Presentazione su schermo (4:3)</PresentationFormat>
  <Paragraphs>56</Paragraphs>
  <Slides>14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Harding</vt:lpstr>
      <vt:lpstr>Struttura predefinita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Castiglia</dc:creator>
  <cp:lastModifiedBy>riccardo castiglia</cp:lastModifiedBy>
  <cp:revision>23</cp:revision>
  <dcterms:created xsi:type="dcterms:W3CDTF">2020-04-16T10:32:37Z</dcterms:created>
  <dcterms:modified xsi:type="dcterms:W3CDTF">2021-04-27T10:27:55Z</dcterms:modified>
</cp:coreProperties>
</file>