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comments/comment1.xml" ContentType="application/vnd.openxmlformats-officedocument.presentationml.comments+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36" r:id="rId2"/>
    <p:sldId id="265" r:id="rId3"/>
    <p:sldId id="337" r:id="rId4"/>
    <p:sldId id="281" r:id="rId5"/>
    <p:sldId id="269" r:id="rId6"/>
    <p:sldId id="270" r:id="rId7"/>
    <p:sldId id="271" r:id="rId8"/>
    <p:sldId id="319" r:id="rId9"/>
    <p:sldId id="264" r:id="rId10"/>
    <p:sldId id="282" r:id="rId11"/>
    <p:sldId id="263" r:id="rId12"/>
    <p:sldId id="260" r:id="rId13"/>
    <p:sldId id="261" r:id="rId14"/>
    <p:sldId id="338" r:id="rId15"/>
    <p:sldId id="309" r:id="rId16"/>
    <p:sldId id="283" r:id="rId17"/>
    <p:sldId id="287" r:id="rId18"/>
    <p:sldId id="288" r:id="rId19"/>
    <p:sldId id="290" r:id="rId20"/>
    <p:sldId id="317" r:id="rId21"/>
    <p:sldId id="316" r:id="rId22"/>
    <p:sldId id="339" r:id="rId23"/>
    <p:sldId id="300" r:id="rId24"/>
    <p:sldId id="297" r:id="rId25"/>
    <p:sldId id="299" r:id="rId26"/>
    <p:sldId id="298" r:id="rId27"/>
    <p:sldId id="311" r:id="rId28"/>
    <p:sldId id="266" r:id="rId29"/>
    <p:sldId id="276" r:id="rId30"/>
    <p:sldId id="286" r:id="rId31"/>
    <p:sldId id="272" r:id="rId32"/>
    <p:sldId id="291" r:id="rId33"/>
    <p:sldId id="296" r:id="rId34"/>
    <p:sldId id="292" r:id="rId35"/>
    <p:sldId id="307" r:id="rId36"/>
    <p:sldId id="303" r:id="rId37"/>
    <p:sldId id="304" r:id="rId38"/>
    <p:sldId id="330" r:id="rId39"/>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cardo castiglia" initials="rc" lastIdx="1" clrIdx="0">
    <p:extLst>
      <p:ext uri="{19B8F6BF-5375-455C-9EA6-DF929625EA0E}">
        <p15:presenceInfo xmlns:p15="http://schemas.microsoft.com/office/powerpoint/2012/main" userId="riccardo castig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2046" y="78"/>
      </p:cViewPr>
      <p:guideLst/>
    </p:cSldViewPr>
  </p:slideViewPr>
  <p:notesTextViewPr>
    <p:cViewPr>
      <p:scale>
        <a:sx n="1" d="1"/>
        <a:sy n="1" d="1"/>
      </p:scale>
      <p:origin x="0" y="0"/>
    </p:cViewPr>
  </p:notesTextViewPr>
  <p:sorterViewPr>
    <p:cViewPr varScale="1">
      <p:scale>
        <a:sx n="100" d="100"/>
        <a:sy n="100" d="100"/>
      </p:scale>
      <p:origin x="0" y="-68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30T13:00:23.920" idx="1">
    <p:pos x="10" y="10"/>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E9010-2018-4168-863B-FFB2CEFD48C1}" type="datetimeFigureOut">
              <a:rPr lang="it-IT" smtClean="0"/>
              <a:t>09/04/2021</a:t>
            </a:fld>
            <a:endParaRPr lang="it-IT"/>
          </a:p>
        </p:txBody>
      </p:sp>
      <p:sp>
        <p:nvSpPr>
          <p:cNvPr id="4" name="Segnaposto immagine diapositiva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529B9-7A56-4A44-9B7C-3184DB7974EC}" type="slidenum">
              <a:rPr lang="it-IT" smtClean="0"/>
              <a:t>‹N›</a:t>
            </a:fld>
            <a:endParaRPr lang="it-IT"/>
          </a:p>
        </p:txBody>
      </p:sp>
    </p:spTree>
    <p:extLst>
      <p:ext uri="{BB962C8B-B14F-4D97-AF65-F5344CB8AC3E}">
        <p14:creationId xmlns:p14="http://schemas.microsoft.com/office/powerpoint/2010/main" val="3770353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136A22D2-FD63-4AE5-A9AA-EC18688A3D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6A80B4-549D-4180-947E-07051A54307E}" type="slidenum">
              <a:rPr lang="it-IT" altLang="it-IT"/>
              <a:pPr eaLnBrk="1" hangingPunct="1"/>
              <a:t>2</a:t>
            </a:fld>
            <a:endParaRPr lang="it-IT" altLang="it-IT"/>
          </a:p>
        </p:txBody>
      </p:sp>
      <p:sp>
        <p:nvSpPr>
          <p:cNvPr id="62467" name="Rectangle 2">
            <a:extLst>
              <a:ext uri="{FF2B5EF4-FFF2-40B4-BE49-F238E27FC236}">
                <a16:creationId xmlns:a16="http://schemas.microsoft.com/office/drawing/2014/main" id="{90E43EF1-CDB1-4F16-A9DF-5FE7C97FABD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22A3FD89-4A4B-458D-9B7E-BD80EEB179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Una delle caratteristiche più rilevanti del progetto animale è la loro costituzione in parti ripetute. Questo vale per invertebrati e vertebrati e per la morfologia generale come per organi particolari.</a:t>
            </a:r>
          </a:p>
          <a:p>
            <a:pPr eaLnBrk="1" hangingPunct="1"/>
            <a:endParaRPr lang="it-IT" altLang="it-IT">
              <a:latin typeface="Arial" panose="020B0604020202020204" pitchFamily="34" charset="0"/>
            </a:endParaRPr>
          </a:p>
          <a:p>
            <a:pPr eaLnBrk="1" hangingPunct="1"/>
            <a:r>
              <a:rPr lang="it-IT" altLang="it-IT">
                <a:latin typeface="Arial" panose="020B0604020202020204" pitchFamily="34" charset="0"/>
              </a:rPr>
              <a:t>I cambiameni morfologici possono rientrate tutti in una di queste categorie: Cambiamenti nel numero degli elementi ripetuti (variazione meristica). Diversificazione degli elementi omologhi in serie</a:t>
            </a:r>
          </a:p>
          <a:p>
            <a:pPr eaLnBrk="1" hangingPunct="1"/>
            <a:r>
              <a:rPr lang="it-IT" altLang="it-IT">
                <a:latin typeface="Arial" panose="020B0604020202020204" pitchFamily="34" charset="0"/>
              </a:rPr>
              <a:t>Diversificazione degli elementi omologhi, Novità evolutive.</a:t>
            </a:r>
          </a:p>
          <a:p>
            <a:pPr eaLnBrk="1" hangingPunct="1"/>
            <a:endParaRPr lang="it-IT" altLang="it-IT">
              <a:latin typeface="Arial" panose="020B0604020202020204" pitchFamily="34" charset="0"/>
            </a:endParaRPr>
          </a:p>
          <a:p>
            <a:pPr eaLnBrk="1" hangingPunct="1">
              <a:spcBef>
                <a:spcPct val="0"/>
              </a:spcBef>
            </a:pPr>
            <a:endParaRPr lang="it-IT" altLang="it-IT">
              <a:latin typeface="Arial" panose="020B0604020202020204" pitchFamily="34" charset="0"/>
            </a:endParaRPr>
          </a:p>
          <a:p>
            <a:pPr eaLnBrk="1" hangingPunct="1"/>
            <a:endParaRPr lang="it-IT" altLang="it-IT">
              <a:latin typeface="Arial" panose="020B0604020202020204" pitchFamily="34" charset="0"/>
            </a:endParaRPr>
          </a:p>
          <a:p>
            <a:pPr eaLnBrk="1" hangingPunct="1"/>
            <a:r>
              <a:rPr lang="it-IT" altLang="it-IT">
                <a:latin typeface="Arial" panose="020B0604020202020204" pitchFamily="34" charset="0"/>
              </a:rPr>
              <a:t>(Carrol. Pag 8, 13)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9F8F36C8-1974-4C6A-ACFA-687DB02569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3363FE-8921-42DD-A447-75C202A8D5C4}" type="slidenum">
              <a:rPr lang="it-IT" altLang="it-IT"/>
              <a:pPr eaLnBrk="1" hangingPunct="1"/>
              <a:t>11</a:t>
            </a:fld>
            <a:endParaRPr lang="it-IT" altLang="it-IT"/>
          </a:p>
        </p:txBody>
      </p:sp>
      <p:sp>
        <p:nvSpPr>
          <p:cNvPr id="71683" name="Rectangle 2">
            <a:extLst>
              <a:ext uri="{FF2B5EF4-FFF2-40B4-BE49-F238E27FC236}">
                <a16:creationId xmlns:a16="http://schemas.microsoft.com/office/drawing/2014/main" id="{7A858FE5-0AC5-48BE-8948-5C3703B16AF9}"/>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30BCA7F8-3194-44CA-951B-5E3C90496E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Carrol, 114-117</a:t>
            </a:r>
          </a:p>
          <a:p>
            <a:pPr eaLnBrk="1" hangingPunct="1"/>
            <a:r>
              <a:rPr lang="it-IT" altLang="it-IT">
                <a:latin typeface="Arial" panose="020B0604020202020204" pitchFamily="34" charset="0"/>
              </a:rPr>
              <a:t>La storia evolutiva dei geni hox è molto ben conosciuta e si può tracciarne l’evoluzione. Gli Cnidari hanno solo due geni hox, d’altra parte sono degli organismi morfologicamente molto semplici. Sono infatti diblastici e a simmetria radiale.</a:t>
            </a:r>
          </a:p>
          <a:p>
            <a:pPr eaLnBrk="1" hangingPunct="1"/>
            <a:r>
              <a:rPr lang="it-IT" altLang="it-IT">
                <a:latin typeface="Arial" panose="020B0604020202020204" pitchFamily="34" charset="0"/>
              </a:rPr>
              <a:t>Tutti i bilateri, invece hanno almeno due gruppi di geni anteriori, un gruppo multiplo centrale e un gruppo multiplo posteriore.</a:t>
            </a:r>
          </a:p>
          <a:p>
            <a:pPr eaLnBrk="1" hangingPunct="1"/>
            <a:r>
              <a:rPr lang="it-IT" altLang="it-IT">
                <a:latin typeface="Arial" panose="020B0604020202020204" pitchFamily="34" charset="0"/>
              </a:rPr>
              <a:t>Nei deuterostomi, il complesso si è espanso notevolmente attraverso l’espansione dei gruppi centrale e posteriore.</a:t>
            </a:r>
          </a:p>
          <a:p>
            <a:pPr eaLnBrk="1" hangingPunct="1"/>
            <a:r>
              <a:rPr lang="it-IT" altLang="it-IT">
                <a:latin typeface="Arial" panose="020B0604020202020204" pitchFamily="34" charset="0"/>
              </a:rPr>
              <a:t>Al livello dei vertebrati ci sono stati degli eventi di duplicazione genica. Negli echinodermi esiste un unico complesso hox. E anche nelle ascidie e nell’anfiosso. </a:t>
            </a:r>
          </a:p>
          <a:p>
            <a:pPr eaLnBrk="1" hangingPunct="1"/>
            <a:endParaRPr lang="it-IT" altLang="it-I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778604B-DD42-4063-A417-088B2F7909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807AD5-25C9-4340-A1D8-9B445453806E}" type="slidenum">
              <a:rPr lang="it-IT" altLang="it-IT"/>
              <a:pPr eaLnBrk="1" hangingPunct="1"/>
              <a:t>12</a:t>
            </a:fld>
            <a:endParaRPr lang="it-IT" altLang="it-IT"/>
          </a:p>
        </p:txBody>
      </p:sp>
      <p:sp>
        <p:nvSpPr>
          <p:cNvPr id="72707" name="Rectangle 2">
            <a:extLst>
              <a:ext uri="{FF2B5EF4-FFF2-40B4-BE49-F238E27FC236}">
                <a16:creationId xmlns:a16="http://schemas.microsoft.com/office/drawing/2014/main" id="{BD874274-C5D9-41CB-BED6-469ECA91FC5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6F070B7-F48B-44A5-838E-8E6C6B947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err="1">
                <a:latin typeface="Arial" panose="020B0604020202020204" pitchFamily="34" charset="0"/>
              </a:rPr>
              <a:t>Liem</a:t>
            </a:r>
            <a:r>
              <a:rPr lang="it-IT" altLang="it-IT" dirty="0">
                <a:latin typeface="Arial" panose="020B0604020202020204" pitchFamily="34" charset="0"/>
              </a:rPr>
              <a:t>: 174-177 (testo italiano): cosa è successo nei </a:t>
            </a:r>
            <a:r>
              <a:rPr lang="it-IT" altLang="it-IT" dirty="0" err="1">
                <a:latin typeface="Arial" panose="020B0604020202020204" pitchFamily="34" charset="0"/>
              </a:rPr>
              <a:t>cranioti</a:t>
            </a:r>
            <a:r>
              <a:rPr lang="it-IT" altLang="it-IT" dirty="0">
                <a:latin typeface="Arial" panose="020B0604020202020204" pitchFamily="34" charset="0"/>
              </a:rPr>
              <a:t>. Studi comparativi suggeriscono che la linea che ha portato ai </a:t>
            </a:r>
            <a:r>
              <a:rPr lang="it-IT" altLang="it-IT" dirty="0" err="1">
                <a:latin typeface="Arial" panose="020B0604020202020204" pitchFamily="34" charset="0"/>
              </a:rPr>
              <a:t>cranioti</a:t>
            </a:r>
            <a:r>
              <a:rPr lang="it-IT" altLang="it-IT" dirty="0">
                <a:latin typeface="Arial" panose="020B0604020202020204" pitchFamily="34" charset="0"/>
              </a:rPr>
              <a:t> sia stata soggetta a 2 eventi di duplicazione genica, il primo tra anfiosso e </a:t>
            </a:r>
            <a:r>
              <a:rPr lang="it-IT" altLang="it-IT" dirty="0" err="1">
                <a:latin typeface="Arial" panose="020B0604020202020204" pitchFamily="34" charset="0"/>
              </a:rPr>
              <a:t>cranioti</a:t>
            </a:r>
            <a:r>
              <a:rPr lang="it-IT" altLang="it-IT" dirty="0">
                <a:latin typeface="Arial" panose="020B0604020202020204" pitchFamily="34" charset="0"/>
              </a:rPr>
              <a:t>, il secondo tra agnati e gnatostomi. Poi in seguito alcuni geni </a:t>
            </a:r>
            <a:r>
              <a:rPr lang="it-IT" altLang="it-IT" dirty="0" err="1">
                <a:latin typeface="Arial" panose="020B0604020202020204" pitchFamily="34" charset="0"/>
              </a:rPr>
              <a:t>hox</a:t>
            </a:r>
            <a:r>
              <a:rPr lang="it-IT" altLang="it-IT" dirty="0">
                <a:latin typeface="Arial" panose="020B0604020202020204" pitchFamily="34" charset="0"/>
              </a:rPr>
              <a:t> sono stati perduti in alcune linee.</a:t>
            </a:r>
          </a:p>
          <a:p>
            <a:pPr eaLnBrk="1" hangingPunct="1"/>
            <a:r>
              <a:rPr lang="it-IT" altLang="it-IT" dirty="0">
                <a:latin typeface="Arial" panose="020B0604020202020204" pitchFamily="34" charset="0"/>
              </a:rPr>
              <a:t>Certamente, viene in mente che il fatto che troviamo un maggior numero di geni in organismi più complessi e questo può avere  un nesso  casuale. </a:t>
            </a:r>
          </a:p>
          <a:p>
            <a:pPr eaLnBrk="1" hangingPunct="1"/>
            <a:endParaRPr lang="it-IT" altLang="it-IT"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A94161DD-C3F1-459A-9DA7-D6581E33B2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2257FC-4922-43B9-A984-4056BD70241B}" type="slidenum">
              <a:rPr lang="it-IT" altLang="it-IT"/>
              <a:pPr eaLnBrk="1" hangingPunct="1"/>
              <a:t>16</a:t>
            </a:fld>
            <a:endParaRPr lang="it-IT" altLang="it-IT"/>
          </a:p>
        </p:txBody>
      </p:sp>
      <p:sp>
        <p:nvSpPr>
          <p:cNvPr id="73731" name="Rectangle 2">
            <a:extLst>
              <a:ext uri="{FF2B5EF4-FFF2-40B4-BE49-F238E27FC236}">
                <a16:creationId xmlns:a16="http://schemas.microsoft.com/office/drawing/2014/main" id="{711CB4DC-C9F3-4521-9760-DF88A55EEF62}"/>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6FF7D4E-AE27-429D-8D16-AD8505C254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Liem pag. 172-174. 1 esempio: le regioni dell’encefalo dei vertebrati. 1 esempio le regioni dell’encefalo dei vertebrati. I geni hox sono espressi in regioni parzialmente sovrapposte. Il differenziamento delle diverse regioni  quindi dovuto al diverso set di geni che si esprimono in quella regione.</a:t>
            </a:r>
          </a:p>
          <a:p>
            <a:pPr eaLnBrk="1" hangingPunct="1"/>
            <a:endParaRPr lang="it-IT" altLang="it-IT">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356B7D26-0E35-46E0-BCA8-0EB172BA52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261350-AEE8-49EC-A2F6-27E83FF9776B}" type="slidenum">
              <a:rPr lang="it-IT" altLang="it-IT"/>
              <a:pPr eaLnBrk="1" hangingPunct="1"/>
              <a:t>17</a:t>
            </a:fld>
            <a:endParaRPr lang="it-IT" altLang="it-IT"/>
          </a:p>
        </p:txBody>
      </p:sp>
      <p:sp>
        <p:nvSpPr>
          <p:cNvPr id="74755" name="Rectangle 2">
            <a:extLst>
              <a:ext uri="{FF2B5EF4-FFF2-40B4-BE49-F238E27FC236}">
                <a16:creationId xmlns:a16="http://schemas.microsoft.com/office/drawing/2014/main" id="{F48CC9A5-C224-4ADE-99C2-E8AFF340BD96}"/>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165488E1-4DF7-4EFD-9684-FA1CF55ECE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Kuratani</a:t>
            </a:r>
          </a:p>
          <a:p>
            <a:pPr eaLnBrk="1" hangingPunct="1"/>
            <a:r>
              <a:rPr lang="it-IT" altLang="it-IT">
                <a:latin typeface="Arial" panose="020B0604020202020204" pitchFamily="34" charset="0"/>
              </a:rPr>
              <a:t>La parziale sovrapposizione dei domini di espressione è un meccanismo comune per differenziare vare regioni modulari degli organismi. L’esempio delle vertebre.</a:t>
            </a:r>
          </a:p>
          <a:p>
            <a:pPr eaLnBrk="1" hangingPunct="1"/>
            <a:endParaRPr lang="it-IT" altLang="it-IT">
              <a:latin typeface="Arial" panose="020B0604020202020204" pitchFamily="34" charset="0"/>
            </a:endParaRPr>
          </a:p>
          <a:p>
            <a:pPr eaLnBrk="1" hangingPunct="1"/>
            <a:r>
              <a:rPr lang="it-IT" altLang="it-IT">
                <a:latin typeface="Arial" panose="020B0604020202020204" pitchFamily="34" charset="0"/>
              </a:rPr>
              <a:t>Alcuni geni hox che abbiamo trovato nella romboencefalo sono gli stessi qui rappresentati. È ovvio quindi che agiscono con un meccanismo a cascata sua altri geni.</a:t>
            </a:r>
          </a:p>
          <a:p>
            <a:pPr eaLnBrk="1" hangingPunct="1"/>
            <a:endParaRPr lang="it-IT" altLang="it-I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13401CA-B11D-462F-B8D5-5353C413A8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CD06BD-070A-46FD-BA59-F335F1C0A026}" type="slidenum">
              <a:rPr lang="it-IT" altLang="it-IT"/>
              <a:pPr eaLnBrk="1" hangingPunct="1"/>
              <a:t>18</a:t>
            </a:fld>
            <a:endParaRPr lang="it-IT" altLang="it-IT"/>
          </a:p>
        </p:txBody>
      </p:sp>
      <p:sp>
        <p:nvSpPr>
          <p:cNvPr id="75779" name="Rectangle 2">
            <a:extLst>
              <a:ext uri="{FF2B5EF4-FFF2-40B4-BE49-F238E27FC236}">
                <a16:creationId xmlns:a16="http://schemas.microsoft.com/office/drawing/2014/main" id="{071A0CFC-8642-4EFC-A7C3-84C14287F32B}"/>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E1BDF45F-00B5-41D1-A50C-39BB2A5EA8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Infinite forme bellissime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587F4F5-239D-47BA-B3DB-061F000B1A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46B810-2D1C-40ED-BAC5-4ECE16E5C7C3}" type="slidenum">
              <a:rPr lang="it-IT" altLang="it-IT"/>
              <a:pPr eaLnBrk="1" hangingPunct="1"/>
              <a:t>19</a:t>
            </a:fld>
            <a:endParaRPr lang="it-IT" altLang="it-IT"/>
          </a:p>
        </p:txBody>
      </p:sp>
      <p:sp>
        <p:nvSpPr>
          <p:cNvPr id="76803" name="Rectangle 2">
            <a:extLst>
              <a:ext uri="{FF2B5EF4-FFF2-40B4-BE49-F238E27FC236}">
                <a16:creationId xmlns:a16="http://schemas.microsoft.com/office/drawing/2014/main" id="{6F81605E-13B6-4AA1-A878-AD7AC58F3A02}"/>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5F01FBF4-9FFF-4ACE-B65A-22D78AC64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latin typeface="Arial" panose="020B0604020202020204" pitchFamily="34" charset="0"/>
              </a:rPr>
              <a:t>Le differenze nell’organizzazione dello scheletro assile e nella posizione (o la presenza degli arti) nei tetrapodi sono riflesse nei domini di espressione genica dei geni </a:t>
            </a:r>
            <a:r>
              <a:rPr lang="it-IT" altLang="it-IT" dirty="0" err="1">
                <a:latin typeface="Arial" panose="020B0604020202020204" pitchFamily="34" charset="0"/>
              </a:rPr>
              <a:t>Hox</a:t>
            </a:r>
            <a:r>
              <a:rPr lang="it-IT" altLang="it-IT" dirty="0">
                <a:latin typeface="Arial" panose="020B0604020202020204" pitchFamily="34" charset="0"/>
              </a:rPr>
              <a:t>. Nella figura i </a:t>
            </a:r>
            <a:r>
              <a:rPr lang="it-IT" altLang="it-IT" dirty="0" err="1">
                <a:latin typeface="Arial" panose="020B0604020202020204" pitchFamily="34" charset="0"/>
              </a:rPr>
              <a:t>somiti</a:t>
            </a:r>
            <a:r>
              <a:rPr lang="it-IT" altLang="it-IT" dirty="0">
                <a:latin typeface="Arial" panose="020B0604020202020204" pitchFamily="34" charset="0"/>
              </a:rPr>
              <a:t> sono cerchi e le vertebre sono quadrati. Al di sotto sono mostrati i confini anteriori di vari geni </a:t>
            </a:r>
            <a:r>
              <a:rPr lang="it-IT" altLang="it-IT" dirty="0" err="1">
                <a:latin typeface="Arial" panose="020B0604020202020204" pitchFamily="34" charset="0"/>
              </a:rPr>
              <a:t>hox</a:t>
            </a:r>
            <a:r>
              <a:rPr lang="it-IT" altLang="it-IT" dirty="0">
                <a:latin typeface="Arial" panose="020B0604020202020204" pitchFamily="34" charset="0"/>
              </a:rPr>
              <a:t>. Il confine del gene Hoxc6 si trova al livello della regione toracica e cervicale dove si originano gli arti. Nel pitone i confini dei geni hoxc6 e hoxc8 hanno un confine più anteriore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36CC01C1-E924-46CB-BD8B-90F54BB7F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83C5AC-7F13-45B7-ACB0-E475ED32A90E}" type="slidenum">
              <a:rPr lang="it-IT" altLang="it-IT"/>
              <a:pPr eaLnBrk="1" hangingPunct="1"/>
              <a:t>23</a:t>
            </a:fld>
            <a:endParaRPr lang="it-IT" altLang="it-IT"/>
          </a:p>
        </p:txBody>
      </p:sp>
      <p:sp>
        <p:nvSpPr>
          <p:cNvPr id="77827" name="Rectangle 2">
            <a:extLst>
              <a:ext uri="{FF2B5EF4-FFF2-40B4-BE49-F238E27FC236}">
                <a16:creationId xmlns:a16="http://schemas.microsoft.com/office/drawing/2014/main" id="{FC51FCB0-94ED-46BF-968A-36F03285DB17}"/>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D672FB00-BEC2-4F51-BB18-2B2EE009C5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La grande similitudine tra anfiosso e cranioti ovviamente fa si che ci sia un notevole interesse a capire i domini di espressione dei geni hox nell’anfiosso.</a:t>
            </a:r>
          </a:p>
          <a:p>
            <a:pPr eaLnBrk="1" hangingPunct="1"/>
            <a:r>
              <a:rPr lang="it-IT" altLang="it-IT">
                <a:latin typeface="Arial" panose="020B0604020202020204" pitchFamily="34" charset="0"/>
              </a:rPr>
              <a:t>The phylotypic stage???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015A3ABB-A0D8-40DA-B302-694EEBF694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ED377A-8E5E-41EB-B88F-DB226BCB478F}" type="slidenum">
              <a:rPr lang="it-IT" altLang="it-IT"/>
              <a:pPr eaLnBrk="1" hangingPunct="1"/>
              <a:t>24</a:t>
            </a:fld>
            <a:endParaRPr lang="it-IT" altLang="it-IT"/>
          </a:p>
        </p:txBody>
      </p:sp>
      <p:sp>
        <p:nvSpPr>
          <p:cNvPr id="78851" name="Rectangle 2">
            <a:extLst>
              <a:ext uri="{FF2B5EF4-FFF2-40B4-BE49-F238E27FC236}">
                <a16:creationId xmlns:a16="http://schemas.microsoft.com/office/drawing/2014/main" id="{D998A912-AC47-4CB5-81E0-EBDF38EC1903}"/>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899D7AC-3BEB-4DBF-9F9A-0B76C08C62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i="1">
                <a:latin typeface="Arial" panose="020B0604020202020204" pitchFamily="34" charset="0"/>
              </a:rPr>
              <a:t>Hox </a:t>
            </a:r>
            <a:r>
              <a:rPr lang="it-IT" altLang="it-IT" b="1">
                <a:latin typeface="Arial" panose="020B0604020202020204" pitchFamily="34" charset="0"/>
              </a:rPr>
              <a:t>Genes and Chordate Evolution</a:t>
            </a:r>
            <a:endParaRPr lang="it-IT" altLang="it-IT">
              <a:latin typeface="Arial" panose="020B0604020202020204" pitchFamily="34" charset="0"/>
            </a:endParaRPr>
          </a:p>
          <a:p>
            <a:pPr eaLnBrk="1" hangingPunct="1"/>
            <a:endParaRPr lang="it-IT" altLang="it-IT">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5AD87BE4-606B-4B35-8D28-41106DDD5C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049C5E-EC23-4744-B938-A084B89CCD2C}" type="slidenum">
              <a:rPr lang="it-IT" altLang="it-IT"/>
              <a:pPr eaLnBrk="1" hangingPunct="1"/>
              <a:t>25</a:t>
            </a:fld>
            <a:endParaRPr lang="it-IT" altLang="it-IT"/>
          </a:p>
        </p:txBody>
      </p:sp>
      <p:sp>
        <p:nvSpPr>
          <p:cNvPr id="79875" name="Rectangle 2">
            <a:extLst>
              <a:ext uri="{FF2B5EF4-FFF2-40B4-BE49-F238E27FC236}">
                <a16:creationId xmlns:a16="http://schemas.microsoft.com/office/drawing/2014/main" id="{B0D44B6D-2CA5-4E74-BF19-DB840680D963}"/>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C7399B82-9540-4D3F-8DBE-CCCD68D750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it-IT" altLang="it-IT" sz="1000">
                <a:latin typeface="Arial" panose="020B0604020202020204" pitchFamily="34" charset="0"/>
              </a:rPr>
              <a:t>Lo studio dei domini di espressione ci consente di fare delle considerazioni di omologia tra gruppi molto distanti. Il punto fondamentale è che si considerano  omologhi le strutture derivanti dalla espressione di geni hox omologhi. </a:t>
            </a:r>
          </a:p>
          <a:p>
            <a:pPr eaLnBrk="1" hangingPunct="1">
              <a:lnSpc>
                <a:spcPct val="90000"/>
              </a:lnSpc>
            </a:pPr>
            <a:r>
              <a:rPr lang="en-GB" altLang="it-IT" sz="1000">
                <a:latin typeface="Arial" panose="020B0604020202020204" pitchFamily="34" charset="0"/>
              </a:rPr>
              <a:t>In mouse and chick embryos, genes from paralogous groups 1 and 3 are expressed in the developing neural tube, with rostral limits to expression located in the hindbrain. </a:t>
            </a:r>
            <a:r>
              <a:rPr lang="it-IT" altLang="it-IT" sz="1000">
                <a:latin typeface="Arial" panose="020B0604020202020204" pitchFamily="34" charset="0"/>
              </a:rPr>
              <a:t>Group 1 genes </a:t>
            </a:r>
            <a:r>
              <a:rPr lang="en-GB" altLang="it-IT" sz="1000">
                <a:latin typeface="Arial" panose="020B0604020202020204" pitchFamily="34" charset="0"/>
              </a:rPr>
              <a:t>(Hoxa-1, Hoxb-1, and Hoxd-1) have a limit at the rhombomere 3/4 boundary; for group 3 genes (Hoxa-3, Hoxb-3, and Hoxd-3), the limit is the rhombomere 4/5 boundary (Hunt et al., 1991). Since the developing amphioxus neural tube does not show external segmentation, Hox gene expression must be described with reference to the adjacent somite pairs. AmphiHox-3 has a rostral limit in the neural tube adjacent to the division between somite pairs 4 and 5; the limit for AmphiHox-1 is approximately one somite more </a:t>
            </a:r>
            <a:r>
              <a:rPr lang="it-IT" altLang="it-IT" sz="1000">
                <a:latin typeface="Arial" panose="020B0604020202020204" pitchFamily="34" charset="0"/>
              </a:rPr>
              <a:t>anterior. </a:t>
            </a:r>
          </a:p>
          <a:p>
            <a:pPr eaLnBrk="1" hangingPunct="1">
              <a:lnSpc>
                <a:spcPct val="90000"/>
              </a:lnSpc>
            </a:pPr>
            <a:endParaRPr lang="it-IT" altLang="it-IT" sz="1000">
              <a:latin typeface="Arial" panose="020B0604020202020204" pitchFamily="34" charset="0"/>
            </a:endParaRPr>
          </a:p>
          <a:p>
            <a:pPr eaLnBrk="1" hangingPunct="1">
              <a:lnSpc>
                <a:spcPct val="90000"/>
              </a:lnSpc>
            </a:pPr>
            <a:r>
              <a:rPr lang="en-GB" altLang="it-IT" sz="1000">
                <a:latin typeface="Arial" panose="020B0604020202020204" pitchFamily="34" charset="0"/>
              </a:rPr>
              <a:t>In Fig. 4, we use these Hox gene expression limits as clues to homology between amphioxus and vertebrates body </a:t>
            </a:r>
            <a:r>
              <a:rPr lang="it-IT" altLang="it-IT" sz="1000">
                <a:latin typeface="Arial" panose="020B0604020202020204" pitchFamily="34" charset="0"/>
              </a:rPr>
              <a:t>plans. The comparison helps resolve a long-standing uncer-tainty about homology between the amphioxus nerve cord and regions of the vertebrate brain. Willey (1894) contrasted several alternative schemes proposed in the last century, including Stieda’s popular view that the entire vertebrate brain is homologous to the small ‘‘cerebral vesicle’’ of amphioxus (a dilation of the most rostral region of the nerve cord). The Hox gene expression data challenge this view, since they imply that the vertebrate hindbrain is homologous to an extensive region of the amphioxus neural tube, extending posterior to somite five. In this view, the cerebral vesicle can only be homologous to regions rostral to the hindbrain. This conclusion has gained recent support from detailed examination of the cellular architecture of the amphioxus cerebral vesicle, determined by serial transmission electron microcopy (Lacalli et al., 1994). This study suggested that the amphioxus cerebral vesicle contains struc</a:t>
            </a:r>
            <a:r>
              <a:rPr lang="en-GB" altLang="it-IT" sz="1000">
                <a:latin typeface="Arial" panose="020B0604020202020204" pitchFamily="34" charset="0"/>
              </a:rPr>
              <a:t>tures and cell types homologous to those of the diencephalon; recent data also point to a short midbrain homologue posterior to the cerebral vesicle (T. C. Lacalli, personal com-munication).</a:t>
            </a:r>
            <a:r>
              <a:rPr lang="it-IT" altLang="it-IT" sz="1000">
                <a:latin typeface="Arial" panose="020B0604020202020204" pitchFamily="34" charset="0"/>
              </a:rPr>
              <a:t> </a:t>
            </a:r>
          </a:p>
          <a:p>
            <a:pPr eaLnBrk="1" hangingPunct="1">
              <a:lnSpc>
                <a:spcPct val="90000"/>
              </a:lnSpc>
            </a:pPr>
            <a:endParaRPr lang="it-IT" altLang="it-IT" sz="10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9DAEF389-B420-47A7-94CA-FF49F3C46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5A77BA-1AB1-4277-9CE1-1956F8CFA7AA}" type="slidenum">
              <a:rPr lang="it-IT" altLang="it-IT"/>
              <a:pPr eaLnBrk="1" hangingPunct="1"/>
              <a:t>26</a:t>
            </a:fld>
            <a:endParaRPr lang="it-IT" altLang="it-IT"/>
          </a:p>
        </p:txBody>
      </p:sp>
      <p:sp>
        <p:nvSpPr>
          <p:cNvPr id="80899" name="Rectangle 2">
            <a:extLst>
              <a:ext uri="{FF2B5EF4-FFF2-40B4-BE49-F238E27FC236}">
                <a16:creationId xmlns:a16="http://schemas.microsoft.com/office/drawing/2014/main" id="{703B6FD8-821E-4CE1-B0C0-462080F44FEC}"/>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383FA5DF-A49B-45E8-AA79-8FDCE1CAD5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Carrol capitolo 5 e 6 (la parte dedicata ai vertebrati).</a:t>
            </a:r>
          </a:p>
          <a:p>
            <a:pPr eaLnBrk="1" hangingPunct="1"/>
            <a:r>
              <a:rPr lang="it-IT" altLang="it-IT">
                <a:latin typeface="Arial" panose="020B0604020202020204" pitchFamily="34" charset="0"/>
              </a:rPr>
              <a:t>Mentre i geni hox regolano lo sviluppo del romboencefalo, la suddivisione della parte più anteriore dell’encefalo è regolata da geni simili nelle ascidie, nell’anfiosso e nei cranioti.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E4B50E96-608A-450F-A7F2-21E66ED74F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700751-0047-4ED9-9783-D3AEB8E6B542}" type="slidenum">
              <a:rPr lang="it-IT" altLang="it-IT"/>
              <a:pPr eaLnBrk="1" hangingPunct="1"/>
              <a:t>3</a:t>
            </a:fld>
            <a:endParaRPr lang="it-IT" altLang="it-IT"/>
          </a:p>
        </p:txBody>
      </p:sp>
      <p:sp>
        <p:nvSpPr>
          <p:cNvPr id="63491" name="Rectangle 2">
            <a:extLst>
              <a:ext uri="{FF2B5EF4-FFF2-40B4-BE49-F238E27FC236}">
                <a16:creationId xmlns:a16="http://schemas.microsoft.com/office/drawing/2014/main" id="{E665773B-8C6F-4B68-90E3-1016E581CF47}"/>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DF838E19-1C1A-486C-81CB-4BEA17980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(Carrol. Pag 8, 13)</a:t>
            </a:r>
          </a:p>
          <a:p>
            <a:pPr eaLnBrk="1" hangingPunct="1"/>
            <a:endParaRPr lang="it-IT" altLang="it-IT">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3F1F96EF-417C-42CB-B6CE-FB339ED5B6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ECC3BE-60DD-4FBF-9C71-5C874FFE22F1}" type="slidenum">
              <a:rPr lang="it-IT" altLang="it-IT"/>
              <a:pPr eaLnBrk="1" hangingPunct="1"/>
              <a:t>30</a:t>
            </a:fld>
            <a:endParaRPr lang="it-IT" altLang="it-IT"/>
          </a:p>
        </p:txBody>
      </p:sp>
      <p:sp>
        <p:nvSpPr>
          <p:cNvPr id="82947" name="Rectangle 2">
            <a:extLst>
              <a:ext uri="{FF2B5EF4-FFF2-40B4-BE49-F238E27FC236}">
                <a16:creationId xmlns:a16="http://schemas.microsoft.com/office/drawing/2014/main" id="{411216F8-7687-455C-8B34-CC5827A338AA}"/>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917BCB8-4857-43B2-B248-79297E2EF7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Queste osservazioni dimostrano che l’esatta posizione geografica di un dominio di espressione è regolata dalla combinazione di una serie di geni. Aggiungendo o togliendo o cambiando solo poche basi di qesti geni si piò modificare il  risultante dominio di espressione. L’evoluzione sarà quindi determinata dai cambiamenti di questi geni.</a:t>
            </a:r>
          </a:p>
          <a:p>
            <a:pPr eaLnBrk="1" hangingPunct="1"/>
            <a:endParaRPr lang="it-IT" altLang="it-IT">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48DC6DC8-38A8-4D14-B8AF-CC4D15A56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72A3CA-E121-49F6-8706-56D26DABB4B4}" type="slidenum">
              <a:rPr lang="it-IT" altLang="it-IT"/>
              <a:pPr eaLnBrk="1" hangingPunct="1"/>
              <a:t>4</a:t>
            </a:fld>
            <a:endParaRPr lang="it-IT" altLang="it-IT"/>
          </a:p>
        </p:txBody>
      </p:sp>
      <p:sp>
        <p:nvSpPr>
          <p:cNvPr id="64515" name="Rectangle 2">
            <a:extLst>
              <a:ext uri="{FF2B5EF4-FFF2-40B4-BE49-F238E27FC236}">
                <a16:creationId xmlns:a16="http://schemas.microsoft.com/office/drawing/2014/main" id="{E4950686-FD24-491B-ADA8-B6FD7032ACF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6F043E0E-0408-4015-9A66-6995DBA216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(Carrol. Pag 8, 13) altri esempi...serpente : un tetrapode senza arti.</a:t>
            </a:r>
          </a:p>
          <a:p>
            <a:pPr eaLnBrk="1" hangingPunct="1"/>
            <a:endParaRPr lang="it-IT" altLang="it-IT">
              <a:latin typeface="Arial" panose="020B0604020202020204" pitchFamily="34" charset="0"/>
            </a:endParaRPr>
          </a:p>
          <a:p>
            <a:pPr eaLnBrk="1" hangingPunct="1"/>
            <a:endParaRPr lang="it-IT" altLang="it-IT">
              <a:latin typeface="Arial" panose="020B0604020202020204" pitchFamily="34" charset="0"/>
            </a:endParaRPr>
          </a:p>
          <a:p>
            <a:pPr eaLnBrk="1" hangingPunct="1"/>
            <a:endParaRPr lang="it-IT" altLang="it-IT">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D2116FA-1CAF-4F15-9756-8615F87383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670DFF-4248-4179-A7EC-23344ACEF4B7}" type="slidenum">
              <a:rPr lang="it-IT" altLang="it-IT"/>
              <a:pPr eaLnBrk="1" hangingPunct="1"/>
              <a:t>5</a:t>
            </a:fld>
            <a:endParaRPr lang="it-IT" altLang="it-IT"/>
          </a:p>
        </p:txBody>
      </p:sp>
      <p:sp>
        <p:nvSpPr>
          <p:cNvPr id="65539" name="Rectangle 2">
            <a:extLst>
              <a:ext uri="{FF2B5EF4-FFF2-40B4-BE49-F238E27FC236}">
                <a16:creationId xmlns:a16="http://schemas.microsoft.com/office/drawing/2014/main" id="{593648EE-7357-4905-B119-E395D0249F6D}"/>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5C8572D-CA26-4AE3-89D9-A8F0557E5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(Carrol. Pag 8, 13) e anche infinite forme bellissime</a:t>
            </a:r>
          </a:p>
          <a:p>
            <a:pPr eaLnBrk="1" hangingPunct="1"/>
            <a:r>
              <a:rPr lang="it-IT" altLang="it-IT">
                <a:latin typeface="Arial" panose="020B0604020202020204" pitchFamily="34" charset="0"/>
              </a:rPr>
              <a:t>La variazione può coinvolgere diverse parti di un animale. Ad esempio l’eterodontia dei mammiferi.</a:t>
            </a:r>
          </a:p>
          <a:p>
            <a:pPr eaLnBrk="1" hangingPunct="1"/>
            <a:r>
              <a:rPr lang="it-IT" altLang="it-IT">
                <a:latin typeface="Arial" panose="020B0604020202020204" pitchFamily="34" charset="0"/>
              </a:rPr>
              <a:t>Esempio di strutture ripetute in una parte del organismo. Questo dà l‘esatta impressione che gran parte dell’organismo è modulare.</a:t>
            </a:r>
          </a:p>
          <a:p>
            <a:pPr eaLnBrk="1" hangingPunct="1"/>
            <a:r>
              <a:rPr lang="it-IT" altLang="it-IT">
                <a:latin typeface="Arial" panose="020B0604020202020204" pitchFamily="34" charset="0"/>
              </a:rPr>
              <a:t>Per quanto riguarda i vertebrati questa modularità non è solo nello scheletro. Ma nella muscolatura, nei reni, nel sistema nervoso (encefalo e nervi cranici). Ma anche il cuore, gli archi aortici, le branchie.</a:t>
            </a:r>
          </a:p>
          <a:p>
            <a:pPr eaLnBrk="1" hangingPunct="1"/>
            <a:endParaRPr lang="it-IT" altLang="it-IT">
              <a:latin typeface="Arial" panose="020B0604020202020204" pitchFamily="34" charset="0"/>
            </a:endParaRPr>
          </a:p>
          <a:p>
            <a:pPr eaLnBrk="1" hangingPunct="1"/>
            <a:endParaRPr lang="it-IT" altLang="it-I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F9A45A53-CA49-4F1D-8726-BE33771781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BA0693-FF14-42A7-AEFB-5BDA953F80A0}" type="slidenum">
              <a:rPr lang="it-IT" altLang="it-IT"/>
              <a:pPr eaLnBrk="1" hangingPunct="1"/>
              <a:t>6</a:t>
            </a:fld>
            <a:endParaRPr lang="it-IT" altLang="it-IT"/>
          </a:p>
        </p:txBody>
      </p:sp>
      <p:sp>
        <p:nvSpPr>
          <p:cNvPr id="66563" name="Rectangle 2">
            <a:extLst>
              <a:ext uri="{FF2B5EF4-FFF2-40B4-BE49-F238E27FC236}">
                <a16:creationId xmlns:a16="http://schemas.microsoft.com/office/drawing/2014/main" id="{CE61EF73-F1E8-46C2-AFFD-E53B8D8EA36F}"/>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95A5422F-935B-4AB9-B74A-01914C05C1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latin typeface="Arial" panose="020B0604020202020204" pitchFamily="34" charset="0"/>
              </a:rPr>
              <a:t>Infinite forme bellissime. </a:t>
            </a:r>
          </a:p>
          <a:p>
            <a:pPr eaLnBrk="1" hangingPunct="1"/>
            <a:r>
              <a:rPr lang="it-IT" altLang="it-IT" dirty="0">
                <a:latin typeface="Arial" panose="020B0604020202020204" pitchFamily="34" charset="0"/>
              </a:rPr>
              <a:t>Il primo a formalizzare che la variazione era dovuta a modifiche di elementi ripetuti è stato </a:t>
            </a:r>
            <a:r>
              <a:rPr lang="it-IT" altLang="it-IT" dirty="0" err="1">
                <a:latin typeface="Arial" panose="020B0604020202020204" pitchFamily="34" charset="0"/>
              </a:rPr>
              <a:t>Bateson</a:t>
            </a:r>
            <a:r>
              <a:rPr lang="it-IT" altLang="it-IT" dirty="0">
                <a:latin typeface="Arial" panose="020B0604020202020204" pitchFamily="34" charset="0"/>
              </a:rPr>
              <a:t>. </a:t>
            </a:r>
            <a:r>
              <a:rPr lang="it-IT" altLang="it-IT" dirty="0" err="1">
                <a:latin typeface="Arial" panose="020B0604020202020204" pitchFamily="34" charset="0"/>
              </a:rPr>
              <a:t>Bateson</a:t>
            </a:r>
            <a:r>
              <a:rPr lang="it-IT" altLang="it-IT" dirty="0">
                <a:latin typeface="Arial" panose="020B0604020202020204" pitchFamily="34" charset="0"/>
              </a:rPr>
              <a:t>, raccolse anche una grande varietà di mutazioni in cui questi caratteri sembravano mutare in modo discreto. Molto si è detto sul significato evolutivo di tali mutazioni che sembravano più appartenere a “mostri” senza futuro più che fornire materiale che potesse essere positivamente selezionato.</a:t>
            </a:r>
          </a:p>
          <a:p>
            <a:pPr eaLnBrk="1" hangingPunct="1"/>
            <a:r>
              <a:rPr lang="it-IT" altLang="it-IT" dirty="0">
                <a:latin typeface="Arial" panose="020B0604020202020204" pitchFamily="34" charset="0"/>
              </a:rPr>
              <a:t>I moduli possono subire modificazioni a causa di mutazioni genetiche che ne modificano l’identità con un meccanismo “tutto o nulla”. Quindi ci deve essere un meccanismo genetico a monte che regola se un segmento corporeo sarà di un tipo o di un altro tipo.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3316069-6F73-42E0-B096-72A23D7E29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4F368B0-1A9C-427C-A443-BDC1B1DBB7E7}" type="slidenum">
              <a:rPr lang="it-IT" altLang="it-IT"/>
              <a:pPr eaLnBrk="1" hangingPunct="1"/>
              <a:t>7</a:t>
            </a:fld>
            <a:endParaRPr lang="it-IT" altLang="it-IT"/>
          </a:p>
        </p:txBody>
      </p:sp>
      <p:sp>
        <p:nvSpPr>
          <p:cNvPr id="67587" name="Rectangle 2">
            <a:extLst>
              <a:ext uri="{FF2B5EF4-FFF2-40B4-BE49-F238E27FC236}">
                <a16:creationId xmlns:a16="http://schemas.microsoft.com/office/drawing/2014/main" id="{843EC0C2-1464-4FF2-8EB4-8811EFFFB97F}"/>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96F7D4F6-DBAB-470C-A72F-D27C08882F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latin typeface="Arial" panose="020B0604020202020204" pitchFamily="34" charset="0"/>
              </a:rPr>
              <a:t>Il più famoso mutante omeotico. Chiaramente un animale senza futuro....</a:t>
            </a:r>
          </a:p>
          <a:p>
            <a:pPr eaLnBrk="1" hangingPunct="1"/>
            <a:r>
              <a:rPr lang="it-IT" altLang="it-IT" dirty="0">
                <a:latin typeface="Arial" panose="020B0604020202020204" pitchFamily="34" charset="0"/>
              </a:rPr>
              <a:t>mutazioni omeotiche meno appariscenti possono invece essere forse di una qualche utilità.....recente la scoperta di un centopiedi con un numero di zampe doppie rispetto a quelle della specie più affine.. L’esempio della focomelia nei pinnipedi.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26D47CD-CCFE-4CA8-8C33-6991CE661AC5}" type="slidenum">
              <a:rPr lang="it-IT" altLang="it-IT" smtClean="0"/>
              <a:pPr/>
              <a:t>8</a:t>
            </a:fld>
            <a:endParaRPr lang="it-IT" altLang="it-IT"/>
          </a:p>
        </p:txBody>
      </p:sp>
    </p:spTree>
    <p:extLst>
      <p:ext uri="{BB962C8B-B14F-4D97-AF65-F5344CB8AC3E}">
        <p14:creationId xmlns:p14="http://schemas.microsoft.com/office/powerpoint/2010/main" val="1137062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97111AC-DC08-46FF-B3A6-DEF582F44A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684A85-3FCF-4AC5-B5E4-2F824E001DBE}" type="slidenum">
              <a:rPr lang="it-IT" altLang="it-IT"/>
              <a:pPr eaLnBrk="1" hangingPunct="1"/>
              <a:t>9</a:t>
            </a:fld>
            <a:endParaRPr lang="it-IT" altLang="it-IT"/>
          </a:p>
        </p:txBody>
      </p:sp>
      <p:sp>
        <p:nvSpPr>
          <p:cNvPr id="68611" name="Rectangle 2">
            <a:extLst>
              <a:ext uri="{FF2B5EF4-FFF2-40B4-BE49-F238E27FC236}">
                <a16:creationId xmlns:a16="http://schemas.microsoft.com/office/drawing/2014/main" id="{75D3CAAD-094C-4E6D-83D2-19A5D32C98F9}"/>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36E17712-7645-4746-8D48-1DA96A92F4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Carrol pag. 45-47</a:t>
            </a:r>
          </a:p>
          <a:p>
            <a:pPr eaLnBrk="1" hangingPunct="1"/>
            <a:r>
              <a:rPr lang="it-IT" altLang="it-IT">
                <a:latin typeface="Arial" panose="020B0604020202020204" pitchFamily="34" charset="0"/>
              </a:rPr>
              <a:t>Un’altro esempio tra i vertebrati...qui la variazione è molto meno drastica....</a:t>
            </a:r>
          </a:p>
          <a:p>
            <a:pPr eaLnBrk="1" hangingPunct="1"/>
            <a:r>
              <a:rPr lang="it-IT" altLang="it-IT">
                <a:latin typeface="Arial" panose="020B0604020202020204" pitchFamily="34" charset="0"/>
              </a:rPr>
              <a:t>(descrizione mettendo in risalto la terminologia che dimostra la presenza di mutazioni semplici di geni che stanno alla base del differenziamento delle vertebre).</a:t>
            </a:r>
          </a:p>
          <a:p>
            <a:pPr eaLnBrk="1" hangingPunct="1"/>
            <a:r>
              <a:rPr lang="it-IT" altLang="it-IT">
                <a:latin typeface="Arial" panose="020B0604020202020204" pitchFamily="34" charset="0"/>
              </a:rPr>
              <a:t>Queste osservazioni ci permettono di sperare di capire la base genetica delle differenze anatomiche macroscopiche che caraterizzano i diversi taxa di vertebrati.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CD34ADE3-D235-475E-AA08-3D71FE345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6C3AAA-A68D-4D73-ADE4-79424D3C0231}" type="slidenum">
              <a:rPr lang="it-IT" altLang="it-IT"/>
              <a:pPr eaLnBrk="1" hangingPunct="1"/>
              <a:t>10</a:t>
            </a:fld>
            <a:endParaRPr lang="it-IT" altLang="it-IT"/>
          </a:p>
        </p:txBody>
      </p:sp>
      <p:sp>
        <p:nvSpPr>
          <p:cNvPr id="70659" name="Rectangle 2">
            <a:extLst>
              <a:ext uri="{FF2B5EF4-FFF2-40B4-BE49-F238E27FC236}">
                <a16:creationId xmlns:a16="http://schemas.microsoft.com/office/drawing/2014/main" id="{6245BC63-28F2-4E05-99BA-404434C68120}"/>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7664CB9D-F7EE-4027-8C0A-D9A823B02C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latin typeface="Arial" panose="020B0604020202020204" pitchFamily="34" charset="0"/>
              </a:rPr>
              <a:t>Il concetto di “dominio di espressione”. La </a:t>
            </a:r>
            <a:r>
              <a:rPr lang="it-IT" altLang="it-IT" dirty="0" err="1">
                <a:latin typeface="Arial" panose="020B0604020202020204" pitchFamily="34" charset="0"/>
              </a:rPr>
              <a:t>colinearità</a:t>
            </a:r>
            <a:r>
              <a:rPr lang="it-IT" altLang="it-IT" dirty="0">
                <a:latin typeface="Arial" panose="020B0604020202020204" pitchFamily="34" charset="0"/>
              </a:rPr>
              <a:t> tra la posizione dei geni </a:t>
            </a:r>
            <a:r>
              <a:rPr lang="it-IT" altLang="it-IT" dirty="0" err="1">
                <a:latin typeface="Arial" panose="020B0604020202020204" pitchFamily="34" charset="0"/>
              </a:rPr>
              <a:t>hox</a:t>
            </a:r>
            <a:r>
              <a:rPr lang="it-IT" altLang="it-IT" dirty="0">
                <a:latin typeface="Arial" panose="020B0604020202020204" pitchFamily="34" charset="0"/>
              </a:rPr>
              <a:t> sui cromosomi e la disposizione </a:t>
            </a:r>
            <a:r>
              <a:rPr lang="it-IT" altLang="it-IT" dirty="0" err="1">
                <a:latin typeface="Arial" panose="020B0604020202020204" pitchFamily="34" charset="0"/>
              </a:rPr>
              <a:t>antero</a:t>
            </a:r>
            <a:r>
              <a:rPr lang="it-IT" altLang="it-IT" dirty="0">
                <a:latin typeface="Arial" panose="020B0604020202020204" pitchFamily="34" charset="0"/>
              </a:rPr>
              <a:t> posteriore dei loro domini di espressione.</a:t>
            </a:r>
          </a:p>
          <a:p>
            <a:pPr eaLnBrk="1" hangingPunct="1"/>
            <a:r>
              <a:rPr lang="it-IT" altLang="it-IT" dirty="0">
                <a:latin typeface="Arial" panose="020B0604020202020204" pitchFamily="34" charset="0"/>
              </a:rPr>
              <a:t>Questa figura ci dà l’esatta visione del piano comune di sviluppo tra organismi così diversi. Ci dice che l’antenato comune doveva avere qualcosa di simile e ci dice che attraverso lo studio della variazione di questi geni possiamo “capire” la macro-evoluzione.</a:t>
            </a:r>
          </a:p>
          <a:p>
            <a:pPr eaLnBrk="1" hangingPunct="1"/>
            <a:r>
              <a:rPr lang="it-IT" altLang="it-IT" dirty="0">
                <a:latin typeface="Arial" panose="020B0604020202020204" pitchFamily="34" charset="0"/>
              </a:rPr>
              <a:t>Il confronto tra i geni di sviluppo di diverse specie è divenuto una nuova disciplina che interfaccia embriologia e biologia evolutiva con il nome di Evo-devo. Tale disciplina confronta anche pattern di sviluppo differenti tra specie affini, e faremo qualche esempio più in là.</a:t>
            </a:r>
          </a:p>
          <a:p>
            <a:pPr eaLnBrk="1" hangingPunct="1"/>
            <a:endParaRPr lang="it-IT" altLang="it-IT" dirty="0">
              <a:latin typeface="Arial" panose="020B0604020202020204" pitchFamily="34" charset="0"/>
            </a:endParaRPr>
          </a:p>
          <a:p>
            <a:pPr eaLnBrk="1" hangingPunct="1"/>
            <a:r>
              <a:rPr lang="it-IT" altLang="it-IT" dirty="0">
                <a:latin typeface="Arial" panose="020B0604020202020204" pitchFamily="34" charset="0"/>
              </a:rPr>
              <a:t>Certamente i geni </a:t>
            </a:r>
            <a:r>
              <a:rPr lang="it-IT" altLang="it-IT" dirty="0" err="1">
                <a:latin typeface="Arial" panose="020B0604020202020204" pitchFamily="34" charset="0"/>
              </a:rPr>
              <a:t>hox</a:t>
            </a:r>
            <a:r>
              <a:rPr lang="it-IT" altLang="it-IT" dirty="0">
                <a:latin typeface="Arial" panose="020B0604020202020204" pitchFamily="34" charset="0"/>
              </a:rPr>
              <a:t> non sono gli unici geni che regolano lo sviluppo! E neanche gli unici geni regolatori! Sono semplicemente quelli che noi conosciamo meglio.</a:t>
            </a:r>
          </a:p>
          <a:p>
            <a:pPr eaLnBrk="1" hangingPunct="1"/>
            <a:endParaRPr lang="it-IT" altLang="it-IT"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FD981A1-C63D-41C4-856B-63C407E404B2}" type="datetimeFigureOut">
              <a:rPr lang="it-IT" smtClean="0"/>
              <a:t>09/04/2021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1813594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D981A1-C63D-41C4-856B-63C407E404B2}" type="datetimeFigureOut">
              <a:rPr lang="it-IT" smtClean="0"/>
              <a:t>09/04/2021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354024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D981A1-C63D-41C4-856B-63C407E404B2}" type="datetimeFigureOut">
              <a:rPr lang="it-IT" smtClean="0"/>
              <a:t>09/04/2021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107632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D981A1-C63D-41C4-856B-63C407E404B2}" type="datetimeFigureOut">
              <a:rPr lang="it-IT" smtClean="0"/>
              <a:t>09/04/2021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72065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FD981A1-C63D-41C4-856B-63C407E404B2}" type="datetimeFigureOut">
              <a:rPr lang="it-IT" smtClean="0"/>
              <a:t>09/04/2021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1237321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FD981A1-C63D-41C4-856B-63C407E404B2}" type="datetimeFigureOut">
              <a:rPr lang="it-IT" smtClean="0"/>
              <a:t>09/04/2021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250969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Content Placeholder 3"/>
          <p:cNvSpPr>
            <a:spLocks noGrp="1"/>
          </p:cNvSpPr>
          <p:nvPr>
            <p:ph sz="half" idx="2"/>
          </p:nvPr>
        </p:nvSpPr>
        <p:spPr>
          <a:xfrm>
            <a:off x="472381" y="3340100"/>
            <a:ext cx="2901255" cy="491278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Content Placeholder 5"/>
          <p:cNvSpPr>
            <a:spLocks noGrp="1"/>
          </p:cNvSpPr>
          <p:nvPr>
            <p:ph sz="quarter" idx="4"/>
          </p:nvPr>
        </p:nvSpPr>
        <p:spPr>
          <a:xfrm>
            <a:off x="3471863" y="3340100"/>
            <a:ext cx="2915543" cy="491278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FD981A1-C63D-41C4-856B-63C407E404B2}" type="datetimeFigureOut">
              <a:rPr lang="it-IT" smtClean="0"/>
              <a:t>09/04/2021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131633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FD981A1-C63D-41C4-856B-63C407E404B2}" type="datetimeFigureOut">
              <a:rPr lang="it-IT" smtClean="0"/>
              <a:t>09/04/2021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4188457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981A1-C63D-41C4-856B-63C407E404B2}" type="datetimeFigureOut">
              <a:rPr lang="it-IT" smtClean="0"/>
              <a:t>09/04/2021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181156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FD981A1-C63D-41C4-856B-63C407E404B2}" type="datetimeFigureOut">
              <a:rPr lang="it-IT" smtClean="0"/>
              <a:t>09/04/2021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218113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FD981A1-C63D-41C4-856B-63C407E404B2}" type="datetimeFigureOut">
              <a:rPr lang="it-IT" smtClean="0"/>
              <a:t>09/04/2021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480DE3C-D979-4E55-9C82-534DFA3C6CD4}" type="slidenum">
              <a:rPr lang="it-IT" smtClean="0"/>
              <a:t>‹N›</a:t>
            </a:fld>
            <a:endParaRPr lang="it-IT"/>
          </a:p>
        </p:txBody>
      </p:sp>
    </p:spTree>
    <p:extLst>
      <p:ext uri="{BB962C8B-B14F-4D97-AF65-F5344CB8AC3E}">
        <p14:creationId xmlns:p14="http://schemas.microsoft.com/office/powerpoint/2010/main" val="777201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9FD981A1-C63D-41C4-856B-63C407E404B2}" type="datetimeFigureOut">
              <a:rPr lang="it-IT" smtClean="0"/>
              <a:t>09/04/2021</a:t>
            </a:fld>
            <a:endParaRPr lang="it-IT"/>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9480DE3C-D979-4E55-9C82-534DFA3C6CD4}" type="slidenum">
              <a:rPr lang="it-IT" smtClean="0"/>
              <a:t>‹N›</a:t>
            </a:fld>
            <a:endParaRPr lang="it-IT"/>
          </a:p>
        </p:txBody>
      </p:sp>
    </p:spTree>
    <p:extLst>
      <p:ext uri="{BB962C8B-B14F-4D97-AF65-F5344CB8AC3E}">
        <p14:creationId xmlns:p14="http://schemas.microsoft.com/office/powerpoint/2010/main" val="26035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vmlDrawing" Target="../drawings/vmlDrawing7.vml"/><Relationship Id="rId6" Type="http://schemas.openxmlformats.org/officeDocument/2006/relationships/image" Target="../media/image17.png"/><Relationship Id="rId5" Type="http://schemas.openxmlformats.org/officeDocument/2006/relationships/oleObject" Target="../embeddings/oleObject8.bin"/><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vmlDrawing" Target="../drawings/vmlDrawing8.vml"/><Relationship Id="rId6" Type="http://schemas.openxmlformats.org/officeDocument/2006/relationships/image" Target="../media/image18.png"/><Relationship Id="rId5" Type="http://schemas.openxmlformats.org/officeDocument/2006/relationships/oleObject" Target="../embeddings/oleObject9.bin"/><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oleObject" Target="../embeddings/oleObject11.bin"/><Relationship Id="rId2" Type="http://schemas.openxmlformats.org/officeDocument/2006/relationships/tags" Target="../tags/tag8.xml"/><Relationship Id="rId1" Type="http://schemas.openxmlformats.org/officeDocument/2006/relationships/vmlDrawing" Target="../drawings/vmlDrawing9.vml"/><Relationship Id="rId6" Type="http://schemas.openxmlformats.org/officeDocument/2006/relationships/image" Target="../media/image23.png"/><Relationship Id="rId5" Type="http://schemas.openxmlformats.org/officeDocument/2006/relationships/oleObject" Target="../embeddings/oleObject10.bin"/><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3.bin"/><Relationship Id="rId5" Type="http://schemas.openxmlformats.org/officeDocument/2006/relationships/image" Target="../media/image35.png"/><Relationship Id="rId4"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Pv4Ca-f4W9Q"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7.png"/><Relationship Id="rId5" Type="http://schemas.openxmlformats.org/officeDocument/2006/relationships/oleObject" Target="../embeddings/oleObject4.bin"/><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png"/><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vmlDrawing" Target="../drawings/vmlDrawing5.vml"/><Relationship Id="rId6" Type="http://schemas.openxmlformats.org/officeDocument/2006/relationships/image" Target="../media/image9.png"/><Relationship Id="rId5" Type="http://schemas.openxmlformats.org/officeDocument/2006/relationships/oleObject" Target="../embeddings/oleObject6.bin"/><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3.png"/><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nfinite forme bellissime. La nuova scienza dell'Evo-Devo eBook by Sean B. Carroll">
            <a:extLst>
              <a:ext uri="{FF2B5EF4-FFF2-40B4-BE49-F238E27FC236}">
                <a16:creationId xmlns:a16="http://schemas.microsoft.com/office/drawing/2014/main" id="{71DC7713-1373-459D-81C0-A0DAFE995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66" y="219075"/>
            <a:ext cx="3154534" cy="4736269"/>
          </a:xfrm>
          <a:prstGeom prst="rect">
            <a:avLst/>
          </a:prstGeom>
          <a:noFill/>
          <a:extLst>
            <a:ext uri="{909E8E84-426E-40DD-AFC4-6F175D3DCCD1}">
              <a14:hiddenFill xmlns:a14="http://schemas.microsoft.com/office/drawing/2010/main">
                <a:solidFill>
                  <a:srgbClr val="FFFFFF"/>
                </a:solidFill>
              </a14:hiddenFill>
            </a:ext>
          </a:extLst>
        </p:spPr>
      </p:pic>
      <p:pic>
        <p:nvPicPr>
          <p:cNvPr id="95236" name="Picture 4" descr="Embrioni nel tempo profondo” | OggiScienza">
            <a:extLst>
              <a:ext uri="{FF2B5EF4-FFF2-40B4-BE49-F238E27FC236}">
                <a16:creationId xmlns:a16="http://schemas.microsoft.com/office/drawing/2014/main" id="{FC90A30E-92A2-42DC-87EF-DDC8112D4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292" y="219075"/>
            <a:ext cx="3117238" cy="473626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0508F64-4376-47DA-99E3-8D7A35DF2B80}"/>
              </a:ext>
            </a:extLst>
          </p:cNvPr>
          <p:cNvSpPr txBox="1"/>
          <p:nvPr/>
        </p:nvSpPr>
        <p:spPr>
          <a:xfrm>
            <a:off x="274466" y="6011957"/>
            <a:ext cx="6088234" cy="1354217"/>
          </a:xfrm>
          <a:prstGeom prst="rect">
            <a:avLst/>
          </a:prstGeom>
          <a:noFill/>
        </p:spPr>
        <p:txBody>
          <a:bodyPr wrap="square" rtlCol="0">
            <a:spAutoFit/>
          </a:bodyPr>
          <a:lstStyle/>
          <a:p>
            <a:pPr algn="ctr"/>
            <a:r>
              <a:rPr lang="it-IT" sz="2800" b="1" dirty="0"/>
              <a:t>Introduzione all’EVO DEVO</a:t>
            </a:r>
          </a:p>
          <a:p>
            <a:pPr algn="ctr"/>
            <a:endParaRPr lang="it-IT" b="1" dirty="0"/>
          </a:p>
          <a:p>
            <a:pPr algn="ctr"/>
            <a:r>
              <a:rPr lang="it-IT" b="1" dirty="0"/>
              <a:t>Lo studio delle basi genetiche delle modificazioni morfologiche </a:t>
            </a:r>
          </a:p>
        </p:txBody>
      </p:sp>
    </p:spTree>
    <p:extLst>
      <p:ext uri="{BB962C8B-B14F-4D97-AF65-F5344CB8AC3E}">
        <p14:creationId xmlns:p14="http://schemas.microsoft.com/office/powerpoint/2010/main" val="4278308357"/>
      </p:ext>
    </p:extLst>
  </p:cSld>
  <p:clrMapOvr>
    <a:masterClrMapping/>
  </p:clrMapOvr>
  <mc:AlternateContent xmlns:mc="http://schemas.openxmlformats.org/markup-compatibility/2006" xmlns:p14="http://schemas.microsoft.com/office/powerpoint/2010/main">
    <mc:Choice Requires="p14">
      <p:transition spd="slow" p14:dur="2000" advTm="261205"/>
    </mc:Choice>
    <mc:Fallback xmlns="">
      <p:transition spd="slow" advTm="26120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ox_gene">
            <a:extLst>
              <a:ext uri="{FF2B5EF4-FFF2-40B4-BE49-F238E27FC236}">
                <a16:creationId xmlns:a16="http://schemas.microsoft.com/office/drawing/2014/main" id="{E56DFE50-9FC2-4CF0-9DFD-8C6B113AD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788" y="1395413"/>
            <a:ext cx="5078412"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8" descr="Mus_Musculus">
            <a:extLst>
              <a:ext uri="{FF2B5EF4-FFF2-40B4-BE49-F238E27FC236}">
                <a16:creationId xmlns:a16="http://schemas.microsoft.com/office/drawing/2014/main" id="{6AE4AE76-8037-4C2E-B5EC-D9FE17095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65700"/>
            <a:ext cx="20574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7" descr="drosophila">
            <a:extLst>
              <a:ext uri="{FF2B5EF4-FFF2-40B4-BE49-F238E27FC236}">
                <a16:creationId xmlns:a16="http://schemas.microsoft.com/office/drawing/2014/main" id="{6A8BA952-53EE-401B-A837-92A652EDA2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47800"/>
            <a:ext cx="21351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9">
            <a:extLst>
              <a:ext uri="{FF2B5EF4-FFF2-40B4-BE49-F238E27FC236}">
                <a16:creationId xmlns:a16="http://schemas.microsoft.com/office/drawing/2014/main" id="{2AA4D52B-A69B-4966-8A5D-A02497A08D46}"/>
              </a:ext>
            </a:extLst>
          </p:cNvPr>
          <p:cNvSpPr>
            <a:spLocks noChangeArrowheads="1"/>
          </p:cNvSpPr>
          <p:nvPr/>
        </p:nvSpPr>
        <p:spPr bwMode="auto">
          <a:xfrm>
            <a:off x="523875" y="569472"/>
            <a:ext cx="47387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dirty="0"/>
              <a:t>domini di espressione</a:t>
            </a:r>
            <a:r>
              <a:rPr lang="it-IT" altLang="it-IT" sz="1400" dirty="0"/>
              <a:t>: regioni dove si esprimono i geni </a:t>
            </a:r>
          </a:p>
        </p:txBody>
      </p:sp>
      <p:sp>
        <p:nvSpPr>
          <p:cNvPr id="18438" name="Rectangle 10">
            <a:extLst>
              <a:ext uri="{FF2B5EF4-FFF2-40B4-BE49-F238E27FC236}">
                <a16:creationId xmlns:a16="http://schemas.microsoft.com/office/drawing/2014/main" id="{32430686-8B28-4C1B-9638-F0E3E927C82B}"/>
              </a:ext>
            </a:extLst>
          </p:cNvPr>
          <p:cNvSpPr>
            <a:spLocks noChangeArrowheads="1"/>
          </p:cNvSpPr>
          <p:nvPr/>
        </p:nvSpPr>
        <p:spPr bwMode="auto">
          <a:xfrm>
            <a:off x="523875" y="893026"/>
            <a:ext cx="6334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it-IT" altLang="it-IT" sz="1400" dirty="0"/>
              <a:t>La </a:t>
            </a:r>
            <a:r>
              <a:rPr lang="it-IT" altLang="it-IT" sz="1400" b="1" dirty="0" err="1"/>
              <a:t>colinearità</a:t>
            </a:r>
            <a:r>
              <a:rPr lang="it-IT" altLang="it-IT" sz="1400" b="1" dirty="0"/>
              <a:t> </a:t>
            </a:r>
            <a:r>
              <a:rPr lang="it-IT" altLang="it-IT" sz="1400" dirty="0"/>
              <a:t>tra la posizione dei geni </a:t>
            </a:r>
            <a:r>
              <a:rPr lang="it-IT" altLang="it-IT" sz="1400" dirty="0" err="1"/>
              <a:t>hox</a:t>
            </a:r>
            <a:r>
              <a:rPr lang="it-IT" altLang="it-IT" sz="1400" dirty="0"/>
              <a:t> sui cromosomi e la disposizione </a:t>
            </a:r>
            <a:r>
              <a:rPr lang="it-IT" altLang="it-IT" sz="1400" dirty="0" err="1"/>
              <a:t>antero</a:t>
            </a:r>
            <a:r>
              <a:rPr lang="it-IT" altLang="it-IT" sz="1400" dirty="0"/>
              <a:t> posteriore dei loro domini di espressione.</a:t>
            </a:r>
          </a:p>
        </p:txBody>
      </p:sp>
      <p:sp>
        <p:nvSpPr>
          <p:cNvPr id="31755" name="Rectangle 11">
            <a:extLst>
              <a:ext uri="{FF2B5EF4-FFF2-40B4-BE49-F238E27FC236}">
                <a16:creationId xmlns:a16="http://schemas.microsoft.com/office/drawing/2014/main" id="{0C97A802-28B3-48C2-8FD1-51FABFAB5550}"/>
              </a:ext>
            </a:extLst>
          </p:cNvPr>
          <p:cNvSpPr>
            <a:spLocks noChangeArrowheads="1"/>
          </p:cNvSpPr>
          <p:nvPr/>
        </p:nvSpPr>
        <p:spPr bwMode="auto">
          <a:xfrm>
            <a:off x="57150" y="7624763"/>
            <a:ext cx="6858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Il confronto tra i geni di sviluppo di diverse specie è divenuto una nuova disciplina che interfaccia embriologia e biologia evolutiva con il nome di </a:t>
            </a:r>
            <a:r>
              <a:rPr lang="it-IT" altLang="it-IT" b="1"/>
              <a:t>Evo-Devo</a:t>
            </a:r>
            <a:r>
              <a:rPr lang="it-IT" altLang="it-IT"/>
              <a:t>.</a:t>
            </a:r>
          </a:p>
          <a:p>
            <a:pPr eaLnBrk="1" hangingPunct="1"/>
            <a:r>
              <a:rPr lang="it-IT" altLang="it-IT"/>
              <a:t>I geni hox non sono gli unici geni che regolano lo sviluppo! Sono semplicemente quelli che noi conosciamo meglio.</a:t>
            </a:r>
          </a:p>
          <a:p>
            <a:pPr eaLnBrk="1" hangingPunct="1">
              <a:spcBef>
                <a:spcPct val="50000"/>
              </a:spcBef>
            </a:pPr>
            <a:endParaRPr lang="it-IT" altLang="it-IT" sz="1200"/>
          </a:p>
        </p:txBody>
      </p:sp>
      <p:sp>
        <p:nvSpPr>
          <p:cNvPr id="8" name="Rettangolo 7">
            <a:extLst>
              <a:ext uri="{FF2B5EF4-FFF2-40B4-BE49-F238E27FC236}">
                <a16:creationId xmlns:a16="http://schemas.microsoft.com/office/drawing/2014/main" id="{69A8A5FB-486F-4630-AA96-C468C35996B0}"/>
              </a:ext>
            </a:extLst>
          </p:cNvPr>
          <p:cNvSpPr/>
          <p:nvPr/>
        </p:nvSpPr>
        <p:spPr>
          <a:xfrm>
            <a:off x="-704850" y="3600450"/>
            <a:ext cx="9029700" cy="6153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CasellaDiTesto 2">
            <a:extLst>
              <a:ext uri="{FF2B5EF4-FFF2-40B4-BE49-F238E27FC236}">
                <a16:creationId xmlns:a16="http://schemas.microsoft.com/office/drawing/2014/main" id="{6B2B7D29-59EB-49AF-A42C-2F1C6A9A63FE}"/>
              </a:ext>
            </a:extLst>
          </p:cNvPr>
          <p:cNvSpPr txBox="1"/>
          <p:nvPr/>
        </p:nvSpPr>
        <p:spPr>
          <a:xfrm>
            <a:off x="1855788" y="110323"/>
            <a:ext cx="2967479" cy="369332"/>
          </a:xfrm>
          <a:prstGeom prst="rect">
            <a:avLst/>
          </a:prstGeom>
          <a:noFill/>
        </p:spPr>
        <p:txBody>
          <a:bodyPr wrap="none" rtlCol="0">
            <a:spAutoFit/>
          </a:bodyPr>
          <a:lstStyle/>
          <a:p>
            <a:r>
              <a:rPr lang="it-IT" dirty="0"/>
              <a:t>Come agiscono i geni HOX</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8911"/>
    </mc:Choice>
    <mc:Fallback xmlns="">
      <p:transition spd="slow" advTm="21891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Effect transition="in" filter="dissolve">
                                      <p:cBhvr>
                                        <p:cTn id="7" dur="500"/>
                                        <p:tgtEl>
                                          <p:spTgt spid="31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0" nodeType="click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5">
            <a:extLst>
              <a:ext uri="{FF2B5EF4-FFF2-40B4-BE49-F238E27FC236}">
                <a16:creationId xmlns:a16="http://schemas.microsoft.com/office/drawing/2014/main" id="{5B4807EC-2389-4475-91DD-03EF9226D7DE}"/>
              </a:ext>
            </a:extLst>
          </p:cNvPr>
          <p:cNvGraphicFramePr>
            <a:graphicFrameLocks noChangeAspect="1"/>
          </p:cNvGraphicFramePr>
          <p:nvPr/>
        </p:nvGraphicFramePr>
        <p:xfrm>
          <a:off x="239713" y="609600"/>
          <a:ext cx="6465887" cy="7772400"/>
        </p:xfrm>
        <a:graphic>
          <a:graphicData uri="http://schemas.openxmlformats.org/presentationml/2006/ole">
            <mc:AlternateContent xmlns:mc="http://schemas.openxmlformats.org/markup-compatibility/2006">
              <mc:Choice xmlns:v="urn:schemas-microsoft-com:vml" Requires="v">
                <p:oleObj spid="_x0000_s7179" name="Image" r:id="rId5" imgW="4669150" imgH="5613952" progId="Photoshop.Image.7">
                  <p:embed/>
                </p:oleObj>
              </mc:Choice>
              <mc:Fallback>
                <p:oleObj name="Image" r:id="rId5" imgW="4669150" imgH="5613952" progId="Photoshop.Image.7">
                  <p:embed/>
                  <p:pic>
                    <p:nvPicPr>
                      <p:cNvPr id="8194" name="Object 5">
                        <a:extLst>
                          <a:ext uri="{FF2B5EF4-FFF2-40B4-BE49-F238E27FC236}">
                            <a16:creationId xmlns:a16="http://schemas.microsoft.com/office/drawing/2014/main" id="{5B4807EC-2389-4475-91DD-03EF9226D7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713" y="609600"/>
                        <a:ext cx="6465887"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Text Box 6">
            <a:extLst>
              <a:ext uri="{FF2B5EF4-FFF2-40B4-BE49-F238E27FC236}">
                <a16:creationId xmlns:a16="http://schemas.microsoft.com/office/drawing/2014/main" id="{4D8CF6ED-205D-4BC5-AE8D-17534056941A}"/>
              </a:ext>
            </a:extLst>
          </p:cNvPr>
          <p:cNvSpPr txBox="1">
            <a:spLocks noChangeArrowheads="1"/>
          </p:cNvSpPr>
          <p:nvPr/>
        </p:nvSpPr>
        <p:spPr bwMode="auto">
          <a:xfrm>
            <a:off x="1431925" y="112713"/>
            <a:ext cx="386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Evoluzione dei geni </a:t>
            </a:r>
            <a:r>
              <a:rPr lang="it-IT" altLang="it-IT" i="1"/>
              <a:t>Hox </a:t>
            </a:r>
            <a:r>
              <a:rPr lang="it-IT" altLang="it-IT"/>
              <a:t>nei metazoi</a:t>
            </a:r>
          </a:p>
        </p:txBody>
      </p:sp>
      <p:sp>
        <p:nvSpPr>
          <p:cNvPr id="11271" name="Text Box 7">
            <a:extLst>
              <a:ext uri="{FF2B5EF4-FFF2-40B4-BE49-F238E27FC236}">
                <a16:creationId xmlns:a16="http://schemas.microsoft.com/office/drawing/2014/main" id="{4C3E5E44-E453-4082-90E6-B8532DC07EE9}"/>
              </a:ext>
            </a:extLst>
          </p:cNvPr>
          <p:cNvSpPr txBox="1">
            <a:spLocks noChangeArrowheads="1"/>
          </p:cNvSpPr>
          <p:nvPr/>
        </p:nvSpPr>
        <p:spPr bwMode="auto">
          <a:xfrm>
            <a:off x="765175" y="844708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Duplicazione in tandem</a:t>
            </a:r>
          </a:p>
        </p:txBody>
      </p:sp>
      <p:sp>
        <p:nvSpPr>
          <p:cNvPr id="11272" name="Rectangle 8">
            <a:extLst>
              <a:ext uri="{FF2B5EF4-FFF2-40B4-BE49-F238E27FC236}">
                <a16:creationId xmlns:a16="http://schemas.microsoft.com/office/drawing/2014/main" id="{713416B4-5327-41A1-A096-F1E26D6EFE95}"/>
              </a:ext>
            </a:extLst>
          </p:cNvPr>
          <p:cNvSpPr>
            <a:spLocks noChangeArrowheads="1"/>
          </p:cNvSpPr>
          <p:nvPr/>
        </p:nvSpPr>
        <p:spPr bwMode="auto">
          <a:xfrm>
            <a:off x="400050" y="2847975"/>
            <a:ext cx="723900" cy="581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1273" name="Rectangle 9">
            <a:extLst>
              <a:ext uri="{FF2B5EF4-FFF2-40B4-BE49-F238E27FC236}">
                <a16:creationId xmlns:a16="http://schemas.microsoft.com/office/drawing/2014/main" id="{9BF80D8C-1CE5-4D5A-9717-F28AC9E04910}"/>
              </a:ext>
            </a:extLst>
          </p:cNvPr>
          <p:cNvSpPr>
            <a:spLocks noChangeArrowheads="1"/>
          </p:cNvSpPr>
          <p:nvPr/>
        </p:nvSpPr>
        <p:spPr bwMode="auto">
          <a:xfrm>
            <a:off x="685800" y="1314450"/>
            <a:ext cx="733425" cy="4667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11972"/>
    </mc:Choice>
    <mc:Fallback xmlns="">
      <p:transition spd="slow" advTm="11197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dissolve">
                                      <p:cBhvr>
                                        <p:cTn id="7" dur="500"/>
                                        <p:tgtEl>
                                          <p:spTgt spid="112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3"/>
                                        </p:tgtEl>
                                        <p:attrNameLst>
                                          <p:attrName>style.visibility</p:attrName>
                                        </p:attrNameLst>
                                      </p:cBhvr>
                                      <p:to>
                                        <p:strVal val="visible"/>
                                      </p:to>
                                    </p:set>
                                    <p:animEffect transition="in" filter="dissolve">
                                      <p:cBhvr>
                                        <p:cTn id="12" dur="500"/>
                                        <p:tgtEl>
                                          <p:spTgt spid="112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1"/>
                                        </p:tgtEl>
                                        <p:attrNameLst>
                                          <p:attrName>style.visibility</p:attrName>
                                        </p:attrNameLst>
                                      </p:cBhvr>
                                      <p:to>
                                        <p:strVal val="visible"/>
                                      </p:to>
                                    </p:set>
                                    <p:animEffect transition="in" filter="dissolve">
                                      <p:cBhvr>
                                        <p:cTn id="17"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2" grpId="0" animBg="1"/>
      <p:bldP spid="112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EFE89272-2D5D-4992-98D7-79425EB14AE7}"/>
              </a:ext>
            </a:extLst>
          </p:cNvPr>
          <p:cNvGraphicFramePr>
            <a:graphicFrameLocks noChangeAspect="1"/>
          </p:cNvGraphicFramePr>
          <p:nvPr/>
        </p:nvGraphicFramePr>
        <p:xfrm>
          <a:off x="284163" y="1003300"/>
          <a:ext cx="6292850" cy="6221413"/>
        </p:xfrm>
        <a:graphic>
          <a:graphicData uri="http://schemas.openxmlformats.org/presentationml/2006/ole">
            <mc:AlternateContent xmlns:mc="http://schemas.openxmlformats.org/markup-compatibility/2006">
              <mc:Choice xmlns:v="urn:schemas-microsoft-com:vml" Requires="v">
                <p:oleObj spid="_x0000_s8203" name="Image" r:id="rId5" imgW="12228571" imgH="12088889" progId="Photoshop.Image.8">
                  <p:embed/>
                </p:oleObj>
              </mc:Choice>
              <mc:Fallback>
                <p:oleObj name="Image" r:id="rId5" imgW="12228571" imgH="12088889" progId="Photoshop.Image.8">
                  <p:embed/>
                  <p:pic>
                    <p:nvPicPr>
                      <p:cNvPr id="9218" name="Object 2">
                        <a:extLst>
                          <a:ext uri="{FF2B5EF4-FFF2-40B4-BE49-F238E27FC236}">
                            <a16:creationId xmlns:a16="http://schemas.microsoft.com/office/drawing/2014/main" id="{EFE89272-2D5D-4992-98D7-79425EB14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163" y="1003300"/>
                        <a:ext cx="6292850" cy="62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Text Box 3">
            <a:extLst>
              <a:ext uri="{FF2B5EF4-FFF2-40B4-BE49-F238E27FC236}">
                <a16:creationId xmlns:a16="http://schemas.microsoft.com/office/drawing/2014/main" id="{BF3B0A26-0FCC-44EB-8244-4C05CF4B61F1}"/>
              </a:ext>
            </a:extLst>
          </p:cNvPr>
          <p:cNvSpPr txBox="1">
            <a:spLocks noChangeArrowheads="1"/>
          </p:cNvSpPr>
          <p:nvPr/>
        </p:nvSpPr>
        <p:spPr bwMode="auto">
          <a:xfrm>
            <a:off x="284163" y="0"/>
            <a:ext cx="6573837" cy="822325"/>
          </a:xfrm>
          <a:prstGeom prst="rect">
            <a:avLst/>
          </a:prstGeom>
          <a:noFill/>
          <a:ln w="9525">
            <a:noFill/>
            <a:miter lim="800000"/>
            <a:headEnd/>
            <a:tailEnd/>
          </a:ln>
          <a:effectLst/>
        </p:spPr>
        <p:txBody>
          <a:bodyPr>
            <a:spAutoFit/>
          </a:bodyPr>
          <a:lstStyle/>
          <a:p>
            <a:pPr>
              <a:spcBef>
                <a:spcPct val="50000"/>
              </a:spcBef>
              <a:defRPr/>
            </a:pPr>
            <a:r>
              <a:rPr lang="it-IT" sz="2400" b="1">
                <a:solidFill>
                  <a:srgbClr val="000066"/>
                </a:solidFill>
                <a:effectLst>
                  <a:outerShdw blurRad="38100" dist="38100" dir="2700000" algn="tl">
                    <a:srgbClr val="C0C0C0"/>
                  </a:outerShdw>
                </a:effectLst>
                <a:latin typeface="Comic Sans MS" pitchFamily="66" charset="0"/>
              </a:rPr>
              <a:t>Filogenesi dei cordati e duplicazione dei geni </a:t>
            </a:r>
            <a:r>
              <a:rPr lang="it-IT" sz="2400" b="1" i="1">
                <a:solidFill>
                  <a:srgbClr val="000066"/>
                </a:solidFill>
                <a:effectLst>
                  <a:outerShdw blurRad="38100" dist="38100" dir="2700000" algn="tl">
                    <a:srgbClr val="C0C0C0"/>
                  </a:outerShdw>
                </a:effectLst>
                <a:latin typeface="Comic Sans MS" pitchFamily="66" charset="0"/>
              </a:rPr>
              <a:t>Hox</a:t>
            </a:r>
            <a:endParaRPr lang="it-IT" sz="1600">
              <a:solidFill>
                <a:srgbClr val="CC3300"/>
              </a:solidFill>
              <a:latin typeface="Comic Sans MS" pitchFamily="66" charset="0"/>
            </a:endParaRPr>
          </a:p>
        </p:txBody>
      </p:sp>
      <p:sp>
        <p:nvSpPr>
          <p:cNvPr id="8206" name="Rectangle 14">
            <a:extLst>
              <a:ext uri="{FF2B5EF4-FFF2-40B4-BE49-F238E27FC236}">
                <a16:creationId xmlns:a16="http://schemas.microsoft.com/office/drawing/2014/main" id="{8BE6BFB8-949D-4DF8-80CD-6665F6DC5B29}"/>
              </a:ext>
            </a:extLst>
          </p:cNvPr>
          <p:cNvSpPr>
            <a:spLocks noChangeArrowheads="1"/>
          </p:cNvSpPr>
          <p:nvPr/>
        </p:nvSpPr>
        <p:spPr bwMode="auto">
          <a:xfrm>
            <a:off x="457200" y="3257550"/>
            <a:ext cx="914400" cy="3810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07" name="Rectangle 15">
            <a:extLst>
              <a:ext uri="{FF2B5EF4-FFF2-40B4-BE49-F238E27FC236}">
                <a16:creationId xmlns:a16="http://schemas.microsoft.com/office/drawing/2014/main" id="{13B2BAE6-35E4-424C-9703-9F9898D77D74}"/>
              </a:ext>
            </a:extLst>
          </p:cNvPr>
          <p:cNvSpPr>
            <a:spLocks noChangeArrowheads="1"/>
          </p:cNvSpPr>
          <p:nvPr/>
        </p:nvSpPr>
        <p:spPr bwMode="auto">
          <a:xfrm>
            <a:off x="685800" y="4933950"/>
            <a:ext cx="914400" cy="3810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08" name="Rectangle 16">
            <a:extLst>
              <a:ext uri="{FF2B5EF4-FFF2-40B4-BE49-F238E27FC236}">
                <a16:creationId xmlns:a16="http://schemas.microsoft.com/office/drawing/2014/main" id="{04A95B58-9F77-4488-B297-6B218F48A200}"/>
              </a:ext>
            </a:extLst>
          </p:cNvPr>
          <p:cNvSpPr>
            <a:spLocks noChangeArrowheads="1"/>
          </p:cNvSpPr>
          <p:nvPr/>
        </p:nvSpPr>
        <p:spPr bwMode="auto">
          <a:xfrm>
            <a:off x="914400" y="6000750"/>
            <a:ext cx="914400" cy="381000"/>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09" name="Rectangle 17">
            <a:extLst>
              <a:ext uri="{FF2B5EF4-FFF2-40B4-BE49-F238E27FC236}">
                <a16:creationId xmlns:a16="http://schemas.microsoft.com/office/drawing/2014/main" id="{6481314A-34C6-436D-8417-672692647741}"/>
              </a:ext>
            </a:extLst>
          </p:cNvPr>
          <p:cNvSpPr>
            <a:spLocks noChangeArrowheads="1"/>
          </p:cNvSpPr>
          <p:nvPr/>
        </p:nvSpPr>
        <p:spPr bwMode="auto">
          <a:xfrm>
            <a:off x="1219200" y="6686550"/>
            <a:ext cx="914400" cy="381000"/>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19461"/>
    </mc:Choice>
    <mc:Fallback xmlns="">
      <p:transition spd="slow" advTm="11946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06"/>
                                        </p:tgtEl>
                                        <p:attrNameLst>
                                          <p:attrName>style.visibility</p:attrName>
                                        </p:attrNameLst>
                                      </p:cBhvr>
                                      <p:to>
                                        <p:strVal val="visible"/>
                                      </p:to>
                                    </p:set>
                                    <p:animEffect transition="in" filter="dissolve">
                                      <p:cBhvr>
                                        <p:cTn id="7" dur="500"/>
                                        <p:tgtEl>
                                          <p:spTgt spid="8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207"/>
                                        </p:tgtEl>
                                        <p:attrNameLst>
                                          <p:attrName>style.visibility</p:attrName>
                                        </p:attrNameLst>
                                      </p:cBhvr>
                                      <p:to>
                                        <p:strVal val="visible"/>
                                      </p:to>
                                    </p:set>
                                    <p:animEffect transition="in" filter="dissolve">
                                      <p:cBhvr>
                                        <p:cTn id="12" dur="500"/>
                                        <p:tgtEl>
                                          <p:spTgt spid="82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208"/>
                                        </p:tgtEl>
                                        <p:attrNameLst>
                                          <p:attrName>style.visibility</p:attrName>
                                        </p:attrNameLst>
                                      </p:cBhvr>
                                      <p:to>
                                        <p:strVal val="visible"/>
                                      </p:to>
                                    </p:set>
                                    <p:animEffect transition="in" filter="dissolve">
                                      <p:cBhvr>
                                        <p:cTn id="17" dur="500"/>
                                        <p:tgtEl>
                                          <p:spTgt spid="82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209"/>
                                        </p:tgtEl>
                                        <p:attrNameLst>
                                          <p:attrName>style.visibility</p:attrName>
                                        </p:attrNameLst>
                                      </p:cBhvr>
                                      <p:to>
                                        <p:strVal val="visible"/>
                                      </p:to>
                                    </p:set>
                                    <p:animEffect transition="in" filter="dissolve">
                                      <p:cBhvr>
                                        <p:cTn id="22" dur="500"/>
                                        <p:tgtEl>
                                          <p:spTgt spid="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6" grpId="0" animBg="1"/>
      <p:bldP spid="8207" grpId="0" animBg="1"/>
      <p:bldP spid="8208" grpId="0" animBg="1"/>
      <p:bldP spid="820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34A92596-FE27-4A76-AD7C-E1A668E415AD}"/>
              </a:ext>
            </a:extLst>
          </p:cNvPr>
          <p:cNvSpPr txBox="1">
            <a:spLocks noChangeArrowheads="1"/>
          </p:cNvSpPr>
          <p:nvPr/>
        </p:nvSpPr>
        <p:spPr bwMode="auto">
          <a:xfrm>
            <a:off x="277813" y="228600"/>
            <a:ext cx="6573837" cy="457200"/>
          </a:xfrm>
          <a:prstGeom prst="rect">
            <a:avLst/>
          </a:prstGeom>
          <a:noFill/>
          <a:ln w="9525">
            <a:noFill/>
            <a:miter lim="800000"/>
            <a:headEnd/>
            <a:tailEnd/>
          </a:ln>
          <a:effectLst/>
        </p:spPr>
        <p:txBody>
          <a:bodyPr>
            <a:spAutoFit/>
          </a:bodyPr>
          <a:lstStyle/>
          <a:p>
            <a:pPr>
              <a:spcBef>
                <a:spcPct val="50000"/>
              </a:spcBef>
              <a:defRPr/>
            </a:pPr>
            <a:r>
              <a:rPr lang="it-IT" sz="2400" b="1">
                <a:solidFill>
                  <a:srgbClr val="000066"/>
                </a:solidFill>
                <a:effectLst>
                  <a:outerShdw blurRad="38100" dist="38100" dir="2700000" algn="tl">
                    <a:srgbClr val="C0C0C0"/>
                  </a:outerShdw>
                </a:effectLst>
                <a:latin typeface="Comic Sans MS" pitchFamily="66" charset="0"/>
              </a:rPr>
              <a:t>Geni </a:t>
            </a:r>
            <a:r>
              <a:rPr lang="it-IT" sz="2400" b="1" i="1" u="sng">
                <a:solidFill>
                  <a:srgbClr val="000066"/>
                </a:solidFill>
                <a:effectLst>
                  <a:outerShdw blurRad="38100" dist="38100" dir="2700000" algn="tl">
                    <a:srgbClr val="C0C0C0"/>
                  </a:outerShdw>
                </a:effectLst>
                <a:latin typeface="Comic Sans MS" pitchFamily="66" charset="0"/>
              </a:rPr>
              <a:t>Hox</a:t>
            </a:r>
            <a:r>
              <a:rPr lang="it-IT" sz="2400" b="1">
                <a:solidFill>
                  <a:srgbClr val="000066"/>
                </a:solidFill>
                <a:effectLst>
                  <a:outerShdw blurRad="38100" dist="38100" dir="2700000" algn="tl">
                    <a:srgbClr val="C0C0C0"/>
                  </a:outerShdw>
                </a:effectLst>
                <a:latin typeface="Comic Sans MS" pitchFamily="66" charset="0"/>
              </a:rPr>
              <a:t> negli gnatostomi</a:t>
            </a:r>
            <a:endParaRPr lang="it-IT" sz="1600">
              <a:solidFill>
                <a:srgbClr val="CC3300"/>
              </a:solidFill>
              <a:latin typeface="Comic Sans MS" pitchFamily="66" charset="0"/>
            </a:endParaRPr>
          </a:p>
        </p:txBody>
      </p:sp>
      <p:sp>
        <p:nvSpPr>
          <p:cNvPr id="9220" name="Text Box 4">
            <a:extLst>
              <a:ext uri="{FF2B5EF4-FFF2-40B4-BE49-F238E27FC236}">
                <a16:creationId xmlns:a16="http://schemas.microsoft.com/office/drawing/2014/main" id="{8B1BD8F7-10C5-4183-9458-22FA18BD32D6}"/>
              </a:ext>
            </a:extLst>
          </p:cNvPr>
          <p:cNvSpPr txBox="1">
            <a:spLocks noChangeArrowheads="1"/>
          </p:cNvSpPr>
          <p:nvPr/>
        </p:nvSpPr>
        <p:spPr bwMode="auto">
          <a:xfrm>
            <a:off x="193675" y="1082675"/>
            <a:ext cx="6602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8732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a:latin typeface="Comic Sans MS" panose="030F0702030302020204" pitchFamily="66" charset="0"/>
              </a:rPr>
              <a:t>I geni </a:t>
            </a:r>
            <a:r>
              <a:rPr lang="it-IT" altLang="it-IT" b="1" i="1">
                <a:latin typeface="Comic Sans MS" panose="030F0702030302020204" pitchFamily="66" charset="0"/>
              </a:rPr>
              <a:t>Hox</a:t>
            </a:r>
            <a:r>
              <a:rPr lang="it-IT" altLang="it-IT">
                <a:latin typeface="Comic Sans MS" panose="030F0702030302020204" pitchFamily="66" charset="0"/>
              </a:rPr>
              <a:t> degli gnatostomi sono organizzati in quattro gruppi o </a:t>
            </a:r>
            <a:r>
              <a:rPr lang="it-IT" altLang="it-IT" i="1">
                <a:latin typeface="Comic Sans MS" panose="030F0702030302020204" pitchFamily="66" charset="0"/>
              </a:rPr>
              <a:t>cluster</a:t>
            </a:r>
            <a:r>
              <a:rPr lang="it-IT" altLang="it-IT">
                <a:latin typeface="Comic Sans MS" panose="030F0702030302020204" pitchFamily="66" charset="0"/>
              </a:rPr>
              <a:t> (a-d), ognuno in un cromosoma diverso</a:t>
            </a:r>
          </a:p>
        </p:txBody>
      </p:sp>
      <p:sp>
        <p:nvSpPr>
          <p:cNvPr id="9221" name="Text Box 5">
            <a:extLst>
              <a:ext uri="{FF2B5EF4-FFF2-40B4-BE49-F238E27FC236}">
                <a16:creationId xmlns:a16="http://schemas.microsoft.com/office/drawing/2014/main" id="{10573EF5-2138-4D03-A32D-853BD3EFFFE5}"/>
              </a:ext>
            </a:extLst>
          </p:cNvPr>
          <p:cNvSpPr txBox="1">
            <a:spLocks noChangeArrowheads="1"/>
          </p:cNvSpPr>
          <p:nvPr/>
        </p:nvSpPr>
        <p:spPr bwMode="auto">
          <a:xfrm>
            <a:off x="193675" y="1701800"/>
            <a:ext cx="6367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a:latin typeface="Comic Sans MS" panose="030F0702030302020204" pitchFamily="66" charset="0"/>
              </a:rPr>
              <a:t>    Ogni gruppo è formato da 13 geni </a:t>
            </a:r>
            <a:r>
              <a:rPr lang="it-IT" altLang="it-IT" b="1">
                <a:latin typeface="Comic Sans MS" panose="030F0702030302020204" pitchFamily="66" charset="0"/>
              </a:rPr>
              <a:t>paraloghi</a:t>
            </a:r>
            <a:r>
              <a:rPr lang="it-IT" altLang="it-IT">
                <a:latin typeface="Comic Sans MS" panose="030F0702030302020204" pitchFamily="66" charset="0"/>
              </a:rPr>
              <a:t> (la copia di un gene all’interno dello stesso genoma).</a:t>
            </a:r>
            <a:endParaRPr lang="it-IT" altLang="it-IT" b="1">
              <a:latin typeface="Comic Sans MS" panose="030F0702030302020204" pitchFamily="66" charset="0"/>
            </a:endParaRPr>
          </a:p>
        </p:txBody>
      </p:sp>
      <p:sp>
        <p:nvSpPr>
          <p:cNvPr id="9222" name="Text Box 6">
            <a:extLst>
              <a:ext uri="{FF2B5EF4-FFF2-40B4-BE49-F238E27FC236}">
                <a16:creationId xmlns:a16="http://schemas.microsoft.com/office/drawing/2014/main" id="{134D6B48-7C20-456C-937A-34C2C8FE1552}"/>
              </a:ext>
            </a:extLst>
          </p:cNvPr>
          <p:cNvSpPr txBox="1">
            <a:spLocks noChangeArrowheads="1"/>
          </p:cNvSpPr>
          <p:nvPr/>
        </p:nvSpPr>
        <p:spPr bwMode="auto">
          <a:xfrm>
            <a:off x="193675" y="2554288"/>
            <a:ext cx="63277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a:latin typeface="Comic Sans MS" panose="030F0702030302020204" pitchFamily="66" charset="0"/>
              </a:rPr>
              <a:t>   All’interno del cluster i geni </a:t>
            </a:r>
            <a:r>
              <a:rPr lang="it-IT" altLang="it-IT" b="1" i="1">
                <a:latin typeface="Comic Sans MS" panose="030F0702030302020204" pitchFamily="66" charset="0"/>
              </a:rPr>
              <a:t>Hox</a:t>
            </a:r>
            <a:r>
              <a:rPr lang="it-IT" altLang="it-IT">
                <a:latin typeface="Comic Sans MS" panose="030F0702030302020204" pitchFamily="66" charset="0"/>
              </a:rPr>
              <a:t> sono disposti in modo lineare e conservativo (disposizione antero-posteriore -&gt; </a:t>
            </a:r>
            <a:r>
              <a:rPr lang="it-IT" altLang="it-IT" b="1">
                <a:latin typeface="Comic Sans MS" panose="030F0702030302020204" pitchFamily="66" charset="0"/>
              </a:rPr>
              <a:t>colinearità </a:t>
            </a:r>
            <a:r>
              <a:rPr lang="it-IT" altLang="it-IT">
                <a:latin typeface="Comic Sans MS" panose="030F0702030302020204" pitchFamily="66" charset="0"/>
              </a:rPr>
              <a:t>tra la posizione dei geni </a:t>
            </a:r>
            <a:r>
              <a:rPr lang="it-IT" altLang="it-IT" b="1" i="1">
                <a:latin typeface="Comic Sans MS" panose="030F0702030302020204" pitchFamily="66" charset="0"/>
              </a:rPr>
              <a:t>Hox</a:t>
            </a:r>
            <a:r>
              <a:rPr lang="it-IT" altLang="it-IT" b="1">
                <a:latin typeface="Comic Sans MS" panose="030F0702030302020204" pitchFamily="66" charset="0"/>
              </a:rPr>
              <a:t> </a:t>
            </a:r>
            <a:r>
              <a:rPr lang="it-IT" altLang="it-IT">
                <a:latin typeface="Comic Sans MS" panose="030F0702030302020204" pitchFamily="66" charset="0"/>
              </a:rPr>
              <a:t>nel cluster e i domini di espressione del cluster)</a:t>
            </a:r>
          </a:p>
          <a:p>
            <a:pPr eaLnBrk="1" hangingPunct="1"/>
            <a:endParaRPr lang="it-IT" altLang="it-IT">
              <a:latin typeface="Comic Sans MS" panose="030F0702030302020204" pitchFamily="66" charset="0"/>
            </a:endParaRPr>
          </a:p>
          <a:p>
            <a:pPr eaLnBrk="1" hangingPunct="1"/>
            <a:endParaRPr lang="it-IT" altLang="it-IT">
              <a:latin typeface="Comic Sans MS" panose="030F0702030302020204" pitchFamily="66" charset="0"/>
            </a:endParaRPr>
          </a:p>
        </p:txBody>
      </p:sp>
      <p:sp>
        <p:nvSpPr>
          <p:cNvPr id="9223" name="Text Box 7">
            <a:extLst>
              <a:ext uri="{FF2B5EF4-FFF2-40B4-BE49-F238E27FC236}">
                <a16:creationId xmlns:a16="http://schemas.microsoft.com/office/drawing/2014/main" id="{A12C4AC8-DBF0-4FFC-8729-A56D3C6DD518}"/>
              </a:ext>
            </a:extLst>
          </p:cNvPr>
          <p:cNvSpPr txBox="1">
            <a:spLocks noChangeArrowheads="1"/>
          </p:cNvSpPr>
          <p:nvPr/>
        </p:nvSpPr>
        <p:spPr bwMode="auto">
          <a:xfrm>
            <a:off x="193675" y="3724275"/>
            <a:ext cx="70056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a:latin typeface="Comic Sans MS" panose="030F0702030302020204" pitchFamily="66" charset="0"/>
              </a:rPr>
              <a:t>   In questo modo vengono espressi in sequenza, stabilendo lo schema di segmentazione</a:t>
            </a:r>
          </a:p>
          <a:p>
            <a:pPr eaLnBrk="1" hangingPunct="1"/>
            <a:endParaRPr lang="it-IT" altLang="it-IT">
              <a:latin typeface="Comic Sans MS" panose="030F0702030302020204" pitchFamily="66" charset="0"/>
            </a:endParaRPr>
          </a:p>
        </p:txBody>
      </p:sp>
      <p:pic>
        <p:nvPicPr>
          <p:cNvPr id="19463" name="Picture 8">
            <a:extLst>
              <a:ext uri="{FF2B5EF4-FFF2-40B4-BE49-F238E27FC236}">
                <a16:creationId xmlns:a16="http://schemas.microsoft.com/office/drawing/2014/main" id="{DEF6AF13-7E64-4186-9251-2CCCFD940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9600"/>
            <a:ext cx="68580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9151"/>
    </mc:Choice>
    <mc:Fallback xmlns="">
      <p:transition spd="slow" advTm="7915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21"/>
                                        </p:tgtEl>
                                        <p:attrNameLst>
                                          <p:attrName>style.visibility</p:attrName>
                                        </p:attrNameLst>
                                      </p:cBhvr>
                                      <p:to>
                                        <p:strVal val="visible"/>
                                      </p:to>
                                    </p:set>
                                    <p:anim calcmode="lin" valueType="num">
                                      <p:cBhvr additive="base">
                                        <p:cTn id="13" dur="500" fill="hold"/>
                                        <p:tgtEl>
                                          <p:spTgt spid="9221"/>
                                        </p:tgtEl>
                                        <p:attrNameLst>
                                          <p:attrName>ppt_x</p:attrName>
                                        </p:attrNameLst>
                                      </p:cBhvr>
                                      <p:tavLst>
                                        <p:tav tm="0">
                                          <p:val>
                                            <p:strVal val="#ppt_x"/>
                                          </p:val>
                                        </p:tav>
                                        <p:tav tm="100000">
                                          <p:val>
                                            <p:strVal val="#ppt_x"/>
                                          </p:val>
                                        </p:tav>
                                      </p:tavLst>
                                    </p:anim>
                                    <p:anim calcmode="lin" valueType="num">
                                      <p:cBhvr additive="base">
                                        <p:cTn id="14"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22"/>
                                        </p:tgtEl>
                                        <p:attrNameLst>
                                          <p:attrName>style.visibility</p:attrName>
                                        </p:attrNameLst>
                                      </p:cBhvr>
                                      <p:to>
                                        <p:strVal val="visible"/>
                                      </p:to>
                                    </p:set>
                                    <p:anim calcmode="lin" valueType="num">
                                      <p:cBhvr additive="base">
                                        <p:cTn id="19" dur="500" fill="hold"/>
                                        <p:tgtEl>
                                          <p:spTgt spid="9222"/>
                                        </p:tgtEl>
                                        <p:attrNameLst>
                                          <p:attrName>ppt_x</p:attrName>
                                        </p:attrNameLst>
                                      </p:cBhvr>
                                      <p:tavLst>
                                        <p:tav tm="0">
                                          <p:val>
                                            <p:strVal val="#ppt_x"/>
                                          </p:val>
                                        </p:tav>
                                        <p:tav tm="100000">
                                          <p:val>
                                            <p:strVal val="#ppt_x"/>
                                          </p:val>
                                        </p:tav>
                                      </p:tavLst>
                                    </p:anim>
                                    <p:anim calcmode="lin" valueType="num">
                                      <p:cBhvr additive="base">
                                        <p:cTn id="20"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23"/>
                                        </p:tgtEl>
                                        <p:attrNameLst>
                                          <p:attrName>style.visibility</p:attrName>
                                        </p:attrNameLst>
                                      </p:cBhvr>
                                      <p:to>
                                        <p:strVal val="visible"/>
                                      </p:to>
                                    </p:set>
                                    <p:anim calcmode="lin" valueType="num">
                                      <p:cBhvr additive="base">
                                        <p:cTn id="25" dur="500" fill="hold"/>
                                        <p:tgtEl>
                                          <p:spTgt spid="9223"/>
                                        </p:tgtEl>
                                        <p:attrNameLst>
                                          <p:attrName>ppt_x</p:attrName>
                                        </p:attrNameLst>
                                      </p:cBhvr>
                                      <p:tavLst>
                                        <p:tav tm="0">
                                          <p:val>
                                            <p:strVal val="#ppt_x"/>
                                          </p:val>
                                        </p:tav>
                                        <p:tav tm="100000">
                                          <p:val>
                                            <p:strVal val="#ppt_x"/>
                                          </p:val>
                                        </p:tav>
                                      </p:tavLst>
                                    </p:anim>
                                    <p:anim calcmode="lin" valueType="num">
                                      <p:cBhvr additive="base">
                                        <p:cTn id="26"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1" grpId="0"/>
      <p:bldP spid="9222" grpId="0"/>
      <p:bldP spid="92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La lampreda del Caspio, Caspiomyzon wagneri (Kessler 1870)">
            <a:extLst>
              <a:ext uri="{FF2B5EF4-FFF2-40B4-BE49-F238E27FC236}">
                <a16:creationId xmlns:a16="http://schemas.microsoft.com/office/drawing/2014/main" id="{B1157F05-19B0-4279-BB69-741D95887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35" y="1804146"/>
            <a:ext cx="5002306" cy="2481144"/>
          </a:xfrm>
          <a:prstGeom prst="rect">
            <a:avLst/>
          </a:prstGeom>
          <a:noFill/>
          <a:extLst>
            <a:ext uri="{909E8E84-426E-40DD-AFC4-6F175D3DCCD1}">
              <a14:hiddenFill xmlns:a14="http://schemas.microsoft.com/office/drawing/2010/main">
                <a:solidFill>
                  <a:srgbClr val="FFFFFF"/>
                </a:solidFill>
              </a14:hiddenFill>
            </a:ext>
          </a:extLst>
        </p:spPr>
      </p:pic>
      <p:pic>
        <p:nvPicPr>
          <p:cNvPr id="107524" name="Picture 4" descr="Il video pazzesco di uno squalo bianco gigante filmato da pochi metri">
            <a:extLst>
              <a:ext uri="{FF2B5EF4-FFF2-40B4-BE49-F238E27FC236}">
                <a16:creationId xmlns:a16="http://schemas.microsoft.com/office/drawing/2014/main" id="{9E451B00-A63D-446A-A490-3D8F8B84F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76" y="4700830"/>
            <a:ext cx="5123168" cy="299088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7BA82643-3D4C-47B7-B1C0-A719BDD27E73}"/>
              </a:ext>
            </a:extLst>
          </p:cNvPr>
          <p:cNvSpPr txBox="1"/>
          <p:nvPr/>
        </p:nvSpPr>
        <p:spPr>
          <a:xfrm>
            <a:off x="1667436" y="268941"/>
            <a:ext cx="4410635" cy="923330"/>
          </a:xfrm>
          <a:prstGeom prst="rect">
            <a:avLst/>
          </a:prstGeom>
          <a:noFill/>
        </p:spPr>
        <p:txBody>
          <a:bodyPr wrap="square" rtlCol="0">
            <a:spAutoFit/>
          </a:bodyPr>
          <a:lstStyle/>
          <a:p>
            <a:r>
              <a:rPr lang="it-IT" dirty="0"/>
              <a:t>Esiste un nesso causale tra la duplicazione del genoma e la «complessità» dell’organismo?</a:t>
            </a:r>
          </a:p>
        </p:txBody>
      </p:sp>
      <p:sp>
        <p:nvSpPr>
          <p:cNvPr id="3" name="CasellaDiTesto 2">
            <a:extLst>
              <a:ext uri="{FF2B5EF4-FFF2-40B4-BE49-F238E27FC236}">
                <a16:creationId xmlns:a16="http://schemas.microsoft.com/office/drawing/2014/main" id="{89EB48F4-BC92-4307-8352-D570FB7B9370}"/>
              </a:ext>
            </a:extLst>
          </p:cNvPr>
          <p:cNvSpPr txBox="1"/>
          <p:nvPr/>
        </p:nvSpPr>
        <p:spPr>
          <a:xfrm>
            <a:off x="1478851" y="8214610"/>
            <a:ext cx="3900298" cy="369332"/>
          </a:xfrm>
          <a:prstGeom prst="rect">
            <a:avLst/>
          </a:prstGeom>
          <a:noFill/>
        </p:spPr>
        <p:txBody>
          <a:bodyPr wrap="none" rtlCol="0">
            <a:spAutoFit/>
          </a:bodyPr>
          <a:lstStyle/>
          <a:p>
            <a:r>
              <a:rPr lang="it-IT" dirty="0"/>
              <a:t>Cosa vuol dire più o meno complesso?</a:t>
            </a:r>
          </a:p>
        </p:txBody>
      </p:sp>
    </p:spTree>
    <p:extLst>
      <p:ext uri="{BB962C8B-B14F-4D97-AF65-F5344CB8AC3E}">
        <p14:creationId xmlns:p14="http://schemas.microsoft.com/office/powerpoint/2010/main" val="1010491861"/>
      </p:ext>
    </p:extLst>
  </p:cSld>
  <p:clrMapOvr>
    <a:masterClrMapping/>
  </p:clrMapOvr>
  <mc:AlternateContent xmlns:mc="http://schemas.openxmlformats.org/markup-compatibility/2006" xmlns:p14="http://schemas.microsoft.com/office/powerpoint/2010/main">
    <mc:Choice Requires="p14">
      <p:transition spd="slow" p14:dur="2000" advTm="214425"/>
    </mc:Choice>
    <mc:Fallback xmlns="">
      <p:transition spd="slow" advTm="2144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14A6149D-A59C-4A71-BAE5-5151162A4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233363"/>
            <a:ext cx="710565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22759"/>
    </mc:Choice>
    <mc:Fallback xmlns="">
      <p:transition spd="slow" advTm="12275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4">
            <a:extLst>
              <a:ext uri="{FF2B5EF4-FFF2-40B4-BE49-F238E27FC236}">
                <a16:creationId xmlns:a16="http://schemas.microsoft.com/office/drawing/2014/main" id="{B2152A45-FB58-4073-83F3-8CC1DCAD40EA}"/>
              </a:ext>
            </a:extLst>
          </p:cNvPr>
          <p:cNvGraphicFramePr>
            <a:graphicFrameLocks noChangeAspect="1"/>
          </p:cNvGraphicFramePr>
          <p:nvPr/>
        </p:nvGraphicFramePr>
        <p:xfrm>
          <a:off x="-28575" y="1933575"/>
          <a:ext cx="6537325" cy="1779588"/>
        </p:xfrm>
        <a:graphic>
          <a:graphicData uri="http://schemas.openxmlformats.org/presentationml/2006/ole">
            <mc:AlternateContent xmlns:mc="http://schemas.openxmlformats.org/markup-compatibility/2006">
              <mc:Choice xmlns:v="urn:schemas-microsoft-com:vml" Requires="v">
                <p:oleObj spid="_x0000_s9236" name="Image" r:id="rId5" imgW="5866667" imgH="1752381" progId="Photoshop.Image.8">
                  <p:embed/>
                </p:oleObj>
              </mc:Choice>
              <mc:Fallback>
                <p:oleObj name="Image" r:id="rId5" imgW="5866667" imgH="1752381" progId="Photoshop.Image.8">
                  <p:embed/>
                  <p:pic>
                    <p:nvPicPr>
                      <p:cNvPr id="10242" name="Object 4">
                        <a:extLst>
                          <a:ext uri="{FF2B5EF4-FFF2-40B4-BE49-F238E27FC236}">
                            <a16:creationId xmlns:a16="http://schemas.microsoft.com/office/drawing/2014/main" id="{B2152A45-FB58-4073-83F3-8CC1DCAD40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 y="1933575"/>
                        <a:ext cx="6537325"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6">
            <a:extLst>
              <a:ext uri="{FF2B5EF4-FFF2-40B4-BE49-F238E27FC236}">
                <a16:creationId xmlns:a16="http://schemas.microsoft.com/office/drawing/2014/main" id="{5406DD7D-630F-41C6-B63A-9946F48C1010}"/>
              </a:ext>
            </a:extLst>
          </p:cNvPr>
          <p:cNvGraphicFramePr>
            <a:graphicFrameLocks noChangeAspect="1"/>
          </p:cNvGraphicFramePr>
          <p:nvPr/>
        </p:nvGraphicFramePr>
        <p:xfrm>
          <a:off x="-38100" y="930275"/>
          <a:ext cx="6664325" cy="1019175"/>
        </p:xfrm>
        <a:graphic>
          <a:graphicData uri="http://schemas.openxmlformats.org/presentationml/2006/ole">
            <mc:AlternateContent xmlns:mc="http://schemas.openxmlformats.org/markup-compatibility/2006">
              <mc:Choice xmlns:v="urn:schemas-microsoft-com:vml" Requires="v">
                <p:oleObj spid="_x0000_s9237" name="Image" r:id="rId7" imgW="5980952" imgH="1002821" progId="Photoshop.Image.8">
                  <p:embed/>
                </p:oleObj>
              </mc:Choice>
              <mc:Fallback>
                <p:oleObj name="Image" r:id="rId7" imgW="5980952" imgH="1002821" progId="Photoshop.Image.8">
                  <p:embed/>
                  <p:pic>
                    <p:nvPicPr>
                      <p:cNvPr id="10243" name="Object 6">
                        <a:extLst>
                          <a:ext uri="{FF2B5EF4-FFF2-40B4-BE49-F238E27FC236}">
                            <a16:creationId xmlns:a16="http://schemas.microsoft.com/office/drawing/2014/main" id="{5406DD7D-630F-41C6-B63A-9946F48C10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930275"/>
                        <a:ext cx="666432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84" name="Text Box 16">
            <a:extLst>
              <a:ext uri="{FF2B5EF4-FFF2-40B4-BE49-F238E27FC236}">
                <a16:creationId xmlns:a16="http://schemas.microsoft.com/office/drawing/2014/main" id="{2764E923-6651-45AF-9B30-AA881DFBC30A}"/>
              </a:ext>
            </a:extLst>
          </p:cNvPr>
          <p:cNvSpPr txBox="1">
            <a:spLocks noChangeArrowheads="1"/>
          </p:cNvSpPr>
          <p:nvPr/>
        </p:nvSpPr>
        <p:spPr bwMode="auto">
          <a:xfrm>
            <a:off x="263525" y="5380038"/>
            <a:ext cx="6461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Le diverse regioni del romboencefalo sono sotto il controllo (determinate..) da differenti set di geni Hox-b</a:t>
            </a:r>
          </a:p>
        </p:txBody>
      </p:sp>
      <p:sp>
        <p:nvSpPr>
          <p:cNvPr id="10245" name="Rectangle 17">
            <a:extLst>
              <a:ext uri="{FF2B5EF4-FFF2-40B4-BE49-F238E27FC236}">
                <a16:creationId xmlns:a16="http://schemas.microsoft.com/office/drawing/2014/main" id="{D4EFC5BC-E3DC-4D53-A09A-965E01457391}"/>
              </a:ext>
            </a:extLst>
          </p:cNvPr>
          <p:cNvSpPr>
            <a:spLocks noChangeArrowheads="1"/>
          </p:cNvSpPr>
          <p:nvPr/>
        </p:nvSpPr>
        <p:spPr bwMode="auto">
          <a:xfrm>
            <a:off x="307975" y="4865688"/>
            <a:ext cx="631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I geni hox sono espressi in regioni parzialmente sovrapposte</a:t>
            </a:r>
          </a:p>
        </p:txBody>
      </p:sp>
      <p:sp>
        <p:nvSpPr>
          <p:cNvPr id="10246" name="Text Box 18">
            <a:extLst>
              <a:ext uri="{FF2B5EF4-FFF2-40B4-BE49-F238E27FC236}">
                <a16:creationId xmlns:a16="http://schemas.microsoft.com/office/drawing/2014/main" id="{32524580-2A47-4562-BEB6-D44F19FB8D45}"/>
              </a:ext>
            </a:extLst>
          </p:cNvPr>
          <p:cNvSpPr txBox="1">
            <a:spLocks noChangeArrowheads="1"/>
          </p:cNvSpPr>
          <p:nvPr/>
        </p:nvSpPr>
        <p:spPr bwMode="auto">
          <a:xfrm>
            <a:off x="1527175" y="169863"/>
            <a:ext cx="351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t>Il romboencefalo dei vertebrati</a:t>
            </a:r>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71345"/>
    </mc:Choice>
    <mc:Fallback xmlns="">
      <p:transition spd="slow" advTm="17134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84"/>
                                        </p:tgtEl>
                                        <p:attrNameLst>
                                          <p:attrName>style.visibility</p:attrName>
                                        </p:attrNameLst>
                                      </p:cBhvr>
                                      <p:to>
                                        <p:strVal val="visible"/>
                                      </p:to>
                                    </p:set>
                                    <p:animEffect transition="in" filter="dissolve">
                                      <p:cBhvr>
                                        <p:cTn id="7"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a:extLst>
              <a:ext uri="{FF2B5EF4-FFF2-40B4-BE49-F238E27FC236}">
                <a16:creationId xmlns:a16="http://schemas.microsoft.com/office/drawing/2014/main" id="{7230D874-7E4F-4087-9B94-8733795DF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50" t="17479" r="31250" b="4471"/>
          <a:stretch>
            <a:fillRect/>
          </a:stretch>
        </p:blipFill>
        <p:spPr bwMode="auto">
          <a:xfrm>
            <a:off x="457200" y="304800"/>
            <a:ext cx="6096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 Box 10">
            <a:extLst>
              <a:ext uri="{FF2B5EF4-FFF2-40B4-BE49-F238E27FC236}">
                <a16:creationId xmlns:a16="http://schemas.microsoft.com/office/drawing/2014/main" id="{B5B4DF6F-9545-4F62-80FC-DDFCE414E75D}"/>
              </a:ext>
            </a:extLst>
          </p:cNvPr>
          <p:cNvSpPr txBox="1">
            <a:spLocks noChangeArrowheads="1"/>
          </p:cNvSpPr>
          <p:nvPr/>
        </p:nvSpPr>
        <p:spPr bwMode="auto">
          <a:xfrm>
            <a:off x="228600" y="5943600"/>
            <a:ext cx="64008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a:t>Ogni gene Hox è espresso con un diverso confine di espressione anteriore nel tronco.</a:t>
            </a:r>
          </a:p>
          <a:p>
            <a:pPr eaLnBrk="1" hangingPunct="1">
              <a:buFontTx/>
              <a:buChar char="•"/>
            </a:pPr>
            <a:r>
              <a:rPr lang="it-IT" altLang="it-IT"/>
              <a:t>Ogni protovertebra è specificata da un diverso set di geni. </a:t>
            </a:r>
          </a:p>
          <a:p>
            <a:pPr eaLnBrk="1" hangingPunct="1">
              <a:buFontTx/>
              <a:buChar char="•"/>
            </a:pPr>
            <a:r>
              <a:rPr lang="it-IT" altLang="it-IT"/>
              <a:t>Notare che la regione occipitale del cranio è specificata come parte della colonna vertebrale.</a:t>
            </a:r>
          </a:p>
          <a:p>
            <a:pPr eaLnBrk="1" hangingPunct="1">
              <a:buFontTx/>
              <a:buChar char="•"/>
            </a:pPr>
            <a:r>
              <a:rPr lang="it-IT" altLang="it-IT"/>
              <a:t>La parziale sovrapposizione dei domini di espressione è un meccanismo comune per differenziare varie regioni modulari degli organismi.</a:t>
            </a:r>
          </a:p>
          <a:p>
            <a:pPr eaLnBrk="1" hangingPunct="1">
              <a:buFontTx/>
              <a:buChar char="•"/>
            </a:pPr>
            <a:r>
              <a:rPr lang="it-IT" altLang="it-IT"/>
              <a:t>Alcuni geni hox espressi nel romboencefalo sono gli stessi qui rappresentati. Agiscono quindi con un meccanismo a cascata su altri geni.</a:t>
            </a:r>
          </a:p>
          <a:p>
            <a:pPr eaLnBrk="1" hangingPunct="1"/>
            <a:endParaRPr lang="it-IT" altLang="it-IT"/>
          </a:p>
          <a:p>
            <a:pPr eaLnBrk="1" hangingPunct="1"/>
            <a:endParaRPr lang="it-IT" altLang="it-IT"/>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1462"/>
    </mc:Choice>
    <mc:Fallback xmlns="">
      <p:transition spd="slow" advTm="19146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22">
                                            <p:txEl>
                                              <p:pRg st="0" end="0"/>
                                            </p:txEl>
                                          </p:spTgt>
                                        </p:tgtEl>
                                        <p:attrNameLst>
                                          <p:attrName>style.visibility</p:attrName>
                                        </p:attrNameLst>
                                      </p:cBhvr>
                                      <p:to>
                                        <p:strVal val="visible"/>
                                      </p:to>
                                    </p:set>
                                    <p:animEffect transition="in" filter="dissolve">
                                      <p:cBhvr>
                                        <p:cTn id="7" dur="500"/>
                                        <p:tgtEl>
                                          <p:spTgt spid="389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22">
                                            <p:txEl>
                                              <p:pRg st="1" end="1"/>
                                            </p:txEl>
                                          </p:spTgt>
                                        </p:tgtEl>
                                        <p:attrNameLst>
                                          <p:attrName>style.visibility</p:attrName>
                                        </p:attrNameLst>
                                      </p:cBhvr>
                                      <p:to>
                                        <p:strVal val="visible"/>
                                      </p:to>
                                    </p:set>
                                    <p:animEffect transition="in" filter="dissolve">
                                      <p:cBhvr>
                                        <p:cTn id="12" dur="500"/>
                                        <p:tgtEl>
                                          <p:spTgt spid="3892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8922">
                                            <p:txEl>
                                              <p:pRg st="2" end="2"/>
                                            </p:txEl>
                                          </p:spTgt>
                                        </p:tgtEl>
                                        <p:attrNameLst>
                                          <p:attrName>style.visibility</p:attrName>
                                        </p:attrNameLst>
                                      </p:cBhvr>
                                      <p:to>
                                        <p:strVal val="visible"/>
                                      </p:to>
                                    </p:set>
                                    <p:animEffect transition="in" filter="dissolve">
                                      <p:cBhvr>
                                        <p:cTn id="17" dur="500"/>
                                        <p:tgtEl>
                                          <p:spTgt spid="3892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8922">
                                            <p:txEl>
                                              <p:pRg st="3" end="3"/>
                                            </p:txEl>
                                          </p:spTgt>
                                        </p:tgtEl>
                                        <p:attrNameLst>
                                          <p:attrName>style.visibility</p:attrName>
                                        </p:attrNameLst>
                                      </p:cBhvr>
                                      <p:to>
                                        <p:strVal val="visible"/>
                                      </p:to>
                                    </p:set>
                                    <p:animEffect transition="in" filter="dissolve">
                                      <p:cBhvr>
                                        <p:cTn id="22" dur="500"/>
                                        <p:tgtEl>
                                          <p:spTgt spid="3892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8922">
                                            <p:txEl>
                                              <p:pRg st="4" end="4"/>
                                            </p:txEl>
                                          </p:spTgt>
                                        </p:tgtEl>
                                        <p:attrNameLst>
                                          <p:attrName>style.visibility</p:attrName>
                                        </p:attrNameLst>
                                      </p:cBhvr>
                                      <p:to>
                                        <p:strVal val="visible"/>
                                      </p:to>
                                    </p:set>
                                    <p:animEffect transition="in" filter="dissolve">
                                      <p:cBhvr>
                                        <p:cTn id="27" dur="500"/>
                                        <p:tgtEl>
                                          <p:spTgt spid="389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C6A9A714-FE1B-44E6-834E-4FDB96FCBF43}"/>
              </a:ext>
            </a:extLst>
          </p:cNvPr>
          <p:cNvSpPr txBox="1">
            <a:spLocks noChangeArrowheads="1"/>
          </p:cNvSpPr>
          <p:nvPr/>
        </p:nvSpPr>
        <p:spPr bwMode="auto">
          <a:xfrm>
            <a:off x="2041525" y="4303713"/>
            <a:ext cx="1073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6.9 e 5.6</a:t>
            </a:r>
          </a:p>
        </p:txBody>
      </p:sp>
      <p:pic>
        <p:nvPicPr>
          <p:cNvPr id="21507" name="Picture 5" descr="hox5">
            <a:extLst>
              <a:ext uri="{FF2B5EF4-FFF2-40B4-BE49-F238E27FC236}">
                <a16:creationId xmlns:a16="http://schemas.microsoft.com/office/drawing/2014/main" id="{5212D16C-40A6-4CEF-9366-2306596EB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065"/>
          <a:stretch>
            <a:fillRect/>
          </a:stretch>
        </p:blipFill>
        <p:spPr bwMode="auto">
          <a:xfrm>
            <a:off x="514350" y="-38100"/>
            <a:ext cx="5616575" cy="887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a:extLst>
              <a:ext uri="{FF2B5EF4-FFF2-40B4-BE49-F238E27FC236}">
                <a16:creationId xmlns:a16="http://schemas.microsoft.com/office/drawing/2014/main" id="{4DFA3644-798C-450A-B013-E3644F09A6A4}"/>
              </a:ext>
            </a:extLst>
          </p:cNvPr>
          <p:cNvSpPr txBox="1">
            <a:spLocks noChangeArrowheads="1"/>
          </p:cNvSpPr>
          <p:nvPr/>
        </p:nvSpPr>
        <p:spPr bwMode="auto">
          <a:xfrm>
            <a:off x="1279525" y="8323263"/>
            <a:ext cx="4991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a:t>Lo spostamento delle zone di espressione contribuisce alla diversità dei vertebrati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0218"/>
    </mc:Choice>
    <mc:Fallback xmlns="">
      <p:transition spd="slow" advTm="18021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dissolve">
                                      <p:cBhvr>
                                        <p:cTn id="7"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ox4">
            <a:extLst>
              <a:ext uri="{FF2B5EF4-FFF2-40B4-BE49-F238E27FC236}">
                <a16:creationId xmlns:a16="http://schemas.microsoft.com/office/drawing/2014/main" id="{D7AB1711-273D-461F-9D44-71C9D295D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6858000"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a:extLst>
              <a:ext uri="{FF2B5EF4-FFF2-40B4-BE49-F238E27FC236}">
                <a16:creationId xmlns:a16="http://schemas.microsoft.com/office/drawing/2014/main" id="{0860662B-0348-4BF9-86AD-DD0BAE3CECEA}"/>
              </a:ext>
            </a:extLst>
          </p:cNvPr>
          <p:cNvSpPr txBox="1">
            <a:spLocks noChangeArrowheads="1"/>
          </p:cNvSpPr>
          <p:nvPr/>
        </p:nvSpPr>
        <p:spPr bwMode="auto">
          <a:xfrm>
            <a:off x="488950" y="388938"/>
            <a:ext cx="5988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I geni hox e l’evoluzione delle identità assiali nei tetrapodi</a:t>
            </a:r>
          </a:p>
        </p:txBody>
      </p:sp>
    </p:spTree>
  </p:cSld>
  <p:clrMapOvr>
    <a:masterClrMapping/>
  </p:clrMapOvr>
  <mc:AlternateContent xmlns:mc="http://schemas.openxmlformats.org/markup-compatibility/2006" xmlns:p14="http://schemas.microsoft.com/office/powerpoint/2010/main">
    <mc:Choice Requires="p14">
      <p:transition spd="slow" p14:dur="2000" advTm="39811"/>
    </mc:Choice>
    <mc:Fallback xmlns="">
      <p:transition spd="slow" advTm="3981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BA399151-A7DC-43AE-B418-3285BF03C010}"/>
              </a:ext>
            </a:extLst>
          </p:cNvPr>
          <p:cNvSpPr txBox="1">
            <a:spLocks noChangeArrowheads="1"/>
          </p:cNvSpPr>
          <p:nvPr/>
        </p:nvSpPr>
        <p:spPr bwMode="auto">
          <a:xfrm>
            <a:off x="365125" y="228600"/>
            <a:ext cx="64928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t>Tipologia dei cambiamenti morfologici:</a:t>
            </a:r>
          </a:p>
          <a:p>
            <a:pPr eaLnBrk="1" hangingPunct="1"/>
            <a:endParaRPr lang="it-IT" altLang="it-IT" sz="2400" b="1"/>
          </a:p>
          <a:p>
            <a:pPr eaLnBrk="1" hangingPunct="1"/>
            <a:r>
              <a:rPr lang="it-IT" altLang="it-IT" sz="1600" b="1"/>
              <a:t>Cambiamenti nel numero degli elementi ripetuti (variazione meristica).</a:t>
            </a:r>
          </a:p>
          <a:p>
            <a:pPr eaLnBrk="1" hangingPunct="1"/>
            <a:endParaRPr lang="it-IT" altLang="it-IT" sz="1600" b="1"/>
          </a:p>
          <a:p>
            <a:pPr eaLnBrk="1" hangingPunct="1"/>
            <a:r>
              <a:rPr lang="it-IT" altLang="it-IT" sz="1600" b="1"/>
              <a:t>Diversificazione degli elementi omologhi in serie</a:t>
            </a:r>
          </a:p>
          <a:p>
            <a:pPr eaLnBrk="1" hangingPunct="1"/>
            <a:endParaRPr lang="it-IT" altLang="it-IT" sz="1600" b="1"/>
          </a:p>
          <a:p>
            <a:pPr eaLnBrk="1" hangingPunct="1"/>
            <a:r>
              <a:rPr lang="it-IT" altLang="it-IT" sz="1600" b="1"/>
              <a:t>Novità evolutive</a:t>
            </a:r>
          </a:p>
          <a:p>
            <a:pPr eaLnBrk="1" hangingPunct="1"/>
            <a:endParaRPr lang="it-IT" altLang="it-IT" sz="1600" b="1"/>
          </a:p>
        </p:txBody>
      </p:sp>
      <p:graphicFrame>
        <p:nvGraphicFramePr>
          <p:cNvPr id="1026" name="Object 10">
            <a:extLst>
              <a:ext uri="{FF2B5EF4-FFF2-40B4-BE49-F238E27FC236}">
                <a16:creationId xmlns:a16="http://schemas.microsoft.com/office/drawing/2014/main" id="{E41603D4-44A7-4118-B577-0600BDBFFB8A}"/>
              </a:ext>
            </a:extLst>
          </p:cNvPr>
          <p:cNvGraphicFramePr>
            <a:graphicFrameLocks noChangeAspect="1"/>
          </p:cNvGraphicFramePr>
          <p:nvPr/>
        </p:nvGraphicFramePr>
        <p:xfrm>
          <a:off x="838200" y="3581400"/>
          <a:ext cx="1692275" cy="3524250"/>
        </p:xfrm>
        <a:graphic>
          <a:graphicData uri="http://schemas.openxmlformats.org/presentationml/2006/ole">
            <mc:AlternateContent xmlns:mc="http://schemas.openxmlformats.org/markup-compatibility/2006">
              <mc:Choice xmlns:v="urn:schemas-microsoft-com:vml" Requires="v">
                <p:oleObj spid="_x0000_s1054" name="Image" r:id="rId5" imgW="3238095" imgH="6742857" progId="Photoshop.Image.8">
                  <p:embed/>
                </p:oleObj>
              </mc:Choice>
              <mc:Fallback>
                <p:oleObj name="Image" r:id="rId5" imgW="3238095" imgH="6742857" progId="Photoshop.Image.8">
                  <p:embed/>
                  <p:pic>
                    <p:nvPicPr>
                      <p:cNvPr id="1026" name="Object 10">
                        <a:extLst>
                          <a:ext uri="{FF2B5EF4-FFF2-40B4-BE49-F238E27FC236}">
                            <a16:creationId xmlns:a16="http://schemas.microsoft.com/office/drawing/2014/main" id="{E41603D4-44A7-4118-B577-0600BDBFF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581400"/>
                        <a:ext cx="169227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11">
            <a:extLst>
              <a:ext uri="{FF2B5EF4-FFF2-40B4-BE49-F238E27FC236}">
                <a16:creationId xmlns:a16="http://schemas.microsoft.com/office/drawing/2014/main" id="{7C493194-74AF-45B3-AFFA-C5BF953E126D}"/>
              </a:ext>
            </a:extLst>
          </p:cNvPr>
          <p:cNvGraphicFramePr>
            <a:graphicFrameLocks noChangeAspect="1"/>
          </p:cNvGraphicFramePr>
          <p:nvPr/>
        </p:nvGraphicFramePr>
        <p:xfrm>
          <a:off x="3124200" y="4191000"/>
          <a:ext cx="3162300" cy="2781300"/>
        </p:xfrm>
        <a:graphic>
          <a:graphicData uri="http://schemas.openxmlformats.org/presentationml/2006/ole">
            <mc:AlternateContent xmlns:mc="http://schemas.openxmlformats.org/markup-compatibility/2006">
              <mc:Choice xmlns:v="urn:schemas-microsoft-com:vml" Requires="v">
                <p:oleObj spid="_x0000_s1055" name="Image" r:id="rId7" imgW="3161905" imgH="2780952" progId="Photoshop.Image.8">
                  <p:embed/>
                </p:oleObj>
              </mc:Choice>
              <mc:Fallback>
                <p:oleObj name="Image" r:id="rId7" imgW="3161905" imgH="2780952" progId="Photoshop.Image.8">
                  <p:embed/>
                  <p:pic>
                    <p:nvPicPr>
                      <p:cNvPr id="1027" name="Object 11">
                        <a:extLst>
                          <a:ext uri="{FF2B5EF4-FFF2-40B4-BE49-F238E27FC236}">
                            <a16:creationId xmlns:a16="http://schemas.microsoft.com/office/drawing/2014/main" id="{7C493194-74AF-45B3-AFFA-C5BF953E12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191000"/>
                        <a:ext cx="31623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226485"/>
    </mc:Choice>
    <mc:Fallback xmlns="">
      <p:transition spd="slow" advTm="22648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316">
                                            <p:txEl>
                                              <p:pRg st="2" end="2"/>
                                            </p:txEl>
                                          </p:spTgt>
                                        </p:tgtEl>
                                        <p:attrNameLst>
                                          <p:attrName>style.visibility</p:attrName>
                                        </p:attrNameLst>
                                      </p:cBhvr>
                                      <p:to>
                                        <p:strVal val="visible"/>
                                      </p:to>
                                    </p:set>
                                    <p:animEffect transition="in" filter="dissolve">
                                      <p:cBhvr>
                                        <p:cTn id="7" dur="500"/>
                                        <p:tgtEl>
                                          <p:spTgt spid="1331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316">
                                            <p:txEl>
                                              <p:pRg st="4" end="4"/>
                                            </p:txEl>
                                          </p:spTgt>
                                        </p:tgtEl>
                                        <p:attrNameLst>
                                          <p:attrName>style.visibility</p:attrName>
                                        </p:attrNameLst>
                                      </p:cBhvr>
                                      <p:to>
                                        <p:strVal val="visible"/>
                                      </p:to>
                                    </p:set>
                                    <p:animEffect transition="in" filter="dissolve">
                                      <p:cBhvr>
                                        <p:cTn id="12" dur="500"/>
                                        <p:tgtEl>
                                          <p:spTgt spid="13316">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316">
                                            <p:txEl>
                                              <p:pRg st="6" end="6"/>
                                            </p:txEl>
                                          </p:spTgt>
                                        </p:tgtEl>
                                        <p:attrNameLst>
                                          <p:attrName>style.visibility</p:attrName>
                                        </p:attrNameLst>
                                      </p:cBhvr>
                                      <p:to>
                                        <p:strVal val="visible"/>
                                      </p:to>
                                    </p:set>
                                    <p:animEffect transition="in" filter="dissolve">
                                      <p:cBhvr>
                                        <p:cTn id="17" dur="500"/>
                                        <p:tgtEl>
                                          <p:spTgt spid="133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C9BE3F44-6E4F-49B8-A770-A33B778D3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554" t="13370" r="32063" b="8424"/>
          <a:stretch>
            <a:fillRect/>
          </a:stretch>
        </p:blipFill>
        <p:spPr bwMode="auto">
          <a:xfrm>
            <a:off x="118624" y="1376891"/>
            <a:ext cx="6361112" cy="794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BC676FA7-4F5F-4F12-8B93-F0D8D0AAE66D}"/>
              </a:ext>
            </a:extLst>
          </p:cNvPr>
          <p:cNvSpPr txBox="1"/>
          <p:nvPr/>
        </p:nvSpPr>
        <p:spPr>
          <a:xfrm>
            <a:off x="524933" y="220134"/>
            <a:ext cx="5548494" cy="830997"/>
          </a:xfrm>
          <a:prstGeom prst="rect">
            <a:avLst/>
          </a:prstGeom>
          <a:noFill/>
        </p:spPr>
        <p:txBody>
          <a:bodyPr wrap="square" rtlCol="0">
            <a:spAutoFit/>
          </a:bodyPr>
          <a:lstStyle/>
          <a:p>
            <a:r>
              <a:rPr lang="it-IT" sz="2400" dirty="0"/>
              <a:t>La componente dorso ventrale delle  differenze tra agnati e gnatostomi</a:t>
            </a:r>
          </a:p>
        </p:txBody>
      </p:sp>
    </p:spTree>
  </p:cSld>
  <p:clrMapOvr>
    <a:masterClrMapping/>
  </p:clrMapOvr>
  <mc:AlternateContent xmlns:mc="http://schemas.openxmlformats.org/markup-compatibility/2006" xmlns:p14="http://schemas.microsoft.com/office/powerpoint/2010/main">
    <mc:Choice Requires="p14">
      <p:transition spd="slow" p14:dur="2000" advTm="57671"/>
    </mc:Choice>
    <mc:Fallback xmlns="">
      <p:transition spd="slow" advTm="5767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3F1CCEDA-8309-4027-B7A7-AD4601EC1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870" t="13109" r="32063" b="8556"/>
          <a:stretch>
            <a:fillRect/>
          </a:stretch>
        </p:blipFill>
        <p:spPr bwMode="auto">
          <a:xfrm>
            <a:off x="366184" y="673100"/>
            <a:ext cx="6362700"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43208"/>
    </mc:Choice>
    <mc:Fallback xmlns="">
      <p:transition spd="slow" advTm="14320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10E3D81-2EA4-41B0-8129-19B6C5DFEC28}"/>
              </a:ext>
            </a:extLst>
          </p:cNvPr>
          <p:cNvPicPr>
            <a:picLocks noChangeAspect="1" noChangeArrowheads="1"/>
          </p:cNvPicPr>
          <p:nvPr/>
        </p:nvPicPr>
        <p:blipFill>
          <a:blip r:embed="rId2"/>
          <a:srcRect l="6424"/>
          <a:stretch>
            <a:fillRect/>
          </a:stretch>
        </p:blipFill>
        <p:spPr bwMode="auto">
          <a:xfrm>
            <a:off x="538127" y="1337709"/>
            <a:ext cx="5721565" cy="6350024"/>
          </a:xfrm>
          <a:prstGeom prst="rect">
            <a:avLst/>
          </a:prstGeom>
          <a:noFill/>
          <a:ln w="9525">
            <a:solidFill>
              <a:schemeClr val="tx1"/>
            </a:solidFill>
            <a:miter lim="800000"/>
            <a:headEnd/>
            <a:tailEnd/>
          </a:ln>
          <a:effectLst/>
        </p:spPr>
      </p:pic>
      <p:sp>
        <p:nvSpPr>
          <p:cNvPr id="3" name="CasellaDiTesto 2">
            <a:extLst>
              <a:ext uri="{FF2B5EF4-FFF2-40B4-BE49-F238E27FC236}">
                <a16:creationId xmlns:a16="http://schemas.microsoft.com/office/drawing/2014/main" id="{3FC1968D-8BDD-4BD0-98CF-1AD8D5E83759}"/>
              </a:ext>
            </a:extLst>
          </p:cNvPr>
          <p:cNvSpPr txBox="1"/>
          <p:nvPr/>
        </p:nvSpPr>
        <p:spPr>
          <a:xfrm>
            <a:off x="524933" y="220134"/>
            <a:ext cx="5994400" cy="830997"/>
          </a:xfrm>
          <a:prstGeom prst="rect">
            <a:avLst/>
          </a:prstGeom>
          <a:noFill/>
        </p:spPr>
        <p:txBody>
          <a:bodyPr wrap="square" rtlCol="0">
            <a:spAutoFit/>
          </a:bodyPr>
          <a:lstStyle/>
          <a:p>
            <a:r>
              <a:rPr lang="it-IT" sz="2400" dirty="0"/>
              <a:t>La componente </a:t>
            </a:r>
            <a:r>
              <a:rPr lang="it-IT" sz="2400" dirty="0" err="1"/>
              <a:t>antero</a:t>
            </a:r>
            <a:r>
              <a:rPr lang="it-IT" sz="2400" dirty="0"/>
              <a:t>-posteriore delle differenze tra agnati e agnati gnatostomi</a:t>
            </a:r>
          </a:p>
        </p:txBody>
      </p:sp>
    </p:spTree>
    <p:extLst>
      <p:ext uri="{BB962C8B-B14F-4D97-AF65-F5344CB8AC3E}">
        <p14:creationId xmlns:p14="http://schemas.microsoft.com/office/powerpoint/2010/main" val="21584205"/>
      </p:ext>
    </p:extLst>
  </p:cSld>
  <p:clrMapOvr>
    <a:masterClrMapping/>
  </p:clrMapOvr>
  <mc:AlternateContent xmlns:mc="http://schemas.openxmlformats.org/markup-compatibility/2006" xmlns:p14="http://schemas.microsoft.com/office/powerpoint/2010/main">
    <mc:Choice Requires="p14">
      <p:transition spd="slow" p14:dur="2000" advTm="71608"/>
    </mc:Choice>
    <mc:Fallback xmlns="">
      <p:transition spd="slow" advTm="7160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0208">
            <a:extLst>
              <a:ext uri="{FF2B5EF4-FFF2-40B4-BE49-F238E27FC236}">
                <a16:creationId xmlns:a16="http://schemas.microsoft.com/office/drawing/2014/main" id="{5F9D13D8-9AF9-4FE4-BE9E-820ED124E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461" b="56682"/>
          <a:stretch>
            <a:fillRect/>
          </a:stretch>
        </p:blipFill>
        <p:spPr bwMode="auto">
          <a:xfrm>
            <a:off x="752475" y="1831975"/>
            <a:ext cx="55054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0211">
            <a:extLst>
              <a:ext uri="{FF2B5EF4-FFF2-40B4-BE49-F238E27FC236}">
                <a16:creationId xmlns:a16="http://schemas.microsoft.com/office/drawing/2014/main" id="{FAD19FAC-B16A-499D-ADF3-095DE9C05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567" b="32922"/>
          <a:stretch>
            <a:fillRect/>
          </a:stretch>
        </p:blipFill>
        <p:spPr bwMode="auto">
          <a:xfrm>
            <a:off x="377825" y="4229100"/>
            <a:ext cx="604996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7">
            <a:extLst>
              <a:ext uri="{FF2B5EF4-FFF2-40B4-BE49-F238E27FC236}">
                <a16:creationId xmlns:a16="http://schemas.microsoft.com/office/drawing/2014/main" id="{F0CBDC59-3B12-4BA0-8DE0-527226C8EAC2}"/>
              </a:ext>
            </a:extLst>
          </p:cNvPr>
          <p:cNvSpPr>
            <a:spLocks noChangeArrowheads="1"/>
          </p:cNvSpPr>
          <p:nvPr/>
        </p:nvSpPr>
        <p:spPr bwMode="auto">
          <a:xfrm>
            <a:off x="161925" y="293688"/>
            <a:ext cx="64293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La grande somiglianza strutturale tra i cefalocordati e i cranioti ha portato ad un grande interesse a capire i domini di espressione dei geni hox nell’anfiosso</a:t>
            </a:r>
          </a:p>
        </p:txBody>
      </p:sp>
    </p:spTree>
  </p:cSld>
  <p:clrMapOvr>
    <a:masterClrMapping/>
  </p:clrMapOvr>
  <mc:AlternateContent xmlns:mc="http://schemas.openxmlformats.org/markup-compatibility/2006" xmlns:p14="http://schemas.microsoft.com/office/powerpoint/2010/main">
    <mc:Choice Requires="p14">
      <p:transition spd="slow" p14:dur="2000" advTm="55684"/>
    </mc:Choice>
    <mc:Fallback xmlns="">
      <p:transition spd="slow" advTm="5568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D87CB96C-D793-485B-86E3-90A9E95A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819275"/>
            <a:ext cx="5481637"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36959BF9-F2CB-434C-A661-26F8D07E8E88}"/>
              </a:ext>
            </a:extLst>
          </p:cNvPr>
          <p:cNvSpPr txBox="1">
            <a:spLocks noChangeArrowheads="1"/>
          </p:cNvSpPr>
          <p:nvPr/>
        </p:nvSpPr>
        <p:spPr bwMode="auto">
          <a:xfrm>
            <a:off x="277813" y="228600"/>
            <a:ext cx="6573837" cy="457200"/>
          </a:xfrm>
          <a:prstGeom prst="rect">
            <a:avLst/>
          </a:prstGeom>
          <a:noFill/>
          <a:ln w="9525">
            <a:noFill/>
            <a:miter lim="800000"/>
            <a:headEnd/>
            <a:tailEnd/>
          </a:ln>
          <a:effectLst/>
        </p:spPr>
        <p:txBody>
          <a:bodyPr>
            <a:spAutoFit/>
          </a:bodyPr>
          <a:lstStyle/>
          <a:p>
            <a:pPr>
              <a:spcBef>
                <a:spcPct val="50000"/>
              </a:spcBef>
              <a:defRPr/>
            </a:pPr>
            <a:r>
              <a:rPr lang="it-IT" sz="2400" b="1">
                <a:solidFill>
                  <a:srgbClr val="000066"/>
                </a:solidFill>
                <a:effectLst>
                  <a:outerShdw blurRad="38100" dist="38100" dir="2700000" algn="tl">
                    <a:srgbClr val="C0C0C0"/>
                  </a:outerShdw>
                </a:effectLst>
                <a:latin typeface="Comic Sans MS" pitchFamily="66" charset="0"/>
              </a:rPr>
              <a:t>espressione dei geni </a:t>
            </a:r>
            <a:r>
              <a:rPr lang="it-IT" sz="2400" b="1" i="1">
                <a:solidFill>
                  <a:srgbClr val="000066"/>
                </a:solidFill>
                <a:effectLst>
                  <a:outerShdw blurRad="38100" dist="38100" dir="2700000" algn="tl">
                    <a:srgbClr val="C0C0C0"/>
                  </a:outerShdw>
                </a:effectLst>
                <a:latin typeface="Comic Sans MS" pitchFamily="66" charset="0"/>
              </a:rPr>
              <a:t>Hox </a:t>
            </a:r>
            <a:r>
              <a:rPr lang="it-IT" sz="2400" b="1">
                <a:solidFill>
                  <a:srgbClr val="000066"/>
                </a:solidFill>
                <a:effectLst>
                  <a:outerShdw blurRad="38100" dist="38100" dir="2700000" algn="tl">
                    <a:srgbClr val="C0C0C0"/>
                  </a:outerShdw>
                </a:effectLst>
                <a:latin typeface="Comic Sans MS" pitchFamily="66" charset="0"/>
              </a:rPr>
              <a:t>nell’anfiosso</a:t>
            </a:r>
            <a:endParaRPr lang="it-IT" sz="1600">
              <a:solidFill>
                <a:srgbClr val="CC3300"/>
              </a:solidFill>
              <a:latin typeface="Comic Sans MS" pitchFamily="66" charset="0"/>
            </a:endParaRPr>
          </a:p>
        </p:txBody>
      </p:sp>
      <p:sp>
        <p:nvSpPr>
          <p:cNvPr id="26628" name="Text Box 4">
            <a:extLst>
              <a:ext uri="{FF2B5EF4-FFF2-40B4-BE49-F238E27FC236}">
                <a16:creationId xmlns:a16="http://schemas.microsoft.com/office/drawing/2014/main" id="{4361452E-D048-4B95-A4E1-523426822D8A}"/>
              </a:ext>
            </a:extLst>
          </p:cNvPr>
          <p:cNvSpPr txBox="1">
            <a:spLocks noChangeArrowheads="1"/>
          </p:cNvSpPr>
          <p:nvPr/>
        </p:nvSpPr>
        <p:spPr bwMode="auto">
          <a:xfrm>
            <a:off x="438150" y="7715250"/>
            <a:ext cx="5657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a:latin typeface="Times New Roman" panose="02020603050405020304" pitchFamily="18" charset="0"/>
              </a:rPr>
              <a:t>Archetypal organization of the anfioxus hox gene cluster  nature: 1994:7-210-213 </a:t>
            </a:r>
          </a:p>
        </p:txBody>
      </p:sp>
    </p:spTree>
  </p:cSld>
  <p:clrMapOvr>
    <a:masterClrMapping/>
  </p:clrMapOvr>
  <mc:AlternateContent xmlns:mc="http://schemas.openxmlformats.org/markup-compatibility/2006" xmlns:p14="http://schemas.microsoft.com/office/powerpoint/2010/main">
    <mc:Choice Requires="p14">
      <p:transition spd="slow" p14:dur="2000" advTm="78632"/>
    </mc:Choice>
    <mc:Fallback xmlns="">
      <p:transition spd="slow" advTm="7863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28B849ED-A074-4F0B-9635-0D9F19D91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961"/>
          <a:stretch>
            <a:fillRect/>
          </a:stretch>
        </p:blipFill>
        <p:spPr bwMode="auto">
          <a:xfrm>
            <a:off x="228600" y="1485900"/>
            <a:ext cx="6240463"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a:extLst>
              <a:ext uri="{FF2B5EF4-FFF2-40B4-BE49-F238E27FC236}">
                <a16:creationId xmlns:a16="http://schemas.microsoft.com/office/drawing/2014/main" id="{097854D7-9232-4917-883D-22A4874F6970}"/>
              </a:ext>
            </a:extLst>
          </p:cNvPr>
          <p:cNvSpPr txBox="1">
            <a:spLocks noChangeArrowheads="1"/>
          </p:cNvSpPr>
          <p:nvPr/>
        </p:nvSpPr>
        <p:spPr bwMode="auto">
          <a:xfrm>
            <a:off x="533400" y="6608763"/>
            <a:ext cx="59150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Il romboencefalo dei cranioti è omologo ad un’estesa regione del tubo neurale dell’anfiosso.</a:t>
            </a:r>
          </a:p>
          <a:p>
            <a:pPr eaLnBrk="1" hangingPunct="1"/>
            <a:endParaRPr lang="it-IT" altLang="it-IT"/>
          </a:p>
          <a:p>
            <a:pPr eaLnBrk="1" hangingPunct="1"/>
            <a:r>
              <a:rPr lang="it-IT" altLang="it-IT"/>
              <a:t>La vescicola cerebrale dell’anfiosso può essere omologa solo alla regione rostrale del‘encefalo.</a:t>
            </a:r>
          </a:p>
          <a:p>
            <a:pPr eaLnBrk="1" hangingPunct="1"/>
            <a:endParaRPr lang="it-IT" altLang="it-IT"/>
          </a:p>
          <a:p>
            <a:pPr eaLnBrk="1" hangingPunct="1"/>
            <a:r>
              <a:rPr lang="it-IT" altLang="it-IT"/>
              <a:t>Dati citologici recenti indicano che la vescicola cerebrale dell’anfiosso può essere omologa al diencefalo </a:t>
            </a:r>
          </a:p>
        </p:txBody>
      </p:sp>
      <p:sp>
        <p:nvSpPr>
          <p:cNvPr id="27652" name="Rectangle 7">
            <a:extLst>
              <a:ext uri="{FF2B5EF4-FFF2-40B4-BE49-F238E27FC236}">
                <a16:creationId xmlns:a16="http://schemas.microsoft.com/office/drawing/2014/main" id="{D29D6DE9-4FDC-4B0D-8BE0-825164B027F8}"/>
              </a:ext>
            </a:extLst>
          </p:cNvPr>
          <p:cNvSpPr>
            <a:spLocks noChangeArrowheads="1"/>
          </p:cNvSpPr>
          <p:nvPr/>
        </p:nvSpPr>
        <p:spPr bwMode="auto">
          <a:xfrm>
            <a:off x="247650" y="114300"/>
            <a:ext cx="63627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Lo studio dei domini di espressione ci consente di fare delle considerazioni di omologia tra gruppi molto distanti. Il punto fondamentale è che si considerano  omologhe le strutture derivanti dalla espressione di geni hox omologhi.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5858"/>
    </mc:Choice>
    <mc:Fallback xmlns="">
      <p:transition spd="slow" advTm="21585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5">
                                            <p:txEl>
                                              <p:pRg st="0" end="0"/>
                                            </p:txEl>
                                          </p:spTgt>
                                        </p:tgtEl>
                                        <p:attrNameLst>
                                          <p:attrName>style.visibility</p:attrName>
                                        </p:attrNameLst>
                                      </p:cBhvr>
                                      <p:to>
                                        <p:strVal val="visible"/>
                                      </p:to>
                                    </p:set>
                                    <p:animEffect transition="in" filter="dissolve">
                                      <p:cBhvr>
                                        <p:cTn id="7" dur="500"/>
                                        <p:tgtEl>
                                          <p:spTgt spid="51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1205">
                                            <p:txEl>
                                              <p:pRg st="2" end="2"/>
                                            </p:txEl>
                                          </p:spTgt>
                                        </p:tgtEl>
                                        <p:attrNameLst>
                                          <p:attrName>style.visibility</p:attrName>
                                        </p:attrNameLst>
                                      </p:cBhvr>
                                      <p:to>
                                        <p:strVal val="visible"/>
                                      </p:to>
                                    </p:set>
                                    <p:animEffect transition="in" filter="dissolve">
                                      <p:cBhvr>
                                        <p:cTn id="12" dur="500"/>
                                        <p:tgtEl>
                                          <p:spTgt spid="5120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205">
                                            <p:txEl>
                                              <p:pRg st="4" end="4"/>
                                            </p:txEl>
                                          </p:spTgt>
                                        </p:tgtEl>
                                        <p:attrNameLst>
                                          <p:attrName>style.visibility</p:attrName>
                                        </p:attrNameLst>
                                      </p:cBhvr>
                                      <p:to>
                                        <p:strVal val="visible"/>
                                      </p:to>
                                    </p:set>
                                    <p:animEffect transition="in" filter="dissolve">
                                      <p:cBhvr>
                                        <p:cTn id="17" dur="500"/>
                                        <p:tgtEl>
                                          <p:spTgt spid="5120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4">
            <a:extLst>
              <a:ext uri="{FF2B5EF4-FFF2-40B4-BE49-F238E27FC236}">
                <a16:creationId xmlns:a16="http://schemas.microsoft.com/office/drawing/2014/main" id="{89FC138D-149F-492D-9A32-859089FE18E3}"/>
              </a:ext>
            </a:extLst>
          </p:cNvPr>
          <p:cNvGraphicFramePr>
            <a:graphicFrameLocks noChangeAspect="1"/>
          </p:cNvGraphicFramePr>
          <p:nvPr/>
        </p:nvGraphicFramePr>
        <p:xfrm>
          <a:off x="-376238" y="1135063"/>
          <a:ext cx="7234238" cy="4400550"/>
        </p:xfrm>
        <a:graphic>
          <a:graphicData uri="http://schemas.openxmlformats.org/presentationml/2006/ole">
            <mc:AlternateContent xmlns:mc="http://schemas.openxmlformats.org/markup-compatibility/2006">
              <mc:Choice xmlns:v="urn:schemas-microsoft-com:vml" Requires="v">
                <p:oleObj spid="_x0000_s10258" name="Image" r:id="rId4" imgW="4736200" imgH="3504317" progId="Photoshop.Image.7">
                  <p:embed/>
                </p:oleObj>
              </mc:Choice>
              <mc:Fallback>
                <p:oleObj name="Image" r:id="rId4" imgW="4736200" imgH="3504317" progId="Photoshop.Image.7">
                  <p:embed/>
                  <p:pic>
                    <p:nvPicPr>
                      <p:cNvPr id="11266" name="Object 4">
                        <a:extLst>
                          <a:ext uri="{FF2B5EF4-FFF2-40B4-BE49-F238E27FC236}">
                            <a16:creationId xmlns:a16="http://schemas.microsoft.com/office/drawing/2014/main" id="{89FC138D-149F-492D-9A32-859089FE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2798" b="28300"/>
                      <a:stretch>
                        <a:fillRect/>
                      </a:stretch>
                    </p:blipFill>
                    <p:spPr bwMode="auto">
                      <a:xfrm>
                        <a:off x="-376238" y="1135063"/>
                        <a:ext cx="7234238"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7" name="Object 5">
            <a:extLst>
              <a:ext uri="{FF2B5EF4-FFF2-40B4-BE49-F238E27FC236}">
                <a16:creationId xmlns:a16="http://schemas.microsoft.com/office/drawing/2014/main" id="{311AE512-8B07-4DE8-B216-1EDAE97410FB}"/>
              </a:ext>
            </a:extLst>
          </p:cNvPr>
          <p:cNvGraphicFramePr>
            <a:graphicFrameLocks noChangeAspect="1"/>
          </p:cNvGraphicFramePr>
          <p:nvPr/>
        </p:nvGraphicFramePr>
        <p:xfrm>
          <a:off x="0" y="6016625"/>
          <a:ext cx="6858000" cy="1584325"/>
        </p:xfrm>
        <a:graphic>
          <a:graphicData uri="http://schemas.openxmlformats.org/presentationml/2006/ole">
            <mc:AlternateContent xmlns:mc="http://schemas.openxmlformats.org/markup-compatibility/2006">
              <mc:Choice xmlns:v="urn:schemas-microsoft-com:vml" Requires="v">
                <p:oleObj spid="_x0000_s10259" name="Image" r:id="rId6" imgW="4736200" imgH="3504317" progId="Photoshop.Image.7">
                  <p:embed/>
                </p:oleObj>
              </mc:Choice>
              <mc:Fallback>
                <p:oleObj name="Image" r:id="rId6" imgW="4736200" imgH="3504317" progId="Photoshop.Image.7">
                  <p:embed/>
                  <p:pic>
                    <p:nvPicPr>
                      <p:cNvPr id="11267" name="Object 5">
                        <a:extLst>
                          <a:ext uri="{FF2B5EF4-FFF2-40B4-BE49-F238E27FC236}">
                            <a16:creationId xmlns:a16="http://schemas.microsoft.com/office/drawing/2014/main" id="{311AE512-8B07-4DE8-B216-1EDAE9741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8785"/>
                      <a:stretch>
                        <a:fillRect/>
                      </a:stretch>
                    </p:blipFill>
                    <p:spPr bwMode="auto">
                      <a:xfrm>
                        <a:off x="0" y="6016625"/>
                        <a:ext cx="68580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51721"/>
    </mc:Choice>
    <mc:Fallback xmlns="">
      <p:transition spd="slow" advTm="5172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D059062C-120A-4BD1-8238-DB5043466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451100"/>
            <a:ext cx="40100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a:extLst>
              <a:ext uri="{FF2B5EF4-FFF2-40B4-BE49-F238E27FC236}">
                <a16:creationId xmlns:a16="http://schemas.microsoft.com/office/drawing/2014/main" id="{AEBF5C93-6F4E-4CCE-940B-C3899DD68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05250"/>
            <a:ext cx="36322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a:extLst>
              <a:ext uri="{FF2B5EF4-FFF2-40B4-BE49-F238E27FC236}">
                <a16:creationId xmlns:a16="http://schemas.microsoft.com/office/drawing/2014/main" id="{E62E902B-B2E8-4CA4-BC4C-57781A9E1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185738"/>
            <a:ext cx="32734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a:extLst>
              <a:ext uri="{FF2B5EF4-FFF2-40B4-BE49-F238E27FC236}">
                <a16:creationId xmlns:a16="http://schemas.microsoft.com/office/drawing/2014/main" id="{4FD5D1E7-6326-489D-9727-D877E6E33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630" t="87135" r="43549"/>
          <a:stretch>
            <a:fillRect/>
          </a:stretch>
        </p:blipFill>
        <p:spPr bwMode="auto">
          <a:xfrm>
            <a:off x="3517900" y="355600"/>
            <a:ext cx="3340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a:extLst>
              <a:ext uri="{FF2B5EF4-FFF2-40B4-BE49-F238E27FC236}">
                <a16:creationId xmlns:a16="http://schemas.microsoft.com/office/drawing/2014/main" id="{0A090CE1-AADD-4D7B-8666-146435C786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933" t="66937" r="17351" b="16531"/>
          <a:stretch>
            <a:fillRect/>
          </a:stretch>
        </p:blipFill>
        <p:spPr bwMode="auto">
          <a:xfrm>
            <a:off x="4246563" y="6591300"/>
            <a:ext cx="24463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8">
            <a:extLst>
              <a:ext uri="{FF2B5EF4-FFF2-40B4-BE49-F238E27FC236}">
                <a16:creationId xmlns:a16="http://schemas.microsoft.com/office/drawing/2014/main" id="{76B769EC-E7C8-46C7-9296-05D461685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0067" b="29398"/>
          <a:stretch>
            <a:fillRect/>
          </a:stretch>
        </p:blipFill>
        <p:spPr bwMode="auto">
          <a:xfrm>
            <a:off x="63500" y="6554788"/>
            <a:ext cx="40894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a:extLst>
              <a:ext uri="{FF2B5EF4-FFF2-40B4-BE49-F238E27FC236}">
                <a16:creationId xmlns:a16="http://schemas.microsoft.com/office/drawing/2014/main" id="{819FEAE5-FEC2-4A24-A225-4B49404506DC}"/>
              </a:ext>
            </a:extLst>
          </p:cNvPr>
          <p:cNvSpPr txBox="1">
            <a:spLocks noChangeArrowheads="1"/>
          </p:cNvSpPr>
          <p:nvPr/>
        </p:nvSpPr>
        <p:spPr bwMode="auto">
          <a:xfrm>
            <a:off x="4324350" y="1236663"/>
            <a:ext cx="18780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solidFill>
                  <a:srgbClr val="000066"/>
                </a:solidFill>
                <a:latin typeface="Comic Sans MS" panose="030F0702030302020204" pitchFamily="66" charset="0"/>
              </a:rPr>
              <a:t>Hox 1-13</a:t>
            </a:r>
          </a:p>
        </p:txBody>
      </p:sp>
      <p:sp>
        <p:nvSpPr>
          <p:cNvPr id="11" name="Line 11">
            <a:extLst>
              <a:ext uri="{FF2B5EF4-FFF2-40B4-BE49-F238E27FC236}">
                <a16:creationId xmlns:a16="http://schemas.microsoft.com/office/drawing/2014/main" id="{8F18247A-23BB-4B4F-B0F1-2BAD6AEAF82D}"/>
              </a:ext>
            </a:extLst>
          </p:cNvPr>
          <p:cNvSpPr>
            <a:spLocks noChangeShapeType="1"/>
          </p:cNvSpPr>
          <p:nvPr/>
        </p:nvSpPr>
        <p:spPr bwMode="auto">
          <a:xfrm flipH="1" flipV="1">
            <a:off x="5200650" y="1152525"/>
            <a:ext cx="9525" cy="247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 name="Text Box 5">
            <a:extLst>
              <a:ext uri="{FF2B5EF4-FFF2-40B4-BE49-F238E27FC236}">
                <a16:creationId xmlns:a16="http://schemas.microsoft.com/office/drawing/2014/main" id="{0C341AF3-CE16-4AEA-BCF1-AAD6E564248C}"/>
              </a:ext>
            </a:extLst>
          </p:cNvPr>
          <p:cNvSpPr txBox="1">
            <a:spLocks noChangeArrowheads="1"/>
          </p:cNvSpPr>
          <p:nvPr/>
        </p:nvSpPr>
        <p:spPr bwMode="auto">
          <a:xfrm>
            <a:off x="4584700" y="7669213"/>
            <a:ext cx="18780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solidFill>
                  <a:srgbClr val="000066"/>
                </a:solidFill>
                <a:latin typeface="Comic Sans MS" panose="030F0702030302020204" pitchFamily="66" charset="0"/>
              </a:rPr>
              <a:t>Hox 9-13</a:t>
            </a:r>
          </a:p>
        </p:txBody>
      </p:sp>
      <p:sp>
        <p:nvSpPr>
          <p:cNvPr id="13" name="Line 8">
            <a:extLst>
              <a:ext uri="{FF2B5EF4-FFF2-40B4-BE49-F238E27FC236}">
                <a16:creationId xmlns:a16="http://schemas.microsoft.com/office/drawing/2014/main" id="{C9E55259-0497-4588-8D55-5325CB44799F}"/>
              </a:ext>
            </a:extLst>
          </p:cNvPr>
          <p:cNvSpPr>
            <a:spLocks noChangeShapeType="1"/>
          </p:cNvSpPr>
          <p:nvPr/>
        </p:nvSpPr>
        <p:spPr bwMode="auto">
          <a:xfrm flipH="1" flipV="1">
            <a:off x="5778500" y="7251700"/>
            <a:ext cx="12065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 name="Line 9">
            <a:extLst>
              <a:ext uri="{FF2B5EF4-FFF2-40B4-BE49-F238E27FC236}">
                <a16:creationId xmlns:a16="http://schemas.microsoft.com/office/drawing/2014/main" id="{E49D9EB5-C676-424A-AD88-58B49EB013A5}"/>
              </a:ext>
            </a:extLst>
          </p:cNvPr>
          <p:cNvSpPr>
            <a:spLocks noChangeShapeType="1"/>
          </p:cNvSpPr>
          <p:nvPr/>
        </p:nvSpPr>
        <p:spPr bwMode="auto">
          <a:xfrm flipV="1">
            <a:off x="4851400" y="7264400"/>
            <a:ext cx="190500" cy="292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6" name="Rectangle 3">
            <a:extLst>
              <a:ext uri="{FF2B5EF4-FFF2-40B4-BE49-F238E27FC236}">
                <a16:creationId xmlns:a16="http://schemas.microsoft.com/office/drawing/2014/main" id="{15B46C7E-9AA4-4F03-A166-C715321C4C06}"/>
              </a:ext>
            </a:extLst>
          </p:cNvPr>
          <p:cNvSpPr>
            <a:spLocks noChangeArrowheads="1"/>
          </p:cNvSpPr>
          <p:nvPr/>
        </p:nvSpPr>
        <p:spPr bwMode="auto">
          <a:xfrm>
            <a:off x="158750" y="8074025"/>
            <a:ext cx="61436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dirty="0" err="1">
                <a:solidFill>
                  <a:srgbClr val="000066"/>
                </a:solidFill>
                <a:latin typeface="Comic Sans MS" panose="030F0702030302020204" pitchFamily="66" charset="0"/>
              </a:rPr>
              <a:t>Pectoral</a:t>
            </a:r>
            <a:r>
              <a:rPr lang="it-IT" altLang="it-IT" sz="1600" b="1" dirty="0">
                <a:solidFill>
                  <a:srgbClr val="000066"/>
                </a:solidFill>
                <a:latin typeface="Comic Sans MS" panose="030F0702030302020204" pitchFamily="66" charset="0"/>
              </a:rPr>
              <a:t> and </a:t>
            </a:r>
            <a:r>
              <a:rPr lang="it-IT" altLang="it-IT" sz="1600" b="1" dirty="0" err="1">
                <a:solidFill>
                  <a:srgbClr val="000066"/>
                </a:solidFill>
                <a:latin typeface="Comic Sans MS" panose="030F0702030302020204" pitchFamily="66" charset="0"/>
              </a:rPr>
              <a:t>pelvic</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appendages</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were</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genetically</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linked</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early</a:t>
            </a:r>
            <a:r>
              <a:rPr lang="it-IT" altLang="it-IT" sz="1600" b="1" dirty="0">
                <a:solidFill>
                  <a:srgbClr val="000066"/>
                </a:solidFill>
                <a:latin typeface="Comic Sans MS" panose="030F0702030302020204" pitchFamily="66" charset="0"/>
              </a:rPr>
              <a:t> in </a:t>
            </a:r>
            <a:r>
              <a:rPr lang="it-IT" altLang="it-IT" sz="1600" b="1" dirty="0" err="1">
                <a:solidFill>
                  <a:srgbClr val="000066"/>
                </a:solidFill>
                <a:latin typeface="Comic Sans MS" panose="030F0702030302020204" pitchFamily="66" charset="0"/>
              </a:rPr>
              <a:t>their</a:t>
            </a:r>
            <a:r>
              <a:rPr lang="it-IT" altLang="it-IT" sz="1600" b="1" dirty="0">
                <a:solidFill>
                  <a:srgbClr val="000066"/>
                </a:solidFill>
                <a:latin typeface="Comic Sans MS" panose="030F0702030302020204" pitchFamily="66" charset="0"/>
              </a:rPr>
              <a:t> history and </a:t>
            </a:r>
            <a:r>
              <a:rPr lang="it-IT" altLang="it-IT" sz="1600" b="1" dirty="0" err="1">
                <a:solidFill>
                  <a:srgbClr val="000066"/>
                </a:solidFill>
                <a:latin typeface="Comic Sans MS" panose="030F0702030302020204" pitchFamily="66" charset="0"/>
              </a:rPr>
              <a:t>could</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have</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evolved</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together</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presumably</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because</a:t>
            </a:r>
            <a:r>
              <a:rPr lang="it-IT" altLang="it-IT" sz="1600" b="1" dirty="0">
                <a:solidFill>
                  <a:srgbClr val="000066"/>
                </a:solidFill>
                <a:latin typeface="Comic Sans MS" panose="030F0702030302020204" pitchFamily="66" charset="0"/>
              </a:rPr>
              <a:t> the </a:t>
            </a:r>
            <a:r>
              <a:rPr lang="it-IT" altLang="it-IT" sz="1600" b="1" dirty="0" err="1">
                <a:solidFill>
                  <a:srgbClr val="000066"/>
                </a:solidFill>
                <a:latin typeface="Comic Sans MS" panose="030F0702030302020204" pitchFamily="66" charset="0"/>
              </a:rPr>
              <a:t>development</a:t>
            </a:r>
            <a:r>
              <a:rPr lang="it-IT" altLang="it-IT" sz="1600" b="1" dirty="0">
                <a:solidFill>
                  <a:srgbClr val="000066"/>
                </a:solidFill>
                <a:latin typeface="Comic Sans MS" panose="030F0702030302020204" pitchFamily="66" charset="0"/>
              </a:rPr>
              <a:t> of </a:t>
            </a:r>
            <a:r>
              <a:rPr lang="it-IT" altLang="it-IT" sz="1600" b="1" dirty="0" err="1">
                <a:solidFill>
                  <a:srgbClr val="000066"/>
                </a:solidFill>
                <a:latin typeface="Comic Sans MS" panose="030F0702030302020204" pitchFamily="66" charset="0"/>
              </a:rPr>
              <a:t>these</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appendages</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had</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already</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been</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brought</a:t>
            </a:r>
            <a:r>
              <a:rPr lang="it-IT" altLang="it-IT" sz="1600" b="1" dirty="0">
                <a:solidFill>
                  <a:srgbClr val="000066"/>
                </a:solidFill>
                <a:latin typeface="Comic Sans MS" panose="030F0702030302020204" pitchFamily="66" charset="0"/>
              </a:rPr>
              <a:t> under </a:t>
            </a:r>
            <a:r>
              <a:rPr lang="it-IT" altLang="it-IT" sz="1600" b="1" dirty="0" err="1">
                <a:solidFill>
                  <a:srgbClr val="000066"/>
                </a:solidFill>
                <a:latin typeface="Comic Sans MS" panose="030F0702030302020204" pitchFamily="66" charset="0"/>
              </a:rPr>
              <a:t>similar</a:t>
            </a:r>
            <a:r>
              <a:rPr lang="it-IT" altLang="it-IT" sz="1600" b="1" dirty="0">
                <a:solidFill>
                  <a:srgbClr val="000066"/>
                </a:solidFill>
                <a:latin typeface="Comic Sans MS" panose="030F0702030302020204" pitchFamily="66" charset="0"/>
              </a:rPr>
              <a:t> </a:t>
            </a:r>
            <a:r>
              <a:rPr lang="it-IT" altLang="it-IT" sz="1600" b="1" dirty="0" err="1">
                <a:solidFill>
                  <a:srgbClr val="000066"/>
                </a:solidFill>
                <a:latin typeface="Comic Sans MS" panose="030F0702030302020204" pitchFamily="66" charset="0"/>
              </a:rPr>
              <a:t>regulatory</a:t>
            </a:r>
            <a:r>
              <a:rPr lang="it-IT" altLang="it-IT" sz="1600" b="1" dirty="0">
                <a:solidFill>
                  <a:srgbClr val="000066"/>
                </a:solidFill>
                <a:latin typeface="Comic Sans MS" panose="030F0702030302020204" pitchFamily="66" charset="0"/>
              </a:rPr>
              <a: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6820"/>
    </mc:Choice>
    <mc:Fallback xmlns="">
      <p:transition spd="slow" advTm="20682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6562"/>
                                        </p:tgtEl>
                                        <p:attrNameLst>
                                          <p:attrName>style.visibility</p:attrName>
                                        </p:attrNameLst>
                                      </p:cBhvr>
                                      <p:to>
                                        <p:strVal val="visible"/>
                                      </p:to>
                                    </p:set>
                                    <p:animEffect transition="in" filter="fade">
                                      <p:cBhvr>
                                        <p:cTn id="31" dur="2000"/>
                                        <p:tgtEl>
                                          <p:spTgt spid="66562"/>
                                        </p:tgtEl>
                                      </p:cBhvr>
                                    </p:animEffect>
                                  </p:childTnLst>
                                </p:cTn>
                              </p:par>
                              <p:par>
                                <p:cTn id="32" presetID="10" presetClass="entr" presetSubtype="0" fill="hold" nodeType="withEffect">
                                  <p:stCondLst>
                                    <p:cond delay="0"/>
                                  </p:stCondLst>
                                  <p:childTnLst>
                                    <p:set>
                                      <p:cBhvr>
                                        <p:cTn id="33" dur="1" fill="hold">
                                          <p:stCondLst>
                                            <p:cond delay="0"/>
                                          </p:stCondLst>
                                        </p:cTn>
                                        <p:tgtEl>
                                          <p:spTgt spid="66564"/>
                                        </p:tgtEl>
                                        <p:attrNameLst>
                                          <p:attrName>style.visibility</p:attrName>
                                        </p:attrNameLst>
                                      </p:cBhvr>
                                      <p:to>
                                        <p:strVal val="visible"/>
                                      </p:to>
                                    </p:set>
                                    <p:animEffect transition="in" filter="fade">
                                      <p:cBhvr>
                                        <p:cTn id="34" dur="20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a:extLst>
              <a:ext uri="{FF2B5EF4-FFF2-40B4-BE49-F238E27FC236}">
                <a16:creationId xmlns:a16="http://schemas.microsoft.com/office/drawing/2014/main" id="{DFCE6210-D929-4F7B-836A-AEBF72D84C07}"/>
              </a:ext>
            </a:extLst>
          </p:cNvPr>
          <p:cNvSpPr txBox="1">
            <a:spLocks noChangeArrowheads="1"/>
          </p:cNvSpPr>
          <p:nvPr/>
        </p:nvSpPr>
        <p:spPr bwMode="auto">
          <a:xfrm>
            <a:off x="288925" y="1408113"/>
            <a:ext cx="555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Determinazione della posizione dell’abbozzo dell’arto</a:t>
            </a:r>
          </a:p>
        </p:txBody>
      </p:sp>
      <p:pic>
        <p:nvPicPr>
          <p:cNvPr id="30723" name="Picture 8" descr="hox1">
            <a:extLst>
              <a:ext uri="{FF2B5EF4-FFF2-40B4-BE49-F238E27FC236}">
                <a16:creationId xmlns:a16="http://schemas.microsoft.com/office/drawing/2014/main" id="{7115AFCF-E12E-4C66-9351-FEF5CAF1A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3400"/>
            <a:ext cx="68580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ttangolo 3">
            <a:extLst>
              <a:ext uri="{FF2B5EF4-FFF2-40B4-BE49-F238E27FC236}">
                <a16:creationId xmlns:a16="http://schemas.microsoft.com/office/drawing/2014/main" id="{BB6E517F-0E01-4FC3-8AAE-AF2EC6FE8E83}"/>
              </a:ext>
            </a:extLst>
          </p:cNvPr>
          <p:cNvSpPr>
            <a:spLocks noChangeArrowheads="1"/>
          </p:cNvSpPr>
          <p:nvPr/>
        </p:nvSpPr>
        <p:spPr bwMode="auto">
          <a:xfrm>
            <a:off x="0" y="6086475"/>
            <a:ext cx="6654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la posizione geografica di un dominio di espressione è regolata dalla combinazione di una serie di geni regolatori. Mutazioni in questi geni determinano il  risultante dominio di espressione. L’evoluzione morfologica sarà quindi determinata dai cambiamenti di questi geni regolatori.</a:t>
            </a:r>
          </a:p>
        </p:txBody>
      </p:sp>
    </p:spTree>
  </p:cSld>
  <p:clrMapOvr>
    <a:masterClrMapping/>
  </p:clrMapOvr>
  <mc:AlternateContent xmlns:mc="http://schemas.openxmlformats.org/markup-compatibility/2006" xmlns:p14="http://schemas.microsoft.com/office/powerpoint/2010/main">
    <mc:Choice Requires="p14">
      <p:transition spd="slow" p14:dur="2000" advTm="104858"/>
    </mc:Choice>
    <mc:Fallback xmlns="">
      <p:transition spd="slow" advTm="10485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hox2">
            <a:extLst>
              <a:ext uri="{FF2B5EF4-FFF2-40B4-BE49-F238E27FC236}">
                <a16:creationId xmlns:a16="http://schemas.microsoft.com/office/drawing/2014/main" id="{3B45B4A4-A270-4005-9345-0DEC898E0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68580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Oval 9">
            <a:extLst>
              <a:ext uri="{FF2B5EF4-FFF2-40B4-BE49-F238E27FC236}">
                <a16:creationId xmlns:a16="http://schemas.microsoft.com/office/drawing/2014/main" id="{23EC3B6E-C76D-4979-B04E-93205EC91B37}"/>
              </a:ext>
            </a:extLst>
          </p:cNvPr>
          <p:cNvSpPr>
            <a:spLocks noChangeArrowheads="1"/>
          </p:cNvSpPr>
          <p:nvPr/>
        </p:nvSpPr>
        <p:spPr bwMode="auto">
          <a:xfrm>
            <a:off x="1447800" y="7620000"/>
            <a:ext cx="3962400" cy="11430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5615" name="Freeform 15">
            <a:extLst>
              <a:ext uri="{FF2B5EF4-FFF2-40B4-BE49-F238E27FC236}">
                <a16:creationId xmlns:a16="http://schemas.microsoft.com/office/drawing/2014/main" id="{BFB74DE5-CA11-40DD-A81C-C263B9AB3E3D}"/>
              </a:ext>
            </a:extLst>
          </p:cNvPr>
          <p:cNvSpPr>
            <a:spLocks/>
          </p:cNvSpPr>
          <p:nvPr/>
        </p:nvSpPr>
        <p:spPr bwMode="auto">
          <a:xfrm>
            <a:off x="2209800" y="7648575"/>
            <a:ext cx="676275" cy="1085850"/>
          </a:xfrm>
          <a:custGeom>
            <a:avLst/>
            <a:gdLst>
              <a:gd name="T0" fmla="*/ 0 w 426"/>
              <a:gd name="T1" fmla="*/ 2147483647 h 684"/>
              <a:gd name="T2" fmla="*/ 2147483647 w 426"/>
              <a:gd name="T3" fmla="*/ 2147483647 h 684"/>
              <a:gd name="T4" fmla="*/ 2147483647 w 426"/>
              <a:gd name="T5" fmla="*/ 2147483647 h 684"/>
              <a:gd name="T6" fmla="*/ 2147483647 w 426"/>
              <a:gd name="T7" fmla="*/ 2147483647 h 684"/>
              <a:gd name="T8" fmla="*/ 2147483647 w 426"/>
              <a:gd name="T9" fmla="*/ 2147483647 h 684"/>
              <a:gd name="T10" fmla="*/ 2147483647 w 426"/>
              <a:gd name="T11" fmla="*/ 2147483647 h 684"/>
              <a:gd name="T12" fmla="*/ 2147483647 w 426"/>
              <a:gd name="T13" fmla="*/ 0 h 684"/>
              <a:gd name="T14" fmla="*/ 2147483647 w 426"/>
              <a:gd name="T15" fmla="*/ 2147483647 h 684"/>
              <a:gd name="T16" fmla="*/ 2147483647 w 426"/>
              <a:gd name="T17" fmla="*/ 2147483647 h 684"/>
              <a:gd name="T18" fmla="*/ 2147483647 w 426"/>
              <a:gd name="T19" fmla="*/ 2147483647 h 684"/>
              <a:gd name="T20" fmla="*/ 0 w 426"/>
              <a:gd name="T21" fmla="*/ 2147483647 h 6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6"/>
              <a:gd name="T34" fmla="*/ 0 h 684"/>
              <a:gd name="T35" fmla="*/ 426 w 426"/>
              <a:gd name="T36" fmla="*/ 684 h 6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6" h="684">
                <a:moveTo>
                  <a:pt x="0" y="618"/>
                </a:moveTo>
                <a:lnTo>
                  <a:pt x="6" y="60"/>
                </a:lnTo>
                <a:lnTo>
                  <a:pt x="60" y="48"/>
                </a:lnTo>
                <a:lnTo>
                  <a:pt x="138" y="30"/>
                </a:lnTo>
                <a:lnTo>
                  <a:pt x="252" y="12"/>
                </a:lnTo>
                <a:lnTo>
                  <a:pt x="294" y="6"/>
                </a:lnTo>
                <a:lnTo>
                  <a:pt x="426" y="0"/>
                </a:lnTo>
                <a:lnTo>
                  <a:pt x="426" y="684"/>
                </a:lnTo>
                <a:lnTo>
                  <a:pt x="276" y="672"/>
                </a:lnTo>
                <a:lnTo>
                  <a:pt x="138" y="648"/>
                </a:lnTo>
                <a:lnTo>
                  <a:pt x="0" y="618"/>
                </a:lnTo>
                <a:close/>
              </a:path>
            </a:pathLst>
          </a:custGeom>
          <a:solidFill>
            <a:srgbClr val="FF0000"/>
          </a:solid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5616" name="Freeform 16">
            <a:extLst>
              <a:ext uri="{FF2B5EF4-FFF2-40B4-BE49-F238E27FC236}">
                <a16:creationId xmlns:a16="http://schemas.microsoft.com/office/drawing/2014/main" id="{0B032B24-C0C4-4F55-A28E-4CFF14CE4B0D}"/>
              </a:ext>
            </a:extLst>
          </p:cNvPr>
          <p:cNvSpPr>
            <a:spLocks/>
          </p:cNvSpPr>
          <p:nvPr/>
        </p:nvSpPr>
        <p:spPr bwMode="auto">
          <a:xfrm>
            <a:off x="2600325" y="7620000"/>
            <a:ext cx="504825" cy="1133475"/>
          </a:xfrm>
          <a:custGeom>
            <a:avLst/>
            <a:gdLst>
              <a:gd name="T0" fmla="*/ 0 w 318"/>
              <a:gd name="T1" fmla="*/ 2147483647 h 714"/>
              <a:gd name="T2" fmla="*/ 0 w 318"/>
              <a:gd name="T3" fmla="*/ 2147483647 h 714"/>
              <a:gd name="T4" fmla="*/ 2147483647 w 318"/>
              <a:gd name="T5" fmla="*/ 2147483647 h 714"/>
              <a:gd name="T6" fmla="*/ 2147483647 w 318"/>
              <a:gd name="T7" fmla="*/ 0 h 714"/>
              <a:gd name="T8" fmla="*/ 0 w 318"/>
              <a:gd name="T9" fmla="*/ 2147483647 h 714"/>
              <a:gd name="T10" fmla="*/ 0 60000 65536"/>
              <a:gd name="T11" fmla="*/ 0 60000 65536"/>
              <a:gd name="T12" fmla="*/ 0 60000 65536"/>
              <a:gd name="T13" fmla="*/ 0 60000 65536"/>
              <a:gd name="T14" fmla="*/ 0 60000 65536"/>
              <a:gd name="T15" fmla="*/ 0 w 318"/>
              <a:gd name="T16" fmla="*/ 0 h 714"/>
              <a:gd name="T17" fmla="*/ 318 w 318"/>
              <a:gd name="T18" fmla="*/ 714 h 714"/>
            </a:gdLst>
            <a:ahLst/>
            <a:cxnLst>
              <a:cxn ang="T10">
                <a:pos x="T0" y="T1"/>
              </a:cxn>
              <a:cxn ang="T11">
                <a:pos x="T2" y="T3"/>
              </a:cxn>
              <a:cxn ang="T12">
                <a:pos x="T4" y="T5"/>
              </a:cxn>
              <a:cxn ang="T13">
                <a:pos x="T6" y="T7"/>
              </a:cxn>
              <a:cxn ang="T14">
                <a:pos x="T8" y="T9"/>
              </a:cxn>
            </a:cxnLst>
            <a:rect l="T15" t="T16" r="T17" b="T18"/>
            <a:pathLst>
              <a:path w="318" h="714">
                <a:moveTo>
                  <a:pt x="0" y="36"/>
                </a:moveTo>
                <a:lnTo>
                  <a:pt x="0" y="690"/>
                </a:lnTo>
                <a:lnTo>
                  <a:pt x="318" y="714"/>
                </a:lnTo>
                <a:lnTo>
                  <a:pt x="312" y="0"/>
                </a:lnTo>
                <a:lnTo>
                  <a:pt x="0" y="36"/>
                </a:lnTo>
                <a:close/>
              </a:path>
            </a:pathLst>
          </a:custGeom>
          <a:solidFill>
            <a:schemeClr val="accent1"/>
          </a:solidFill>
          <a:ln w="9525">
            <a:solidFill>
              <a:schemeClr val="tx1"/>
            </a:solidFill>
            <a:prstDash val="dash"/>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5617" name="Freeform 17">
            <a:extLst>
              <a:ext uri="{FF2B5EF4-FFF2-40B4-BE49-F238E27FC236}">
                <a16:creationId xmlns:a16="http://schemas.microsoft.com/office/drawing/2014/main" id="{3046AA7E-C833-4AAF-AE00-8F98A42EF370}"/>
              </a:ext>
            </a:extLst>
          </p:cNvPr>
          <p:cNvSpPr>
            <a:spLocks/>
          </p:cNvSpPr>
          <p:nvPr/>
        </p:nvSpPr>
        <p:spPr bwMode="auto">
          <a:xfrm>
            <a:off x="1971675" y="7696200"/>
            <a:ext cx="428625" cy="981075"/>
          </a:xfrm>
          <a:custGeom>
            <a:avLst/>
            <a:gdLst>
              <a:gd name="T0" fmla="*/ 2147483647 w 270"/>
              <a:gd name="T1" fmla="*/ 0 h 618"/>
              <a:gd name="T2" fmla="*/ 2147483647 w 270"/>
              <a:gd name="T3" fmla="*/ 2147483647 h 618"/>
              <a:gd name="T4" fmla="*/ 0 w 270"/>
              <a:gd name="T5" fmla="*/ 2147483647 h 618"/>
              <a:gd name="T6" fmla="*/ 2147483647 w 270"/>
              <a:gd name="T7" fmla="*/ 2147483647 h 618"/>
              <a:gd name="T8" fmla="*/ 2147483647 w 270"/>
              <a:gd name="T9" fmla="*/ 0 h 618"/>
              <a:gd name="T10" fmla="*/ 0 60000 65536"/>
              <a:gd name="T11" fmla="*/ 0 60000 65536"/>
              <a:gd name="T12" fmla="*/ 0 60000 65536"/>
              <a:gd name="T13" fmla="*/ 0 60000 65536"/>
              <a:gd name="T14" fmla="*/ 0 60000 65536"/>
              <a:gd name="T15" fmla="*/ 0 w 270"/>
              <a:gd name="T16" fmla="*/ 0 h 618"/>
              <a:gd name="T17" fmla="*/ 270 w 270"/>
              <a:gd name="T18" fmla="*/ 618 h 618"/>
            </a:gdLst>
            <a:ahLst/>
            <a:cxnLst>
              <a:cxn ang="T10">
                <a:pos x="T0" y="T1"/>
              </a:cxn>
              <a:cxn ang="T11">
                <a:pos x="T2" y="T3"/>
              </a:cxn>
              <a:cxn ang="T12">
                <a:pos x="T4" y="T5"/>
              </a:cxn>
              <a:cxn ang="T13">
                <a:pos x="T6" y="T7"/>
              </a:cxn>
              <a:cxn ang="T14">
                <a:pos x="T8" y="T9"/>
              </a:cxn>
            </a:cxnLst>
            <a:rect l="T15" t="T16" r="T17" b="T18"/>
            <a:pathLst>
              <a:path w="270" h="618">
                <a:moveTo>
                  <a:pt x="270" y="0"/>
                </a:moveTo>
                <a:lnTo>
                  <a:pt x="258" y="618"/>
                </a:lnTo>
                <a:lnTo>
                  <a:pt x="0" y="552"/>
                </a:lnTo>
                <a:lnTo>
                  <a:pt x="6" y="66"/>
                </a:lnTo>
                <a:lnTo>
                  <a:pt x="270" y="0"/>
                </a:lnTo>
                <a:close/>
              </a:path>
            </a:pathLst>
          </a:custGeom>
          <a:solidFill>
            <a:schemeClr val="accent1"/>
          </a:solidFill>
          <a:ln w="9525">
            <a:solidFill>
              <a:schemeClr val="tx1"/>
            </a:solidFill>
            <a:prstDash val="dash"/>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5618" name="Text Box 18">
            <a:extLst>
              <a:ext uri="{FF2B5EF4-FFF2-40B4-BE49-F238E27FC236}">
                <a16:creationId xmlns:a16="http://schemas.microsoft.com/office/drawing/2014/main" id="{CD8A1AEF-79F5-47EF-A207-EB4BEAB2EFBF}"/>
              </a:ext>
            </a:extLst>
          </p:cNvPr>
          <p:cNvSpPr txBox="1">
            <a:spLocks noChangeArrowheads="1"/>
          </p:cNvSpPr>
          <p:nvPr/>
        </p:nvSpPr>
        <p:spPr bwMode="auto">
          <a:xfrm>
            <a:off x="2336800" y="8047038"/>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A</a:t>
            </a:r>
          </a:p>
        </p:txBody>
      </p:sp>
      <p:sp>
        <p:nvSpPr>
          <p:cNvPr id="25619" name="Text Box 19">
            <a:extLst>
              <a:ext uri="{FF2B5EF4-FFF2-40B4-BE49-F238E27FC236}">
                <a16:creationId xmlns:a16="http://schemas.microsoft.com/office/drawing/2014/main" id="{4259DF17-1A5D-4517-BBC2-ECF314612196}"/>
              </a:ext>
            </a:extLst>
          </p:cNvPr>
          <p:cNvSpPr txBox="1">
            <a:spLocks noChangeArrowheads="1"/>
          </p:cNvSpPr>
          <p:nvPr/>
        </p:nvSpPr>
        <p:spPr bwMode="auto">
          <a:xfrm>
            <a:off x="1984375" y="8037513"/>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B</a:t>
            </a:r>
          </a:p>
        </p:txBody>
      </p:sp>
      <p:sp>
        <p:nvSpPr>
          <p:cNvPr id="25620" name="Text Box 20">
            <a:extLst>
              <a:ext uri="{FF2B5EF4-FFF2-40B4-BE49-F238E27FC236}">
                <a16:creationId xmlns:a16="http://schemas.microsoft.com/office/drawing/2014/main" id="{28215CBA-630B-4CD0-BA88-BE1215939182}"/>
              </a:ext>
            </a:extLst>
          </p:cNvPr>
          <p:cNvSpPr txBox="1">
            <a:spLocks noChangeArrowheads="1"/>
          </p:cNvSpPr>
          <p:nvPr/>
        </p:nvSpPr>
        <p:spPr bwMode="auto">
          <a:xfrm>
            <a:off x="2651125" y="80565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0904"/>
    </mc:Choice>
    <mc:Fallback xmlns="">
      <p:transition spd="slow" advTm="12090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15"/>
                                        </p:tgtEl>
                                        <p:attrNameLst>
                                          <p:attrName>style.visibility</p:attrName>
                                        </p:attrNameLst>
                                      </p:cBhvr>
                                      <p:to>
                                        <p:strVal val="visible"/>
                                      </p:to>
                                    </p:set>
                                    <p:animEffect transition="in" filter="dissolve">
                                      <p:cBhvr>
                                        <p:cTn id="7" dur="500"/>
                                        <p:tgtEl>
                                          <p:spTgt spid="256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618"/>
                                        </p:tgtEl>
                                        <p:attrNameLst>
                                          <p:attrName>style.visibility</p:attrName>
                                        </p:attrNameLst>
                                      </p:cBhvr>
                                      <p:to>
                                        <p:strVal val="visible"/>
                                      </p:to>
                                    </p:set>
                                    <p:animEffect transition="in" filter="dissolve">
                                      <p:cBhvr>
                                        <p:cTn id="10" dur="500"/>
                                        <p:tgtEl>
                                          <p:spTgt spid="256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5620"/>
                                        </p:tgtEl>
                                        <p:attrNameLst>
                                          <p:attrName>style.visibility</p:attrName>
                                        </p:attrNameLst>
                                      </p:cBhvr>
                                      <p:to>
                                        <p:strVal val="visible"/>
                                      </p:to>
                                    </p:set>
                                    <p:animEffect transition="in" filter="dissolve">
                                      <p:cBhvr>
                                        <p:cTn id="15" dur="500"/>
                                        <p:tgtEl>
                                          <p:spTgt spid="256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5616"/>
                                        </p:tgtEl>
                                        <p:attrNameLst>
                                          <p:attrName>style.visibility</p:attrName>
                                        </p:attrNameLst>
                                      </p:cBhvr>
                                      <p:to>
                                        <p:strVal val="visible"/>
                                      </p:to>
                                    </p:set>
                                    <p:animEffect transition="in" filter="dissolve">
                                      <p:cBhvr>
                                        <p:cTn id="18" dur="500"/>
                                        <p:tgtEl>
                                          <p:spTgt spid="256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5619"/>
                                        </p:tgtEl>
                                        <p:attrNameLst>
                                          <p:attrName>style.visibility</p:attrName>
                                        </p:attrNameLst>
                                      </p:cBhvr>
                                      <p:to>
                                        <p:strVal val="visible"/>
                                      </p:to>
                                    </p:set>
                                    <p:animEffect transition="in" filter="dissolve">
                                      <p:cBhvr>
                                        <p:cTn id="23" dur="500"/>
                                        <p:tgtEl>
                                          <p:spTgt spid="2561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617"/>
                                        </p:tgtEl>
                                        <p:attrNameLst>
                                          <p:attrName>style.visibility</p:attrName>
                                        </p:attrNameLst>
                                      </p:cBhvr>
                                      <p:to>
                                        <p:strVal val="visible"/>
                                      </p:to>
                                    </p:set>
                                    <p:animEffect transition="in" filter="dissolve">
                                      <p:cBhvr>
                                        <p:cTn id="26" dur="500"/>
                                        <p:tgtEl>
                                          <p:spTgt spid="25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5" grpId="0" animBg="1"/>
      <p:bldP spid="25616" grpId="0" animBg="1"/>
      <p:bldP spid="25617" grpId="0" animBg="1"/>
      <p:bldP spid="25618" grpId="0"/>
      <p:bldP spid="25619" grpId="0"/>
      <p:bldP spid="256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5">
            <a:extLst>
              <a:ext uri="{FF2B5EF4-FFF2-40B4-BE49-F238E27FC236}">
                <a16:creationId xmlns:a16="http://schemas.microsoft.com/office/drawing/2014/main" id="{22DD1115-B89F-4C0A-A100-B55BCDE26B1E}"/>
              </a:ext>
            </a:extLst>
          </p:cNvPr>
          <p:cNvGraphicFramePr>
            <a:graphicFrameLocks noChangeAspect="1"/>
          </p:cNvGraphicFramePr>
          <p:nvPr/>
        </p:nvGraphicFramePr>
        <p:xfrm>
          <a:off x="-152400" y="2919413"/>
          <a:ext cx="7315200" cy="5157787"/>
        </p:xfrm>
        <a:graphic>
          <a:graphicData uri="http://schemas.openxmlformats.org/presentationml/2006/ole">
            <mc:AlternateContent xmlns:mc="http://schemas.openxmlformats.org/markup-compatibility/2006">
              <mc:Choice xmlns:v="urn:schemas-microsoft-com:vml" Requires="v">
                <p:oleObj spid="_x0000_s2064" name="Image" r:id="rId4" imgW="4748391" imgH="4455808" progId="Photoshop.Image.7">
                  <p:embed/>
                </p:oleObj>
              </mc:Choice>
              <mc:Fallback>
                <p:oleObj name="Image" r:id="rId4" imgW="4748391" imgH="4455808" progId="Photoshop.Image.7">
                  <p:embed/>
                  <p:pic>
                    <p:nvPicPr>
                      <p:cNvPr id="2050" name="Object 5">
                        <a:extLst>
                          <a:ext uri="{FF2B5EF4-FFF2-40B4-BE49-F238E27FC236}">
                            <a16:creationId xmlns:a16="http://schemas.microsoft.com/office/drawing/2014/main" id="{22DD1115-B89F-4C0A-A100-B55BCDE26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850"/>
                      <a:stretch>
                        <a:fillRect/>
                      </a:stretch>
                    </p:blipFill>
                    <p:spPr bwMode="auto">
                      <a:xfrm>
                        <a:off x="-152400" y="2919413"/>
                        <a:ext cx="7315200"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 Box 2">
            <a:extLst>
              <a:ext uri="{FF2B5EF4-FFF2-40B4-BE49-F238E27FC236}">
                <a16:creationId xmlns:a16="http://schemas.microsoft.com/office/drawing/2014/main" id="{00EEB869-762F-40DE-AB7B-969720815A44}"/>
              </a:ext>
            </a:extLst>
          </p:cNvPr>
          <p:cNvSpPr txBox="1">
            <a:spLocks noChangeArrowheads="1"/>
          </p:cNvSpPr>
          <p:nvPr/>
        </p:nvSpPr>
        <p:spPr bwMode="auto">
          <a:xfrm>
            <a:off x="76200" y="533400"/>
            <a:ext cx="6858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Gli animali di grandi dimensioni a simmetria bilaterale sono costituiti da strutture ripetute o moduli.</a:t>
            </a:r>
          </a:p>
          <a:p>
            <a:pPr eaLnBrk="1" hangingPunct="1"/>
            <a:endParaRPr lang="it-IT" altLang="it-IT"/>
          </a:p>
          <a:p>
            <a:pPr eaLnBrk="1" hangingPunct="1"/>
            <a:r>
              <a:rPr lang="it-IT" altLang="it-IT"/>
              <a:t>Questi moduli possono presentare delle importanti differenze strutturali.</a:t>
            </a:r>
          </a:p>
          <a:p>
            <a:pPr eaLnBrk="1" hangingPunct="1"/>
            <a:endParaRPr lang="it-IT" altLang="it-IT"/>
          </a:p>
          <a:p>
            <a:pPr eaLnBrk="1" hangingPunct="1"/>
            <a:r>
              <a:rPr lang="it-IT" altLang="it-IT"/>
              <a:t>Come si originano queste  variazioni all’interno di uno stesso schema?</a:t>
            </a:r>
          </a:p>
        </p:txBody>
      </p:sp>
      <p:sp>
        <p:nvSpPr>
          <p:cNvPr id="2052" name="Text Box 3">
            <a:extLst>
              <a:ext uri="{FF2B5EF4-FFF2-40B4-BE49-F238E27FC236}">
                <a16:creationId xmlns:a16="http://schemas.microsoft.com/office/drawing/2014/main" id="{0FE1DD46-5577-48C8-95FA-6A34EA8BB239}"/>
              </a:ext>
            </a:extLst>
          </p:cNvPr>
          <p:cNvSpPr txBox="1">
            <a:spLocks noChangeArrowheads="1"/>
          </p:cNvSpPr>
          <p:nvPr/>
        </p:nvSpPr>
        <p:spPr bwMode="auto">
          <a:xfrm>
            <a:off x="533400" y="0"/>
            <a:ext cx="6034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t>Organizzazione modulare della struttura animale</a:t>
            </a:r>
          </a:p>
        </p:txBody>
      </p:sp>
    </p:spTree>
  </p:cSld>
  <p:clrMapOvr>
    <a:masterClrMapping/>
  </p:clrMapOvr>
  <mc:AlternateContent xmlns:mc="http://schemas.openxmlformats.org/markup-compatibility/2006" xmlns:p14="http://schemas.microsoft.com/office/powerpoint/2010/main">
    <mc:Choice Requires="p14">
      <p:transition spd="slow" p14:dur="2000" advTm="87925"/>
    </mc:Choice>
    <mc:Fallback xmlns="">
      <p:transition spd="slow" advTm="8792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hox3">
            <a:extLst>
              <a:ext uri="{FF2B5EF4-FFF2-40B4-BE49-F238E27FC236}">
                <a16:creationId xmlns:a16="http://schemas.microsoft.com/office/drawing/2014/main" id="{A302228E-A19F-4E95-899A-80C891B6228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304800"/>
            <a:ext cx="6858000" cy="6362700"/>
          </a:xfrm>
          <a:noFill/>
        </p:spPr>
      </p:pic>
      <p:sp>
        <p:nvSpPr>
          <p:cNvPr id="36871" name="Text Box 7">
            <a:extLst>
              <a:ext uri="{FF2B5EF4-FFF2-40B4-BE49-F238E27FC236}">
                <a16:creationId xmlns:a16="http://schemas.microsoft.com/office/drawing/2014/main" id="{D7C7499F-5EF6-4CC3-B8CC-5BF98BDC307D}"/>
              </a:ext>
            </a:extLst>
          </p:cNvPr>
          <p:cNvSpPr txBox="1">
            <a:spLocks noChangeArrowheads="1"/>
          </p:cNvSpPr>
          <p:nvPr/>
        </p:nvSpPr>
        <p:spPr bwMode="auto">
          <a:xfrm>
            <a:off x="736600" y="7094538"/>
            <a:ext cx="5397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t>Le modificazioni della sequenza di questi geni regolatori permette di cambiare la geografia dell’embrione senza annullare l’integrità della funzione del gene dello sviluppo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7629"/>
    </mc:Choice>
    <mc:Fallback xmlns="">
      <p:transition spd="slow" advTm="7762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dissolv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a:extLst>
              <a:ext uri="{FF2B5EF4-FFF2-40B4-BE49-F238E27FC236}">
                <a16:creationId xmlns:a16="http://schemas.microsoft.com/office/drawing/2014/main" id="{413E7E3D-41F1-4121-B210-59EF24A31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250" t="17479" r="9375" b="4471"/>
          <a:stretch>
            <a:fillRect/>
          </a:stretch>
        </p:blipFill>
        <p:spPr bwMode="auto">
          <a:xfrm>
            <a:off x="0" y="2057400"/>
            <a:ext cx="6858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a:extLst>
              <a:ext uri="{FF2B5EF4-FFF2-40B4-BE49-F238E27FC236}">
                <a16:creationId xmlns:a16="http://schemas.microsoft.com/office/drawing/2014/main" id="{86E0FB33-3F8D-4FED-8067-79D80C03FCEA}"/>
              </a:ext>
            </a:extLst>
          </p:cNvPr>
          <p:cNvSpPr txBox="1">
            <a:spLocks noChangeArrowheads="1"/>
          </p:cNvSpPr>
          <p:nvPr/>
        </p:nvSpPr>
        <p:spPr bwMode="auto">
          <a:xfrm>
            <a:off x="2362200" y="838200"/>
            <a:ext cx="21018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Posizione </a:t>
            </a:r>
          </a:p>
          <a:p>
            <a:pPr eaLnBrk="1" hangingPunct="1"/>
            <a:r>
              <a:rPr lang="it-IT" altLang="it-IT"/>
              <a:t>degli arti posteriori</a:t>
            </a:r>
          </a:p>
        </p:txBody>
      </p:sp>
      <p:sp>
        <p:nvSpPr>
          <p:cNvPr id="33796" name="Line 7">
            <a:extLst>
              <a:ext uri="{FF2B5EF4-FFF2-40B4-BE49-F238E27FC236}">
                <a16:creationId xmlns:a16="http://schemas.microsoft.com/office/drawing/2014/main" id="{D8BF8848-F98F-4DE9-8534-5372C176BA2A}"/>
              </a:ext>
            </a:extLst>
          </p:cNvPr>
          <p:cNvSpPr>
            <a:spLocks noChangeShapeType="1"/>
          </p:cNvSpPr>
          <p:nvPr/>
        </p:nvSpPr>
        <p:spPr bwMode="auto">
          <a:xfrm flipH="1">
            <a:off x="2895600" y="1447800"/>
            <a:ext cx="762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797" name="Line 8">
            <a:extLst>
              <a:ext uri="{FF2B5EF4-FFF2-40B4-BE49-F238E27FC236}">
                <a16:creationId xmlns:a16="http://schemas.microsoft.com/office/drawing/2014/main" id="{6665F5F7-C99D-4D4C-9AB1-42F491C62E53}"/>
              </a:ext>
            </a:extLst>
          </p:cNvPr>
          <p:cNvSpPr>
            <a:spLocks noChangeShapeType="1"/>
          </p:cNvSpPr>
          <p:nvPr/>
        </p:nvSpPr>
        <p:spPr bwMode="auto">
          <a:xfrm>
            <a:off x="3733800" y="1447800"/>
            <a:ext cx="2057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798" name="Rectangle 9">
            <a:extLst>
              <a:ext uri="{FF2B5EF4-FFF2-40B4-BE49-F238E27FC236}">
                <a16:creationId xmlns:a16="http://schemas.microsoft.com/office/drawing/2014/main" id="{AECFEE6C-746D-48AC-8972-AE76EA0F7C0A}"/>
              </a:ext>
            </a:extLst>
          </p:cNvPr>
          <p:cNvSpPr>
            <a:spLocks noChangeArrowheads="1"/>
          </p:cNvSpPr>
          <p:nvPr/>
        </p:nvSpPr>
        <p:spPr bwMode="auto">
          <a:xfrm>
            <a:off x="4495800" y="3352800"/>
            <a:ext cx="2895600" cy="541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3799" name="Text Box 10">
            <a:extLst>
              <a:ext uri="{FF2B5EF4-FFF2-40B4-BE49-F238E27FC236}">
                <a16:creationId xmlns:a16="http://schemas.microsoft.com/office/drawing/2014/main" id="{750C0D6A-30C7-460B-BC49-7A1D0D54555A}"/>
              </a:ext>
            </a:extLst>
          </p:cNvPr>
          <p:cNvSpPr txBox="1">
            <a:spLocks noChangeArrowheads="1"/>
          </p:cNvSpPr>
          <p:nvPr/>
        </p:nvSpPr>
        <p:spPr bwMode="auto">
          <a:xfrm>
            <a:off x="304800" y="0"/>
            <a:ext cx="655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t>La colonna vertebrale e le appendici pelviche di un pitone</a:t>
            </a:r>
          </a:p>
        </p:txBody>
      </p:sp>
    </p:spTree>
  </p:cSld>
  <p:clrMapOvr>
    <a:masterClrMapping/>
  </p:clrMapOvr>
  <mc:AlternateContent xmlns:mc="http://schemas.openxmlformats.org/markup-compatibility/2006" xmlns:p14="http://schemas.microsoft.com/office/powerpoint/2010/main">
    <mc:Choice Requires="p14">
      <p:transition spd="slow" p14:dur="2000" advTm="110217"/>
    </mc:Choice>
    <mc:Fallback xmlns="">
      <p:transition spd="slow" advTm="11021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a:extLst>
              <a:ext uri="{FF2B5EF4-FFF2-40B4-BE49-F238E27FC236}">
                <a16:creationId xmlns:a16="http://schemas.microsoft.com/office/drawing/2014/main" id="{C89B312B-0492-4302-B2FE-8D61C7EBF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344" t="21815" r="23438" b="6639"/>
          <a:stretch>
            <a:fillRect/>
          </a:stretch>
        </p:blipFill>
        <p:spPr bwMode="auto">
          <a:xfrm>
            <a:off x="762000" y="4114800"/>
            <a:ext cx="4800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a:extLst>
              <a:ext uri="{FF2B5EF4-FFF2-40B4-BE49-F238E27FC236}">
                <a16:creationId xmlns:a16="http://schemas.microsoft.com/office/drawing/2014/main" id="{D5B2D840-02D2-47BD-954C-37C2EDD64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75" t="25067" r="46094" b="10976"/>
          <a:stretch>
            <a:fillRect/>
          </a:stretch>
        </p:blipFill>
        <p:spPr bwMode="auto">
          <a:xfrm>
            <a:off x="973138" y="762000"/>
            <a:ext cx="23828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a:extLst>
              <a:ext uri="{FF2B5EF4-FFF2-40B4-BE49-F238E27FC236}">
                <a16:creationId xmlns:a16="http://schemas.microsoft.com/office/drawing/2014/main" id="{63008891-ACF8-4D3C-9162-3476FDE09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844" t="27235" r="28125" b="9892"/>
          <a:stretch>
            <a:fillRect/>
          </a:stretch>
        </p:blipFill>
        <p:spPr bwMode="auto">
          <a:xfrm>
            <a:off x="3581400" y="685800"/>
            <a:ext cx="24241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Line 8">
            <a:extLst>
              <a:ext uri="{FF2B5EF4-FFF2-40B4-BE49-F238E27FC236}">
                <a16:creationId xmlns:a16="http://schemas.microsoft.com/office/drawing/2014/main" id="{F399A45C-6FC5-43AC-9990-723AD0341D80}"/>
              </a:ext>
            </a:extLst>
          </p:cNvPr>
          <p:cNvSpPr>
            <a:spLocks noChangeShapeType="1"/>
          </p:cNvSpPr>
          <p:nvPr/>
        </p:nvSpPr>
        <p:spPr bwMode="auto">
          <a:xfrm flipH="1" flipV="1">
            <a:off x="2362200" y="6915150"/>
            <a:ext cx="133350" cy="180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4822" name="Line 10">
            <a:extLst>
              <a:ext uri="{FF2B5EF4-FFF2-40B4-BE49-F238E27FC236}">
                <a16:creationId xmlns:a16="http://schemas.microsoft.com/office/drawing/2014/main" id="{41045E44-32CF-43C1-8D9C-E54BBB0AEA0E}"/>
              </a:ext>
            </a:extLst>
          </p:cNvPr>
          <p:cNvSpPr>
            <a:spLocks noChangeShapeType="1"/>
          </p:cNvSpPr>
          <p:nvPr/>
        </p:nvSpPr>
        <p:spPr bwMode="auto">
          <a:xfrm flipH="1" flipV="1">
            <a:off x="2667000" y="6677025"/>
            <a:ext cx="123825" cy="17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4823" name="Text Box 11">
            <a:extLst>
              <a:ext uri="{FF2B5EF4-FFF2-40B4-BE49-F238E27FC236}">
                <a16:creationId xmlns:a16="http://schemas.microsoft.com/office/drawing/2014/main" id="{75B918C5-0D32-48FC-AFA9-E2658A28B13C}"/>
              </a:ext>
            </a:extLst>
          </p:cNvPr>
          <p:cNvSpPr txBox="1">
            <a:spLocks noChangeArrowheads="1"/>
          </p:cNvSpPr>
          <p:nvPr/>
        </p:nvSpPr>
        <p:spPr bwMode="auto">
          <a:xfrm>
            <a:off x="517525" y="120650"/>
            <a:ext cx="6340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Espressione differenziale dei geni HOXC8  e HOXC6 nel pollo e nel pitone</a:t>
            </a:r>
          </a:p>
        </p:txBody>
      </p:sp>
      <p:sp>
        <p:nvSpPr>
          <p:cNvPr id="34824" name="Rectangle 15">
            <a:extLst>
              <a:ext uri="{FF2B5EF4-FFF2-40B4-BE49-F238E27FC236}">
                <a16:creationId xmlns:a16="http://schemas.microsoft.com/office/drawing/2014/main" id="{04C1CD31-0E35-414A-9D0C-185F92C8B819}"/>
              </a:ext>
            </a:extLst>
          </p:cNvPr>
          <p:cNvSpPr>
            <a:spLocks noChangeArrowheads="1"/>
          </p:cNvSpPr>
          <p:nvPr/>
        </p:nvSpPr>
        <p:spPr bwMode="auto">
          <a:xfrm>
            <a:off x="2066925" y="7067550"/>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HOXC8</a:t>
            </a:r>
          </a:p>
        </p:txBody>
      </p:sp>
      <p:sp>
        <p:nvSpPr>
          <p:cNvPr id="34825" name="Rectangle 16">
            <a:extLst>
              <a:ext uri="{FF2B5EF4-FFF2-40B4-BE49-F238E27FC236}">
                <a16:creationId xmlns:a16="http://schemas.microsoft.com/office/drawing/2014/main" id="{CBAD97FD-83B1-4DAC-9634-6392FC702946}"/>
              </a:ext>
            </a:extLst>
          </p:cNvPr>
          <p:cNvSpPr>
            <a:spLocks noChangeArrowheads="1"/>
          </p:cNvSpPr>
          <p:nvPr/>
        </p:nvSpPr>
        <p:spPr bwMode="auto">
          <a:xfrm>
            <a:off x="2667000" y="6762750"/>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HOXC6</a:t>
            </a:r>
          </a:p>
        </p:txBody>
      </p:sp>
    </p:spTree>
  </p:cSld>
  <p:clrMapOvr>
    <a:masterClrMapping/>
  </p:clrMapOvr>
  <mc:AlternateContent xmlns:mc="http://schemas.openxmlformats.org/markup-compatibility/2006" xmlns:p14="http://schemas.microsoft.com/office/powerpoint/2010/main">
    <mc:Choice Requires="p14">
      <p:transition spd="slow" p14:dur="2000" advTm="45838"/>
    </mc:Choice>
    <mc:Fallback xmlns="">
      <p:transition spd="slow" advTm="4583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B5D96645-D315-4D07-B9E2-61C2BE3B2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547688"/>
            <a:ext cx="64865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5">
            <a:extLst>
              <a:ext uri="{FF2B5EF4-FFF2-40B4-BE49-F238E27FC236}">
                <a16:creationId xmlns:a16="http://schemas.microsoft.com/office/drawing/2014/main" id="{7C1D5A62-7C3A-4611-B464-01C322B9EEC8}"/>
              </a:ext>
            </a:extLst>
          </p:cNvPr>
          <p:cNvSpPr txBox="1">
            <a:spLocks noChangeArrowheads="1"/>
          </p:cNvSpPr>
          <p:nvPr/>
        </p:nvSpPr>
        <p:spPr bwMode="auto">
          <a:xfrm>
            <a:off x="2946400" y="379413"/>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Mosasauri</a:t>
            </a:r>
          </a:p>
        </p:txBody>
      </p:sp>
      <p:pic>
        <p:nvPicPr>
          <p:cNvPr id="35844" name="Picture 6">
            <a:extLst>
              <a:ext uri="{FF2B5EF4-FFF2-40B4-BE49-F238E27FC236}">
                <a16:creationId xmlns:a16="http://schemas.microsoft.com/office/drawing/2014/main" id="{8A3B73C9-6EF0-420E-B639-1F79D42F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866900"/>
            <a:ext cx="68294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9">
            <a:extLst>
              <a:ext uri="{FF2B5EF4-FFF2-40B4-BE49-F238E27FC236}">
                <a16:creationId xmlns:a16="http://schemas.microsoft.com/office/drawing/2014/main" id="{1FD6015E-C70A-4679-8398-B0148466D645}"/>
              </a:ext>
            </a:extLst>
          </p:cNvPr>
          <p:cNvSpPr>
            <a:spLocks noChangeArrowheads="1"/>
          </p:cNvSpPr>
          <p:nvPr/>
        </p:nvSpPr>
        <p:spPr bwMode="auto">
          <a:xfrm>
            <a:off x="0" y="1695450"/>
            <a:ext cx="3314700" cy="1771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5846" name="Rectangle 10">
            <a:extLst>
              <a:ext uri="{FF2B5EF4-FFF2-40B4-BE49-F238E27FC236}">
                <a16:creationId xmlns:a16="http://schemas.microsoft.com/office/drawing/2014/main" id="{BD76C1E8-B4F5-447E-AF25-835507F8B138}"/>
              </a:ext>
            </a:extLst>
          </p:cNvPr>
          <p:cNvSpPr>
            <a:spLocks noChangeArrowheads="1"/>
          </p:cNvSpPr>
          <p:nvPr/>
        </p:nvSpPr>
        <p:spPr bwMode="auto">
          <a:xfrm>
            <a:off x="1066800" y="228600"/>
            <a:ext cx="1219200" cy="666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5847" name="Text Box 8">
            <a:extLst>
              <a:ext uri="{FF2B5EF4-FFF2-40B4-BE49-F238E27FC236}">
                <a16:creationId xmlns:a16="http://schemas.microsoft.com/office/drawing/2014/main" id="{140CA5DE-498C-4AD8-9FC1-16A2F5191A5D}"/>
              </a:ext>
            </a:extLst>
          </p:cNvPr>
          <p:cNvSpPr txBox="1">
            <a:spLocks noChangeArrowheads="1"/>
          </p:cNvSpPr>
          <p:nvPr/>
        </p:nvSpPr>
        <p:spPr bwMode="auto">
          <a:xfrm>
            <a:off x="0" y="2132013"/>
            <a:ext cx="3282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Forme con arti posteriori ridotti</a:t>
            </a:r>
          </a:p>
        </p:txBody>
      </p:sp>
      <p:sp>
        <p:nvSpPr>
          <p:cNvPr id="35848" name="Rectangle 11">
            <a:extLst>
              <a:ext uri="{FF2B5EF4-FFF2-40B4-BE49-F238E27FC236}">
                <a16:creationId xmlns:a16="http://schemas.microsoft.com/office/drawing/2014/main" id="{1023277F-8A3B-4E66-A5AB-B14409995CF5}"/>
              </a:ext>
            </a:extLst>
          </p:cNvPr>
          <p:cNvSpPr>
            <a:spLocks noChangeArrowheads="1"/>
          </p:cNvSpPr>
          <p:nvPr/>
        </p:nvSpPr>
        <p:spPr bwMode="auto">
          <a:xfrm>
            <a:off x="5753100" y="1333500"/>
            <a:ext cx="2381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mc:AlternateContent xmlns:mc="http://schemas.openxmlformats.org/markup-compatibility/2006" xmlns:p14="http://schemas.microsoft.com/office/powerpoint/2010/main">
    <mc:Choice Requires="p14">
      <p:transition spd="slow" p14:dur="2000" advTm="106209"/>
    </mc:Choice>
    <mc:Fallback xmlns="">
      <p:transition spd="slow" advTm="10620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523B8B3E-C5F5-44B3-B286-15AD74268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794"/>
          <a:stretch>
            <a:fillRect/>
          </a:stretch>
        </p:blipFill>
        <p:spPr bwMode="auto">
          <a:xfrm>
            <a:off x="0" y="0"/>
            <a:ext cx="7431088"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27FDED84-6C8C-4745-B90F-8652E4065932}"/>
              </a:ext>
            </a:extLst>
          </p:cNvPr>
          <p:cNvSpPr>
            <a:spLocks noChangeArrowheads="1"/>
          </p:cNvSpPr>
          <p:nvPr/>
        </p:nvSpPr>
        <p:spPr bwMode="auto">
          <a:xfrm>
            <a:off x="2095500" y="4035425"/>
            <a:ext cx="2786063" cy="527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6868" name="Rectangle 11">
            <a:extLst>
              <a:ext uri="{FF2B5EF4-FFF2-40B4-BE49-F238E27FC236}">
                <a16:creationId xmlns:a16="http://schemas.microsoft.com/office/drawing/2014/main" id="{9557DC05-F562-4585-9CB3-C401E186052E}"/>
              </a:ext>
            </a:extLst>
          </p:cNvPr>
          <p:cNvSpPr>
            <a:spLocks noChangeArrowheads="1"/>
          </p:cNvSpPr>
          <p:nvPr/>
        </p:nvSpPr>
        <p:spPr bwMode="auto">
          <a:xfrm>
            <a:off x="3478213" y="3251200"/>
            <a:ext cx="3271837" cy="630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6869" name="Rectangle 12">
            <a:extLst>
              <a:ext uri="{FF2B5EF4-FFF2-40B4-BE49-F238E27FC236}">
                <a16:creationId xmlns:a16="http://schemas.microsoft.com/office/drawing/2014/main" id="{C073BDA8-33AF-4F8C-9386-D4C634D191B5}"/>
              </a:ext>
            </a:extLst>
          </p:cNvPr>
          <p:cNvSpPr>
            <a:spLocks noChangeArrowheads="1"/>
          </p:cNvSpPr>
          <p:nvPr/>
        </p:nvSpPr>
        <p:spPr bwMode="auto">
          <a:xfrm>
            <a:off x="4964113" y="2466975"/>
            <a:ext cx="2054225" cy="628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37" name="Text Box 5">
            <a:extLst>
              <a:ext uri="{FF2B5EF4-FFF2-40B4-BE49-F238E27FC236}">
                <a16:creationId xmlns:a16="http://schemas.microsoft.com/office/drawing/2014/main" id="{2A1DFA95-BFBF-4F6C-B522-C70B4B6AF18D}"/>
              </a:ext>
            </a:extLst>
          </p:cNvPr>
          <p:cNvSpPr txBox="1">
            <a:spLocks noChangeArrowheads="1"/>
          </p:cNvSpPr>
          <p:nvPr/>
        </p:nvSpPr>
        <p:spPr bwMode="auto">
          <a:xfrm>
            <a:off x="2233613" y="3973513"/>
            <a:ext cx="23431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000" b="1"/>
              <a:t>Espansione della identità toracica</a:t>
            </a:r>
          </a:p>
          <a:p>
            <a:pPr eaLnBrk="1" hangingPunct="1"/>
            <a:r>
              <a:rPr lang="it-IT" altLang="it-IT" sz="1000" b="1"/>
              <a:t>Perdita degli arti anteriori (Ophidia) </a:t>
            </a:r>
          </a:p>
        </p:txBody>
      </p:sp>
      <p:sp>
        <p:nvSpPr>
          <p:cNvPr id="44038" name="Text Box 6">
            <a:extLst>
              <a:ext uri="{FF2B5EF4-FFF2-40B4-BE49-F238E27FC236}">
                <a16:creationId xmlns:a16="http://schemas.microsoft.com/office/drawing/2014/main" id="{2D4D2910-6103-4C7B-A4C8-B567217D1E71}"/>
              </a:ext>
            </a:extLst>
          </p:cNvPr>
          <p:cNvSpPr txBox="1">
            <a:spLocks noChangeArrowheads="1"/>
          </p:cNvSpPr>
          <p:nvPr/>
        </p:nvSpPr>
        <p:spPr bwMode="auto">
          <a:xfrm>
            <a:off x="3460750" y="3287713"/>
            <a:ext cx="2973388" cy="554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000" b="1"/>
              <a:t>Trasformazione dell’intero scheletro assile in torace (Booidea) riduzione estrema degli arti  posteriori</a:t>
            </a:r>
          </a:p>
        </p:txBody>
      </p:sp>
      <p:sp>
        <p:nvSpPr>
          <p:cNvPr id="44039" name="Text Box 7">
            <a:extLst>
              <a:ext uri="{FF2B5EF4-FFF2-40B4-BE49-F238E27FC236}">
                <a16:creationId xmlns:a16="http://schemas.microsoft.com/office/drawing/2014/main" id="{9692E82A-D37C-4E1E-9D63-AC084ABD1AC3}"/>
              </a:ext>
            </a:extLst>
          </p:cNvPr>
          <p:cNvSpPr txBox="1">
            <a:spLocks noChangeArrowheads="1"/>
          </p:cNvSpPr>
          <p:nvPr/>
        </p:nvSpPr>
        <p:spPr bwMode="auto">
          <a:xfrm>
            <a:off x="4860925" y="2533650"/>
            <a:ext cx="187325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000" b="1"/>
              <a:t>Incremento della uniformità delle vertebre e perdita degli arti posteriori</a:t>
            </a:r>
          </a:p>
        </p:txBody>
      </p:sp>
      <p:sp>
        <p:nvSpPr>
          <p:cNvPr id="36873" name="CasellaDiTesto 11">
            <a:extLst>
              <a:ext uri="{FF2B5EF4-FFF2-40B4-BE49-F238E27FC236}">
                <a16:creationId xmlns:a16="http://schemas.microsoft.com/office/drawing/2014/main" id="{AC80961A-104A-4FB8-92C2-232FD0A589FB}"/>
              </a:ext>
            </a:extLst>
          </p:cNvPr>
          <p:cNvSpPr txBox="1">
            <a:spLocks noChangeArrowheads="1"/>
          </p:cNvSpPr>
          <p:nvPr/>
        </p:nvSpPr>
        <p:spPr bwMode="auto">
          <a:xfrm>
            <a:off x="863600" y="4470400"/>
            <a:ext cx="23876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100" b="1"/>
              <a:t>Aumento del numero di metameri (somitogenesi tardiva)</a:t>
            </a:r>
          </a:p>
        </p:txBody>
      </p:sp>
      <p:pic>
        <p:nvPicPr>
          <p:cNvPr id="34831" name="Picture 15">
            <a:extLst>
              <a:ext uri="{FF2B5EF4-FFF2-40B4-BE49-F238E27FC236}">
                <a16:creationId xmlns:a16="http://schemas.microsoft.com/office/drawing/2014/main" id="{FE96482F-B997-498E-8C67-82ED9C380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275" y="5384800"/>
            <a:ext cx="430212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0939"/>
    </mc:Choice>
    <mc:Fallback xmlns="">
      <p:transition spd="slow" advTm="20093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8"/>
                                        </p:tgtEl>
                                        <p:attrNameLst>
                                          <p:attrName>style.visibility</p:attrName>
                                        </p:attrNameLst>
                                      </p:cBhvr>
                                      <p:to>
                                        <p:strVal val="visible"/>
                                      </p:to>
                                    </p:set>
                                    <p:animEffect transition="in" filter="dissolve">
                                      <p:cBhvr>
                                        <p:cTn id="12" dur="500"/>
                                        <p:tgtEl>
                                          <p:spTgt spid="440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9"/>
                                        </p:tgtEl>
                                        <p:attrNameLst>
                                          <p:attrName>style.visibility</p:attrName>
                                        </p:attrNameLst>
                                      </p:cBhvr>
                                      <p:to>
                                        <p:strVal val="visible"/>
                                      </p:to>
                                    </p:set>
                                    <p:animEffect transition="in" filter="dissolve">
                                      <p:cBhvr>
                                        <p:cTn id="17" dur="500"/>
                                        <p:tgtEl>
                                          <p:spTgt spid="440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4831"/>
                                        </p:tgtEl>
                                        <p:attrNameLst>
                                          <p:attrName>style.visibility</p:attrName>
                                        </p:attrNameLst>
                                      </p:cBhvr>
                                      <p:to>
                                        <p:strVal val="visible"/>
                                      </p:to>
                                    </p:set>
                                    <p:anim calcmode="lin" valueType="num">
                                      <p:cBhvr additive="base">
                                        <p:cTn id="22" dur="500" fill="hold"/>
                                        <p:tgtEl>
                                          <p:spTgt spid="34831"/>
                                        </p:tgtEl>
                                        <p:attrNameLst>
                                          <p:attrName>ppt_x</p:attrName>
                                        </p:attrNameLst>
                                      </p:cBhvr>
                                      <p:tavLst>
                                        <p:tav tm="0">
                                          <p:val>
                                            <p:strVal val="#ppt_x"/>
                                          </p:val>
                                        </p:tav>
                                        <p:tav tm="100000">
                                          <p:val>
                                            <p:strVal val="#ppt_x"/>
                                          </p:val>
                                        </p:tav>
                                      </p:tavLst>
                                    </p:anim>
                                    <p:anim calcmode="lin" valueType="num">
                                      <p:cBhvr additive="base">
                                        <p:cTn id="23" dur="500" fill="hold"/>
                                        <p:tgtEl>
                                          <p:spTgt spid="348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autoUpdateAnimBg="0"/>
      <p:bldP spid="44038" grpId="0" animBg="1" autoUpdateAnimBg="0"/>
      <p:bldP spid="4403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D5489031-794E-4BBC-8DE7-1609C0300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0"/>
            <a:ext cx="58293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a:extLst>
              <a:ext uri="{FF2B5EF4-FFF2-40B4-BE49-F238E27FC236}">
                <a16:creationId xmlns:a16="http://schemas.microsoft.com/office/drawing/2014/main" id="{B290CACF-0E11-4D65-93BE-4AA195480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1925"/>
            <a:ext cx="28289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a:extLst>
              <a:ext uri="{FF2B5EF4-FFF2-40B4-BE49-F238E27FC236}">
                <a16:creationId xmlns:a16="http://schemas.microsoft.com/office/drawing/2014/main" id="{FB1879C8-1020-4F92-A13E-F392ABEF0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89" t="31868" r="35432" b="4671"/>
          <a:stretch>
            <a:fillRect/>
          </a:stretch>
        </p:blipFill>
        <p:spPr bwMode="auto">
          <a:xfrm>
            <a:off x="228600" y="5532438"/>
            <a:ext cx="66294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CasellaDiTesto 4">
            <a:extLst>
              <a:ext uri="{FF2B5EF4-FFF2-40B4-BE49-F238E27FC236}">
                <a16:creationId xmlns:a16="http://schemas.microsoft.com/office/drawing/2014/main" id="{8990DEF8-DAB8-4801-8F40-4402D1E39EB4}"/>
              </a:ext>
            </a:extLst>
          </p:cNvPr>
          <p:cNvSpPr txBox="1">
            <a:spLocks noChangeArrowheads="1"/>
          </p:cNvSpPr>
          <p:nvPr/>
        </p:nvSpPr>
        <p:spPr bwMode="auto">
          <a:xfrm>
            <a:off x="2857500" y="318135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a:t>Gasterosteus aculeatus</a:t>
            </a:r>
          </a:p>
        </p:txBody>
      </p:sp>
    </p:spTree>
  </p:cSld>
  <p:clrMapOvr>
    <a:masterClrMapping/>
  </p:clrMapOvr>
  <mc:AlternateContent xmlns:mc="http://schemas.openxmlformats.org/markup-compatibility/2006" xmlns:p14="http://schemas.microsoft.com/office/powerpoint/2010/main">
    <mc:Choice Requires="p14">
      <p:transition spd="slow" p14:dur="2000" advTm="173596"/>
    </mc:Choice>
    <mc:Fallback xmlns="">
      <p:transition spd="slow" advTm="17359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D908ACD1-6715-4454-98A5-7C32F6728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450850"/>
            <a:ext cx="588645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ttangolo 2">
            <a:extLst>
              <a:ext uri="{FF2B5EF4-FFF2-40B4-BE49-F238E27FC236}">
                <a16:creationId xmlns:a16="http://schemas.microsoft.com/office/drawing/2014/main" id="{2E29916E-6590-4B9B-A8B3-96549B32F000}"/>
              </a:ext>
            </a:extLst>
          </p:cNvPr>
          <p:cNvSpPr>
            <a:spLocks noChangeArrowheads="1"/>
          </p:cNvSpPr>
          <p:nvPr/>
        </p:nvSpPr>
        <p:spPr bwMode="auto">
          <a:xfrm>
            <a:off x="334963" y="6489700"/>
            <a:ext cx="65230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1600"/>
              <a:t>Fig. 1 Diagram and images of benthic (A) and limnetic</a:t>
            </a:r>
          </a:p>
          <a:p>
            <a:pPr eaLnBrk="1" hangingPunct="1"/>
            <a:r>
              <a:rPr lang="it-IT" altLang="it-IT" sz="1600"/>
              <a:t>(B) stickleback morphs, and </a:t>
            </a:r>
            <a:r>
              <a:rPr lang="en-US" altLang="it-IT" sz="1600"/>
              <a:t>the presence (C) and absence</a:t>
            </a:r>
          </a:p>
          <a:p>
            <a:pPr eaLnBrk="1" hangingPunct="1"/>
            <a:r>
              <a:rPr lang="it-IT" altLang="it-IT" sz="1600"/>
              <a:t>(D) of stickleback lateral plate and pelvic structure</a:t>
            </a:r>
          </a:p>
          <a:p>
            <a:pPr eaLnBrk="1" hangingPunct="1"/>
            <a:r>
              <a:rPr lang="it-IT" altLang="it-IT" sz="1600"/>
              <a:t>armor. </a:t>
            </a:r>
          </a:p>
          <a:p>
            <a:pPr eaLnBrk="1" hangingPunct="1"/>
            <a:r>
              <a:rPr lang="en-US" altLang="it-IT" sz="1600"/>
              <a:t>Regulatory mutations at the Pitx1 locus are likely responsible for loss of </a:t>
            </a:r>
            <a:r>
              <a:rPr lang="it-IT" altLang="it-IT" sz="1600"/>
              <a:t>the pelvic structures</a:t>
            </a:r>
          </a:p>
        </p:txBody>
      </p:sp>
    </p:spTree>
  </p:cSld>
  <p:clrMapOvr>
    <a:masterClrMapping/>
  </p:clrMapOvr>
  <mc:AlternateContent xmlns:mc="http://schemas.openxmlformats.org/markup-compatibility/2006" xmlns:p14="http://schemas.microsoft.com/office/powerpoint/2010/main">
    <mc:Choice Requires="p14">
      <p:transition spd="slow" p14:dur="2000" advTm="63874"/>
    </mc:Choice>
    <mc:Fallback xmlns="">
      <p:transition spd="slow" advTm="6387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F7325A3D-9B91-4ED5-B69A-F5E0FD4F6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310" t="21115" r="8415" b="3323"/>
          <a:stretch>
            <a:fillRect/>
          </a:stretch>
        </p:blipFill>
        <p:spPr bwMode="auto">
          <a:xfrm>
            <a:off x="457200" y="1252538"/>
            <a:ext cx="6091238"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55328"/>
    </mc:Choice>
    <mc:Fallback xmlns="">
      <p:transition spd="slow" advTm="15532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Risultati immagini per dragonfly sticklebacks">
            <a:extLst>
              <a:ext uri="{FF2B5EF4-FFF2-40B4-BE49-F238E27FC236}">
                <a16:creationId xmlns:a16="http://schemas.microsoft.com/office/drawing/2014/main" id="{231D07F5-15DC-4DD3-AFF9-BF8362E24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073"/>
          <a:stretch>
            <a:fillRect/>
          </a:stretch>
        </p:blipFill>
        <p:spPr bwMode="auto">
          <a:xfrm>
            <a:off x="119063" y="2755900"/>
            <a:ext cx="60563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9D039823-898F-4443-8A43-B5F3C24C2EBB}"/>
              </a:ext>
            </a:extLst>
          </p:cNvPr>
          <p:cNvSpPr/>
          <p:nvPr/>
        </p:nvSpPr>
        <p:spPr>
          <a:xfrm>
            <a:off x="630766" y="7466168"/>
            <a:ext cx="5363633" cy="369332"/>
          </a:xfrm>
          <a:prstGeom prst="rect">
            <a:avLst/>
          </a:prstGeom>
        </p:spPr>
        <p:txBody>
          <a:bodyPr wrap="square">
            <a:spAutoFit/>
          </a:bodyPr>
          <a:lstStyle/>
          <a:p>
            <a:r>
              <a:rPr lang="it-IT" dirty="0">
                <a:hlinkClick r:id="rId3"/>
              </a:rPr>
              <a:t>https://www.youtube.com/watch?v=Pv4Ca-f4W9Q</a:t>
            </a:r>
            <a:endParaRPr lang="it-IT" dirty="0"/>
          </a:p>
        </p:txBody>
      </p:sp>
    </p:spTree>
  </p:cSld>
  <p:clrMapOvr>
    <a:masterClrMapping/>
  </p:clrMapOvr>
  <mc:AlternateContent xmlns:mc="http://schemas.openxmlformats.org/markup-compatibility/2006" xmlns:p14="http://schemas.microsoft.com/office/powerpoint/2010/main">
    <mc:Choice Requires="p14">
      <p:transition spd="slow" p14:dur="2000" advTm="73602"/>
    </mc:Choice>
    <mc:Fallback xmlns="">
      <p:transition spd="slow" advTm="736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a:extLst>
              <a:ext uri="{FF2B5EF4-FFF2-40B4-BE49-F238E27FC236}">
                <a16:creationId xmlns:a16="http://schemas.microsoft.com/office/drawing/2014/main" id="{C8FA1D33-3CC6-4AB6-9687-6967E3261D99}"/>
              </a:ext>
            </a:extLst>
          </p:cNvPr>
          <p:cNvSpPr txBox="1">
            <a:spLocks noChangeArrowheads="1"/>
          </p:cNvSpPr>
          <p:nvPr/>
        </p:nvSpPr>
        <p:spPr bwMode="auto">
          <a:xfrm>
            <a:off x="1812925" y="4608513"/>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Fig. 1.6</a:t>
            </a:r>
          </a:p>
        </p:txBody>
      </p:sp>
      <p:pic>
        <p:nvPicPr>
          <p:cNvPr id="16387" name="Picture 5" descr="hox">
            <a:extLst>
              <a:ext uri="{FF2B5EF4-FFF2-40B4-BE49-F238E27FC236}">
                <a16:creationId xmlns:a16="http://schemas.microsoft.com/office/drawing/2014/main" id="{174E1C41-B4ED-49A8-8653-3FA1B9BA5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6500813" cy="83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9759"/>
    </mc:Choice>
    <mc:Fallback xmlns="">
      <p:transition spd="slow" advTm="3975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a:extLst>
              <a:ext uri="{FF2B5EF4-FFF2-40B4-BE49-F238E27FC236}">
                <a16:creationId xmlns:a16="http://schemas.microsoft.com/office/drawing/2014/main" id="{AD922271-9E97-4771-98F2-7E44F2C08711}"/>
              </a:ext>
            </a:extLst>
          </p:cNvPr>
          <p:cNvGraphicFramePr>
            <a:graphicFrameLocks noChangeAspect="1"/>
          </p:cNvGraphicFramePr>
          <p:nvPr/>
        </p:nvGraphicFramePr>
        <p:xfrm>
          <a:off x="838200" y="990600"/>
          <a:ext cx="5219700" cy="5410200"/>
        </p:xfrm>
        <a:graphic>
          <a:graphicData uri="http://schemas.openxmlformats.org/presentationml/2006/ole">
            <mc:AlternateContent xmlns:mc="http://schemas.openxmlformats.org/markup-compatibility/2006">
              <mc:Choice xmlns:v="urn:schemas-microsoft-com:vml" Requires="v">
                <p:oleObj spid="_x0000_s3088" name="Image" r:id="rId5" imgW="3163562" imgH="3279377" progId="Photoshop.Image.8">
                  <p:embed/>
                </p:oleObj>
              </mc:Choice>
              <mc:Fallback>
                <p:oleObj name="Image" r:id="rId5" imgW="3163562" imgH="3279377" progId="Photoshop.Image.8">
                  <p:embed/>
                  <p:pic>
                    <p:nvPicPr>
                      <p:cNvPr id="3074" name="Object 4">
                        <a:extLst>
                          <a:ext uri="{FF2B5EF4-FFF2-40B4-BE49-F238E27FC236}">
                            <a16:creationId xmlns:a16="http://schemas.microsoft.com/office/drawing/2014/main" id="{AD922271-9E97-4771-98F2-7E44F2C087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990600"/>
                        <a:ext cx="52197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5">
            <a:extLst>
              <a:ext uri="{FF2B5EF4-FFF2-40B4-BE49-F238E27FC236}">
                <a16:creationId xmlns:a16="http://schemas.microsoft.com/office/drawing/2014/main" id="{24532E67-489C-450F-BC09-C183C4ABE3E1}"/>
              </a:ext>
            </a:extLst>
          </p:cNvPr>
          <p:cNvSpPr>
            <a:spLocks noChangeArrowheads="1"/>
          </p:cNvSpPr>
          <p:nvPr/>
        </p:nvSpPr>
        <p:spPr bwMode="auto">
          <a:xfrm>
            <a:off x="0" y="7223125"/>
            <a:ext cx="6858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it-IT" altLang="it-IT" sz="2000" b="1"/>
              <a:t>Per quanto riguarda i vertebrati questa modularità non è solo nello scheletro. Ma anche nella muscolatura, nei reni, nel sistema nervoso (encefalo e nervi cranici), nel cuore, negli archi aortici, nelle branchie.</a:t>
            </a:r>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49883"/>
    </mc:Choice>
    <mc:Fallback xmlns="">
      <p:transition spd="slow" advTm="14988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a:extLst>
              <a:ext uri="{FF2B5EF4-FFF2-40B4-BE49-F238E27FC236}">
                <a16:creationId xmlns:a16="http://schemas.microsoft.com/office/drawing/2014/main" id="{689AD64E-92CA-48FA-98D4-2B9923B141DD}"/>
              </a:ext>
            </a:extLst>
          </p:cNvPr>
          <p:cNvGraphicFramePr>
            <a:graphicFrameLocks noChangeAspect="1"/>
          </p:cNvGraphicFramePr>
          <p:nvPr/>
        </p:nvGraphicFramePr>
        <p:xfrm>
          <a:off x="685800" y="1447800"/>
          <a:ext cx="5470525" cy="7162800"/>
        </p:xfrm>
        <a:graphic>
          <a:graphicData uri="http://schemas.openxmlformats.org/presentationml/2006/ole">
            <mc:AlternateContent xmlns:mc="http://schemas.openxmlformats.org/markup-compatibility/2006">
              <mc:Choice xmlns:v="urn:schemas-microsoft-com:vml" Requires="v">
                <p:oleObj spid="_x0000_s4112" name="Image" r:id="rId4" imgW="3895022" imgH="5101930" progId="Photoshop.Image.8">
                  <p:embed/>
                </p:oleObj>
              </mc:Choice>
              <mc:Fallback>
                <p:oleObj name="Image" r:id="rId4" imgW="3895022" imgH="5101930" progId="Photoshop.Image.8">
                  <p:embed/>
                  <p:pic>
                    <p:nvPicPr>
                      <p:cNvPr id="4098" name="Object 4">
                        <a:extLst>
                          <a:ext uri="{FF2B5EF4-FFF2-40B4-BE49-F238E27FC236}">
                            <a16:creationId xmlns:a16="http://schemas.microsoft.com/office/drawing/2014/main" id="{689AD64E-92CA-48FA-98D4-2B9923B14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47800"/>
                        <a:ext cx="5470525"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Text Box 5">
            <a:extLst>
              <a:ext uri="{FF2B5EF4-FFF2-40B4-BE49-F238E27FC236}">
                <a16:creationId xmlns:a16="http://schemas.microsoft.com/office/drawing/2014/main" id="{9A923B17-5C31-4812-9FC8-843699B3886E}"/>
              </a:ext>
            </a:extLst>
          </p:cNvPr>
          <p:cNvSpPr txBox="1">
            <a:spLocks noChangeArrowheads="1"/>
          </p:cNvSpPr>
          <p:nvPr/>
        </p:nvSpPr>
        <p:spPr bwMode="auto">
          <a:xfrm>
            <a:off x="-133350" y="0"/>
            <a:ext cx="7391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800"/>
              <a:t>I “mostri” di Bateson </a:t>
            </a:r>
          </a:p>
          <a:p>
            <a:pPr algn="ctr" eaLnBrk="1" hangingPunct="1"/>
            <a:r>
              <a:rPr lang="it-IT" altLang="it-IT" sz="2800" i="1"/>
              <a:t>Materials for the study of variation</a:t>
            </a:r>
            <a:r>
              <a:rPr lang="it-IT" altLang="it-IT" sz="2800"/>
              <a:t> (1894)</a:t>
            </a:r>
          </a:p>
        </p:txBody>
      </p:sp>
      <p:sp>
        <p:nvSpPr>
          <p:cNvPr id="4100" name="Text Box 6">
            <a:extLst>
              <a:ext uri="{FF2B5EF4-FFF2-40B4-BE49-F238E27FC236}">
                <a16:creationId xmlns:a16="http://schemas.microsoft.com/office/drawing/2014/main" id="{93B4A0A3-21E2-45E5-9FEB-ECEC5893C2D1}"/>
              </a:ext>
            </a:extLst>
          </p:cNvPr>
          <p:cNvSpPr txBox="1">
            <a:spLocks noChangeArrowheads="1"/>
          </p:cNvSpPr>
          <p:nvPr/>
        </p:nvSpPr>
        <p:spPr bwMode="auto">
          <a:xfrm>
            <a:off x="304800" y="1009650"/>
            <a:ext cx="222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t>Varianti omeotiche</a:t>
            </a:r>
          </a:p>
        </p:txBody>
      </p:sp>
    </p:spTree>
  </p:cSld>
  <p:clrMapOvr>
    <a:masterClrMapping/>
  </p:clrMapOvr>
  <mc:AlternateContent xmlns:mc="http://schemas.openxmlformats.org/markup-compatibility/2006" xmlns:p14="http://schemas.microsoft.com/office/powerpoint/2010/main">
    <mc:Choice Requires="p14">
      <p:transition spd="slow" p14:dur="2000" advTm="201647"/>
    </mc:Choice>
    <mc:Fallback xmlns="">
      <p:transition spd="slow" advTm="20164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a:extLst>
              <a:ext uri="{FF2B5EF4-FFF2-40B4-BE49-F238E27FC236}">
                <a16:creationId xmlns:a16="http://schemas.microsoft.com/office/drawing/2014/main" id="{372E1F4F-F52E-4FAB-B8AA-8E4E30C5F07C}"/>
              </a:ext>
            </a:extLst>
          </p:cNvPr>
          <p:cNvGraphicFramePr>
            <a:graphicFrameLocks noChangeAspect="1"/>
          </p:cNvGraphicFramePr>
          <p:nvPr/>
        </p:nvGraphicFramePr>
        <p:xfrm>
          <a:off x="228600" y="381000"/>
          <a:ext cx="6400800" cy="3394075"/>
        </p:xfrm>
        <a:graphic>
          <a:graphicData uri="http://schemas.openxmlformats.org/presentationml/2006/ole">
            <mc:AlternateContent xmlns:mc="http://schemas.openxmlformats.org/markup-compatibility/2006">
              <mc:Choice xmlns:v="urn:schemas-microsoft-com:vml" Requires="v">
                <p:oleObj spid="_x0000_s5137" name="Image" r:id="rId5" imgW="3943786" imgH="2090932" progId="Photoshop.Image.8">
                  <p:embed/>
                </p:oleObj>
              </mc:Choice>
              <mc:Fallback>
                <p:oleObj name="Image" r:id="rId5" imgW="3943786" imgH="2090932" progId="Photoshop.Image.8">
                  <p:embed/>
                  <p:pic>
                    <p:nvPicPr>
                      <p:cNvPr id="5122" name="Object 4">
                        <a:extLst>
                          <a:ext uri="{FF2B5EF4-FFF2-40B4-BE49-F238E27FC236}">
                            <a16:creationId xmlns:a16="http://schemas.microsoft.com/office/drawing/2014/main" id="{372E1F4F-F52E-4FAB-B8AA-8E4E30C5F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81000"/>
                        <a:ext cx="64008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5" name="Rectangle 5">
            <a:extLst>
              <a:ext uri="{FF2B5EF4-FFF2-40B4-BE49-F238E27FC236}">
                <a16:creationId xmlns:a16="http://schemas.microsoft.com/office/drawing/2014/main" id="{2EFBB3BA-333D-4A04-BE50-6ACE2E7F5175}"/>
              </a:ext>
            </a:extLst>
          </p:cNvPr>
          <p:cNvSpPr>
            <a:spLocks noChangeArrowheads="1"/>
          </p:cNvSpPr>
          <p:nvPr/>
        </p:nvSpPr>
        <p:spPr bwMode="auto">
          <a:xfrm>
            <a:off x="228600" y="4021138"/>
            <a:ext cx="6496050" cy="552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dirty="0"/>
              <a:t>I “moduli” possono subire modificazioni a causa di mutazioni genetiche che ne modificano l’identità con un meccanismo “tutto o nulla”. Questo suggerisce l’esistenza di un meccanismo genetico a monte che regola il destino dei diversi segmenti corporei.</a:t>
            </a:r>
          </a:p>
          <a:p>
            <a:pPr eaLnBrk="1" hangingPunct="1"/>
            <a:endParaRPr lang="it-IT" altLang="it-IT" b="1" dirty="0"/>
          </a:p>
          <a:p>
            <a:pPr eaLnBrk="1" hangingPunct="1"/>
            <a:r>
              <a:rPr lang="it-IT" altLang="it-IT" b="1" dirty="0"/>
              <a:t>Si è molto discusso sul significato evolutivo di tali mutazioni che sembravano appartenere a “mostri” senza futuro più che fornire materiale che potesse essere positivamente selezionato.</a:t>
            </a:r>
          </a:p>
          <a:p>
            <a:pPr eaLnBrk="1" hangingPunct="1"/>
            <a:endParaRPr lang="it-IT" altLang="it-IT" b="1" dirty="0"/>
          </a:p>
          <a:p>
            <a:pPr eaLnBrk="1" hangingPunct="1">
              <a:spcBef>
                <a:spcPct val="30000"/>
              </a:spcBef>
            </a:pPr>
            <a:r>
              <a:rPr lang="it-IT" altLang="it-IT" b="1" dirty="0"/>
              <a:t>Mutazioni di questo tipo ma meno “appariscenti” possono forse essere positivamente selezionate. Oppure possono essere non deleterie: la recente scoperta di un centopiedi con un numero di segmenti doppio rispetto a quelle della specie più affine; la focomelia nei pinnipedi.</a:t>
            </a:r>
          </a:p>
          <a:p>
            <a:pPr eaLnBrk="1" hangingPunct="1">
              <a:spcBef>
                <a:spcPct val="30000"/>
              </a:spcBef>
            </a:pPr>
            <a:r>
              <a:rPr lang="it-IT" altLang="it-IT" b="1" dirty="0"/>
              <a:t>Evoluzione a salti?</a:t>
            </a:r>
          </a:p>
          <a:p>
            <a:pPr eaLnBrk="1" hangingPunct="1"/>
            <a:endParaRPr lang="it-IT" altLang="it-IT" b="1" dirty="0"/>
          </a:p>
          <a:p>
            <a:pPr eaLnBrk="1" hangingPunct="1"/>
            <a:endParaRPr lang="it-IT" altLang="it-IT" b="1" dirty="0"/>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92372"/>
    </mc:Choice>
    <mc:Fallback xmlns="">
      <p:transition spd="slow" advTm="19237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dissolve">
                                      <p:cBhvr>
                                        <p:cTn id="7" dur="500"/>
                                        <p:tgtEl>
                                          <p:spTgt spid="20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20485">
                                            <p:txEl>
                                              <p:pRg st="2" end="2"/>
                                            </p:txEl>
                                          </p:spTgt>
                                        </p:tgtEl>
                                        <p:attrNameLst>
                                          <p:attrName>r</p:attrName>
                                        </p:attrNameLst>
                                      </p:cBhvr>
                                    </p:animRot>
                                    <p:animRot by="-240000">
                                      <p:cBhvr>
                                        <p:cTn id="12" dur="200" fill="hold">
                                          <p:stCondLst>
                                            <p:cond delay="200"/>
                                          </p:stCondLst>
                                        </p:cTn>
                                        <p:tgtEl>
                                          <p:spTgt spid="20485">
                                            <p:txEl>
                                              <p:pRg st="2" end="2"/>
                                            </p:txEl>
                                          </p:spTgt>
                                        </p:tgtEl>
                                        <p:attrNameLst>
                                          <p:attrName>r</p:attrName>
                                        </p:attrNameLst>
                                      </p:cBhvr>
                                    </p:animRot>
                                    <p:animRot by="240000">
                                      <p:cBhvr>
                                        <p:cTn id="13" dur="200" fill="hold">
                                          <p:stCondLst>
                                            <p:cond delay="400"/>
                                          </p:stCondLst>
                                        </p:cTn>
                                        <p:tgtEl>
                                          <p:spTgt spid="20485">
                                            <p:txEl>
                                              <p:pRg st="2" end="2"/>
                                            </p:txEl>
                                          </p:spTgt>
                                        </p:tgtEl>
                                        <p:attrNameLst>
                                          <p:attrName>r</p:attrName>
                                        </p:attrNameLst>
                                      </p:cBhvr>
                                    </p:animRot>
                                    <p:animRot by="-240000">
                                      <p:cBhvr>
                                        <p:cTn id="14" dur="200" fill="hold">
                                          <p:stCondLst>
                                            <p:cond delay="600"/>
                                          </p:stCondLst>
                                        </p:cTn>
                                        <p:tgtEl>
                                          <p:spTgt spid="20485">
                                            <p:txEl>
                                              <p:pRg st="2" end="2"/>
                                            </p:txEl>
                                          </p:spTgt>
                                        </p:tgtEl>
                                        <p:attrNameLst>
                                          <p:attrName>r</p:attrName>
                                        </p:attrNameLst>
                                      </p:cBhvr>
                                    </p:animRot>
                                    <p:animRot by="120000">
                                      <p:cBhvr>
                                        <p:cTn id="15" dur="200" fill="hold">
                                          <p:stCondLst>
                                            <p:cond delay="800"/>
                                          </p:stCondLst>
                                        </p:cTn>
                                        <p:tgtEl>
                                          <p:spTgt spid="20485">
                                            <p:txEl>
                                              <p:pRg st="2" end="2"/>
                                            </p:txEl>
                                          </p:spTgt>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20485">
                                            <p:txEl>
                                              <p:pRg st="4" end="4"/>
                                            </p:txEl>
                                          </p:spTgt>
                                        </p:tgtEl>
                                        <p:attrNameLst>
                                          <p:attrName>r</p:attrName>
                                        </p:attrNameLst>
                                      </p:cBhvr>
                                    </p:animRot>
                                    <p:animRot by="-240000">
                                      <p:cBhvr>
                                        <p:cTn id="18" dur="200" fill="hold">
                                          <p:stCondLst>
                                            <p:cond delay="200"/>
                                          </p:stCondLst>
                                        </p:cTn>
                                        <p:tgtEl>
                                          <p:spTgt spid="20485">
                                            <p:txEl>
                                              <p:pRg st="4" end="4"/>
                                            </p:txEl>
                                          </p:spTgt>
                                        </p:tgtEl>
                                        <p:attrNameLst>
                                          <p:attrName>r</p:attrName>
                                        </p:attrNameLst>
                                      </p:cBhvr>
                                    </p:animRot>
                                    <p:animRot by="240000">
                                      <p:cBhvr>
                                        <p:cTn id="19" dur="200" fill="hold">
                                          <p:stCondLst>
                                            <p:cond delay="400"/>
                                          </p:stCondLst>
                                        </p:cTn>
                                        <p:tgtEl>
                                          <p:spTgt spid="20485">
                                            <p:txEl>
                                              <p:pRg st="4" end="4"/>
                                            </p:txEl>
                                          </p:spTgt>
                                        </p:tgtEl>
                                        <p:attrNameLst>
                                          <p:attrName>r</p:attrName>
                                        </p:attrNameLst>
                                      </p:cBhvr>
                                    </p:animRot>
                                    <p:animRot by="-240000">
                                      <p:cBhvr>
                                        <p:cTn id="20" dur="200" fill="hold">
                                          <p:stCondLst>
                                            <p:cond delay="600"/>
                                          </p:stCondLst>
                                        </p:cTn>
                                        <p:tgtEl>
                                          <p:spTgt spid="20485">
                                            <p:txEl>
                                              <p:pRg st="4" end="4"/>
                                            </p:txEl>
                                          </p:spTgt>
                                        </p:tgtEl>
                                        <p:attrNameLst>
                                          <p:attrName>r</p:attrName>
                                        </p:attrNameLst>
                                      </p:cBhvr>
                                    </p:animRot>
                                    <p:animRot by="120000">
                                      <p:cBhvr>
                                        <p:cTn id="21" dur="200" fill="hold">
                                          <p:stCondLst>
                                            <p:cond delay="800"/>
                                          </p:stCondLst>
                                        </p:cTn>
                                        <p:tgtEl>
                                          <p:spTgt spid="20485">
                                            <p:txEl>
                                              <p:pRg st="4" end="4"/>
                                            </p:txEl>
                                          </p:spTgt>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20485">
                                            <p:txEl>
                                              <p:pRg st="5" end="5"/>
                                            </p:txEl>
                                          </p:spTgt>
                                        </p:tgtEl>
                                        <p:attrNameLst>
                                          <p:attrName>r</p:attrName>
                                        </p:attrNameLst>
                                      </p:cBhvr>
                                    </p:animRot>
                                    <p:animRot by="-240000">
                                      <p:cBhvr>
                                        <p:cTn id="24" dur="200" fill="hold">
                                          <p:stCondLst>
                                            <p:cond delay="200"/>
                                          </p:stCondLst>
                                        </p:cTn>
                                        <p:tgtEl>
                                          <p:spTgt spid="20485">
                                            <p:txEl>
                                              <p:pRg st="5" end="5"/>
                                            </p:txEl>
                                          </p:spTgt>
                                        </p:tgtEl>
                                        <p:attrNameLst>
                                          <p:attrName>r</p:attrName>
                                        </p:attrNameLst>
                                      </p:cBhvr>
                                    </p:animRot>
                                    <p:animRot by="240000">
                                      <p:cBhvr>
                                        <p:cTn id="25" dur="200" fill="hold">
                                          <p:stCondLst>
                                            <p:cond delay="400"/>
                                          </p:stCondLst>
                                        </p:cTn>
                                        <p:tgtEl>
                                          <p:spTgt spid="20485">
                                            <p:txEl>
                                              <p:pRg st="5" end="5"/>
                                            </p:txEl>
                                          </p:spTgt>
                                        </p:tgtEl>
                                        <p:attrNameLst>
                                          <p:attrName>r</p:attrName>
                                        </p:attrNameLst>
                                      </p:cBhvr>
                                    </p:animRot>
                                    <p:animRot by="-240000">
                                      <p:cBhvr>
                                        <p:cTn id="26" dur="200" fill="hold">
                                          <p:stCondLst>
                                            <p:cond delay="600"/>
                                          </p:stCondLst>
                                        </p:cTn>
                                        <p:tgtEl>
                                          <p:spTgt spid="20485">
                                            <p:txEl>
                                              <p:pRg st="5" end="5"/>
                                            </p:txEl>
                                          </p:spTgt>
                                        </p:tgtEl>
                                        <p:attrNameLst>
                                          <p:attrName>r</p:attrName>
                                        </p:attrNameLst>
                                      </p:cBhvr>
                                    </p:animRot>
                                    <p:animRot by="120000">
                                      <p:cBhvr>
                                        <p:cTn id="27" dur="200" fill="hold">
                                          <p:stCondLst>
                                            <p:cond delay="800"/>
                                          </p:stCondLst>
                                        </p:cTn>
                                        <p:tgtEl>
                                          <p:spTgt spid="20485">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8C635B3-ACBE-428B-8829-B1B3AA21A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42" t="30072" r="8638" b="28986"/>
          <a:stretch>
            <a:fillRect/>
          </a:stretch>
        </p:blipFill>
        <p:spPr bwMode="auto">
          <a:xfrm>
            <a:off x="-50800" y="0"/>
            <a:ext cx="69088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a:extLst>
              <a:ext uri="{FF2B5EF4-FFF2-40B4-BE49-F238E27FC236}">
                <a16:creationId xmlns:a16="http://schemas.microsoft.com/office/drawing/2014/main" id="{FDB44E13-2C26-49CF-AE56-515935E2D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0" y="2549525"/>
            <a:ext cx="50673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ttangolo 3">
            <a:extLst>
              <a:ext uri="{FF2B5EF4-FFF2-40B4-BE49-F238E27FC236}">
                <a16:creationId xmlns:a16="http://schemas.microsoft.com/office/drawing/2014/main" id="{7F2CCBA7-5320-47FE-9545-2AF474960A47}"/>
              </a:ext>
            </a:extLst>
          </p:cNvPr>
          <p:cNvSpPr>
            <a:spLocks noChangeArrowheads="1"/>
          </p:cNvSpPr>
          <p:nvPr/>
        </p:nvSpPr>
        <p:spPr bwMode="auto">
          <a:xfrm>
            <a:off x="927100" y="8497888"/>
            <a:ext cx="538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Scolopendropsis duplicata (A, C; paratype IBSP 2392) and S. bahiensis</a:t>
            </a:r>
          </a:p>
        </p:txBody>
      </p:sp>
      <p:pic>
        <p:nvPicPr>
          <p:cNvPr id="17413" name="Picture 4">
            <a:extLst>
              <a:ext uri="{FF2B5EF4-FFF2-40B4-BE49-F238E27FC236}">
                <a16:creationId xmlns:a16="http://schemas.microsoft.com/office/drawing/2014/main" id="{92D29EA9-D7B4-4A38-831D-A9FB83E913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4381499"/>
            <a:ext cx="9763104"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88433"/>
    </mc:Choice>
    <mc:Fallback xmlns="">
      <p:transition spd="slow" advTm="18843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5">
            <a:extLst>
              <a:ext uri="{FF2B5EF4-FFF2-40B4-BE49-F238E27FC236}">
                <a16:creationId xmlns:a16="http://schemas.microsoft.com/office/drawing/2014/main" id="{C36FAF43-C480-45A7-9C7E-651F07A915B6}"/>
              </a:ext>
            </a:extLst>
          </p:cNvPr>
          <p:cNvGraphicFramePr>
            <a:graphicFrameLocks noChangeAspect="1"/>
          </p:cNvGraphicFramePr>
          <p:nvPr/>
        </p:nvGraphicFramePr>
        <p:xfrm>
          <a:off x="0" y="1371600"/>
          <a:ext cx="6858000" cy="5811838"/>
        </p:xfrm>
        <a:graphic>
          <a:graphicData uri="http://schemas.openxmlformats.org/presentationml/2006/ole">
            <mc:AlternateContent xmlns:mc="http://schemas.openxmlformats.org/markup-compatibility/2006">
              <mc:Choice xmlns:v="urn:schemas-microsoft-com:vml" Requires="v">
                <p:oleObj spid="_x0000_s6161" name="Image" r:id="rId4" imgW="4803251" imgH="4071791" progId="Photoshop.Image.7">
                  <p:embed/>
                </p:oleObj>
              </mc:Choice>
              <mc:Fallback>
                <p:oleObj name="Image" r:id="rId4" imgW="4803251" imgH="4071791" progId="Photoshop.Image.7">
                  <p:embed/>
                  <p:pic>
                    <p:nvPicPr>
                      <p:cNvPr id="6146" name="Object 5">
                        <a:extLst>
                          <a:ext uri="{FF2B5EF4-FFF2-40B4-BE49-F238E27FC236}">
                            <a16:creationId xmlns:a16="http://schemas.microsoft.com/office/drawing/2014/main" id="{C36FAF43-C480-45A7-9C7E-651F07A91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6858000" cy="581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19403"/>
    </mc:Choice>
    <mc:Fallback xmlns="">
      <p:transition spd="slow" advTm="11940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2.5|14.9|55.9|33.8"/>
</p:tagLst>
</file>

<file path=ppt/tags/tag10.xml><?xml version="1.0" encoding="utf-8"?>
<p:tagLst xmlns:a="http://schemas.openxmlformats.org/drawingml/2006/main" xmlns:r="http://schemas.openxmlformats.org/officeDocument/2006/relationships" xmlns:p="http://schemas.openxmlformats.org/presentationml/2006/main">
  <p:tag name="TIMING" val="|178.5"/>
</p:tagLst>
</file>

<file path=ppt/tags/tag11.xml><?xml version="1.0" encoding="utf-8"?>
<p:tagLst xmlns:a="http://schemas.openxmlformats.org/drawingml/2006/main" xmlns:r="http://schemas.openxmlformats.org/officeDocument/2006/relationships" xmlns:p="http://schemas.openxmlformats.org/presentationml/2006/main">
  <p:tag name="TIMING" val="|184.1|4.6|7.7"/>
</p:tagLst>
</file>

<file path=ppt/tags/tag12.xml><?xml version="1.0" encoding="utf-8"?>
<p:tagLst xmlns:a="http://schemas.openxmlformats.org/drawingml/2006/main" xmlns:r="http://schemas.openxmlformats.org/officeDocument/2006/relationships" xmlns:p="http://schemas.openxmlformats.org/presentationml/2006/main">
  <p:tag name="TIMING" val="|30.4|14.1|40.6|1.2"/>
</p:tagLst>
</file>

<file path=ppt/tags/tag13.xml><?xml version="1.0" encoding="utf-8"?>
<p:tagLst xmlns:a="http://schemas.openxmlformats.org/drawingml/2006/main" xmlns:r="http://schemas.openxmlformats.org/officeDocument/2006/relationships" xmlns:p="http://schemas.openxmlformats.org/presentationml/2006/main">
  <p:tag name="TIMING" val="|45.9|15.2|7.7"/>
</p:tagLst>
</file>

<file path=ppt/tags/tag14.xml><?xml version="1.0" encoding="utf-8"?>
<p:tagLst xmlns:a="http://schemas.openxmlformats.org/drawingml/2006/main" xmlns:r="http://schemas.openxmlformats.org/officeDocument/2006/relationships" xmlns:p="http://schemas.openxmlformats.org/presentationml/2006/main">
  <p:tag name="TIMING" val="|49.1"/>
</p:tagLst>
</file>

<file path=ppt/tags/tag15.xml><?xml version="1.0" encoding="utf-8"?>
<p:tagLst xmlns:a="http://schemas.openxmlformats.org/drawingml/2006/main" xmlns:r="http://schemas.openxmlformats.org/officeDocument/2006/relationships" xmlns:p="http://schemas.openxmlformats.org/presentationml/2006/main">
  <p:tag name="TIMING" val="|82.6|30.8|14.8|23"/>
</p:tagLst>
</file>

<file path=ppt/tags/tag2.xml><?xml version="1.0" encoding="utf-8"?>
<p:tagLst xmlns:a="http://schemas.openxmlformats.org/drawingml/2006/main" xmlns:r="http://schemas.openxmlformats.org/officeDocument/2006/relationships" xmlns:p="http://schemas.openxmlformats.org/presentationml/2006/main">
  <p:tag name="TIMING" val="|63.3"/>
</p:tagLst>
</file>

<file path=ppt/tags/tag3.xml><?xml version="1.0" encoding="utf-8"?>
<p:tagLst xmlns:a="http://schemas.openxmlformats.org/drawingml/2006/main" xmlns:r="http://schemas.openxmlformats.org/officeDocument/2006/relationships" xmlns:p="http://schemas.openxmlformats.org/presentationml/2006/main">
  <p:tag name="TIMING" val="|66.4|55.3|31.6|35.9"/>
</p:tagLst>
</file>

<file path=ppt/tags/tag4.xml><?xml version="1.0" encoding="utf-8"?>
<p:tagLst xmlns:a="http://schemas.openxmlformats.org/drawingml/2006/main" xmlns:r="http://schemas.openxmlformats.org/officeDocument/2006/relationships" xmlns:p="http://schemas.openxmlformats.org/presentationml/2006/main">
  <p:tag name="TIMING" val="|150.7|1.6"/>
</p:tagLst>
</file>

<file path=ppt/tags/tag5.xml><?xml version="1.0" encoding="utf-8"?>
<p:tagLst xmlns:a="http://schemas.openxmlformats.org/drawingml/2006/main" xmlns:r="http://schemas.openxmlformats.org/officeDocument/2006/relationships" xmlns:p="http://schemas.openxmlformats.org/presentationml/2006/main">
  <p:tag name="TIMING" val="|40.2|23.2|29.6"/>
</p:tagLst>
</file>

<file path=ppt/tags/tag6.xml><?xml version="1.0" encoding="utf-8"?>
<p:tagLst xmlns:a="http://schemas.openxmlformats.org/drawingml/2006/main" xmlns:r="http://schemas.openxmlformats.org/officeDocument/2006/relationships" xmlns:p="http://schemas.openxmlformats.org/presentationml/2006/main">
  <p:tag name="TIMING" val="|28.3|7.8|35.3|42.7"/>
</p:tagLst>
</file>

<file path=ppt/tags/tag7.xml><?xml version="1.0" encoding="utf-8"?>
<p:tagLst xmlns:a="http://schemas.openxmlformats.org/drawingml/2006/main" xmlns:r="http://schemas.openxmlformats.org/officeDocument/2006/relationships" xmlns:p="http://schemas.openxmlformats.org/presentationml/2006/main">
  <p:tag name="TIMING" val="|11.4|12.1|31.6|19.6"/>
</p:tagLst>
</file>

<file path=ppt/tags/tag8.xml><?xml version="1.0" encoding="utf-8"?>
<p:tagLst xmlns:a="http://schemas.openxmlformats.org/drawingml/2006/main" xmlns:r="http://schemas.openxmlformats.org/officeDocument/2006/relationships" xmlns:p="http://schemas.openxmlformats.org/presentationml/2006/main">
  <p:tag name="TIMING" val="|111.2"/>
</p:tagLst>
</file>

<file path=ppt/tags/tag9.xml><?xml version="1.0" encoding="utf-8"?>
<p:tagLst xmlns:a="http://schemas.openxmlformats.org/drawingml/2006/main" xmlns:r="http://schemas.openxmlformats.org/officeDocument/2006/relationships" xmlns:p="http://schemas.openxmlformats.org/presentationml/2006/main">
  <p:tag name="TIMING" val="|49.1|12.8|6.4|44.7|8"/>
</p:tagLst>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545</TotalTime>
  <Words>2541</Words>
  <Application>Microsoft Office PowerPoint</Application>
  <PresentationFormat>Presentazione su schermo (4:3)</PresentationFormat>
  <Paragraphs>167</Paragraphs>
  <Slides>38</Slides>
  <Notes>20</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38</vt:i4>
      </vt:variant>
    </vt:vector>
  </HeadingPairs>
  <TitlesOfParts>
    <vt:vector size="45" baseType="lpstr">
      <vt:lpstr>Arial</vt:lpstr>
      <vt:lpstr>Calibri</vt:lpstr>
      <vt:lpstr>Calibri Light</vt:lpstr>
      <vt:lpstr>Comic Sans MS</vt:lpstr>
      <vt:lpstr>Times New Roman</vt:lpstr>
      <vt:lpstr>Tema di Office</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Riccardo Castiglia</dc:creator>
  <cp:lastModifiedBy>riccardo castiglia</cp:lastModifiedBy>
  <cp:revision>21</cp:revision>
  <dcterms:created xsi:type="dcterms:W3CDTF">2020-03-31T17:05:05Z</dcterms:created>
  <dcterms:modified xsi:type="dcterms:W3CDTF">2021-04-09T08:53:07Z</dcterms:modified>
</cp:coreProperties>
</file>