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6" r:id="rId2"/>
    <p:sldId id="265" r:id="rId3"/>
    <p:sldId id="266" r:id="rId4"/>
    <p:sldId id="267" r:id="rId5"/>
    <p:sldId id="268" r:id="rId6"/>
    <p:sldId id="270" r:id="rId7"/>
    <p:sldId id="271" r:id="rId8"/>
    <p:sldId id="272" r:id="rId9"/>
    <p:sldId id="273" r:id="rId10"/>
    <p:sldId id="274" r:id="rId11"/>
    <p:sldId id="321" r:id="rId12"/>
    <p:sldId id="320" r:id="rId13"/>
    <p:sldId id="333" r:id="rId14"/>
    <p:sldId id="322" r:id="rId15"/>
    <p:sldId id="323" r:id="rId16"/>
    <p:sldId id="329" r:id="rId17"/>
    <p:sldId id="259" r:id="rId18"/>
    <p:sldId id="330" r:id="rId19"/>
    <p:sldId id="261" r:id="rId20"/>
    <p:sldId id="331" r:id="rId21"/>
    <p:sldId id="332" r:id="rId2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2046" y="78"/>
      </p:cViewPr>
      <p:guideLst/>
    </p:cSldViewPr>
  </p:slideViewPr>
  <p:notesTextViewPr>
    <p:cViewPr>
      <p:scale>
        <a:sx n="1" d="1"/>
        <a:sy n="1" d="1"/>
      </p:scale>
      <p:origin x="0" y="0"/>
    </p:cViewPr>
  </p:notesTextViewPr>
  <p:sorterViewPr>
    <p:cViewPr varScale="1">
      <p:scale>
        <a:sx n="100" d="100"/>
        <a:sy n="100" d="100"/>
      </p:scale>
      <p:origin x="0" y="-1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022A463-D4A5-48D5-9803-5140DE088BF6}" type="datetimeFigureOut">
              <a:rPr lang="it-IT" smtClean="0"/>
              <a:t>30/03/2021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66307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22A463-D4A5-48D5-9803-5140DE088BF6}" type="datetimeFigureOut">
              <a:rPr lang="it-IT" smtClean="0"/>
              <a:t>30/03/2021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291012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22A463-D4A5-48D5-9803-5140DE088BF6}" type="datetimeFigureOut">
              <a:rPr lang="it-IT" smtClean="0"/>
              <a:t>30/03/2021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152136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25803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4" b="0" i="0">
                <a:solidFill>
                  <a:srgbClr val="A50021"/>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4907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22A463-D4A5-48D5-9803-5140DE088BF6}" type="datetimeFigureOut">
              <a:rPr lang="it-IT" smtClean="0"/>
              <a:t>30/03/2021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150340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022A463-D4A5-48D5-9803-5140DE088BF6}" type="datetimeFigureOut">
              <a:rPr lang="it-IT" smtClean="0"/>
              <a:t>30/03/2021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59695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022A463-D4A5-48D5-9803-5140DE088BF6}" type="datetimeFigureOut">
              <a:rPr lang="it-IT" smtClean="0"/>
              <a:t>30/03/2021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1803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340100"/>
            <a:ext cx="2901255"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340100"/>
            <a:ext cx="2915543" cy="491278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022A463-D4A5-48D5-9803-5140DE088BF6}" type="datetimeFigureOut">
              <a:rPr lang="it-IT" smtClean="0"/>
              <a:t>30/03/2021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141858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022A463-D4A5-48D5-9803-5140DE088BF6}" type="datetimeFigureOut">
              <a:rPr lang="it-IT" smtClean="0"/>
              <a:t>30/03/2021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94057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2A463-D4A5-48D5-9803-5140DE088BF6}" type="datetimeFigureOut">
              <a:rPr lang="it-IT" smtClean="0"/>
              <a:t>30/03/2021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196303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22A463-D4A5-48D5-9803-5140DE088BF6}" type="datetimeFigureOut">
              <a:rPr lang="it-IT" smtClean="0"/>
              <a:t>30/03/2021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957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22A463-D4A5-48D5-9803-5140DE088BF6}" type="datetimeFigureOut">
              <a:rPr lang="it-IT" smtClean="0"/>
              <a:t>30/03/2021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4A778B-2DF9-46BB-BF52-73BD8B80B08D}" type="slidenum">
              <a:rPr lang="it-IT" smtClean="0"/>
              <a:t>‹N›</a:t>
            </a:fld>
            <a:endParaRPr lang="it-IT"/>
          </a:p>
        </p:txBody>
      </p:sp>
    </p:spTree>
    <p:extLst>
      <p:ext uri="{BB962C8B-B14F-4D97-AF65-F5344CB8AC3E}">
        <p14:creationId xmlns:p14="http://schemas.microsoft.com/office/powerpoint/2010/main" val="267127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022A463-D4A5-48D5-9803-5140DE088BF6}" type="datetimeFigureOut">
              <a:rPr lang="it-IT" smtClean="0"/>
              <a:t>30/03/2021</a:t>
            </a:fld>
            <a:endParaRPr lang="it-IT"/>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E4A778B-2DF9-46BB-BF52-73BD8B80B08D}" type="slidenum">
              <a:rPr lang="it-IT" smtClean="0"/>
              <a:t>‹N›</a:t>
            </a:fld>
            <a:endParaRPr lang="it-IT"/>
          </a:p>
        </p:txBody>
      </p:sp>
    </p:spTree>
    <p:extLst>
      <p:ext uri="{BB962C8B-B14F-4D97-AF65-F5344CB8AC3E}">
        <p14:creationId xmlns:p14="http://schemas.microsoft.com/office/powerpoint/2010/main" val="393083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9DE9FE73-4B33-4C1D-853F-4699086C2A33}"/>
              </a:ext>
            </a:extLst>
          </p:cNvPr>
          <p:cNvSpPr/>
          <p:nvPr/>
        </p:nvSpPr>
        <p:spPr>
          <a:xfrm>
            <a:off x="197056" y="3337325"/>
            <a:ext cx="6004961" cy="1753996"/>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884580658"/>
      </p:ext>
    </p:extLst>
  </p:cSld>
  <p:clrMapOvr>
    <a:masterClrMapping/>
  </p:clrMapOvr>
  <mc:AlternateContent xmlns:mc="http://schemas.openxmlformats.org/markup-compatibility/2006" xmlns:p14="http://schemas.microsoft.com/office/powerpoint/2010/main">
    <mc:Choice Requires="p14">
      <p:transition spd="slow" p14:dur="2000" advTm="81592"/>
    </mc:Choice>
    <mc:Fallback xmlns="">
      <p:transition spd="slow" advTm="815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639" y="796244"/>
            <a:ext cx="5122595" cy="273567"/>
          </a:xfrm>
          <a:prstGeom prst="rect">
            <a:avLst/>
          </a:prstGeom>
        </p:spPr>
        <p:txBody>
          <a:bodyPr vert="horz" wrap="square" lIns="0" tIns="10317" rIns="0" bIns="0" rtlCol="0">
            <a:spAutoFit/>
          </a:bodyPr>
          <a:lstStyle/>
          <a:p>
            <a:pPr marL="10860">
              <a:spcBef>
                <a:spcPts val="81"/>
              </a:spcBef>
            </a:pPr>
            <a:r>
              <a:rPr sz="1710" spc="-4" dirty="0">
                <a:solidFill>
                  <a:srgbClr val="A50021"/>
                </a:solidFill>
                <a:latin typeface="Comic Sans MS"/>
                <a:cs typeface="Comic Sans MS"/>
              </a:rPr>
              <a:t>Dimorfismo sessuale e </a:t>
            </a:r>
            <a:r>
              <a:rPr sz="1710" spc="-9" dirty="0">
                <a:solidFill>
                  <a:srgbClr val="A50021"/>
                </a:solidFill>
                <a:latin typeface="Comic Sans MS"/>
                <a:cs typeface="Comic Sans MS"/>
              </a:rPr>
              <a:t>riproduzione </a:t>
            </a:r>
            <a:r>
              <a:rPr sz="1710" spc="-4" dirty="0">
                <a:solidFill>
                  <a:srgbClr val="A50021"/>
                </a:solidFill>
                <a:latin typeface="Comic Sans MS"/>
                <a:cs typeface="Comic Sans MS"/>
              </a:rPr>
              <a:t>nei</a:t>
            </a:r>
            <a:r>
              <a:rPr sz="1710" spc="97" dirty="0">
                <a:solidFill>
                  <a:srgbClr val="A50021"/>
                </a:solidFill>
                <a:latin typeface="Comic Sans MS"/>
                <a:cs typeface="Comic Sans MS"/>
              </a:rPr>
              <a:t> </a:t>
            </a:r>
            <a:r>
              <a:rPr sz="1710" spc="-4" dirty="0">
                <a:solidFill>
                  <a:srgbClr val="A50021"/>
                </a:solidFill>
                <a:latin typeface="Comic Sans MS"/>
                <a:cs typeface="Comic Sans MS"/>
              </a:rPr>
              <a:t>Placodermi</a:t>
            </a:r>
            <a:endParaRPr sz="1710">
              <a:latin typeface="Comic Sans MS"/>
              <a:cs typeface="Comic Sans MS"/>
            </a:endParaRPr>
          </a:p>
        </p:txBody>
      </p:sp>
      <p:grpSp>
        <p:nvGrpSpPr>
          <p:cNvPr id="3" name="object 3"/>
          <p:cNvGrpSpPr/>
          <p:nvPr/>
        </p:nvGrpSpPr>
        <p:grpSpPr>
          <a:xfrm>
            <a:off x="2183785" y="1789026"/>
            <a:ext cx="2221384" cy="5502147"/>
            <a:chOff x="2322040" y="2092166"/>
            <a:chExt cx="2597785" cy="6434455"/>
          </a:xfrm>
        </p:grpSpPr>
        <p:sp>
          <p:nvSpPr>
            <p:cNvPr id="4" name="object 4"/>
            <p:cNvSpPr/>
            <p:nvPr/>
          </p:nvSpPr>
          <p:spPr>
            <a:xfrm>
              <a:off x="2322040" y="2092166"/>
              <a:ext cx="2597259" cy="6434359"/>
            </a:xfrm>
            <a:prstGeom prst="rect">
              <a:avLst/>
            </a:prstGeom>
            <a:blipFill>
              <a:blip r:embed="rId2" cstate="print"/>
              <a:stretch>
                <a:fillRect/>
              </a:stretch>
            </a:blipFill>
          </p:spPr>
          <p:txBody>
            <a:bodyPr wrap="square" lIns="0" tIns="0" rIns="0" bIns="0" rtlCol="0"/>
            <a:lstStyle/>
            <a:p>
              <a:endParaRPr sz="1539"/>
            </a:p>
          </p:txBody>
        </p:sp>
        <p:sp>
          <p:nvSpPr>
            <p:cNvPr id="5" name="object 5"/>
            <p:cNvSpPr/>
            <p:nvPr/>
          </p:nvSpPr>
          <p:spPr>
            <a:xfrm>
              <a:off x="2377694" y="2753766"/>
              <a:ext cx="963294" cy="2011680"/>
            </a:xfrm>
            <a:custGeom>
              <a:avLst/>
              <a:gdLst/>
              <a:ahLst/>
              <a:cxnLst/>
              <a:rect l="l" t="t" r="r" b="b"/>
              <a:pathLst>
                <a:path w="963295" h="2011679">
                  <a:moveTo>
                    <a:pt x="646176" y="1068933"/>
                  </a:moveTo>
                  <a:lnTo>
                    <a:pt x="612978" y="1052931"/>
                  </a:lnTo>
                  <a:lnTo>
                    <a:pt x="497586" y="997305"/>
                  </a:lnTo>
                  <a:lnTo>
                    <a:pt x="490435" y="995413"/>
                  </a:lnTo>
                  <a:lnTo>
                    <a:pt x="483298" y="996353"/>
                  </a:lnTo>
                  <a:lnTo>
                    <a:pt x="477012" y="999883"/>
                  </a:lnTo>
                  <a:lnTo>
                    <a:pt x="472440" y="1005687"/>
                  </a:lnTo>
                  <a:lnTo>
                    <a:pt x="470522" y="1012850"/>
                  </a:lnTo>
                  <a:lnTo>
                    <a:pt x="471487" y="1020076"/>
                  </a:lnTo>
                  <a:lnTo>
                    <a:pt x="475005" y="1026591"/>
                  </a:lnTo>
                  <a:lnTo>
                    <a:pt x="480822" y="1031595"/>
                  </a:lnTo>
                  <a:lnTo>
                    <a:pt x="535609" y="1058303"/>
                  </a:lnTo>
                  <a:lnTo>
                    <a:pt x="92202" y="1091793"/>
                  </a:lnTo>
                  <a:lnTo>
                    <a:pt x="95250" y="1129131"/>
                  </a:lnTo>
                  <a:lnTo>
                    <a:pt x="539826" y="1096200"/>
                  </a:lnTo>
                  <a:lnTo>
                    <a:pt x="488442" y="1131417"/>
                  </a:lnTo>
                  <a:lnTo>
                    <a:pt x="483323" y="1136878"/>
                  </a:lnTo>
                  <a:lnTo>
                    <a:pt x="480720" y="1143609"/>
                  </a:lnTo>
                  <a:lnTo>
                    <a:pt x="480822" y="1150924"/>
                  </a:lnTo>
                  <a:lnTo>
                    <a:pt x="483870" y="1158087"/>
                  </a:lnTo>
                  <a:lnTo>
                    <a:pt x="488988" y="1163205"/>
                  </a:lnTo>
                  <a:lnTo>
                    <a:pt x="495681" y="1165809"/>
                  </a:lnTo>
                  <a:lnTo>
                    <a:pt x="502932" y="1165707"/>
                  </a:lnTo>
                  <a:lnTo>
                    <a:pt x="509778" y="1162659"/>
                  </a:lnTo>
                  <a:lnTo>
                    <a:pt x="646176" y="1068933"/>
                  </a:lnTo>
                  <a:close/>
                </a:path>
                <a:path w="963295" h="2011679">
                  <a:moveTo>
                    <a:pt x="739902" y="88239"/>
                  </a:moveTo>
                  <a:lnTo>
                    <a:pt x="598170" y="2895"/>
                  </a:lnTo>
                  <a:lnTo>
                    <a:pt x="591324" y="0"/>
                  </a:lnTo>
                  <a:lnTo>
                    <a:pt x="584060" y="228"/>
                  </a:lnTo>
                  <a:lnTo>
                    <a:pt x="577380" y="3327"/>
                  </a:lnTo>
                  <a:lnTo>
                    <a:pt x="572249" y="8991"/>
                  </a:lnTo>
                  <a:lnTo>
                    <a:pt x="569785" y="16154"/>
                  </a:lnTo>
                  <a:lnTo>
                    <a:pt x="570255" y="23380"/>
                  </a:lnTo>
                  <a:lnTo>
                    <a:pt x="573430" y="29895"/>
                  </a:lnTo>
                  <a:lnTo>
                    <a:pt x="579120" y="34899"/>
                  </a:lnTo>
                  <a:lnTo>
                    <a:pt x="632256" y="67221"/>
                  </a:lnTo>
                  <a:lnTo>
                    <a:pt x="762" y="56235"/>
                  </a:lnTo>
                  <a:lnTo>
                    <a:pt x="0" y="94335"/>
                  </a:lnTo>
                  <a:lnTo>
                    <a:pt x="630809" y="105295"/>
                  </a:lnTo>
                  <a:lnTo>
                    <a:pt x="576834" y="135483"/>
                  </a:lnTo>
                  <a:lnTo>
                    <a:pt x="571144" y="140500"/>
                  </a:lnTo>
                  <a:lnTo>
                    <a:pt x="567969" y="147015"/>
                  </a:lnTo>
                  <a:lnTo>
                    <a:pt x="567499" y="154241"/>
                  </a:lnTo>
                  <a:lnTo>
                    <a:pt x="569976" y="161391"/>
                  </a:lnTo>
                  <a:lnTo>
                    <a:pt x="574662" y="167093"/>
                  </a:lnTo>
                  <a:lnTo>
                    <a:pt x="581215" y="170345"/>
                  </a:lnTo>
                  <a:lnTo>
                    <a:pt x="588619" y="171043"/>
                  </a:lnTo>
                  <a:lnTo>
                    <a:pt x="595884" y="169011"/>
                  </a:lnTo>
                  <a:lnTo>
                    <a:pt x="707288" y="106527"/>
                  </a:lnTo>
                  <a:lnTo>
                    <a:pt x="739902" y="88239"/>
                  </a:lnTo>
                  <a:close/>
                </a:path>
                <a:path w="963295" h="2011679">
                  <a:moveTo>
                    <a:pt x="963168" y="1818741"/>
                  </a:moveTo>
                  <a:lnTo>
                    <a:pt x="930363" y="1808073"/>
                  </a:lnTo>
                  <a:lnTo>
                    <a:pt x="806196" y="1767687"/>
                  </a:lnTo>
                  <a:lnTo>
                    <a:pt x="798753" y="1766925"/>
                  </a:lnTo>
                  <a:lnTo>
                    <a:pt x="791806" y="1769021"/>
                  </a:lnTo>
                  <a:lnTo>
                    <a:pt x="786155" y="1773694"/>
                  </a:lnTo>
                  <a:lnTo>
                    <a:pt x="782574" y="1780641"/>
                  </a:lnTo>
                  <a:lnTo>
                    <a:pt x="781799" y="1788083"/>
                  </a:lnTo>
                  <a:lnTo>
                    <a:pt x="783805" y="1795030"/>
                  </a:lnTo>
                  <a:lnTo>
                    <a:pt x="788250" y="1800682"/>
                  </a:lnTo>
                  <a:lnTo>
                    <a:pt x="794766" y="1804263"/>
                  </a:lnTo>
                  <a:lnTo>
                    <a:pt x="853782" y="1823224"/>
                  </a:lnTo>
                  <a:lnTo>
                    <a:pt x="166116" y="1974189"/>
                  </a:lnTo>
                  <a:lnTo>
                    <a:pt x="173736" y="2011527"/>
                  </a:lnTo>
                  <a:lnTo>
                    <a:pt x="861733" y="1860486"/>
                  </a:lnTo>
                  <a:lnTo>
                    <a:pt x="816102" y="1902561"/>
                  </a:lnTo>
                  <a:lnTo>
                    <a:pt x="811695" y="1908556"/>
                  </a:lnTo>
                  <a:lnTo>
                    <a:pt x="810006" y="1915617"/>
                  </a:lnTo>
                  <a:lnTo>
                    <a:pt x="811161" y="1922818"/>
                  </a:lnTo>
                  <a:lnTo>
                    <a:pt x="815340" y="1929231"/>
                  </a:lnTo>
                  <a:lnTo>
                    <a:pt x="821321" y="1933651"/>
                  </a:lnTo>
                  <a:lnTo>
                    <a:pt x="828382" y="1935429"/>
                  </a:lnTo>
                  <a:lnTo>
                    <a:pt x="835583" y="1934489"/>
                  </a:lnTo>
                  <a:lnTo>
                    <a:pt x="842010" y="1930755"/>
                  </a:lnTo>
                  <a:lnTo>
                    <a:pt x="963168" y="1818741"/>
                  </a:lnTo>
                  <a:close/>
                </a:path>
              </a:pathLst>
            </a:custGeom>
            <a:solidFill>
              <a:srgbClr val="A50021"/>
            </a:solidFill>
          </p:spPr>
          <p:txBody>
            <a:bodyPr wrap="square" lIns="0" tIns="0" rIns="0" bIns="0" rtlCol="0"/>
            <a:lstStyle/>
            <a:p>
              <a:endParaRPr sz="1539"/>
            </a:p>
          </p:txBody>
        </p:sp>
      </p:grpSp>
      <p:sp>
        <p:nvSpPr>
          <p:cNvPr id="6" name="object 6"/>
          <p:cNvSpPr txBox="1"/>
          <p:nvPr/>
        </p:nvSpPr>
        <p:spPr>
          <a:xfrm>
            <a:off x="1072403" y="2332045"/>
            <a:ext cx="1089787" cy="939198"/>
          </a:xfrm>
          <a:prstGeom prst="rect">
            <a:avLst/>
          </a:prstGeom>
        </p:spPr>
        <p:txBody>
          <a:bodyPr vert="horz" wrap="square" lIns="0" tIns="10317" rIns="0" bIns="0" rtlCol="0">
            <a:spAutoFit/>
          </a:bodyPr>
          <a:lstStyle/>
          <a:p>
            <a:pPr marL="582084">
              <a:spcBef>
                <a:spcPts val="81"/>
              </a:spcBef>
            </a:pPr>
            <a:r>
              <a:rPr sz="1197" spc="-4" dirty="0">
                <a:latin typeface="Comic Sans MS"/>
                <a:cs typeface="Comic Sans MS"/>
              </a:rPr>
              <a:t>Tr</a:t>
            </a:r>
            <a:r>
              <a:rPr sz="1197" dirty="0">
                <a:latin typeface="Comic Sans MS"/>
                <a:cs typeface="Comic Sans MS"/>
              </a:rPr>
              <a:t>on</a:t>
            </a:r>
            <a:r>
              <a:rPr sz="1197" spc="-4" dirty="0">
                <a:latin typeface="Comic Sans MS"/>
                <a:cs typeface="Comic Sans MS"/>
              </a:rPr>
              <a:t>co</a:t>
            </a:r>
            <a:endParaRPr sz="1197">
              <a:latin typeface="Comic Sans MS"/>
              <a:cs typeface="Comic Sans MS"/>
            </a:endParaRPr>
          </a:p>
          <a:p>
            <a:pPr marL="196019" marR="4344" indent="-185702">
              <a:lnSpc>
                <a:spcPct val="218600"/>
              </a:lnSpc>
              <a:spcBef>
                <a:spcPts val="4"/>
              </a:spcBef>
            </a:pPr>
            <a:r>
              <a:rPr sz="1197" spc="-4" dirty="0">
                <a:latin typeface="Comic Sans MS"/>
                <a:cs typeface="Comic Sans MS"/>
              </a:rPr>
              <a:t>Pinna</a:t>
            </a:r>
            <a:r>
              <a:rPr sz="1197" spc="-38" dirty="0">
                <a:latin typeface="Comic Sans MS"/>
                <a:cs typeface="Comic Sans MS"/>
              </a:rPr>
              <a:t> </a:t>
            </a:r>
            <a:r>
              <a:rPr sz="1197" spc="-4" dirty="0">
                <a:latin typeface="Comic Sans MS"/>
                <a:cs typeface="Comic Sans MS"/>
              </a:rPr>
              <a:t>pettorale  Pinna</a:t>
            </a:r>
            <a:r>
              <a:rPr sz="1197" spc="-47" dirty="0">
                <a:latin typeface="Comic Sans MS"/>
                <a:cs typeface="Comic Sans MS"/>
              </a:rPr>
              <a:t> </a:t>
            </a:r>
            <a:r>
              <a:rPr sz="1197" spc="-4" dirty="0">
                <a:latin typeface="Comic Sans MS"/>
                <a:cs typeface="Comic Sans MS"/>
              </a:rPr>
              <a:t>pelvica</a:t>
            </a:r>
            <a:endParaRPr sz="1197">
              <a:latin typeface="Comic Sans MS"/>
              <a:cs typeface="Comic Sans MS"/>
            </a:endParaRPr>
          </a:p>
        </p:txBody>
      </p:sp>
      <p:sp>
        <p:nvSpPr>
          <p:cNvPr id="7" name="object 7"/>
          <p:cNvSpPr txBox="1"/>
          <p:nvPr/>
        </p:nvSpPr>
        <p:spPr>
          <a:xfrm>
            <a:off x="314514" y="3910678"/>
            <a:ext cx="1847805" cy="404087"/>
          </a:xfrm>
          <a:prstGeom prst="rect">
            <a:avLst/>
          </a:prstGeom>
        </p:spPr>
        <p:txBody>
          <a:bodyPr vert="horz" wrap="square" lIns="0" tIns="10860" rIns="0" bIns="0" rtlCol="0">
            <a:spAutoFit/>
          </a:bodyPr>
          <a:lstStyle/>
          <a:p>
            <a:pPr marL="548418" marR="4344" indent="-538102">
              <a:lnSpc>
                <a:spcPct val="109700"/>
              </a:lnSpc>
              <a:spcBef>
                <a:spcPts val="86"/>
              </a:spcBef>
            </a:pPr>
            <a:r>
              <a:rPr sz="1197" spc="-4" dirty="0">
                <a:latin typeface="Comic Sans MS"/>
                <a:cs typeface="Comic Sans MS"/>
              </a:rPr>
              <a:t>Osso dermico a copertura  Dello</a:t>
            </a:r>
            <a:r>
              <a:rPr sz="1197" spc="-26" dirty="0">
                <a:latin typeface="Comic Sans MS"/>
                <a:cs typeface="Comic Sans MS"/>
              </a:rPr>
              <a:t> </a:t>
            </a:r>
            <a:r>
              <a:rPr sz="1197" spc="-4" dirty="0">
                <a:latin typeface="Comic Sans MS"/>
                <a:cs typeface="Comic Sans MS"/>
              </a:rPr>
              <a:t>pterigopodio</a:t>
            </a:r>
            <a:endParaRPr sz="1197">
              <a:latin typeface="Comic Sans MS"/>
              <a:cs typeface="Comic Sans MS"/>
            </a:endParaRPr>
          </a:p>
        </p:txBody>
      </p:sp>
      <p:sp>
        <p:nvSpPr>
          <p:cNvPr id="8" name="object 8"/>
          <p:cNvSpPr txBox="1"/>
          <p:nvPr/>
        </p:nvSpPr>
        <p:spPr>
          <a:xfrm>
            <a:off x="1066546" y="6038298"/>
            <a:ext cx="1224449" cy="194635"/>
          </a:xfrm>
          <a:prstGeom prst="rect">
            <a:avLst/>
          </a:prstGeom>
        </p:spPr>
        <p:txBody>
          <a:bodyPr vert="horz" wrap="square" lIns="0" tIns="10317" rIns="0" bIns="0" rtlCol="0">
            <a:spAutoFit/>
          </a:bodyPr>
          <a:lstStyle/>
          <a:p>
            <a:pPr marL="10860">
              <a:spcBef>
                <a:spcPts val="81"/>
              </a:spcBef>
            </a:pPr>
            <a:r>
              <a:rPr sz="1197" spc="-4" dirty="0">
                <a:latin typeface="Comic Sans MS"/>
                <a:cs typeface="Comic Sans MS"/>
              </a:rPr>
              <a:t>Ossa</a:t>
            </a:r>
            <a:r>
              <a:rPr sz="1197" spc="-38" dirty="0">
                <a:latin typeface="Comic Sans MS"/>
                <a:cs typeface="Comic Sans MS"/>
              </a:rPr>
              <a:t> </a:t>
            </a:r>
            <a:r>
              <a:rPr sz="1197" spc="-4" dirty="0">
                <a:latin typeface="Comic Sans MS"/>
                <a:cs typeface="Comic Sans MS"/>
              </a:rPr>
              <a:t>prepelviche</a:t>
            </a:r>
            <a:endParaRPr sz="1197">
              <a:latin typeface="Comic Sans MS"/>
              <a:cs typeface="Comic Sans MS"/>
            </a:endParaRPr>
          </a:p>
        </p:txBody>
      </p:sp>
      <p:sp>
        <p:nvSpPr>
          <p:cNvPr id="9" name="object 9"/>
          <p:cNvSpPr txBox="1"/>
          <p:nvPr/>
        </p:nvSpPr>
        <p:spPr>
          <a:xfrm>
            <a:off x="414931" y="6819415"/>
            <a:ext cx="1876583" cy="409221"/>
          </a:xfrm>
          <a:prstGeom prst="rect">
            <a:avLst/>
          </a:prstGeom>
        </p:spPr>
        <p:txBody>
          <a:bodyPr vert="horz" wrap="square" lIns="0" tIns="27692" rIns="0" bIns="0" rtlCol="0">
            <a:spAutoFit/>
          </a:bodyPr>
          <a:lstStyle/>
          <a:p>
            <a:pPr marR="4344" algn="r">
              <a:spcBef>
                <a:spcPts val="217"/>
              </a:spcBef>
            </a:pPr>
            <a:r>
              <a:rPr sz="1197" spc="-4" dirty="0">
                <a:latin typeface="Comic Sans MS"/>
                <a:cs typeface="Comic Sans MS"/>
              </a:rPr>
              <a:t>Grandi scaglie a</a:t>
            </a:r>
            <a:r>
              <a:rPr sz="1197" spc="4" dirty="0">
                <a:latin typeface="Comic Sans MS"/>
                <a:cs typeface="Comic Sans MS"/>
              </a:rPr>
              <a:t> </a:t>
            </a:r>
            <a:r>
              <a:rPr sz="1197" spc="-4" dirty="0">
                <a:latin typeface="Comic Sans MS"/>
                <a:cs typeface="Comic Sans MS"/>
              </a:rPr>
              <a:t>copertura</a:t>
            </a:r>
            <a:endParaRPr sz="1197">
              <a:latin typeface="Comic Sans MS"/>
              <a:cs typeface="Comic Sans MS"/>
            </a:endParaRPr>
          </a:p>
          <a:p>
            <a:pPr marR="4344" algn="r">
              <a:spcBef>
                <a:spcPts val="133"/>
              </a:spcBef>
            </a:pPr>
            <a:r>
              <a:rPr sz="1197" spc="-4" dirty="0">
                <a:latin typeface="Comic Sans MS"/>
                <a:cs typeface="Comic Sans MS"/>
              </a:rPr>
              <a:t>della</a:t>
            </a:r>
            <a:r>
              <a:rPr sz="1197" spc="-51" dirty="0">
                <a:latin typeface="Comic Sans MS"/>
                <a:cs typeface="Comic Sans MS"/>
              </a:rPr>
              <a:t> </a:t>
            </a:r>
            <a:r>
              <a:rPr sz="1197" spc="-4" dirty="0">
                <a:latin typeface="Comic Sans MS"/>
                <a:cs typeface="Comic Sans MS"/>
              </a:rPr>
              <a:t>pinna</a:t>
            </a:r>
            <a:endParaRPr sz="1197">
              <a:latin typeface="Comic Sans MS"/>
              <a:cs typeface="Comic Sans MS"/>
            </a:endParaRPr>
          </a:p>
        </p:txBody>
      </p:sp>
      <p:sp>
        <p:nvSpPr>
          <p:cNvPr id="10" name="object 10"/>
          <p:cNvSpPr txBox="1"/>
          <p:nvPr/>
        </p:nvSpPr>
        <p:spPr>
          <a:xfrm>
            <a:off x="4056050" y="6104795"/>
            <a:ext cx="456657" cy="194635"/>
          </a:xfrm>
          <a:prstGeom prst="rect">
            <a:avLst/>
          </a:prstGeom>
        </p:spPr>
        <p:txBody>
          <a:bodyPr vert="horz" wrap="square" lIns="0" tIns="10317" rIns="0" bIns="0" rtlCol="0">
            <a:spAutoFit/>
          </a:bodyPr>
          <a:lstStyle/>
          <a:p>
            <a:pPr marL="10860">
              <a:spcBef>
                <a:spcPts val="81"/>
              </a:spcBef>
            </a:pPr>
            <a:r>
              <a:rPr sz="1197" spc="-4" dirty="0">
                <a:latin typeface="Comic Sans MS"/>
                <a:cs typeface="Comic Sans MS"/>
              </a:rPr>
              <a:t>cloaca</a:t>
            </a:r>
            <a:endParaRPr sz="1197">
              <a:latin typeface="Comic Sans MS"/>
              <a:cs typeface="Comic Sans MS"/>
            </a:endParaRPr>
          </a:p>
        </p:txBody>
      </p:sp>
      <p:sp>
        <p:nvSpPr>
          <p:cNvPr id="11" name="object 11"/>
          <p:cNvSpPr txBox="1"/>
          <p:nvPr/>
        </p:nvSpPr>
        <p:spPr>
          <a:xfrm>
            <a:off x="4056050" y="6504235"/>
            <a:ext cx="1530154" cy="194635"/>
          </a:xfrm>
          <a:prstGeom prst="rect">
            <a:avLst/>
          </a:prstGeom>
        </p:spPr>
        <p:txBody>
          <a:bodyPr vert="horz" wrap="square" lIns="0" tIns="10317" rIns="0" bIns="0" rtlCol="0">
            <a:spAutoFit/>
          </a:bodyPr>
          <a:lstStyle/>
          <a:p>
            <a:pPr marL="10860">
              <a:spcBef>
                <a:spcPts val="81"/>
              </a:spcBef>
            </a:pPr>
            <a:r>
              <a:rPr sz="1197" spc="-4" dirty="0">
                <a:latin typeface="Comic Sans MS"/>
                <a:cs typeface="Comic Sans MS"/>
              </a:rPr>
              <a:t>Piastra </a:t>
            </a:r>
            <a:r>
              <a:rPr sz="1197" spc="-9" dirty="0">
                <a:latin typeface="Comic Sans MS"/>
                <a:cs typeface="Comic Sans MS"/>
              </a:rPr>
              <a:t>basale</a:t>
            </a:r>
            <a:r>
              <a:rPr sz="1197" spc="-21" dirty="0">
                <a:latin typeface="Comic Sans MS"/>
                <a:cs typeface="Comic Sans MS"/>
              </a:rPr>
              <a:t> </a:t>
            </a:r>
            <a:r>
              <a:rPr sz="1197" spc="-9" dirty="0">
                <a:latin typeface="Comic Sans MS"/>
                <a:cs typeface="Comic Sans MS"/>
              </a:rPr>
              <a:t>pelvica</a:t>
            </a:r>
            <a:endParaRPr sz="1197">
              <a:latin typeface="Comic Sans MS"/>
              <a:cs typeface="Comic Sans MS"/>
            </a:endParaRPr>
          </a:p>
        </p:txBody>
      </p:sp>
      <p:sp>
        <p:nvSpPr>
          <p:cNvPr id="12" name="object 12"/>
          <p:cNvSpPr/>
          <p:nvPr/>
        </p:nvSpPr>
        <p:spPr>
          <a:xfrm>
            <a:off x="2311521" y="5881047"/>
            <a:ext cx="1697396" cy="1114221"/>
          </a:xfrm>
          <a:custGeom>
            <a:avLst/>
            <a:gdLst/>
            <a:ahLst/>
            <a:cxnLst/>
            <a:rect l="l" t="t" r="r" b="b"/>
            <a:pathLst>
              <a:path w="1985010" h="1303020">
                <a:moveTo>
                  <a:pt x="429768" y="927354"/>
                </a:moveTo>
                <a:lnTo>
                  <a:pt x="268224" y="957834"/>
                </a:lnTo>
                <a:lnTo>
                  <a:pt x="261010" y="960437"/>
                </a:lnTo>
                <a:lnTo>
                  <a:pt x="255739" y="965454"/>
                </a:lnTo>
                <a:lnTo>
                  <a:pt x="252895" y="972197"/>
                </a:lnTo>
                <a:lnTo>
                  <a:pt x="252984" y="979932"/>
                </a:lnTo>
                <a:lnTo>
                  <a:pt x="255574" y="986713"/>
                </a:lnTo>
                <a:lnTo>
                  <a:pt x="260604" y="991844"/>
                </a:lnTo>
                <a:lnTo>
                  <a:pt x="267335" y="994829"/>
                </a:lnTo>
                <a:lnTo>
                  <a:pt x="275082" y="995172"/>
                </a:lnTo>
                <a:lnTo>
                  <a:pt x="334759" y="983945"/>
                </a:lnTo>
                <a:lnTo>
                  <a:pt x="0" y="1274064"/>
                </a:lnTo>
                <a:lnTo>
                  <a:pt x="25146" y="1303020"/>
                </a:lnTo>
                <a:lnTo>
                  <a:pt x="360489" y="1012393"/>
                </a:lnTo>
                <a:lnTo>
                  <a:pt x="340614" y="1070610"/>
                </a:lnTo>
                <a:lnTo>
                  <a:pt x="360235" y="1096213"/>
                </a:lnTo>
                <a:lnTo>
                  <a:pt x="367182" y="1094422"/>
                </a:lnTo>
                <a:lnTo>
                  <a:pt x="372833" y="1090066"/>
                </a:lnTo>
                <a:lnTo>
                  <a:pt x="376428" y="1083564"/>
                </a:lnTo>
                <a:lnTo>
                  <a:pt x="426377" y="937260"/>
                </a:lnTo>
                <a:lnTo>
                  <a:pt x="429768" y="927354"/>
                </a:lnTo>
                <a:close/>
              </a:path>
              <a:path w="1985010" h="1303020">
                <a:moveTo>
                  <a:pt x="606552" y="0"/>
                </a:moveTo>
                <a:lnTo>
                  <a:pt x="441185" y="3048"/>
                </a:lnTo>
                <a:lnTo>
                  <a:pt x="422910" y="22860"/>
                </a:lnTo>
                <a:lnTo>
                  <a:pt x="424383" y="30327"/>
                </a:lnTo>
                <a:lnTo>
                  <a:pt x="428421" y="36296"/>
                </a:lnTo>
                <a:lnTo>
                  <a:pt x="434479" y="40119"/>
                </a:lnTo>
                <a:lnTo>
                  <a:pt x="441947" y="41148"/>
                </a:lnTo>
                <a:lnTo>
                  <a:pt x="503313" y="40093"/>
                </a:lnTo>
                <a:lnTo>
                  <a:pt x="4572" y="345186"/>
                </a:lnTo>
                <a:lnTo>
                  <a:pt x="24384" y="377952"/>
                </a:lnTo>
                <a:lnTo>
                  <a:pt x="523951" y="72351"/>
                </a:lnTo>
                <a:lnTo>
                  <a:pt x="494538" y="127254"/>
                </a:lnTo>
                <a:lnTo>
                  <a:pt x="492188" y="134416"/>
                </a:lnTo>
                <a:lnTo>
                  <a:pt x="492912" y="141643"/>
                </a:lnTo>
                <a:lnTo>
                  <a:pt x="496354" y="148158"/>
                </a:lnTo>
                <a:lnTo>
                  <a:pt x="502158" y="153162"/>
                </a:lnTo>
                <a:lnTo>
                  <a:pt x="509308" y="155194"/>
                </a:lnTo>
                <a:lnTo>
                  <a:pt x="516534" y="154495"/>
                </a:lnTo>
                <a:lnTo>
                  <a:pt x="523049" y="151244"/>
                </a:lnTo>
                <a:lnTo>
                  <a:pt x="528066" y="145542"/>
                </a:lnTo>
                <a:lnTo>
                  <a:pt x="604901" y="3048"/>
                </a:lnTo>
                <a:lnTo>
                  <a:pt x="606552" y="0"/>
                </a:lnTo>
                <a:close/>
              </a:path>
              <a:path w="1985010" h="1303020">
                <a:moveTo>
                  <a:pt x="1895856" y="384048"/>
                </a:moveTo>
                <a:lnTo>
                  <a:pt x="1117041" y="360286"/>
                </a:lnTo>
                <a:lnTo>
                  <a:pt x="1083729" y="378472"/>
                </a:lnTo>
                <a:lnTo>
                  <a:pt x="1115364" y="361188"/>
                </a:lnTo>
                <a:lnTo>
                  <a:pt x="1117041" y="360286"/>
                </a:lnTo>
                <a:lnTo>
                  <a:pt x="1120952" y="358140"/>
                </a:lnTo>
                <a:lnTo>
                  <a:pt x="1171194" y="330708"/>
                </a:lnTo>
                <a:lnTo>
                  <a:pt x="1177315" y="325704"/>
                </a:lnTo>
                <a:lnTo>
                  <a:pt x="1180807" y="319189"/>
                </a:lnTo>
                <a:lnTo>
                  <a:pt x="1181582" y="311962"/>
                </a:lnTo>
                <a:lnTo>
                  <a:pt x="1179576" y="304800"/>
                </a:lnTo>
                <a:lnTo>
                  <a:pt x="1174559" y="299110"/>
                </a:lnTo>
                <a:lnTo>
                  <a:pt x="1168044" y="295846"/>
                </a:lnTo>
                <a:lnTo>
                  <a:pt x="1160818" y="295160"/>
                </a:lnTo>
                <a:lnTo>
                  <a:pt x="1153668" y="297180"/>
                </a:lnTo>
                <a:lnTo>
                  <a:pt x="1008126" y="375666"/>
                </a:lnTo>
                <a:lnTo>
                  <a:pt x="1148334" y="463296"/>
                </a:lnTo>
                <a:lnTo>
                  <a:pt x="1155484" y="466204"/>
                </a:lnTo>
                <a:lnTo>
                  <a:pt x="1162710" y="465963"/>
                </a:lnTo>
                <a:lnTo>
                  <a:pt x="1115542" y="398386"/>
                </a:lnTo>
                <a:lnTo>
                  <a:pt x="1895094" y="422148"/>
                </a:lnTo>
                <a:lnTo>
                  <a:pt x="1895856" y="384048"/>
                </a:lnTo>
                <a:close/>
              </a:path>
              <a:path w="1985010" h="1303020">
                <a:moveTo>
                  <a:pt x="1985010" y="819150"/>
                </a:moveTo>
                <a:lnTo>
                  <a:pt x="1378775" y="693940"/>
                </a:lnTo>
                <a:lnTo>
                  <a:pt x="1421218" y="679704"/>
                </a:lnTo>
                <a:lnTo>
                  <a:pt x="1437132" y="674370"/>
                </a:lnTo>
                <a:lnTo>
                  <a:pt x="1443634" y="670356"/>
                </a:lnTo>
                <a:lnTo>
                  <a:pt x="1448079" y="664464"/>
                </a:lnTo>
                <a:lnTo>
                  <a:pt x="1450086" y="657440"/>
                </a:lnTo>
                <a:lnTo>
                  <a:pt x="1449324" y="649986"/>
                </a:lnTo>
                <a:lnTo>
                  <a:pt x="1445615" y="643483"/>
                </a:lnTo>
                <a:lnTo>
                  <a:pt x="1439697" y="639038"/>
                </a:lnTo>
                <a:lnTo>
                  <a:pt x="1432496" y="637032"/>
                </a:lnTo>
                <a:lnTo>
                  <a:pt x="1424940" y="637794"/>
                </a:lnTo>
                <a:lnTo>
                  <a:pt x="1268730" y="690372"/>
                </a:lnTo>
                <a:lnTo>
                  <a:pt x="1391412" y="800862"/>
                </a:lnTo>
                <a:lnTo>
                  <a:pt x="1397825" y="804595"/>
                </a:lnTo>
                <a:lnTo>
                  <a:pt x="1405026" y="805535"/>
                </a:lnTo>
                <a:lnTo>
                  <a:pt x="1412087" y="803757"/>
                </a:lnTo>
                <a:lnTo>
                  <a:pt x="1370330" y="731113"/>
                </a:lnTo>
                <a:lnTo>
                  <a:pt x="1977390" y="856488"/>
                </a:lnTo>
                <a:lnTo>
                  <a:pt x="1985010" y="819150"/>
                </a:lnTo>
                <a:close/>
              </a:path>
            </a:pathLst>
          </a:custGeom>
          <a:solidFill>
            <a:srgbClr val="A50021"/>
          </a:solidFill>
        </p:spPr>
        <p:txBody>
          <a:bodyPr wrap="square" lIns="0" tIns="0" rIns="0" bIns="0" rtlCol="0"/>
          <a:lstStyle/>
          <a:p>
            <a:endParaRPr sz="1539"/>
          </a:p>
        </p:txBody>
      </p:sp>
    </p:spTree>
  </p:cSld>
  <p:clrMapOvr>
    <a:masterClrMapping/>
  </p:clrMapOvr>
  <mc:AlternateContent xmlns:mc="http://schemas.openxmlformats.org/markup-compatibility/2006" xmlns:p14="http://schemas.microsoft.com/office/powerpoint/2010/main">
    <mc:Choice Requires="p14">
      <p:transition spd="slow" p14:dur="2000" advTm="73481"/>
    </mc:Choice>
    <mc:Fallback xmlns="">
      <p:transition spd="slow" advTm="734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9508" y="899410"/>
            <a:ext cx="5786203" cy="7000406"/>
          </a:xfrm>
          <a:prstGeom prst="rect">
            <a:avLst/>
          </a:prstGeom>
          <a:blipFill>
            <a:blip r:embed="rId2" cstate="print"/>
            <a:stretch>
              <a:fillRect/>
            </a:stretch>
          </a:blipFill>
        </p:spPr>
        <p:txBody>
          <a:bodyPr wrap="square" lIns="0" tIns="0" rIns="0" bIns="0" rtlCol="0"/>
          <a:lstStyle/>
          <a:p>
            <a:endParaRPr sz="865"/>
          </a:p>
        </p:txBody>
      </p:sp>
    </p:spTree>
  </p:cSld>
  <p:clrMapOvr>
    <a:masterClrMapping/>
  </p:clrMapOvr>
  <mc:AlternateContent xmlns:mc="http://schemas.openxmlformats.org/markup-compatibility/2006" xmlns:p14="http://schemas.microsoft.com/office/powerpoint/2010/main">
    <mc:Choice Requires="p14">
      <p:transition spd="slow" p14:dur="2000" advTm="57155"/>
    </mc:Choice>
    <mc:Fallback xmlns="">
      <p:transition spd="slow" advTm="571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744" y="-71729"/>
            <a:ext cx="3793484" cy="514000"/>
          </a:xfrm>
          <a:prstGeom prst="rect">
            <a:avLst/>
          </a:prstGeom>
        </p:spPr>
        <p:txBody>
          <a:bodyPr vert="horz" wrap="square" lIns="0" tIns="6109" rIns="0" bIns="0" rtlCol="0" anchor="ctr">
            <a:spAutoFit/>
          </a:bodyPr>
          <a:lstStyle/>
          <a:p>
            <a:pPr marL="1921697">
              <a:lnSpc>
                <a:spcPct val="100000"/>
              </a:lnSpc>
              <a:spcBef>
                <a:spcPts val="48"/>
              </a:spcBef>
            </a:pPr>
            <a:r>
              <a:rPr spc="-2" dirty="0"/>
              <a:t>Acanthodii</a:t>
            </a:r>
          </a:p>
        </p:txBody>
      </p:sp>
      <p:sp>
        <p:nvSpPr>
          <p:cNvPr id="3" name="object 3"/>
          <p:cNvSpPr txBox="1"/>
          <p:nvPr/>
        </p:nvSpPr>
        <p:spPr>
          <a:xfrm>
            <a:off x="843960" y="465097"/>
            <a:ext cx="5511869" cy="1592757"/>
          </a:xfrm>
          <a:prstGeom prst="rect">
            <a:avLst/>
          </a:prstGeom>
        </p:spPr>
        <p:txBody>
          <a:bodyPr vert="horz" wrap="square" lIns="0" tIns="6109" rIns="0" bIns="0" rtlCol="0">
            <a:spAutoFit/>
          </a:bodyPr>
          <a:lstStyle/>
          <a:p>
            <a:pPr marL="1799530">
              <a:spcBef>
                <a:spcPts val="48"/>
              </a:spcBef>
            </a:pPr>
            <a:r>
              <a:rPr sz="1600" spc="-2" dirty="0">
                <a:latin typeface="Comic Sans MS"/>
                <a:cs typeface="Comic Sans MS"/>
              </a:rPr>
              <a:t>Siluriano </a:t>
            </a:r>
            <a:r>
              <a:rPr sz="1600" dirty="0">
                <a:latin typeface="Comic Sans MS"/>
                <a:cs typeface="Comic Sans MS"/>
              </a:rPr>
              <a:t>-</a:t>
            </a:r>
            <a:r>
              <a:rPr sz="1600" spc="-14" dirty="0">
                <a:latin typeface="Comic Sans MS"/>
                <a:cs typeface="Comic Sans MS"/>
              </a:rPr>
              <a:t> </a:t>
            </a:r>
            <a:r>
              <a:rPr sz="1600" spc="-2" dirty="0">
                <a:latin typeface="Comic Sans MS"/>
                <a:cs typeface="Comic Sans MS"/>
              </a:rPr>
              <a:t>Devoniano</a:t>
            </a:r>
            <a:endParaRPr sz="1600" dirty="0">
              <a:latin typeface="Comic Sans MS"/>
              <a:cs typeface="Comic Sans MS"/>
            </a:endParaRPr>
          </a:p>
          <a:p>
            <a:pPr marL="6109" marR="2228643">
              <a:lnSpc>
                <a:spcPct val="130300"/>
              </a:lnSpc>
              <a:spcBef>
                <a:spcPts val="762"/>
              </a:spcBef>
            </a:pPr>
            <a:r>
              <a:rPr sz="1100" b="1" spc="-2" dirty="0">
                <a:solidFill>
                  <a:srgbClr val="00009A"/>
                </a:solidFill>
                <a:latin typeface="Comic Sans MS"/>
                <a:cs typeface="Comic Sans MS"/>
              </a:rPr>
              <a:t>Coda</a:t>
            </a:r>
            <a:r>
              <a:rPr sz="1100" b="1" spc="-38" dirty="0">
                <a:solidFill>
                  <a:srgbClr val="00009A"/>
                </a:solidFill>
                <a:latin typeface="Comic Sans MS"/>
                <a:cs typeface="Comic Sans MS"/>
              </a:rPr>
              <a:t> </a:t>
            </a:r>
            <a:r>
              <a:rPr sz="1100" b="1" dirty="0" err="1">
                <a:solidFill>
                  <a:srgbClr val="00009A"/>
                </a:solidFill>
                <a:latin typeface="Comic Sans MS"/>
                <a:cs typeface="Comic Sans MS"/>
              </a:rPr>
              <a:t>eterocerca</a:t>
            </a:r>
            <a:endParaRPr lang="it-IT" sz="1100" b="1" dirty="0">
              <a:solidFill>
                <a:srgbClr val="00009A"/>
              </a:solidFill>
              <a:latin typeface="Comic Sans MS"/>
              <a:cs typeface="Comic Sans MS"/>
            </a:endParaRPr>
          </a:p>
          <a:p>
            <a:pPr marL="6109" marR="2228643">
              <a:lnSpc>
                <a:spcPct val="130300"/>
              </a:lnSpc>
              <a:spcBef>
                <a:spcPts val="762"/>
              </a:spcBef>
            </a:pPr>
            <a:r>
              <a:rPr sz="1100" b="1" dirty="0">
                <a:solidFill>
                  <a:srgbClr val="00009A"/>
                </a:solidFill>
                <a:latin typeface="Comic Sans MS"/>
                <a:cs typeface="Comic Sans MS"/>
              </a:rPr>
              <a:t> </a:t>
            </a:r>
            <a:r>
              <a:rPr sz="1100" b="1" spc="-2" dirty="0">
                <a:solidFill>
                  <a:srgbClr val="00009A"/>
                </a:solidFill>
                <a:latin typeface="Comic Sans MS"/>
                <a:cs typeface="Comic Sans MS"/>
              </a:rPr>
              <a:t>Bocca</a:t>
            </a:r>
            <a:r>
              <a:rPr sz="1100" b="1" spc="-24" dirty="0">
                <a:solidFill>
                  <a:srgbClr val="00009A"/>
                </a:solidFill>
                <a:latin typeface="Comic Sans MS"/>
                <a:cs typeface="Comic Sans MS"/>
              </a:rPr>
              <a:t> </a:t>
            </a:r>
            <a:r>
              <a:rPr sz="1100" b="1" spc="-2" dirty="0">
                <a:solidFill>
                  <a:srgbClr val="00009A"/>
                </a:solidFill>
                <a:latin typeface="Comic Sans MS"/>
                <a:cs typeface="Comic Sans MS"/>
              </a:rPr>
              <a:t>terminale</a:t>
            </a:r>
            <a:endParaRPr sz="1100" dirty="0">
              <a:latin typeface="Comic Sans MS"/>
              <a:cs typeface="Comic Sans MS"/>
            </a:endParaRPr>
          </a:p>
          <a:p>
            <a:pPr marL="6109" marR="484700">
              <a:lnSpc>
                <a:spcPts val="1202"/>
              </a:lnSpc>
              <a:spcBef>
                <a:spcPts val="84"/>
              </a:spcBef>
            </a:pPr>
            <a:r>
              <a:rPr sz="1100" b="1" spc="-2" dirty="0">
                <a:solidFill>
                  <a:srgbClr val="00009A"/>
                </a:solidFill>
                <a:latin typeface="Comic Sans MS"/>
                <a:cs typeface="Comic Sans MS"/>
              </a:rPr>
              <a:t>Capo ricoperto da </a:t>
            </a:r>
            <a:r>
              <a:rPr sz="1100" b="1" spc="-2" dirty="0" err="1">
                <a:solidFill>
                  <a:srgbClr val="00009A"/>
                </a:solidFill>
                <a:latin typeface="Comic Sans MS"/>
                <a:cs typeface="Comic Sans MS"/>
              </a:rPr>
              <a:t>placche</a:t>
            </a:r>
            <a:r>
              <a:rPr sz="1100" b="1" spc="-2" dirty="0">
                <a:solidFill>
                  <a:srgbClr val="00009A"/>
                </a:solidFill>
                <a:latin typeface="Comic Sans MS"/>
                <a:cs typeface="Comic Sans MS"/>
              </a:rPr>
              <a:t> </a:t>
            </a:r>
            <a:r>
              <a:rPr sz="1100" b="1" spc="-2" dirty="0" err="1">
                <a:solidFill>
                  <a:srgbClr val="00009A"/>
                </a:solidFill>
                <a:latin typeface="Comic Sans MS"/>
                <a:cs typeface="Comic Sans MS"/>
              </a:rPr>
              <a:t>dermiche</a:t>
            </a:r>
            <a:r>
              <a:rPr lang="it-IT" sz="1100" b="1" spc="-2" dirty="0">
                <a:solidFill>
                  <a:srgbClr val="00009A"/>
                </a:solidFill>
                <a:latin typeface="Comic Sans MS"/>
                <a:cs typeface="Comic Sans MS"/>
              </a:rPr>
              <a:t> </a:t>
            </a:r>
            <a:r>
              <a:rPr sz="1100" b="1" dirty="0" err="1">
                <a:solidFill>
                  <a:srgbClr val="00009A"/>
                </a:solidFill>
                <a:latin typeface="Comic Sans MS"/>
                <a:cs typeface="Comic Sans MS"/>
              </a:rPr>
              <a:t>piccole</a:t>
            </a:r>
            <a:r>
              <a:rPr sz="1100" b="1" dirty="0">
                <a:solidFill>
                  <a:srgbClr val="00009A"/>
                </a:solidFill>
                <a:latin typeface="Comic Sans MS"/>
                <a:cs typeface="Comic Sans MS"/>
              </a:rPr>
              <a:t> (tessere) </a:t>
            </a:r>
            <a:r>
              <a:rPr lang="it-IT" sz="1100" b="1" spc="-2" dirty="0">
                <a:solidFill>
                  <a:srgbClr val="00009A"/>
                </a:solidFill>
                <a:latin typeface="Comic Sans MS"/>
                <a:cs typeface="Comic Sans MS"/>
              </a:rPr>
              <a:t>(</a:t>
            </a:r>
            <a:r>
              <a:rPr lang="it-IT" sz="1100" b="1" spc="-2" dirty="0" err="1">
                <a:solidFill>
                  <a:srgbClr val="00009A"/>
                </a:solidFill>
                <a:latin typeface="Comic Sans MS"/>
                <a:cs typeface="Comic Sans MS"/>
              </a:rPr>
              <a:t>micromeria</a:t>
            </a:r>
            <a:r>
              <a:rPr lang="it-IT" sz="1100" b="1" spc="-2" dirty="0">
                <a:solidFill>
                  <a:srgbClr val="00009A"/>
                </a:solidFill>
                <a:latin typeface="Comic Sans MS"/>
                <a:cs typeface="Comic Sans MS"/>
              </a:rPr>
              <a:t>)</a:t>
            </a:r>
          </a:p>
          <a:p>
            <a:pPr marL="6109" marR="484700">
              <a:lnSpc>
                <a:spcPts val="1202"/>
              </a:lnSpc>
              <a:spcBef>
                <a:spcPts val="84"/>
              </a:spcBef>
            </a:pPr>
            <a:r>
              <a:rPr sz="1100" b="1" dirty="0">
                <a:solidFill>
                  <a:srgbClr val="000065"/>
                </a:solidFill>
                <a:latin typeface="Comic Sans MS"/>
                <a:cs typeface="Comic Sans MS"/>
              </a:rPr>
              <a:t>Due pinne</a:t>
            </a:r>
            <a:r>
              <a:rPr sz="1100" b="1" spc="-2" dirty="0">
                <a:solidFill>
                  <a:srgbClr val="000065"/>
                </a:solidFill>
                <a:latin typeface="Comic Sans MS"/>
                <a:cs typeface="Comic Sans MS"/>
              </a:rPr>
              <a:t> dorsali</a:t>
            </a:r>
            <a:endParaRPr sz="1100" dirty="0">
              <a:latin typeface="Comic Sans MS"/>
              <a:cs typeface="Comic Sans MS"/>
            </a:endParaRPr>
          </a:p>
          <a:p>
            <a:pPr marL="6109">
              <a:spcBef>
                <a:spcPts val="195"/>
              </a:spcBef>
            </a:pPr>
            <a:r>
              <a:rPr sz="1100" b="1" dirty="0">
                <a:solidFill>
                  <a:srgbClr val="000065"/>
                </a:solidFill>
                <a:latin typeface="Comic Sans MS"/>
                <a:cs typeface="Comic Sans MS"/>
              </a:rPr>
              <a:t>Numerose pinne</a:t>
            </a:r>
            <a:r>
              <a:rPr sz="1100" b="1" spc="-2" dirty="0">
                <a:solidFill>
                  <a:srgbClr val="000065"/>
                </a:solidFill>
                <a:latin typeface="Comic Sans MS"/>
                <a:cs typeface="Comic Sans MS"/>
              </a:rPr>
              <a:t> </a:t>
            </a:r>
            <a:r>
              <a:rPr sz="1100" b="1" dirty="0">
                <a:solidFill>
                  <a:srgbClr val="000065"/>
                </a:solidFill>
                <a:latin typeface="Comic Sans MS"/>
                <a:cs typeface="Comic Sans MS"/>
              </a:rPr>
              <a:t>pari</a:t>
            </a:r>
            <a:endParaRPr sz="1100" dirty="0">
              <a:latin typeface="Comic Sans MS"/>
              <a:cs typeface="Comic Sans MS"/>
            </a:endParaRPr>
          </a:p>
          <a:p>
            <a:pPr marL="6109" marR="2444">
              <a:lnSpc>
                <a:spcPts val="1202"/>
              </a:lnSpc>
              <a:spcBef>
                <a:spcPts val="84"/>
              </a:spcBef>
            </a:pPr>
            <a:r>
              <a:rPr sz="1100" b="1" dirty="0">
                <a:solidFill>
                  <a:srgbClr val="00009A"/>
                </a:solidFill>
                <a:latin typeface="Comic Sans MS"/>
                <a:cs typeface="Comic Sans MS"/>
              </a:rPr>
              <a:t>Cinque fessure branchiali </a:t>
            </a:r>
            <a:r>
              <a:rPr sz="1100" b="1" spc="-2" dirty="0">
                <a:solidFill>
                  <a:srgbClr val="00009A"/>
                </a:solidFill>
                <a:latin typeface="Comic Sans MS"/>
                <a:cs typeface="Comic Sans MS"/>
              </a:rPr>
              <a:t>talora </a:t>
            </a:r>
            <a:r>
              <a:rPr sz="1100" b="1" dirty="0">
                <a:solidFill>
                  <a:srgbClr val="00009A"/>
                </a:solidFill>
                <a:latin typeface="Comic Sans MS"/>
                <a:cs typeface="Comic Sans MS"/>
              </a:rPr>
              <a:t>protette </a:t>
            </a:r>
            <a:r>
              <a:rPr sz="1100" b="1" spc="-2" dirty="0">
                <a:solidFill>
                  <a:srgbClr val="00009A"/>
                </a:solidFill>
                <a:latin typeface="Comic Sans MS"/>
                <a:cs typeface="Comic Sans MS"/>
              </a:rPr>
              <a:t>da </a:t>
            </a:r>
            <a:r>
              <a:rPr sz="1100" b="1" dirty="0">
                <a:solidFill>
                  <a:srgbClr val="00009A"/>
                </a:solidFill>
                <a:latin typeface="Comic Sans MS"/>
                <a:cs typeface="Comic Sans MS"/>
              </a:rPr>
              <a:t>opercolo e </a:t>
            </a:r>
            <a:r>
              <a:rPr sz="1100" b="1" spc="-2" dirty="0">
                <a:solidFill>
                  <a:srgbClr val="00009A"/>
                </a:solidFill>
                <a:latin typeface="Comic Sans MS"/>
                <a:cs typeface="Comic Sans MS"/>
              </a:rPr>
              <a:t>piastre  branchiosteghe</a:t>
            </a:r>
            <a:endParaRPr sz="1100" dirty="0">
              <a:latin typeface="Comic Sans MS"/>
              <a:cs typeface="Comic Sans MS"/>
            </a:endParaRPr>
          </a:p>
        </p:txBody>
      </p:sp>
      <p:sp>
        <p:nvSpPr>
          <p:cNvPr id="4" name="object 4"/>
          <p:cNvSpPr txBox="1"/>
          <p:nvPr/>
        </p:nvSpPr>
        <p:spPr>
          <a:xfrm>
            <a:off x="843960" y="2070815"/>
            <a:ext cx="2227441" cy="175446"/>
          </a:xfrm>
          <a:prstGeom prst="rect">
            <a:avLst/>
          </a:prstGeom>
        </p:spPr>
        <p:txBody>
          <a:bodyPr vert="horz" wrap="square" lIns="0" tIns="6109" rIns="0" bIns="0" rtlCol="0">
            <a:spAutoFit/>
          </a:bodyPr>
          <a:lstStyle/>
          <a:p>
            <a:pPr marL="6109">
              <a:spcBef>
                <a:spcPts val="48"/>
              </a:spcBef>
            </a:pPr>
            <a:r>
              <a:rPr sz="1100" b="1" spc="-2" dirty="0">
                <a:solidFill>
                  <a:srgbClr val="00009A"/>
                </a:solidFill>
                <a:latin typeface="Comic Sans MS"/>
                <a:cs typeface="Comic Sans MS"/>
              </a:rPr>
              <a:t>Spine </a:t>
            </a:r>
            <a:r>
              <a:rPr sz="1100" b="1" dirty="0">
                <a:solidFill>
                  <a:srgbClr val="00009A"/>
                </a:solidFill>
                <a:latin typeface="Comic Sans MS"/>
                <a:cs typeface="Comic Sans MS"/>
              </a:rPr>
              <a:t>anteriori alle</a:t>
            </a:r>
            <a:r>
              <a:rPr sz="1100" b="1" spc="-32" dirty="0">
                <a:solidFill>
                  <a:srgbClr val="00009A"/>
                </a:solidFill>
                <a:latin typeface="Comic Sans MS"/>
                <a:cs typeface="Comic Sans MS"/>
              </a:rPr>
              <a:t> </a:t>
            </a:r>
            <a:r>
              <a:rPr sz="1100" b="1" dirty="0">
                <a:solidFill>
                  <a:srgbClr val="00009A"/>
                </a:solidFill>
                <a:latin typeface="Comic Sans MS"/>
                <a:cs typeface="Comic Sans MS"/>
              </a:rPr>
              <a:t>pinne</a:t>
            </a:r>
            <a:endParaRPr sz="1100" dirty="0">
              <a:latin typeface="Comic Sans MS"/>
              <a:cs typeface="Comic Sans MS"/>
            </a:endParaRPr>
          </a:p>
        </p:txBody>
      </p:sp>
      <p:grpSp>
        <p:nvGrpSpPr>
          <p:cNvPr id="16" name="Gruppo 15">
            <a:extLst>
              <a:ext uri="{FF2B5EF4-FFF2-40B4-BE49-F238E27FC236}">
                <a16:creationId xmlns:a16="http://schemas.microsoft.com/office/drawing/2014/main" id="{496C2583-8934-4F38-BAEC-83499A6F1BE6}"/>
              </a:ext>
            </a:extLst>
          </p:cNvPr>
          <p:cNvGrpSpPr/>
          <p:nvPr/>
        </p:nvGrpSpPr>
        <p:grpSpPr>
          <a:xfrm>
            <a:off x="299803" y="3567659"/>
            <a:ext cx="5498723" cy="3414166"/>
            <a:chOff x="2249701" y="2733752"/>
            <a:chExt cx="4213054" cy="2471557"/>
          </a:xfrm>
        </p:grpSpPr>
        <p:sp>
          <p:nvSpPr>
            <p:cNvPr id="5" name="object 5"/>
            <p:cNvSpPr/>
            <p:nvPr/>
          </p:nvSpPr>
          <p:spPr>
            <a:xfrm>
              <a:off x="2249701" y="3080073"/>
              <a:ext cx="4029994" cy="2125236"/>
            </a:xfrm>
            <a:prstGeom prst="rect">
              <a:avLst/>
            </a:prstGeom>
            <a:blipFill>
              <a:blip r:embed="rId2" cstate="print"/>
              <a:stretch>
                <a:fillRect/>
              </a:stretch>
            </a:blipFill>
          </p:spPr>
          <p:txBody>
            <a:bodyPr wrap="square" lIns="0" tIns="0" rIns="0" bIns="0" rtlCol="0"/>
            <a:lstStyle/>
            <a:p>
              <a:endParaRPr sz="1350"/>
            </a:p>
          </p:txBody>
        </p:sp>
        <p:sp>
          <p:nvSpPr>
            <p:cNvPr id="6" name="object 6"/>
            <p:cNvSpPr txBox="1"/>
            <p:nvPr/>
          </p:nvSpPr>
          <p:spPr>
            <a:xfrm>
              <a:off x="2950189" y="3197033"/>
              <a:ext cx="635709" cy="118800"/>
            </a:xfrm>
            <a:prstGeom prst="rect">
              <a:avLst/>
            </a:prstGeom>
          </p:spPr>
          <p:txBody>
            <a:bodyPr vert="horz" wrap="square" lIns="0" tIns="6109" rIns="0" bIns="0" rtlCol="0">
              <a:spAutoFit/>
            </a:bodyPr>
            <a:lstStyle/>
            <a:p>
              <a:pPr marL="6109">
                <a:spcBef>
                  <a:spcPts val="48"/>
                </a:spcBef>
              </a:pPr>
              <a:r>
                <a:rPr sz="788" dirty="0">
                  <a:latin typeface="Comic Sans MS"/>
                  <a:cs typeface="Comic Sans MS"/>
                </a:rPr>
                <a:t>Linea</a:t>
              </a:r>
              <a:r>
                <a:rPr sz="788" spc="-38" dirty="0">
                  <a:latin typeface="Comic Sans MS"/>
                  <a:cs typeface="Comic Sans MS"/>
                </a:rPr>
                <a:t> </a:t>
              </a:r>
              <a:r>
                <a:rPr sz="788" dirty="0">
                  <a:latin typeface="Comic Sans MS"/>
                  <a:cs typeface="Comic Sans MS"/>
                </a:rPr>
                <a:t>laterale</a:t>
              </a:r>
              <a:endParaRPr sz="788">
                <a:latin typeface="Comic Sans MS"/>
                <a:cs typeface="Comic Sans MS"/>
              </a:endParaRPr>
            </a:p>
          </p:txBody>
        </p:sp>
        <p:sp>
          <p:nvSpPr>
            <p:cNvPr id="7" name="object 7"/>
            <p:cNvSpPr txBox="1"/>
            <p:nvPr/>
          </p:nvSpPr>
          <p:spPr>
            <a:xfrm>
              <a:off x="3719882" y="3029900"/>
              <a:ext cx="587654" cy="231848"/>
            </a:xfrm>
            <a:prstGeom prst="rect">
              <a:avLst/>
            </a:prstGeom>
          </p:spPr>
          <p:txBody>
            <a:bodyPr vert="horz" wrap="square" lIns="0" tIns="6109" rIns="0" bIns="0" rtlCol="0">
              <a:spAutoFit/>
            </a:bodyPr>
            <a:lstStyle/>
            <a:p>
              <a:pPr marL="6109" marR="2444" indent="31152">
                <a:spcBef>
                  <a:spcPts val="48"/>
                </a:spcBef>
              </a:pPr>
              <a:r>
                <a:rPr sz="788" spc="-2" dirty="0">
                  <a:latin typeface="Comic Sans MS"/>
                  <a:cs typeface="Comic Sans MS"/>
                </a:rPr>
                <a:t>Spine delle  </a:t>
              </a:r>
              <a:r>
                <a:rPr sz="788" dirty="0">
                  <a:latin typeface="Comic Sans MS"/>
                  <a:cs typeface="Comic Sans MS"/>
                </a:rPr>
                <a:t>pinne</a:t>
              </a:r>
              <a:r>
                <a:rPr sz="788" spc="-32" dirty="0">
                  <a:latin typeface="Comic Sans MS"/>
                  <a:cs typeface="Comic Sans MS"/>
                </a:rPr>
                <a:t> </a:t>
              </a:r>
              <a:r>
                <a:rPr sz="788" spc="-5" dirty="0">
                  <a:latin typeface="Comic Sans MS"/>
                  <a:cs typeface="Comic Sans MS"/>
                </a:rPr>
                <a:t>dorsali</a:t>
              </a:r>
              <a:endParaRPr sz="788">
                <a:latin typeface="Comic Sans MS"/>
                <a:cs typeface="Comic Sans MS"/>
              </a:endParaRPr>
            </a:p>
          </p:txBody>
        </p:sp>
        <p:sp>
          <p:nvSpPr>
            <p:cNvPr id="8" name="object 8"/>
            <p:cNvSpPr txBox="1"/>
            <p:nvPr/>
          </p:nvSpPr>
          <p:spPr>
            <a:xfrm>
              <a:off x="4373265" y="2733752"/>
              <a:ext cx="1352052" cy="392723"/>
            </a:xfrm>
            <a:prstGeom prst="rect">
              <a:avLst/>
            </a:prstGeom>
          </p:spPr>
          <p:txBody>
            <a:bodyPr vert="horz" wrap="square" lIns="0" tIns="6109" rIns="0" bIns="0" rtlCol="0">
              <a:spAutoFit/>
            </a:bodyPr>
            <a:lstStyle/>
            <a:p>
              <a:pPr marL="545174" marR="2444">
                <a:spcBef>
                  <a:spcPts val="48"/>
                </a:spcBef>
              </a:pPr>
              <a:r>
                <a:rPr sz="788" spc="-2" dirty="0">
                  <a:latin typeface="Comic Sans MS"/>
                  <a:cs typeface="Comic Sans MS"/>
                </a:rPr>
                <a:t>Raggi  branc</a:t>
              </a:r>
              <a:r>
                <a:rPr sz="788" dirty="0">
                  <a:latin typeface="Comic Sans MS"/>
                  <a:cs typeface="Comic Sans MS"/>
                </a:rPr>
                <a:t>h</a:t>
              </a:r>
              <a:r>
                <a:rPr sz="788" spc="-5" dirty="0">
                  <a:latin typeface="Comic Sans MS"/>
                  <a:cs typeface="Comic Sans MS"/>
                </a:rPr>
                <a:t>i</a:t>
              </a:r>
              <a:r>
                <a:rPr sz="788" spc="-2" dirty="0">
                  <a:latin typeface="Comic Sans MS"/>
                  <a:cs typeface="Comic Sans MS"/>
                </a:rPr>
                <a:t>ostegi</a:t>
              </a:r>
              <a:endParaRPr sz="788">
                <a:latin typeface="Comic Sans MS"/>
                <a:cs typeface="Comic Sans MS"/>
              </a:endParaRPr>
            </a:p>
            <a:p>
              <a:pPr marL="6109">
                <a:spcBef>
                  <a:spcPts val="389"/>
                </a:spcBef>
              </a:pPr>
              <a:r>
                <a:rPr sz="788" spc="-2" dirty="0">
                  <a:latin typeface="Comic Sans MS"/>
                  <a:cs typeface="Comic Sans MS"/>
                </a:rPr>
                <a:t>scapolocoracoide</a:t>
              </a:r>
              <a:endParaRPr sz="788">
                <a:latin typeface="Comic Sans MS"/>
                <a:cs typeface="Comic Sans MS"/>
              </a:endParaRPr>
            </a:p>
          </p:txBody>
        </p:sp>
        <p:sp>
          <p:nvSpPr>
            <p:cNvPr id="9" name="object 9"/>
            <p:cNvSpPr txBox="1"/>
            <p:nvPr/>
          </p:nvSpPr>
          <p:spPr>
            <a:xfrm>
              <a:off x="5850585" y="3037230"/>
              <a:ext cx="465888" cy="231848"/>
            </a:xfrm>
            <a:prstGeom prst="rect">
              <a:avLst/>
            </a:prstGeom>
          </p:spPr>
          <p:txBody>
            <a:bodyPr vert="horz" wrap="square" lIns="0" tIns="6109" rIns="0" bIns="0" rtlCol="0">
              <a:spAutoFit/>
            </a:bodyPr>
            <a:lstStyle/>
            <a:p>
              <a:pPr marL="6109" marR="2444">
                <a:spcBef>
                  <a:spcPts val="48"/>
                </a:spcBef>
              </a:pPr>
              <a:r>
                <a:rPr sz="788" spc="-2" dirty="0">
                  <a:latin typeface="Comic Sans MS"/>
                  <a:cs typeface="Comic Sans MS"/>
                </a:rPr>
                <a:t>Anello  scletotico</a:t>
              </a:r>
              <a:endParaRPr sz="788">
                <a:latin typeface="Comic Sans MS"/>
                <a:cs typeface="Comic Sans MS"/>
              </a:endParaRPr>
            </a:p>
          </p:txBody>
        </p:sp>
        <p:sp>
          <p:nvSpPr>
            <p:cNvPr id="10" name="object 10"/>
            <p:cNvSpPr txBox="1"/>
            <p:nvPr/>
          </p:nvSpPr>
          <p:spPr>
            <a:xfrm>
              <a:off x="6166281" y="3560621"/>
              <a:ext cx="296474" cy="231848"/>
            </a:xfrm>
            <a:prstGeom prst="rect">
              <a:avLst/>
            </a:prstGeom>
          </p:spPr>
          <p:txBody>
            <a:bodyPr vert="horz" wrap="square" lIns="0" tIns="6109" rIns="0" bIns="0" rtlCol="0">
              <a:spAutoFit/>
            </a:bodyPr>
            <a:lstStyle/>
            <a:p>
              <a:pPr marL="6109" marR="2444">
                <a:spcBef>
                  <a:spcPts val="48"/>
                </a:spcBef>
              </a:pPr>
              <a:r>
                <a:rPr sz="788" dirty="0">
                  <a:latin typeface="Comic Sans MS"/>
                  <a:cs typeface="Comic Sans MS"/>
                </a:rPr>
                <a:t>Narici  </a:t>
              </a:r>
              <a:r>
                <a:rPr sz="788" spc="-2" dirty="0">
                  <a:latin typeface="Comic Sans MS"/>
                  <a:cs typeface="Comic Sans MS"/>
                </a:rPr>
                <a:t>(due)</a:t>
              </a:r>
              <a:endParaRPr sz="788">
                <a:latin typeface="Comic Sans MS"/>
                <a:cs typeface="Comic Sans MS"/>
              </a:endParaRPr>
            </a:p>
          </p:txBody>
        </p:sp>
        <p:sp>
          <p:nvSpPr>
            <p:cNvPr id="11" name="object 11"/>
            <p:cNvSpPr txBox="1"/>
            <p:nvPr/>
          </p:nvSpPr>
          <p:spPr>
            <a:xfrm>
              <a:off x="2434617" y="3708206"/>
              <a:ext cx="614939" cy="118800"/>
            </a:xfrm>
            <a:prstGeom prst="rect">
              <a:avLst/>
            </a:prstGeom>
          </p:spPr>
          <p:txBody>
            <a:bodyPr vert="horz" wrap="square" lIns="0" tIns="6109" rIns="0" bIns="0" rtlCol="0">
              <a:spAutoFit/>
            </a:bodyPr>
            <a:lstStyle/>
            <a:p>
              <a:pPr marL="6109">
                <a:spcBef>
                  <a:spcPts val="48"/>
                </a:spcBef>
              </a:pPr>
              <a:r>
                <a:rPr sz="788" dirty="0">
                  <a:latin typeface="Comic Sans MS"/>
                  <a:cs typeface="Comic Sans MS"/>
                </a:rPr>
                <a:t>Pinna</a:t>
              </a:r>
              <a:r>
                <a:rPr sz="788" spc="-32" dirty="0">
                  <a:latin typeface="Comic Sans MS"/>
                  <a:cs typeface="Comic Sans MS"/>
                </a:rPr>
                <a:t> </a:t>
              </a:r>
              <a:r>
                <a:rPr sz="788" spc="-2" dirty="0">
                  <a:latin typeface="Comic Sans MS"/>
                  <a:cs typeface="Comic Sans MS"/>
                </a:rPr>
                <a:t>caudale</a:t>
              </a:r>
              <a:endParaRPr sz="788">
                <a:latin typeface="Comic Sans MS"/>
                <a:cs typeface="Comic Sans MS"/>
              </a:endParaRPr>
            </a:p>
          </p:txBody>
        </p:sp>
        <p:sp>
          <p:nvSpPr>
            <p:cNvPr id="12" name="object 12"/>
            <p:cNvSpPr txBox="1"/>
            <p:nvPr/>
          </p:nvSpPr>
          <p:spPr>
            <a:xfrm>
              <a:off x="3259368" y="4073750"/>
              <a:ext cx="833223" cy="134881"/>
            </a:xfrm>
            <a:prstGeom prst="rect">
              <a:avLst/>
            </a:prstGeom>
          </p:spPr>
          <p:txBody>
            <a:bodyPr vert="horz" wrap="square" lIns="0" tIns="6109" rIns="0" bIns="0" rtlCol="0">
              <a:spAutoFit/>
            </a:bodyPr>
            <a:lstStyle/>
            <a:p>
              <a:pPr marL="18326">
                <a:spcBef>
                  <a:spcPts val="48"/>
                </a:spcBef>
              </a:pPr>
              <a:r>
                <a:rPr sz="788" dirty="0">
                  <a:latin typeface="Comic Sans MS"/>
                  <a:cs typeface="Comic Sans MS"/>
                </a:rPr>
                <a:t>Pinna </a:t>
              </a:r>
              <a:r>
                <a:rPr sz="788" spc="-2" dirty="0">
                  <a:latin typeface="Comic Sans MS"/>
                  <a:cs typeface="Comic Sans MS"/>
                </a:rPr>
                <a:t>anale</a:t>
              </a:r>
              <a:r>
                <a:rPr sz="788" spc="156" dirty="0">
                  <a:latin typeface="Comic Sans MS"/>
                  <a:cs typeface="Comic Sans MS"/>
                </a:rPr>
                <a:t> </a:t>
              </a:r>
              <a:r>
                <a:rPr sz="1350" baseline="13888" dirty="0">
                  <a:latin typeface="Comic Sans MS"/>
                  <a:cs typeface="Comic Sans MS"/>
                </a:rPr>
                <a:t>Pinna</a:t>
              </a:r>
              <a:endParaRPr sz="1350" baseline="13888">
                <a:latin typeface="Comic Sans MS"/>
                <a:cs typeface="Comic Sans MS"/>
              </a:endParaRPr>
            </a:p>
          </p:txBody>
        </p:sp>
        <p:sp>
          <p:nvSpPr>
            <p:cNvPr id="13" name="object 13"/>
            <p:cNvSpPr txBox="1"/>
            <p:nvPr/>
          </p:nvSpPr>
          <p:spPr>
            <a:xfrm>
              <a:off x="4176809" y="4054202"/>
              <a:ext cx="780688" cy="118800"/>
            </a:xfrm>
            <a:prstGeom prst="rect">
              <a:avLst/>
            </a:prstGeom>
          </p:spPr>
          <p:txBody>
            <a:bodyPr vert="horz" wrap="square" lIns="0" tIns="6109" rIns="0" bIns="0" rtlCol="0">
              <a:spAutoFit/>
            </a:bodyPr>
            <a:lstStyle/>
            <a:p>
              <a:pPr marL="6109">
                <a:spcBef>
                  <a:spcPts val="48"/>
                </a:spcBef>
              </a:pPr>
              <a:r>
                <a:rPr sz="788" dirty="0">
                  <a:latin typeface="Comic Sans MS"/>
                  <a:cs typeface="Comic Sans MS"/>
                </a:rPr>
                <a:t>Spine </a:t>
              </a:r>
              <a:r>
                <a:rPr sz="788" spc="-2" dirty="0">
                  <a:latin typeface="Comic Sans MS"/>
                  <a:cs typeface="Comic Sans MS"/>
                </a:rPr>
                <a:t>delle</a:t>
              </a:r>
              <a:r>
                <a:rPr sz="788" spc="-32" dirty="0">
                  <a:latin typeface="Comic Sans MS"/>
                  <a:cs typeface="Comic Sans MS"/>
                </a:rPr>
                <a:t> </a:t>
              </a:r>
              <a:r>
                <a:rPr sz="788" spc="-2" dirty="0">
                  <a:latin typeface="Comic Sans MS"/>
                  <a:cs typeface="Comic Sans MS"/>
                </a:rPr>
                <a:t>pinne</a:t>
              </a:r>
              <a:endParaRPr sz="788">
                <a:latin typeface="Comic Sans MS"/>
                <a:cs typeface="Comic Sans MS"/>
              </a:endParaRPr>
            </a:p>
          </p:txBody>
        </p:sp>
        <p:sp>
          <p:nvSpPr>
            <p:cNvPr id="14" name="object 14"/>
            <p:cNvSpPr txBox="1"/>
            <p:nvPr/>
          </p:nvSpPr>
          <p:spPr>
            <a:xfrm>
              <a:off x="3828859" y="4171489"/>
              <a:ext cx="856843" cy="134881"/>
            </a:xfrm>
            <a:prstGeom prst="rect">
              <a:avLst/>
            </a:prstGeom>
          </p:spPr>
          <p:txBody>
            <a:bodyPr vert="horz" wrap="square" lIns="0" tIns="6109" rIns="0" bIns="0" rtlCol="0">
              <a:spAutoFit/>
            </a:bodyPr>
            <a:lstStyle/>
            <a:p>
              <a:pPr marL="6109">
                <a:spcBef>
                  <a:spcPts val="48"/>
                </a:spcBef>
              </a:pPr>
              <a:r>
                <a:rPr sz="1350" baseline="4629" dirty="0">
                  <a:latin typeface="Comic Sans MS"/>
                  <a:cs typeface="Comic Sans MS"/>
                </a:rPr>
                <a:t>pelvica</a:t>
              </a:r>
              <a:r>
                <a:rPr sz="1350" spc="32" baseline="4629" dirty="0">
                  <a:latin typeface="Comic Sans MS"/>
                  <a:cs typeface="Comic Sans MS"/>
                </a:rPr>
                <a:t> </a:t>
              </a:r>
              <a:r>
                <a:rPr sz="788" spc="-2" dirty="0">
                  <a:latin typeface="Comic Sans MS"/>
                  <a:cs typeface="Comic Sans MS"/>
                </a:rPr>
                <a:t>intermedie</a:t>
              </a:r>
              <a:endParaRPr sz="788">
                <a:latin typeface="Comic Sans MS"/>
                <a:cs typeface="Comic Sans M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83508"/>
    </mc:Choice>
    <mc:Fallback xmlns="">
      <p:transition spd="slow" advTm="1835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Brachyacanthus is a tiny acanthodian fish with division, rather than fusion, of the facial bones. These correspond to those of sister taxa in the LRT. You might call it guesswork. You might call it pattern recognition. ">
            <a:extLst>
              <a:ext uri="{FF2B5EF4-FFF2-40B4-BE49-F238E27FC236}">
                <a16:creationId xmlns:a16="http://schemas.microsoft.com/office/drawing/2014/main" id="{AB78365D-5720-479A-A34E-454E5BC2F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2" y="108758"/>
            <a:ext cx="5777627" cy="867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11059"/>
      </p:ext>
    </p:extLst>
  </p:cSld>
  <p:clrMapOvr>
    <a:masterClrMapping/>
  </p:clrMapOvr>
  <mc:AlternateContent xmlns:mc="http://schemas.openxmlformats.org/markup-compatibility/2006" xmlns:p14="http://schemas.microsoft.com/office/powerpoint/2010/main">
    <mc:Choice Requires="p14">
      <p:transition spd="slow" p14:dur="2000" advTm="72997"/>
    </mc:Choice>
    <mc:Fallback xmlns="">
      <p:transition spd="slow" advTm="729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00" y="404734"/>
            <a:ext cx="5324475" cy="7075358"/>
            <a:chOff x="346202" y="0"/>
            <a:chExt cx="5886450" cy="8912860"/>
          </a:xfrm>
        </p:grpSpPr>
        <p:sp>
          <p:nvSpPr>
            <p:cNvPr id="3" name="object 3"/>
            <p:cNvSpPr/>
            <p:nvPr/>
          </p:nvSpPr>
          <p:spPr>
            <a:xfrm>
              <a:off x="1439298" y="3302626"/>
              <a:ext cx="3534147" cy="5609849"/>
            </a:xfrm>
            <a:prstGeom prst="rect">
              <a:avLst/>
            </a:prstGeom>
            <a:blipFill>
              <a:blip r:embed="rId2" cstate="print"/>
              <a:stretch>
                <a:fillRect/>
              </a:stretch>
            </a:blipFill>
          </p:spPr>
          <p:txBody>
            <a:bodyPr wrap="square" lIns="0" tIns="0" rIns="0" bIns="0" rtlCol="0"/>
            <a:lstStyle/>
            <a:p>
              <a:endParaRPr sz="865"/>
            </a:p>
          </p:txBody>
        </p:sp>
        <p:sp>
          <p:nvSpPr>
            <p:cNvPr id="4" name="object 4"/>
            <p:cNvSpPr/>
            <p:nvPr/>
          </p:nvSpPr>
          <p:spPr>
            <a:xfrm>
              <a:off x="346202" y="0"/>
              <a:ext cx="5886450" cy="4251706"/>
            </a:xfrm>
            <a:prstGeom prst="rect">
              <a:avLst/>
            </a:prstGeom>
            <a:blipFill>
              <a:blip r:embed="rId3" cstate="print"/>
              <a:stretch>
                <a:fillRect/>
              </a:stretch>
            </a:blipFill>
          </p:spPr>
          <p:txBody>
            <a:bodyPr wrap="square" lIns="0" tIns="0" rIns="0" bIns="0" rtlCol="0"/>
            <a:lstStyle/>
            <a:p>
              <a:endParaRPr sz="865"/>
            </a:p>
          </p:txBody>
        </p:sp>
      </p:grpSp>
    </p:spTree>
  </p:cSld>
  <p:clrMapOvr>
    <a:masterClrMapping/>
  </p:clrMapOvr>
  <mc:AlternateContent xmlns:mc="http://schemas.openxmlformats.org/markup-compatibility/2006" xmlns:p14="http://schemas.microsoft.com/office/powerpoint/2010/main">
    <mc:Choice Requires="p14">
      <p:transition spd="slow" p14:dur="2000" advTm="89224"/>
    </mc:Choice>
    <mc:Fallback xmlns="">
      <p:transition spd="slow" advTm="8922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5486" y="2013080"/>
            <a:ext cx="2226541" cy="1924467"/>
          </a:xfrm>
          <a:prstGeom prst="rect">
            <a:avLst/>
          </a:prstGeom>
          <a:blipFill>
            <a:blip r:embed="rId2" cstate="print"/>
            <a:stretch>
              <a:fillRect/>
            </a:stretch>
          </a:blipFill>
        </p:spPr>
        <p:txBody>
          <a:bodyPr wrap="square" lIns="0" tIns="0" rIns="0" bIns="0" rtlCol="0"/>
          <a:lstStyle/>
          <a:p>
            <a:endParaRPr sz="865"/>
          </a:p>
        </p:txBody>
      </p:sp>
      <p:sp>
        <p:nvSpPr>
          <p:cNvPr id="3" name="object 3"/>
          <p:cNvSpPr/>
          <p:nvPr/>
        </p:nvSpPr>
        <p:spPr>
          <a:xfrm>
            <a:off x="2005436" y="4088193"/>
            <a:ext cx="2557211" cy="1731808"/>
          </a:xfrm>
          <a:prstGeom prst="rect">
            <a:avLst/>
          </a:prstGeom>
          <a:blipFill>
            <a:blip r:embed="rId3" cstate="print"/>
            <a:stretch>
              <a:fillRect/>
            </a:stretch>
          </a:blipFill>
        </p:spPr>
        <p:txBody>
          <a:bodyPr wrap="square" lIns="0" tIns="0" rIns="0" bIns="0" rtlCol="0"/>
          <a:lstStyle/>
          <a:p>
            <a:endParaRPr sz="865"/>
          </a:p>
        </p:txBody>
      </p:sp>
      <p:sp>
        <p:nvSpPr>
          <p:cNvPr id="4" name="object 4"/>
          <p:cNvSpPr txBox="1"/>
          <p:nvPr/>
        </p:nvSpPr>
        <p:spPr>
          <a:xfrm>
            <a:off x="1686319" y="5985699"/>
            <a:ext cx="3183533" cy="115112"/>
          </a:xfrm>
          <a:prstGeom prst="rect">
            <a:avLst/>
          </a:prstGeom>
        </p:spPr>
        <p:txBody>
          <a:bodyPr vert="horz" wrap="square" lIns="0" tIns="7636" rIns="0" bIns="0" rtlCol="0">
            <a:spAutoFit/>
          </a:bodyPr>
          <a:lstStyle/>
          <a:p>
            <a:pPr marL="6109">
              <a:spcBef>
                <a:spcPts val="60"/>
              </a:spcBef>
            </a:pPr>
            <a:r>
              <a:rPr sz="674" spc="-2" dirty="0">
                <a:latin typeface="Comic Sans MS"/>
                <a:cs typeface="Comic Sans MS"/>
              </a:rPr>
              <a:t>Ricostruzione di un </a:t>
            </a:r>
            <a:r>
              <a:rPr sz="674" spc="-5" dirty="0">
                <a:latin typeface="Comic Sans MS"/>
                <a:cs typeface="Comic Sans MS"/>
              </a:rPr>
              <a:t>branco </a:t>
            </a:r>
            <a:r>
              <a:rPr sz="674" spc="-2" dirty="0">
                <a:latin typeface="Comic Sans MS"/>
                <a:cs typeface="Comic Sans MS"/>
              </a:rPr>
              <a:t>di </a:t>
            </a:r>
            <a:r>
              <a:rPr sz="698" i="1" spc="-14" dirty="0">
                <a:latin typeface="Comic Sans MS"/>
                <a:cs typeface="Comic Sans MS"/>
              </a:rPr>
              <a:t>Culmacanthus </a:t>
            </a:r>
            <a:r>
              <a:rPr sz="698" i="1" spc="-12" dirty="0">
                <a:latin typeface="Comic Sans MS"/>
                <a:cs typeface="Comic Sans MS"/>
              </a:rPr>
              <a:t>antarticus </a:t>
            </a:r>
            <a:r>
              <a:rPr sz="674" spc="-2" dirty="0">
                <a:latin typeface="Comic Sans MS"/>
                <a:cs typeface="Comic Sans MS"/>
              </a:rPr>
              <a:t>un un lago del</a:t>
            </a:r>
            <a:r>
              <a:rPr sz="674" spc="50" dirty="0">
                <a:latin typeface="Comic Sans MS"/>
                <a:cs typeface="Comic Sans MS"/>
              </a:rPr>
              <a:t> </a:t>
            </a:r>
            <a:r>
              <a:rPr sz="674" spc="-5" dirty="0">
                <a:latin typeface="Comic Sans MS"/>
                <a:cs typeface="Comic Sans MS"/>
              </a:rPr>
              <a:t>Devonioano</a:t>
            </a:r>
            <a:endParaRPr sz="674" dirty="0">
              <a:latin typeface="Comic Sans MS"/>
              <a:cs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2000" advTm="39936"/>
    </mc:Choice>
    <mc:Fallback xmlns="">
      <p:transition spd="slow" advTm="399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8049" y="2562807"/>
            <a:ext cx="6766777" cy="308510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169351"/>
    </mc:Choice>
    <mc:Fallback xmlns="">
      <p:transition spd="slow" advTm="1693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44447" y="2273857"/>
            <a:ext cx="5687998" cy="436796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58494"/>
    </mc:Choice>
    <mc:Fallback xmlns="">
      <p:transition spd="slow" advTm="5849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669E61F-7BB3-40C4-ADC6-F269364E981B}"/>
              </a:ext>
            </a:extLst>
          </p:cNvPr>
          <p:cNvPicPr>
            <a:picLocks noChangeAspect="1"/>
          </p:cNvPicPr>
          <p:nvPr/>
        </p:nvPicPr>
        <p:blipFill rotWithShape="1">
          <a:blip r:embed="rId2"/>
          <a:srcRect l="5901" t="22417" r="25850"/>
          <a:stretch/>
        </p:blipFill>
        <p:spPr>
          <a:xfrm>
            <a:off x="144862" y="2332885"/>
            <a:ext cx="6275816" cy="3802043"/>
          </a:xfrm>
          <a:prstGeom prst="rect">
            <a:avLst/>
          </a:prstGeom>
        </p:spPr>
      </p:pic>
    </p:spTree>
    <p:extLst>
      <p:ext uri="{BB962C8B-B14F-4D97-AF65-F5344CB8AC3E}">
        <p14:creationId xmlns:p14="http://schemas.microsoft.com/office/powerpoint/2010/main" val="2903942215"/>
      </p:ext>
    </p:extLst>
  </p:cSld>
  <p:clrMapOvr>
    <a:masterClrMapping/>
  </p:clrMapOvr>
  <mc:AlternateContent xmlns:mc="http://schemas.openxmlformats.org/markup-compatibility/2006" xmlns:p14="http://schemas.microsoft.com/office/powerpoint/2010/main">
    <mc:Choice Requires="p14">
      <p:transition spd="slow" p14:dur="2000" advTm="129790"/>
    </mc:Choice>
    <mc:Fallback xmlns="">
      <p:transition spd="slow" advTm="1297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1691A32-F6A6-49A4-A71C-A825EDA7AF36}"/>
              </a:ext>
            </a:extLst>
          </p:cNvPr>
          <p:cNvPicPr>
            <a:picLocks noChangeAspect="1"/>
          </p:cNvPicPr>
          <p:nvPr/>
        </p:nvPicPr>
        <p:blipFill>
          <a:blip r:embed="rId2"/>
          <a:stretch>
            <a:fillRect/>
          </a:stretch>
        </p:blipFill>
        <p:spPr>
          <a:xfrm>
            <a:off x="-167957" y="2240914"/>
            <a:ext cx="7453178" cy="2373687"/>
          </a:xfrm>
          <a:prstGeom prst="rect">
            <a:avLst/>
          </a:prstGeom>
        </p:spPr>
      </p:pic>
      <p:pic>
        <p:nvPicPr>
          <p:cNvPr id="2050" name="Picture 2" descr="Ptomacanthus anglicus">
            <a:extLst>
              <a:ext uri="{FF2B5EF4-FFF2-40B4-BE49-F238E27FC236}">
                <a16:creationId xmlns:a16="http://schemas.microsoft.com/office/drawing/2014/main" id="{0F3F46BF-DB84-44C7-B751-7978763B9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08" y="5506378"/>
            <a:ext cx="6565692" cy="218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11845"/>
      </p:ext>
    </p:extLst>
  </p:cSld>
  <p:clrMapOvr>
    <a:masterClrMapping/>
  </p:clrMapOvr>
  <mc:AlternateContent xmlns:mc="http://schemas.openxmlformats.org/markup-compatibility/2006" xmlns:p14="http://schemas.microsoft.com/office/powerpoint/2010/main">
    <mc:Choice Requires="p14">
      <p:transition spd="slow" p14:dur="2000" advTm="62274"/>
    </mc:Choice>
    <mc:Fallback xmlns="">
      <p:transition spd="slow" advTm="622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1362" y="1509520"/>
            <a:ext cx="6255277" cy="5799164"/>
          </a:xfrm>
          <a:prstGeom prst="rect">
            <a:avLst/>
          </a:prstGeom>
          <a:blipFill>
            <a:blip r:embed="rId2" cstate="print"/>
            <a:stretch>
              <a:fillRect/>
            </a:stretch>
          </a:blipFill>
        </p:spPr>
        <p:txBody>
          <a:bodyPr wrap="square" lIns="0" tIns="0" rIns="0" bIns="0" rtlCol="0"/>
          <a:lstStyle/>
          <a:p>
            <a:endParaRPr sz="1539"/>
          </a:p>
        </p:txBody>
      </p:sp>
      <p:grpSp>
        <p:nvGrpSpPr>
          <p:cNvPr id="3" name="object 3"/>
          <p:cNvGrpSpPr/>
          <p:nvPr/>
        </p:nvGrpSpPr>
        <p:grpSpPr>
          <a:xfrm>
            <a:off x="1233788" y="463499"/>
            <a:ext cx="3431715" cy="962183"/>
            <a:chOff x="1211072" y="542036"/>
            <a:chExt cx="4013200" cy="1125220"/>
          </a:xfrm>
        </p:grpSpPr>
        <p:sp>
          <p:nvSpPr>
            <p:cNvPr id="4" name="object 4"/>
            <p:cNvSpPr/>
            <p:nvPr/>
          </p:nvSpPr>
          <p:spPr>
            <a:xfrm>
              <a:off x="1211072" y="542036"/>
              <a:ext cx="4013200" cy="1016000"/>
            </a:xfrm>
            <a:prstGeom prst="rect">
              <a:avLst/>
            </a:prstGeom>
            <a:blipFill>
              <a:blip r:embed="rId3" cstate="print"/>
              <a:stretch>
                <a:fillRect/>
              </a:stretch>
            </a:blipFill>
          </p:spPr>
          <p:txBody>
            <a:bodyPr wrap="square" lIns="0" tIns="0" rIns="0" bIns="0" rtlCol="0"/>
            <a:lstStyle/>
            <a:p>
              <a:endParaRPr sz="1539"/>
            </a:p>
          </p:txBody>
        </p:sp>
        <p:sp>
          <p:nvSpPr>
            <p:cNvPr id="5" name="object 5"/>
            <p:cNvSpPr/>
            <p:nvPr/>
          </p:nvSpPr>
          <p:spPr>
            <a:xfrm>
              <a:off x="1612646" y="1366774"/>
              <a:ext cx="657225" cy="285750"/>
            </a:xfrm>
            <a:custGeom>
              <a:avLst/>
              <a:gdLst/>
              <a:ahLst/>
              <a:cxnLst/>
              <a:rect l="l" t="t" r="r" b="b"/>
              <a:pathLst>
                <a:path w="657225" h="285750">
                  <a:moveTo>
                    <a:pt x="328422" y="0"/>
                  </a:moveTo>
                  <a:lnTo>
                    <a:pt x="262241" y="2905"/>
                  </a:lnTo>
                  <a:lnTo>
                    <a:pt x="200596" y="11239"/>
                  </a:lnTo>
                  <a:lnTo>
                    <a:pt x="144809" y="24431"/>
                  </a:lnTo>
                  <a:lnTo>
                    <a:pt x="96202" y="41910"/>
                  </a:lnTo>
                  <a:lnTo>
                    <a:pt x="56096" y="63103"/>
                  </a:lnTo>
                  <a:lnTo>
                    <a:pt x="25812" y="87439"/>
                  </a:lnTo>
                  <a:lnTo>
                    <a:pt x="0" y="143255"/>
                  </a:lnTo>
                  <a:lnTo>
                    <a:pt x="6673" y="172131"/>
                  </a:lnTo>
                  <a:lnTo>
                    <a:pt x="56096" y="223167"/>
                  </a:lnTo>
                  <a:lnTo>
                    <a:pt x="96202" y="244221"/>
                  </a:lnTo>
                  <a:lnTo>
                    <a:pt x="144809" y="261559"/>
                  </a:lnTo>
                  <a:lnTo>
                    <a:pt x="200596" y="274629"/>
                  </a:lnTo>
                  <a:lnTo>
                    <a:pt x="262241" y="282877"/>
                  </a:lnTo>
                  <a:lnTo>
                    <a:pt x="328422" y="285750"/>
                  </a:lnTo>
                  <a:lnTo>
                    <a:pt x="394602" y="282877"/>
                  </a:lnTo>
                  <a:lnTo>
                    <a:pt x="456247" y="274629"/>
                  </a:lnTo>
                  <a:lnTo>
                    <a:pt x="512034" y="261559"/>
                  </a:lnTo>
                  <a:lnTo>
                    <a:pt x="560641" y="244221"/>
                  </a:lnTo>
                  <a:lnTo>
                    <a:pt x="600747" y="223167"/>
                  </a:lnTo>
                  <a:lnTo>
                    <a:pt x="631031" y="198953"/>
                  </a:lnTo>
                  <a:lnTo>
                    <a:pt x="656844" y="143255"/>
                  </a:lnTo>
                  <a:lnTo>
                    <a:pt x="650170" y="114347"/>
                  </a:lnTo>
                  <a:lnTo>
                    <a:pt x="600747" y="63103"/>
                  </a:lnTo>
                  <a:lnTo>
                    <a:pt x="560641" y="41909"/>
                  </a:lnTo>
                  <a:lnTo>
                    <a:pt x="512034" y="24431"/>
                  </a:lnTo>
                  <a:lnTo>
                    <a:pt x="456247" y="11239"/>
                  </a:lnTo>
                  <a:lnTo>
                    <a:pt x="394602" y="2905"/>
                  </a:lnTo>
                  <a:lnTo>
                    <a:pt x="328422" y="0"/>
                  </a:lnTo>
                  <a:close/>
                </a:path>
              </a:pathLst>
            </a:custGeom>
            <a:ln w="28575">
              <a:solidFill>
                <a:srgbClr val="A50021"/>
              </a:solidFill>
            </a:ln>
          </p:spPr>
          <p:txBody>
            <a:bodyPr wrap="square" lIns="0" tIns="0" rIns="0" bIns="0" rtlCol="0"/>
            <a:lstStyle/>
            <a:p>
              <a:endParaRPr sz="1539" dirty="0"/>
            </a:p>
          </p:txBody>
        </p:sp>
      </p:grpSp>
    </p:spTree>
  </p:cSld>
  <p:clrMapOvr>
    <a:masterClrMapping/>
  </p:clrMapOvr>
  <mc:AlternateContent xmlns:mc="http://schemas.openxmlformats.org/markup-compatibility/2006" xmlns:p14="http://schemas.microsoft.com/office/powerpoint/2010/main">
    <mc:Choice Requires="p14">
      <p:transition spd="slow" p14:dur="2000" advTm="144633"/>
    </mc:Choice>
    <mc:Fallback xmlns="">
      <p:transition spd="slow" advTm="14463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www.nature.com/nature/journal/v502/n7470/images/nature12690-f1.jpg"/>
          <p:cNvPicPr>
            <a:picLocks noChangeAspect="1" noChangeArrowheads="1"/>
          </p:cNvPicPr>
          <p:nvPr/>
        </p:nvPicPr>
        <p:blipFill>
          <a:blip r:embed="rId2"/>
          <a:srcRect/>
          <a:stretch>
            <a:fillRect/>
          </a:stretch>
        </p:blipFill>
        <p:spPr bwMode="auto">
          <a:xfrm>
            <a:off x="0" y="366904"/>
            <a:ext cx="6724266" cy="5149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153583"/>
    </mc:Choice>
    <mc:Fallback xmlns="">
      <p:transition spd="slow" advTm="15358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ylogeny of major lineages of gnathostomes, based on analysis of an expanded version of the data set from ref. 8."/>
          <p:cNvPicPr>
            <a:picLocks noChangeAspect="1" noChangeArrowheads="1"/>
          </p:cNvPicPr>
          <p:nvPr/>
        </p:nvPicPr>
        <p:blipFill>
          <a:blip r:embed="rId2" cstate="print"/>
          <a:srcRect/>
          <a:stretch>
            <a:fillRect/>
          </a:stretch>
        </p:blipFill>
        <p:spPr bwMode="auto">
          <a:xfrm>
            <a:off x="494675" y="122260"/>
            <a:ext cx="5786204" cy="8936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81928"/>
    </mc:Choice>
    <mc:Fallback xmlns="">
      <p:transition spd="slow" advTm="2819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4491" y="389605"/>
            <a:ext cx="1348251" cy="326758"/>
          </a:xfrm>
          <a:prstGeom prst="rect">
            <a:avLst/>
          </a:prstGeom>
        </p:spPr>
        <p:txBody>
          <a:bodyPr vert="horz" wrap="square" lIns="0" tIns="10860" rIns="0" bIns="0" rtlCol="0" anchor="ctr">
            <a:spAutoFit/>
          </a:bodyPr>
          <a:lstStyle/>
          <a:p>
            <a:pPr marL="10860">
              <a:lnSpc>
                <a:spcPct val="100000"/>
              </a:lnSpc>
              <a:spcBef>
                <a:spcPts val="86"/>
              </a:spcBef>
            </a:pPr>
            <a:r>
              <a:rPr sz="2052" b="1" dirty="0">
                <a:latin typeface="Comic Sans MS"/>
                <a:cs typeface="Comic Sans MS"/>
              </a:rPr>
              <a:t>Placodermi</a:t>
            </a:r>
            <a:endParaRPr sz="2052">
              <a:latin typeface="Comic Sans MS"/>
              <a:cs typeface="Comic Sans MS"/>
            </a:endParaRPr>
          </a:p>
        </p:txBody>
      </p:sp>
      <p:sp>
        <p:nvSpPr>
          <p:cNvPr id="3" name="object 3"/>
          <p:cNvSpPr txBox="1"/>
          <p:nvPr/>
        </p:nvSpPr>
        <p:spPr>
          <a:xfrm>
            <a:off x="504874" y="759104"/>
            <a:ext cx="4905941" cy="1668984"/>
          </a:xfrm>
          <a:prstGeom prst="rect">
            <a:avLst/>
          </a:prstGeom>
        </p:spPr>
        <p:txBody>
          <a:bodyPr vert="horz" wrap="square" lIns="0" tIns="10860" rIns="0" bIns="0" rtlCol="0">
            <a:spAutoFit/>
          </a:bodyPr>
          <a:lstStyle/>
          <a:p>
            <a:pPr marL="145521" indent="-135204">
              <a:spcBef>
                <a:spcPts val="86"/>
              </a:spcBef>
              <a:buChar char="•"/>
              <a:tabLst>
                <a:tab pos="146064" algn="l"/>
              </a:tabLst>
            </a:pPr>
            <a:r>
              <a:rPr sz="1539" spc="-4" dirty="0">
                <a:latin typeface="Comic Sans MS"/>
                <a:cs typeface="Comic Sans MS"/>
              </a:rPr>
              <a:t>Assenza di</a:t>
            </a:r>
            <a:r>
              <a:rPr sz="1539" dirty="0">
                <a:latin typeface="Comic Sans MS"/>
                <a:cs typeface="Comic Sans MS"/>
              </a:rPr>
              <a:t> </a:t>
            </a:r>
            <a:r>
              <a:rPr sz="1539" spc="-4" dirty="0">
                <a:latin typeface="Comic Sans MS"/>
                <a:cs typeface="Comic Sans MS"/>
              </a:rPr>
              <a:t>denti</a:t>
            </a:r>
            <a:endParaRPr sz="1539" dirty="0">
              <a:latin typeface="Comic Sans MS"/>
              <a:cs typeface="Comic Sans MS"/>
            </a:endParaRPr>
          </a:p>
          <a:p>
            <a:pPr marL="10860" marR="103168">
              <a:buChar char="•"/>
              <a:tabLst>
                <a:tab pos="146064" algn="l"/>
              </a:tabLst>
            </a:pPr>
            <a:r>
              <a:rPr sz="1539" spc="-4" dirty="0">
                <a:latin typeface="Comic Sans MS"/>
                <a:cs typeface="Comic Sans MS"/>
              </a:rPr>
              <a:t>Dermatocranio </a:t>
            </a:r>
            <a:r>
              <a:rPr sz="1539" dirty="0">
                <a:latin typeface="Comic Sans MS"/>
                <a:cs typeface="Comic Sans MS"/>
              </a:rPr>
              <a:t>con </a:t>
            </a:r>
            <a:r>
              <a:rPr sz="1539" spc="-4" dirty="0">
                <a:latin typeface="Comic Sans MS"/>
                <a:cs typeface="Comic Sans MS"/>
              </a:rPr>
              <a:t>elementi non omologabili </a:t>
            </a:r>
            <a:r>
              <a:rPr sz="1539" dirty="0">
                <a:latin typeface="Comic Sans MS"/>
                <a:cs typeface="Comic Sans MS"/>
              </a:rPr>
              <a:t>a </a:t>
            </a:r>
            <a:r>
              <a:rPr sz="1539" spc="-4" dirty="0">
                <a:latin typeface="Comic Sans MS"/>
                <a:cs typeface="Comic Sans MS"/>
              </a:rPr>
              <a:t>quelli  degli</a:t>
            </a:r>
            <a:r>
              <a:rPr sz="1539" spc="-9" dirty="0">
                <a:latin typeface="Comic Sans MS"/>
                <a:cs typeface="Comic Sans MS"/>
              </a:rPr>
              <a:t> </a:t>
            </a:r>
            <a:r>
              <a:rPr sz="1539" spc="-4" dirty="0">
                <a:latin typeface="Comic Sans MS"/>
                <a:cs typeface="Comic Sans MS"/>
              </a:rPr>
              <a:t>Osteitti</a:t>
            </a:r>
            <a:endParaRPr sz="1539" dirty="0">
              <a:latin typeface="Comic Sans MS"/>
              <a:cs typeface="Comic Sans MS"/>
            </a:endParaRPr>
          </a:p>
          <a:p>
            <a:pPr marL="10860">
              <a:spcBef>
                <a:spcPts val="4"/>
              </a:spcBef>
            </a:pPr>
            <a:r>
              <a:rPr sz="1539" spc="-4" dirty="0">
                <a:latin typeface="Comic Sans MS"/>
                <a:cs typeface="Comic Sans MS"/>
              </a:rPr>
              <a:t>•scudo </a:t>
            </a:r>
            <a:r>
              <a:rPr sz="1539" dirty="0">
                <a:latin typeface="Comic Sans MS"/>
                <a:cs typeface="Comic Sans MS"/>
              </a:rPr>
              <a:t>cefalico articolato con lo scudo</a:t>
            </a:r>
            <a:r>
              <a:rPr sz="1539" spc="-26" dirty="0">
                <a:latin typeface="Comic Sans MS"/>
                <a:cs typeface="Comic Sans MS"/>
              </a:rPr>
              <a:t> </a:t>
            </a:r>
            <a:r>
              <a:rPr sz="1539" dirty="0">
                <a:latin typeface="Comic Sans MS"/>
                <a:cs typeface="Comic Sans MS"/>
              </a:rPr>
              <a:t>toracico</a:t>
            </a:r>
          </a:p>
          <a:p>
            <a:pPr marL="145521" indent="-135204">
              <a:spcBef>
                <a:spcPts val="4"/>
              </a:spcBef>
              <a:buChar char="•"/>
              <a:tabLst>
                <a:tab pos="146064" algn="l"/>
              </a:tabLst>
            </a:pPr>
            <a:r>
              <a:rPr sz="1539" spc="-4" dirty="0">
                <a:latin typeface="Comic Sans MS"/>
                <a:cs typeface="Comic Sans MS"/>
              </a:rPr>
              <a:t>Particolare posizione degli </a:t>
            </a:r>
            <a:r>
              <a:rPr sz="1539" dirty="0">
                <a:latin typeface="Comic Sans MS"/>
                <a:cs typeface="Comic Sans MS"/>
              </a:rPr>
              <a:t>adduttori </a:t>
            </a:r>
            <a:r>
              <a:rPr sz="1539" spc="-4" dirty="0">
                <a:latin typeface="Comic Sans MS"/>
                <a:cs typeface="Comic Sans MS"/>
              </a:rPr>
              <a:t>della</a:t>
            </a:r>
            <a:r>
              <a:rPr sz="1539" spc="9" dirty="0">
                <a:latin typeface="Comic Sans MS"/>
                <a:cs typeface="Comic Sans MS"/>
              </a:rPr>
              <a:t> </a:t>
            </a:r>
            <a:r>
              <a:rPr sz="1539" spc="-4" dirty="0">
                <a:latin typeface="Comic Sans MS"/>
                <a:cs typeface="Comic Sans MS"/>
              </a:rPr>
              <a:t>mandibola</a:t>
            </a:r>
            <a:endParaRPr sz="1539" dirty="0">
              <a:latin typeface="Comic Sans MS"/>
              <a:cs typeface="Comic Sans MS"/>
            </a:endParaRPr>
          </a:p>
          <a:p>
            <a:pPr marL="10860"/>
            <a:r>
              <a:rPr sz="1539" spc="-4" dirty="0">
                <a:latin typeface="Comic Sans MS"/>
                <a:cs typeface="Comic Sans MS"/>
              </a:rPr>
              <a:t>•Da 10-15 </a:t>
            </a:r>
            <a:r>
              <a:rPr sz="1539" dirty="0">
                <a:latin typeface="Comic Sans MS"/>
                <a:cs typeface="Comic Sans MS"/>
              </a:rPr>
              <a:t>cm a </a:t>
            </a:r>
            <a:r>
              <a:rPr sz="1539" spc="-4" dirty="0">
                <a:latin typeface="Comic Sans MS"/>
                <a:cs typeface="Comic Sans MS"/>
              </a:rPr>
              <a:t>7-9</a:t>
            </a:r>
            <a:r>
              <a:rPr sz="1539" dirty="0">
                <a:latin typeface="Comic Sans MS"/>
                <a:cs typeface="Comic Sans MS"/>
              </a:rPr>
              <a:t> </a:t>
            </a:r>
            <a:r>
              <a:rPr sz="1539" dirty="0" err="1">
                <a:latin typeface="Comic Sans MS"/>
                <a:cs typeface="Comic Sans MS"/>
              </a:rPr>
              <a:t>metri</a:t>
            </a:r>
            <a:endParaRPr lang="it-IT" sz="1539" dirty="0">
              <a:latin typeface="Comic Sans MS"/>
              <a:cs typeface="Comic Sans MS"/>
            </a:endParaRPr>
          </a:p>
          <a:p>
            <a:pPr marL="10860"/>
            <a:r>
              <a:rPr lang="it-IT" sz="1539" dirty="0">
                <a:latin typeface="Comic Sans MS"/>
                <a:cs typeface="Comic Sans MS"/>
              </a:rPr>
              <a:t>. </a:t>
            </a:r>
            <a:r>
              <a:rPr lang="it-IT" sz="1539" b="1" dirty="0" err="1">
                <a:latin typeface="Comic Sans MS"/>
                <a:cs typeface="Comic Sans MS"/>
              </a:rPr>
              <a:t>macromerici</a:t>
            </a:r>
            <a:endParaRPr sz="1539" b="1" dirty="0">
              <a:latin typeface="Comic Sans MS"/>
              <a:cs typeface="Comic Sans MS"/>
            </a:endParaRPr>
          </a:p>
        </p:txBody>
      </p:sp>
      <p:sp>
        <p:nvSpPr>
          <p:cNvPr id="4" name="object 4"/>
          <p:cNvSpPr/>
          <p:nvPr/>
        </p:nvSpPr>
        <p:spPr>
          <a:xfrm>
            <a:off x="427178" y="2711173"/>
            <a:ext cx="6213465" cy="5203634"/>
          </a:xfrm>
          <a:prstGeom prst="rect">
            <a:avLst/>
          </a:prstGeom>
          <a:blipFill>
            <a:blip r:embed="rId2" cstate="print"/>
            <a:stretch>
              <a:fillRect/>
            </a:stretch>
          </a:blipFill>
        </p:spPr>
        <p:txBody>
          <a:bodyPr wrap="square" lIns="0" tIns="0" rIns="0" bIns="0" rtlCol="0"/>
          <a:lstStyle/>
          <a:p>
            <a:endParaRPr sz="1539"/>
          </a:p>
        </p:txBody>
      </p:sp>
    </p:spTree>
  </p:cSld>
  <p:clrMapOvr>
    <a:masterClrMapping/>
  </p:clrMapOvr>
  <mc:AlternateContent xmlns:mc="http://schemas.openxmlformats.org/markup-compatibility/2006" xmlns:p14="http://schemas.microsoft.com/office/powerpoint/2010/main">
    <mc:Choice Requires="p14">
      <p:transition spd="slow" p14:dur="2000" advTm="167459"/>
    </mc:Choice>
    <mc:Fallback xmlns="">
      <p:transition spd="slow" advTm="16745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526" y="2970580"/>
            <a:ext cx="2339575" cy="2712101"/>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p:nvPr/>
        </p:nvSpPr>
        <p:spPr>
          <a:xfrm>
            <a:off x="260527" y="173324"/>
            <a:ext cx="5420698" cy="3211743"/>
          </a:xfrm>
          <a:prstGeom prst="rect">
            <a:avLst/>
          </a:prstGeom>
        </p:spPr>
        <p:txBody>
          <a:bodyPr vert="horz" wrap="square" lIns="0" tIns="10317" rIns="0" bIns="0" rtlCol="0">
            <a:spAutoFit/>
          </a:bodyPr>
          <a:lstStyle/>
          <a:p>
            <a:pPr marL="10860" marR="4344">
              <a:spcBef>
                <a:spcPts val="81"/>
              </a:spcBef>
              <a:tabLst>
                <a:tab pos="4769068" algn="l"/>
              </a:tabLst>
            </a:pPr>
            <a:r>
              <a:rPr sz="1710" spc="-4" dirty="0">
                <a:latin typeface="Comic Sans MS"/>
                <a:cs typeface="Comic Sans MS"/>
              </a:rPr>
              <a:t>The first appearance of Silurian placoderm fossils, in  China, show the </a:t>
            </a:r>
            <a:r>
              <a:rPr sz="1710" spc="-9" dirty="0">
                <a:latin typeface="Comic Sans MS"/>
                <a:cs typeface="Comic Sans MS"/>
              </a:rPr>
              <a:t>fishes</a:t>
            </a:r>
            <a:r>
              <a:rPr sz="1710" spc="94" dirty="0">
                <a:latin typeface="Comic Sans MS"/>
                <a:cs typeface="Comic Sans MS"/>
              </a:rPr>
              <a:t> </a:t>
            </a:r>
            <a:r>
              <a:rPr sz="1710" spc="-4" dirty="0">
                <a:latin typeface="Comic Sans MS"/>
                <a:cs typeface="Comic Sans MS"/>
              </a:rPr>
              <a:t>already</a:t>
            </a:r>
            <a:r>
              <a:rPr sz="1710" spc="26" dirty="0">
                <a:latin typeface="Comic Sans MS"/>
                <a:cs typeface="Comic Sans MS"/>
              </a:rPr>
              <a:t> </a:t>
            </a:r>
            <a:r>
              <a:rPr sz="1710" spc="-9" dirty="0">
                <a:latin typeface="Comic Sans MS"/>
                <a:cs typeface="Comic Sans MS"/>
              </a:rPr>
              <a:t>differentiated	into  </a:t>
            </a:r>
            <a:r>
              <a:rPr sz="1710" spc="-9" dirty="0">
                <a:solidFill>
                  <a:srgbClr val="FF0000"/>
                </a:solidFill>
                <a:latin typeface="Comic Sans MS"/>
                <a:cs typeface="Comic Sans MS"/>
              </a:rPr>
              <a:t>Antiarchi </a:t>
            </a:r>
            <a:r>
              <a:rPr sz="1710" spc="-4" dirty="0">
                <a:latin typeface="Comic Sans MS"/>
                <a:cs typeface="Comic Sans MS"/>
              </a:rPr>
              <a:t>and </a:t>
            </a:r>
            <a:r>
              <a:rPr sz="1710" spc="-9" dirty="0">
                <a:solidFill>
                  <a:srgbClr val="FF0000"/>
                </a:solidFill>
                <a:latin typeface="Comic Sans MS"/>
                <a:cs typeface="Comic Sans MS"/>
              </a:rPr>
              <a:t>Arthrodira</a:t>
            </a:r>
            <a:r>
              <a:rPr sz="1710" spc="-9" dirty="0">
                <a:latin typeface="Comic Sans MS"/>
                <a:cs typeface="Comic Sans MS"/>
              </a:rPr>
              <a:t>, </a:t>
            </a:r>
            <a:r>
              <a:rPr sz="1710" spc="-4" dirty="0">
                <a:latin typeface="Comic Sans MS"/>
                <a:cs typeface="Comic Sans MS"/>
              </a:rPr>
              <a:t>along with the other, more  primitive</a:t>
            </a:r>
            <a:r>
              <a:rPr sz="1710" dirty="0">
                <a:latin typeface="Comic Sans MS"/>
                <a:cs typeface="Comic Sans MS"/>
              </a:rPr>
              <a:t> </a:t>
            </a:r>
            <a:r>
              <a:rPr sz="1710" spc="-4" dirty="0">
                <a:latin typeface="Comic Sans MS"/>
                <a:cs typeface="Comic Sans MS"/>
              </a:rPr>
              <a:t>groups.</a:t>
            </a:r>
            <a:endParaRPr sz="1710" dirty="0">
              <a:latin typeface="Comic Sans MS"/>
              <a:cs typeface="Comic Sans MS"/>
            </a:endParaRPr>
          </a:p>
          <a:p>
            <a:pPr marL="10860" marR="106426" indent="-543">
              <a:lnSpc>
                <a:spcPts val="2052"/>
              </a:lnSpc>
              <a:spcBef>
                <a:spcPts val="2121"/>
              </a:spcBef>
            </a:pPr>
            <a:r>
              <a:rPr sz="1710" spc="-4" dirty="0">
                <a:latin typeface="Comic Sans MS"/>
                <a:cs typeface="Comic Sans MS"/>
              </a:rPr>
              <a:t>La </a:t>
            </a:r>
            <a:r>
              <a:rPr sz="1710" spc="-9" dirty="0">
                <a:latin typeface="Comic Sans MS"/>
                <a:cs typeface="Comic Sans MS"/>
              </a:rPr>
              <a:t>forma </a:t>
            </a:r>
            <a:r>
              <a:rPr sz="1710" spc="-4" dirty="0">
                <a:latin typeface="Comic Sans MS"/>
                <a:cs typeface="Comic Sans MS"/>
              </a:rPr>
              <a:t>più primitiva è considerata </a:t>
            </a:r>
            <a:r>
              <a:rPr sz="1796" i="1" spc="-38" dirty="0">
                <a:latin typeface="Comic Sans MS"/>
                <a:cs typeface="Comic Sans MS"/>
              </a:rPr>
              <a:t>Stensioella</a:t>
            </a:r>
            <a:r>
              <a:rPr sz="1710" spc="-38" dirty="0">
                <a:latin typeface="Comic Sans MS"/>
                <a:cs typeface="Comic Sans MS"/>
              </a:rPr>
              <a:t>, </a:t>
            </a:r>
            <a:r>
              <a:rPr sz="1710" spc="-9" dirty="0">
                <a:latin typeface="Comic Sans MS"/>
                <a:cs typeface="Comic Sans MS"/>
              </a:rPr>
              <a:t>uno  </a:t>
            </a:r>
            <a:r>
              <a:rPr sz="1710" spc="-4" dirty="0">
                <a:latin typeface="Comic Sans MS"/>
                <a:cs typeface="Comic Sans MS"/>
              </a:rPr>
              <a:t>strano "pesce" </a:t>
            </a:r>
            <a:r>
              <a:rPr sz="1710" dirty="0">
                <a:latin typeface="Comic Sans MS"/>
                <a:cs typeface="Comic Sans MS"/>
              </a:rPr>
              <a:t>del </a:t>
            </a:r>
            <a:r>
              <a:rPr sz="1710" spc="-4" dirty="0">
                <a:latin typeface="Comic Sans MS"/>
                <a:cs typeface="Comic Sans MS"/>
              </a:rPr>
              <a:t>Devoniano </a:t>
            </a:r>
            <a:r>
              <a:rPr sz="1710" spc="-9" dirty="0">
                <a:latin typeface="Comic Sans MS"/>
                <a:cs typeface="Comic Sans MS"/>
              </a:rPr>
              <a:t>inferiore, </a:t>
            </a:r>
            <a:r>
              <a:rPr sz="1710" spc="-4" dirty="0">
                <a:latin typeface="Comic Sans MS"/>
                <a:cs typeface="Comic Sans MS"/>
              </a:rPr>
              <a:t>a </a:t>
            </a:r>
            <a:r>
              <a:rPr sz="1710" spc="-9" dirty="0">
                <a:latin typeface="Comic Sans MS"/>
                <a:cs typeface="Comic Sans MS"/>
              </a:rPr>
              <a:t>volte  </a:t>
            </a:r>
            <a:r>
              <a:rPr sz="1710" spc="-4" dirty="0">
                <a:latin typeface="Comic Sans MS"/>
                <a:cs typeface="Comic Sans MS"/>
              </a:rPr>
              <a:t>accostato addirittura agli olocefali. </a:t>
            </a:r>
            <a:r>
              <a:rPr lang="it-IT" sz="1710" spc="-4" dirty="0">
                <a:latin typeface="Comic Sans MS"/>
                <a:cs typeface="Comic Sans MS"/>
              </a:rPr>
              <a:t>Anche a</a:t>
            </a:r>
            <a:r>
              <a:rPr sz="1710" spc="-4" dirty="0" err="1">
                <a:latin typeface="Comic Sans MS"/>
                <a:cs typeface="Comic Sans MS"/>
              </a:rPr>
              <a:t>ltre</a:t>
            </a:r>
            <a:r>
              <a:rPr sz="1710" spc="-4" dirty="0">
                <a:latin typeface="Comic Sans MS"/>
                <a:cs typeface="Comic Sans MS"/>
              </a:rPr>
              <a:t> </a:t>
            </a:r>
            <a:r>
              <a:rPr sz="1710" spc="-9" dirty="0">
                <a:latin typeface="Comic Sans MS"/>
                <a:cs typeface="Comic Sans MS"/>
              </a:rPr>
              <a:t>forme  </a:t>
            </a:r>
            <a:r>
              <a:rPr sz="1710" spc="-4" dirty="0">
                <a:latin typeface="Comic Sans MS"/>
                <a:cs typeface="Comic Sans MS"/>
              </a:rPr>
              <a:t>primitive assomigliano alle chimere</a:t>
            </a:r>
            <a:r>
              <a:rPr sz="1710" spc="77" dirty="0">
                <a:latin typeface="Comic Sans MS"/>
                <a:cs typeface="Comic Sans MS"/>
              </a:rPr>
              <a:t> </a:t>
            </a:r>
            <a:r>
              <a:rPr sz="1710" spc="-4" dirty="0">
                <a:latin typeface="Comic Sans MS"/>
                <a:cs typeface="Comic Sans MS"/>
              </a:rPr>
              <a:t>(ptictodontidi).</a:t>
            </a:r>
            <a:endParaRPr sz="1710" dirty="0">
              <a:latin typeface="Comic Sans MS"/>
              <a:cs typeface="Comic Sans MS"/>
            </a:endParaRPr>
          </a:p>
          <a:p>
            <a:pPr>
              <a:spcBef>
                <a:spcPts val="4"/>
              </a:spcBef>
            </a:pPr>
            <a:endParaRPr sz="1838" dirty="0">
              <a:latin typeface="Comic Sans MS"/>
              <a:cs typeface="Comic Sans MS"/>
            </a:endParaRPr>
          </a:p>
          <a:p>
            <a:pPr marL="49412" algn="ctr"/>
            <a:r>
              <a:rPr lang="it-IT" sz="1625" i="1" spc="-43" dirty="0">
                <a:latin typeface="Comic Sans MS"/>
                <a:cs typeface="Comic Sans MS"/>
              </a:rPr>
              <a:t>                 </a:t>
            </a:r>
            <a:r>
              <a:rPr sz="1625" i="1" spc="-43" dirty="0" err="1">
                <a:latin typeface="Comic Sans MS"/>
                <a:cs typeface="Comic Sans MS"/>
              </a:rPr>
              <a:t>Stensioella</a:t>
            </a:r>
            <a:endParaRPr sz="1539" dirty="0">
              <a:latin typeface="Comic Sans MS"/>
              <a:cs typeface="Comic Sans MS"/>
            </a:endParaRPr>
          </a:p>
        </p:txBody>
      </p:sp>
      <p:sp>
        <p:nvSpPr>
          <p:cNvPr id="4" name="object 4"/>
          <p:cNvSpPr/>
          <p:nvPr/>
        </p:nvSpPr>
        <p:spPr>
          <a:xfrm>
            <a:off x="829909" y="6565792"/>
            <a:ext cx="5091206" cy="2098523"/>
          </a:xfrm>
          <a:prstGeom prst="rect">
            <a:avLst/>
          </a:prstGeom>
          <a:blipFill>
            <a:blip r:embed="rId3" cstate="print"/>
            <a:stretch>
              <a:fillRect/>
            </a:stretch>
          </a:blipFill>
        </p:spPr>
        <p:txBody>
          <a:bodyPr wrap="square" lIns="0" tIns="0" rIns="0" bIns="0" rtlCol="0"/>
          <a:lstStyle/>
          <a:p>
            <a:endParaRPr sz="1539"/>
          </a:p>
        </p:txBody>
      </p:sp>
      <p:sp>
        <p:nvSpPr>
          <p:cNvPr id="5" name="object 5"/>
          <p:cNvSpPr txBox="1"/>
          <p:nvPr/>
        </p:nvSpPr>
        <p:spPr>
          <a:xfrm>
            <a:off x="829909" y="6304757"/>
            <a:ext cx="971957" cy="261035"/>
          </a:xfrm>
          <a:prstGeom prst="rect">
            <a:avLst/>
          </a:prstGeom>
        </p:spPr>
        <p:txBody>
          <a:bodyPr vert="horz" wrap="square" lIns="0" tIns="10860" rIns="0" bIns="0" rtlCol="0">
            <a:spAutoFit/>
          </a:bodyPr>
          <a:lstStyle/>
          <a:p>
            <a:pPr marL="10860">
              <a:spcBef>
                <a:spcPts val="86"/>
              </a:spcBef>
            </a:pPr>
            <a:r>
              <a:rPr sz="1625" i="1" spc="-47" dirty="0">
                <a:latin typeface="Comic Sans MS"/>
                <a:cs typeface="Comic Sans MS"/>
              </a:rPr>
              <a:t>Cherunella</a:t>
            </a:r>
            <a:endParaRPr sz="1625" dirty="0">
              <a:latin typeface="Comic Sans MS"/>
              <a:cs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2000" advTm="66867"/>
    </mc:Choice>
    <mc:Fallback xmlns="">
      <p:transition spd="slow" advTm="668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915" y="155731"/>
            <a:ext cx="5417440" cy="2019173"/>
          </a:xfrm>
          <a:prstGeom prst="rect">
            <a:avLst/>
          </a:prstGeom>
        </p:spPr>
        <p:txBody>
          <a:bodyPr vert="horz" wrap="square" lIns="0" tIns="10317" rIns="0" bIns="0" rtlCol="0">
            <a:spAutoFit/>
          </a:bodyPr>
          <a:lstStyle/>
          <a:p>
            <a:pPr marL="10860" marR="629324">
              <a:spcBef>
                <a:spcPts val="81"/>
              </a:spcBef>
            </a:pPr>
            <a:r>
              <a:rPr sz="1710" spc="-4" dirty="0">
                <a:latin typeface="Comic Sans MS"/>
                <a:cs typeface="Comic Sans MS"/>
              </a:rPr>
              <a:t>I renanidi (ad es. Gemuendina) assomigliavano a  razze, e possedevano un corpo</a:t>
            </a:r>
            <a:r>
              <a:rPr sz="1710" spc="47" dirty="0">
                <a:latin typeface="Comic Sans MS"/>
                <a:cs typeface="Comic Sans MS"/>
              </a:rPr>
              <a:t> </a:t>
            </a:r>
            <a:r>
              <a:rPr sz="1710" spc="-4" dirty="0">
                <a:latin typeface="Comic Sans MS"/>
                <a:cs typeface="Comic Sans MS"/>
              </a:rPr>
              <a:t>appiattito.</a:t>
            </a:r>
            <a:endParaRPr sz="1710">
              <a:latin typeface="Comic Sans MS"/>
              <a:cs typeface="Comic Sans MS"/>
            </a:endParaRPr>
          </a:p>
          <a:p>
            <a:pPr marL="73303" marR="4344">
              <a:spcBef>
                <a:spcPts val="1347"/>
              </a:spcBef>
            </a:pPr>
            <a:r>
              <a:rPr sz="1710" spc="-4" dirty="0">
                <a:latin typeface="Comic Sans MS"/>
                <a:cs typeface="Comic Sans MS"/>
              </a:rPr>
              <a:t>I </a:t>
            </a:r>
            <a:r>
              <a:rPr sz="1710" spc="-9" dirty="0">
                <a:latin typeface="Comic Sans MS"/>
                <a:cs typeface="Comic Sans MS"/>
              </a:rPr>
              <a:t>renanidi </a:t>
            </a:r>
            <a:r>
              <a:rPr sz="1710" spc="-4" dirty="0">
                <a:latin typeface="Comic Sans MS"/>
                <a:cs typeface="Comic Sans MS"/>
              </a:rPr>
              <a:t>possedevano un’armatura costituita da un  mosaico di placche ossee non fuse tra loro. </a:t>
            </a:r>
            <a:r>
              <a:rPr sz="1710" spc="-9" dirty="0">
                <a:latin typeface="Comic Sans MS"/>
                <a:cs typeface="Comic Sans MS"/>
              </a:rPr>
              <a:t>Altra  </a:t>
            </a:r>
            <a:r>
              <a:rPr sz="1710" spc="-4" dirty="0">
                <a:latin typeface="Comic Sans MS"/>
                <a:cs typeface="Comic Sans MS"/>
              </a:rPr>
              <a:t>caratteristica che </a:t>
            </a:r>
            <a:r>
              <a:rPr sz="1710" spc="-9" dirty="0">
                <a:latin typeface="Comic Sans MS"/>
                <a:cs typeface="Comic Sans MS"/>
              </a:rPr>
              <a:t>distingue </a:t>
            </a:r>
            <a:r>
              <a:rPr sz="1710" spc="-4" dirty="0">
                <a:latin typeface="Comic Sans MS"/>
                <a:cs typeface="Comic Sans MS"/>
              </a:rPr>
              <a:t>la gemuendina dagli altri  placodermi era l’assenza delle cosiddette piastre  gnatali.</a:t>
            </a:r>
            <a:endParaRPr sz="1710">
              <a:latin typeface="Comic Sans MS"/>
              <a:cs typeface="Comic Sans MS"/>
            </a:endParaRPr>
          </a:p>
        </p:txBody>
      </p:sp>
      <p:sp>
        <p:nvSpPr>
          <p:cNvPr id="3" name="object 3"/>
          <p:cNvSpPr/>
          <p:nvPr/>
        </p:nvSpPr>
        <p:spPr>
          <a:xfrm>
            <a:off x="1587725" y="2597227"/>
            <a:ext cx="3598072" cy="2232204"/>
          </a:xfrm>
          <a:prstGeom prst="rect">
            <a:avLst/>
          </a:prstGeom>
          <a:blipFill>
            <a:blip r:embed="rId2" cstate="print"/>
            <a:stretch>
              <a:fillRect/>
            </a:stretch>
          </a:blipFill>
        </p:spPr>
        <p:txBody>
          <a:bodyPr wrap="square" lIns="0" tIns="0" rIns="0" bIns="0" rtlCol="0"/>
          <a:lstStyle/>
          <a:p>
            <a:endParaRPr sz="1539"/>
          </a:p>
        </p:txBody>
      </p:sp>
      <p:sp>
        <p:nvSpPr>
          <p:cNvPr id="4" name="object 4"/>
          <p:cNvSpPr/>
          <p:nvPr/>
        </p:nvSpPr>
        <p:spPr>
          <a:xfrm>
            <a:off x="928958" y="5251754"/>
            <a:ext cx="4915606" cy="2914569"/>
          </a:xfrm>
          <a:prstGeom prst="rect">
            <a:avLst/>
          </a:prstGeom>
          <a:blipFill>
            <a:blip r:embed="rId3" cstate="print"/>
            <a:stretch>
              <a:fillRect/>
            </a:stretch>
          </a:blipFill>
        </p:spPr>
        <p:txBody>
          <a:bodyPr wrap="square" lIns="0" tIns="0" rIns="0" bIns="0" rtlCol="0"/>
          <a:lstStyle/>
          <a:p>
            <a:endParaRPr sz="1539"/>
          </a:p>
        </p:txBody>
      </p:sp>
    </p:spTree>
  </p:cSld>
  <p:clrMapOvr>
    <a:masterClrMapping/>
  </p:clrMapOvr>
  <mc:AlternateContent xmlns:mc="http://schemas.openxmlformats.org/markup-compatibility/2006" xmlns:p14="http://schemas.microsoft.com/office/powerpoint/2010/main">
    <mc:Choice Requires="p14">
      <p:transition spd="slow" p14:dur="2000" advTm="79922"/>
    </mc:Choice>
    <mc:Fallback xmlns="">
      <p:transition spd="slow" advTm="799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5995" y="5679051"/>
            <a:ext cx="4859580" cy="1862248"/>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749004" y="313850"/>
            <a:ext cx="4521251" cy="5272677"/>
          </a:xfrm>
          <a:prstGeom prst="rect">
            <a:avLst/>
          </a:prstGeom>
          <a:blipFill>
            <a:blip r:embed="rId3" cstate="print"/>
            <a:stretch>
              <a:fillRect/>
            </a:stretch>
          </a:blipFill>
        </p:spPr>
        <p:txBody>
          <a:bodyPr wrap="square" lIns="0" tIns="0" rIns="0" bIns="0" rtlCol="0"/>
          <a:lstStyle/>
          <a:p>
            <a:endParaRPr sz="1539"/>
          </a:p>
        </p:txBody>
      </p:sp>
      <p:sp>
        <p:nvSpPr>
          <p:cNvPr id="4" name="object 4"/>
          <p:cNvSpPr txBox="1">
            <a:spLocks noGrp="1"/>
          </p:cNvSpPr>
          <p:nvPr>
            <p:ph type="title"/>
          </p:nvPr>
        </p:nvSpPr>
        <p:spPr>
          <a:xfrm>
            <a:off x="1947499" y="5180"/>
            <a:ext cx="1818483" cy="379400"/>
          </a:xfrm>
          <a:prstGeom prst="rect">
            <a:avLst/>
          </a:prstGeom>
        </p:spPr>
        <p:txBody>
          <a:bodyPr vert="horz" wrap="square" lIns="0" tIns="10860" rIns="0" bIns="0" rtlCol="0" anchor="ctr">
            <a:spAutoFit/>
          </a:bodyPr>
          <a:lstStyle/>
          <a:p>
            <a:pPr marL="10860">
              <a:lnSpc>
                <a:spcPct val="100000"/>
              </a:lnSpc>
              <a:spcBef>
                <a:spcPts val="86"/>
              </a:spcBef>
            </a:pPr>
            <a:r>
              <a:rPr spc="-4" dirty="0">
                <a:solidFill>
                  <a:srgbClr val="000000"/>
                </a:solidFill>
              </a:rPr>
              <a:t>ARTRODIRI</a:t>
            </a:r>
          </a:p>
        </p:txBody>
      </p:sp>
    </p:spTree>
  </p:cSld>
  <p:clrMapOvr>
    <a:masterClrMapping/>
  </p:clrMapOvr>
  <mc:AlternateContent xmlns:mc="http://schemas.openxmlformats.org/markup-compatibility/2006" xmlns:p14="http://schemas.microsoft.com/office/powerpoint/2010/main">
    <mc:Choice Requires="p14">
      <p:transition spd="slow" p14:dur="2000" advTm="77091"/>
    </mc:Choice>
    <mc:Fallback xmlns="">
      <p:transition spd="slow" advTm="770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789" y="4487941"/>
            <a:ext cx="4256847" cy="3309436"/>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1018111" y="162029"/>
            <a:ext cx="3909549" cy="781910"/>
          </a:xfrm>
          <a:prstGeom prst="rect">
            <a:avLst/>
          </a:prstGeom>
          <a:blipFill>
            <a:blip r:embed="rId3" cstate="print"/>
            <a:stretch>
              <a:fillRect/>
            </a:stretch>
          </a:blipFill>
        </p:spPr>
        <p:txBody>
          <a:bodyPr wrap="square" lIns="0" tIns="0" rIns="0" bIns="0" rtlCol="0"/>
          <a:lstStyle/>
          <a:p>
            <a:endParaRPr sz="1539"/>
          </a:p>
        </p:txBody>
      </p:sp>
      <p:sp>
        <p:nvSpPr>
          <p:cNvPr id="4" name="object 4"/>
          <p:cNvSpPr txBox="1"/>
          <p:nvPr/>
        </p:nvSpPr>
        <p:spPr>
          <a:xfrm>
            <a:off x="3716569" y="790380"/>
            <a:ext cx="1905905" cy="247826"/>
          </a:xfrm>
          <a:prstGeom prst="rect">
            <a:avLst/>
          </a:prstGeom>
        </p:spPr>
        <p:txBody>
          <a:bodyPr vert="horz" wrap="square" lIns="0" tIns="10860" rIns="0" bIns="0" rtlCol="0">
            <a:spAutoFit/>
          </a:bodyPr>
          <a:lstStyle/>
          <a:p>
            <a:pPr marL="10860">
              <a:spcBef>
                <a:spcPts val="86"/>
              </a:spcBef>
            </a:pPr>
            <a:r>
              <a:rPr sz="1539" i="1" spc="-4" dirty="0">
                <a:latin typeface="Times New Roman"/>
                <a:cs typeface="Times New Roman"/>
              </a:rPr>
              <a:t>Rolfosteus</a:t>
            </a:r>
            <a:r>
              <a:rPr sz="1539" i="1" spc="4" dirty="0">
                <a:latin typeface="Times New Roman"/>
                <a:cs typeface="Times New Roman"/>
              </a:rPr>
              <a:t> </a:t>
            </a:r>
            <a:r>
              <a:rPr sz="1539" i="1" spc="-4" dirty="0">
                <a:latin typeface="Times New Roman"/>
                <a:cs typeface="Times New Roman"/>
              </a:rPr>
              <a:t>canningensis</a:t>
            </a:r>
            <a:endParaRPr sz="1539">
              <a:latin typeface="Times New Roman"/>
              <a:cs typeface="Times New Roman"/>
            </a:endParaRPr>
          </a:p>
        </p:txBody>
      </p:sp>
      <p:sp>
        <p:nvSpPr>
          <p:cNvPr id="5" name="object 5"/>
          <p:cNvSpPr/>
          <p:nvPr/>
        </p:nvSpPr>
        <p:spPr>
          <a:xfrm>
            <a:off x="618686" y="1171995"/>
            <a:ext cx="4695878" cy="3261867"/>
          </a:xfrm>
          <a:prstGeom prst="rect">
            <a:avLst/>
          </a:prstGeom>
          <a:blipFill>
            <a:blip r:embed="rId4" cstate="print"/>
            <a:stretch>
              <a:fillRect/>
            </a:stretch>
          </a:blipFill>
        </p:spPr>
        <p:txBody>
          <a:bodyPr wrap="square" lIns="0" tIns="0" rIns="0" bIns="0" rtlCol="0"/>
          <a:lstStyle/>
          <a:p>
            <a:endParaRPr sz="1539"/>
          </a:p>
        </p:txBody>
      </p:sp>
      <p:sp>
        <p:nvSpPr>
          <p:cNvPr id="6" name="object 6"/>
          <p:cNvSpPr txBox="1"/>
          <p:nvPr/>
        </p:nvSpPr>
        <p:spPr>
          <a:xfrm>
            <a:off x="4151181" y="4467962"/>
            <a:ext cx="1183724" cy="247826"/>
          </a:xfrm>
          <a:prstGeom prst="rect">
            <a:avLst/>
          </a:prstGeom>
        </p:spPr>
        <p:txBody>
          <a:bodyPr vert="horz" wrap="square" lIns="0" tIns="10860" rIns="0" bIns="0" rtlCol="0">
            <a:spAutoFit/>
          </a:bodyPr>
          <a:lstStyle/>
          <a:p>
            <a:pPr marL="10860">
              <a:spcBef>
                <a:spcPts val="86"/>
              </a:spcBef>
            </a:pPr>
            <a:r>
              <a:rPr sz="1539" i="1" spc="-9" dirty="0">
                <a:latin typeface="Times New Roman"/>
                <a:cs typeface="Times New Roman"/>
              </a:rPr>
              <a:t>Gorgonichthys</a:t>
            </a:r>
            <a:endParaRPr sz="1539">
              <a:latin typeface="Times New Roman"/>
              <a:cs typeface="Times New Roman"/>
            </a:endParaRPr>
          </a:p>
        </p:txBody>
      </p:sp>
      <p:sp>
        <p:nvSpPr>
          <p:cNvPr id="7" name="object 7"/>
          <p:cNvSpPr txBox="1"/>
          <p:nvPr/>
        </p:nvSpPr>
        <p:spPr>
          <a:xfrm>
            <a:off x="2983529" y="6100200"/>
            <a:ext cx="2118758" cy="221473"/>
          </a:xfrm>
          <a:prstGeom prst="rect">
            <a:avLst/>
          </a:prstGeom>
        </p:spPr>
        <p:txBody>
          <a:bodyPr vert="horz" wrap="square" lIns="0" tIns="10860" rIns="0" bIns="0" rtlCol="0">
            <a:spAutoFit/>
          </a:bodyPr>
          <a:lstStyle/>
          <a:p>
            <a:pPr marL="10860">
              <a:spcBef>
                <a:spcPts val="86"/>
              </a:spcBef>
            </a:pPr>
            <a:r>
              <a:rPr sz="1368" b="1" spc="-4" dirty="0">
                <a:latin typeface="Times New Roman"/>
                <a:cs typeface="Times New Roman"/>
              </a:rPr>
              <a:t>Mandibole di</a:t>
            </a:r>
            <a:r>
              <a:rPr sz="1368" b="1" spc="-47" dirty="0">
                <a:latin typeface="Times New Roman"/>
                <a:cs typeface="Times New Roman"/>
              </a:rPr>
              <a:t> </a:t>
            </a:r>
            <a:r>
              <a:rPr sz="1368" b="1" i="1" spc="-4" dirty="0">
                <a:latin typeface="Times New Roman"/>
                <a:cs typeface="Times New Roman"/>
              </a:rPr>
              <a:t>Gorgonichthys</a:t>
            </a:r>
            <a:endParaRPr sz="1368">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31543"/>
    </mc:Choice>
    <mc:Fallback xmlns="">
      <p:transition spd="slow" advTm="315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6598" y="370752"/>
            <a:ext cx="4347375" cy="1294011"/>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944482" y="1708785"/>
            <a:ext cx="4673865" cy="3247653"/>
          </a:xfrm>
          <a:prstGeom prst="rect">
            <a:avLst/>
          </a:prstGeom>
          <a:blipFill>
            <a:blip r:embed="rId3" cstate="print"/>
            <a:stretch>
              <a:fillRect/>
            </a:stretch>
          </a:blipFill>
        </p:spPr>
        <p:txBody>
          <a:bodyPr wrap="square" lIns="0" tIns="0" rIns="0" bIns="0" rtlCol="0"/>
          <a:lstStyle/>
          <a:p>
            <a:endParaRPr sz="1539"/>
          </a:p>
        </p:txBody>
      </p:sp>
      <p:sp>
        <p:nvSpPr>
          <p:cNvPr id="4" name="object 4"/>
          <p:cNvSpPr txBox="1">
            <a:spLocks noGrp="1"/>
          </p:cNvSpPr>
          <p:nvPr>
            <p:ph type="title"/>
          </p:nvPr>
        </p:nvSpPr>
        <p:spPr>
          <a:xfrm>
            <a:off x="1488778" y="119194"/>
            <a:ext cx="1424270" cy="326758"/>
          </a:xfrm>
          <a:prstGeom prst="rect">
            <a:avLst/>
          </a:prstGeom>
        </p:spPr>
        <p:txBody>
          <a:bodyPr vert="horz" wrap="square" lIns="0" tIns="10860" rIns="0" bIns="0" rtlCol="0" anchor="ctr">
            <a:spAutoFit/>
          </a:bodyPr>
          <a:lstStyle/>
          <a:p>
            <a:pPr marL="10860">
              <a:lnSpc>
                <a:spcPct val="100000"/>
              </a:lnSpc>
              <a:spcBef>
                <a:spcPts val="86"/>
              </a:spcBef>
            </a:pPr>
            <a:r>
              <a:rPr sz="2052" i="1" spc="-9" dirty="0">
                <a:solidFill>
                  <a:srgbClr val="000000"/>
                </a:solidFill>
                <a:latin typeface="Times New Roman"/>
                <a:cs typeface="Times New Roman"/>
              </a:rPr>
              <a:t>Dunkleosteus</a:t>
            </a:r>
            <a:endParaRPr sz="2052">
              <a:latin typeface="Times New Roman"/>
              <a:cs typeface="Times New Roman"/>
            </a:endParaRPr>
          </a:p>
        </p:txBody>
      </p:sp>
      <p:sp>
        <p:nvSpPr>
          <p:cNvPr id="5" name="object 5"/>
          <p:cNvSpPr/>
          <p:nvPr/>
        </p:nvSpPr>
        <p:spPr>
          <a:xfrm>
            <a:off x="605002" y="5140835"/>
            <a:ext cx="3307431" cy="3478509"/>
          </a:xfrm>
          <a:prstGeom prst="rect">
            <a:avLst/>
          </a:prstGeom>
          <a:blipFill>
            <a:blip r:embed="rId4" cstate="print"/>
            <a:stretch>
              <a:fillRect/>
            </a:stretch>
          </a:blipFill>
        </p:spPr>
        <p:txBody>
          <a:bodyPr wrap="square" lIns="0" tIns="0" rIns="0" bIns="0" rtlCol="0"/>
          <a:lstStyle/>
          <a:p>
            <a:endParaRPr sz="1539"/>
          </a:p>
        </p:txBody>
      </p:sp>
    </p:spTree>
  </p:cSld>
  <p:clrMapOvr>
    <a:masterClrMapping/>
  </p:clrMapOvr>
  <mc:AlternateContent xmlns:mc="http://schemas.openxmlformats.org/markup-compatibility/2006" xmlns:p14="http://schemas.microsoft.com/office/powerpoint/2010/main">
    <mc:Choice Requires="p14">
      <p:transition spd="slow" p14:dur="2000" advTm="44537"/>
    </mc:Choice>
    <mc:Fallback xmlns="">
      <p:transition spd="slow" advTm="445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4810" y="154394"/>
            <a:ext cx="1855950" cy="379400"/>
          </a:xfrm>
          <a:prstGeom prst="rect">
            <a:avLst/>
          </a:prstGeom>
        </p:spPr>
        <p:txBody>
          <a:bodyPr vert="horz" wrap="square" lIns="0" tIns="10860" rIns="0" bIns="0" rtlCol="0" anchor="ctr">
            <a:spAutoFit/>
          </a:bodyPr>
          <a:lstStyle/>
          <a:p>
            <a:pPr marL="10860">
              <a:lnSpc>
                <a:spcPct val="100000"/>
              </a:lnSpc>
              <a:spcBef>
                <a:spcPts val="86"/>
              </a:spcBef>
            </a:pPr>
            <a:r>
              <a:rPr spc="-4" dirty="0">
                <a:solidFill>
                  <a:srgbClr val="000000"/>
                </a:solidFill>
              </a:rPr>
              <a:t>ANTIARCHI</a:t>
            </a:r>
          </a:p>
        </p:txBody>
      </p:sp>
      <p:sp>
        <p:nvSpPr>
          <p:cNvPr id="3" name="object 3"/>
          <p:cNvSpPr/>
          <p:nvPr/>
        </p:nvSpPr>
        <p:spPr>
          <a:xfrm>
            <a:off x="198192" y="1701087"/>
            <a:ext cx="2391558" cy="3195404"/>
          </a:xfrm>
          <a:prstGeom prst="rect">
            <a:avLst/>
          </a:prstGeom>
          <a:blipFill>
            <a:blip r:embed="rId2" cstate="print"/>
            <a:stretch>
              <a:fillRect/>
            </a:stretch>
          </a:blipFill>
        </p:spPr>
        <p:txBody>
          <a:bodyPr wrap="square" lIns="0" tIns="0" rIns="0" bIns="0" rtlCol="0"/>
          <a:lstStyle/>
          <a:p>
            <a:endParaRPr sz="1539"/>
          </a:p>
        </p:txBody>
      </p:sp>
      <p:sp>
        <p:nvSpPr>
          <p:cNvPr id="4" name="object 4"/>
          <p:cNvSpPr/>
          <p:nvPr/>
        </p:nvSpPr>
        <p:spPr>
          <a:xfrm>
            <a:off x="3169666" y="1706952"/>
            <a:ext cx="2583559" cy="3309432"/>
          </a:xfrm>
          <a:prstGeom prst="rect">
            <a:avLst/>
          </a:prstGeom>
          <a:blipFill>
            <a:blip r:embed="rId3" cstate="print"/>
            <a:stretch>
              <a:fillRect/>
            </a:stretch>
          </a:blipFill>
        </p:spPr>
        <p:txBody>
          <a:bodyPr wrap="square" lIns="0" tIns="0" rIns="0" bIns="0" rtlCol="0"/>
          <a:lstStyle/>
          <a:p>
            <a:endParaRPr sz="1539"/>
          </a:p>
        </p:txBody>
      </p:sp>
      <p:sp>
        <p:nvSpPr>
          <p:cNvPr id="5" name="object 5"/>
          <p:cNvSpPr/>
          <p:nvPr/>
        </p:nvSpPr>
        <p:spPr>
          <a:xfrm>
            <a:off x="692316" y="4955133"/>
            <a:ext cx="2345729" cy="2803146"/>
          </a:xfrm>
          <a:prstGeom prst="rect">
            <a:avLst/>
          </a:prstGeom>
          <a:blipFill>
            <a:blip r:embed="rId4" cstate="print"/>
            <a:stretch>
              <a:fillRect/>
            </a:stretch>
          </a:blipFill>
        </p:spPr>
        <p:txBody>
          <a:bodyPr wrap="square" lIns="0" tIns="0" rIns="0" bIns="0" rtlCol="0"/>
          <a:lstStyle/>
          <a:p>
            <a:endParaRPr sz="1539"/>
          </a:p>
        </p:txBody>
      </p:sp>
    </p:spTree>
  </p:cSld>
  <p:clrMapOvr>
    <a:masterClrMapping/>
  </p:clrMapOvr>
  <mc:AlternateContent xmlns:mc="http://schemas.openxmlformats.org/markup-compatibility/2006" xmlns:p14="http://schemas.microsoft.com/office/powerpoint/2010/main">
    <mc:Choice Requires="p14">
      <p:transition spd="slow" p14:dur="2000" advTm="137458"/>
    </mc:Choice>
    <mc:Fallback xmlns="">
      <p:transition spd="slow" advTm="137458"/>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271</Words>
  <Application>Microsoft Office PowerPoint</Application>
  <PresentationFormat>Presentazione su schermo (4:3)</PresentationFormat>
  <Paragraphs>49</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Comic Sans MS</vt:lpstr>
      <vt:lpstr>Times New Roman</vt:lpstr>
      <vt:lpstr>Tema di Office</vt:lpstr>
      <vt:lpstr>Presentazione standard di PowerPoint</vt:lpstr>
      <vt:lpstr>Presentazione standard di PowerPoint</vt:lpstr>
      <vt:lpstr>Placodermi</vt:lpstr>
      <vt:lpstr>Presentazione standard di PowerPoint</vt:lpstr>
      <vt:lpstr>Presentazione standard di PowerPoint</vt:lpstr>
      <vt:lpstr>ARTRODIRI</vt:lpstr>
      <vt:lpstr>Presentazione standard di PowerPoint</vt:lpstr>
      <vt:lpstr>Dunkleosteus</vt:lpstr>
      <vt:lpstr>ANTIARCHI</vt:lpstr>
      <vt:lpstr>Presentazione standard di PowerPoint</vt:lpstr>
      <vt:lpstr>Presentazione standard di PowerPoint</vt:lpstr>
      <vt:lpstr>Acanthodii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Castiglia</dc:creator>
  <cp:lastModifiedBy>riccardo castiglia</cp:lastModifiedBy>
  <cp:revision>12</cp:revision>
  <dcterms:created xsi:type="dcterms:W3CDTF">2020-03-24T11:40:23Z</dcterms:created>
  <dcterms:modified xsi:type="dcterms:W3CDTF">2021-03-30T10:27:36Z</dcterms:modified>
</cp:coreProperties>
</file>