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295" r:id="rId3"/>
    <p:sldId id="296" r:id="rId4"/>
    <p:sldId id="297" r:id="rId5"/>
    <p:sldId id="299" r:id="rId6"/>
    <p:sldId id="324" r:id="rId7"/>
    <p:sldId id="298" r:id="rId8"/>
    <p:sldId id="301" r:id="rId9"/>
    <p:sldId id="302" r:id="rId10"/>
    <p:sldId id="325" r:id="rId11"/>
    <p:sldId id="303" r:id="rId12"/>
    <p:sldId id="326" r:id="rId13"/>
    <p:sldId id="304" r:id="rId14"/>
    <p:sldId id="305" r:id="rId15"/>
    <p:sldId id="327" r:id="rId16"/>
    <p:sldId id="257" r:id="rId17"/>
    <p:sldId id="308" r:id="rId18"/>
    <p:sldId id="309" r:id="rId19"/>
    <p:sldId id="307" r:id="rId20"/>
    <p:sldId id="310" r:id="rId21"/>
    <p:sldId id="311" r:id="rId22"/>
    <p:sldId id="312" r:id="rId23"/>
    <p:sldId id="306" r:id="rId24"/>
    <p:sldId id="313" r:id="rId25"/>
    <p:sldId id="314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15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05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42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1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34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35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61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44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6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2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1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9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838-FC7C-4925-B457-6A1B0F99A82C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C902-578D-470C-A1B1-3D0284330C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27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it.wikipedia.org/wiki/Pristiophor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A73347C-3146-4320-861A-082AA1F6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95" y="268356"/>
            <a:ext cx="6403810" cy="6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9"/>
    </mc:Choice>
    <mc:Fallback xmlns="">
      <p:transition spd="slow" advTm="918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o immagini per Chlamydoselachus">
            <a:extLst>
              <a:ext uri="{FF2B5EF4-FFF2-40B4-BE49-F238E27FC236}">
                <a16:creationId xmlns:a16="http://schemas.microsoft.com/office/drawing/2014/main" id="{ADC8FDF6-9D06-4785-8318-4E44CA8F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2" y="1338470"/>
            <a:ext cx="7196133" cy="3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7"/>
    </mc:Choice>
    <mc:Fallback xmlns="">
      <p:transition spd="slow" advTm="227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1820" y="922647"/>
            <a:ext cx="3457507" cy="3287686"/>
            <a:chOff x="446023" y="693927"/>
            <a:chExt cx="5391150" cy="5126355"/>
          </a:xfrm>
        </p:grpSpPr>
        <p:sp>
          <p:nvSpPr>
            <p:cNvPr id="3" name="object 3"/>
            <p:cNvSpPr/>
            <p:nvPr/>
          </p:nvSpPr>
          <p:spPr>
            <a:xfrm>
              <a:off x="1137919" y="2662173"/>
              <a:ext cx="4699254" cy="3157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446023" y="693927"/>
              <a:ext cx="2849879" cy="19339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56432" y="0"/>
            <a:ext cx="3488458" cy="1845295"/>
          </a:xfrm>
          <a:prstGeom prst="rect">
            <a:avLst/>
          </a:prstGeom>
        </p:spPr>
        <p:txBody>
          <a:bodyPr vert="horz" wrap="square" lIns="0" tIns="34209" rIns="0" bIns="0" rtlCol="0">
            <a:spAutoFit/>
          </a:bodyPr>
          <a:lstStyle/>
          <a:p>
            <a:pPr marL="8145">
              <a:spcBef>
                <a:spcPts val="269"/>
              </a:spcBef>
            </a:pPr>
            <a:r>
              <a:rPr sz="1600" b="1" spc="-6" dirty="0">
                <a:solidFill>
                  <a:srgbClr val="A50021"/>
                </a:solidFill>
                <a:latin typeface="Comic Sans MS"/>
                <a:cs typeface="Comic Sans MS"/>
              </a:rPr>
              <a:t>Squaliformes</a:t>
            </a:r>
            <a:endParaRPr sz="1600" dirty="0">
              <a:latin typeface="Comic Sans MS"/>
              <a:cs typeface="Comic Sans MS"/>
            </a:endParaRPr>
          </a:p>
          <a:p>
            <a:pPr marL="1044533">
              <a:spcBef>
                <a:spcPts val="199"/>
              </a:spcBef>
            </a:pPr>
            <a:r>
              <a:rPr sz="1600" i="1" spc="-38" dirty="0">
                <a:latin typeface="Comic Sans MS"/>
                <a:cs typeface="Comic Sans MS"/>
              </a:rPr>
              <a:t>Megachasma</a:t>
            </a:r>
            <a:r>
              <a:rPr sz="1600" i="1" spc="-22" dirty="0">
                <a:latin typeface="Comic Sans MS"/>
                <a:cs typeface="Comic Sans MS"/>
              </a:rPr>
              <a:t> </a:t>
            </a:r>
            <a:r>
              <a:rPr sz="1600" i="1" spc="-32" dirty="0">
                <a:latin typeface="Comic Sans MS"/>
                <a:cs typeface="Comic Sans MS"/>
              </a:rPr>
              <a:t>peolagios</a:t>
            </a:r>
            <a:endParaRPr sz="1600" dirty="0">
              <a:latin typeface="Comic Sans MS"/>
              <a:cs typeface="Comic Sans MS"/>
            </a:endParaRPr>
          </a:p>
          <a:p>
            <a:pPr>
              <a:spcBef>
                <a:spcPts val="16"/>
              </a:spcBef>
            </a:pPr>
            <a:endParaRPr sz="2800" dirty="0">
              <a:latin typeface="Comic Sans MS"/>
              <a:cs typeface="Comic Sans MS"/>
            </a:endParaRPr>
          </a:p>
          <a:p>
            <a:pPr marL="2264988" marR="3258"/>
            <a:r>
              <a:rPr sz="1400" dirty="0">
                <a:latin typeface="Comic Sans MS"/>
                <a:cs typeface="Comic Sans MS"/>
              </a:rPr>
              <a:t>La </a:t>
            </a:r>
            <a:r>
              <a:rPr sz="1400" spc="-3" dirty="0">
                <a:latin typeface="Comic Sans MS"/>
                <a:cs typeface="Comic Sans MS"/>
              </a:rPr>
              <a:t>prima </a:t>
            </a:r>
            <a:r>
              <a:rPr sz="1400" dirty="0">
                <a:latin typeface="Comic Sans MS"/>
                <a:cs typeface="Comic Sans MS"/>
              </a:rPr>
              <a:t>cattura  avvenuta </a:t>
            </a:r>
            <a:r>
              <a:rPr sz="1400" spc="-3" dirty="0">
                <a:latin typeface="Comic Sans MS"/>
                <a:cs typeface="Comic Sans MS"/>
              </a:rPr>
              <a:t>nel</a:t>
            </a:r>
            <a:r>
              <a:rPr sz="1400" spc="-61" dirty="0">
                <a:latin typeface="Comic Sans MS"/>
                <a:cs typeface="Comic Sans MS"/>
              </a:rPr>
              <a:t> </a:t>
            </a:r>
            <a:r>
              <a:rPr sz="1400" spc="-3" dirty="0">
                <a:latin typeface="Comic Sans MS"/>
                <a:cs typeface="Comic Sans MS"/>
              </a:rPr>
              <a:t>1976</a:t>
            </a:r>
            <a:endParaRPr sz="14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7437" y="4880820"/>
            <a:ext cx="3904510" cy="74688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algn="just">
              <a:spcBef>
                <a:spcPts val="64"/>
              </a:spcBef>
            </a:pPr>
            <a:r>
              <a:rPr sz="1600" spc="-3" dirty="0">
                <a:latin typeface="Comic Sans MS"/>
                <a:cs typeface="Comic Sans MS"/>
              </a:rPr>
              <a:t>Il rivestimento </a:t>
            </a:r>
            <a:r>
              <a:rPr sz="1600" dirty="0">
                <a:latin typeface="Comic Sans MS"/>
                <a:cs typeface="Comic Sans MS"/>
              </a:rPr>
              <a:t>argenteo all'interno </a:t>
            </a:r>
            <a:r>
              <a:rPr sz="1600" spc="-3" dirty="0">
                <a:latin typeface="Comic Sans MS"/>
                <a:cs typeface="Comic Sans MS"/>
              </a:rPr>
              <a:t>della  </a:t>
            </a:r>
            <a:r>
              <a:rPr sz="1600" dirty="0">
                <a:latin typeface="Comic Sans MS"/>
                <a:cs typeface="Comic Sans MS"/>
              </a:rPr>
              <a:t>grande </a:t>
            </a:r>
            <a:r>
              <a:rPr sz="1600" spc="-3" dirty="0">
                <a:latin typeface="Comic Sans MS"/>
                <a:cs typeface="Comic Sans MS"/>
              </a:rPr>
              <a:t>bocca </a:t>
            </a:r>
            <a:r>
              <a:rPr sz="1600" dirty="0">
                <a:latin typeface="Comic Sans MS"/>
                <a:cs typeface="Comic Sans MS"/>
              </a:rPr>
              <a:t>ha probabilmente </a:t>
            </a:r>
            <a:r>
              <a:rPr sz="1600" spc="-3" dirty="0">
                <a:latin typeface="Comic Sans MS"/>
                <a:cs typeface="Comic Sans MS"/>
              </a:rPr>
              <a:t>un</a:t>
            </a:r>
            <a:r>
              <a:rPr sz="1600" spc="-58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potere  </a:t>
            </a:r>
            <a:r>
              <a:rPr sz="1600" spc="-3" dirty="0">
                <a:latin typeface="Comic Sans MS"/>
                <a:cs typeface="Comic Sans MS"/>
              </a:rPr>
              <a:t>riflettente.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736" y="3746996"/>
            <a:ext cx="2536084" cy="1882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75"/>
    </mc:Choice>
    <mc:Fallback xmlns="">
      <p:transition spd="slow" advTm="7187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o immagini per megachasma">
            <a:extLst>
              <a:ext uri="{FF2B5EF4-FFF2-40B4-BE49-F238E27FC236}">
                <a16:creationId xmlns:a16="http://schemas.microsoft.com/office/drawing/2014/main" id="{347D6971-184E-4867-892E-C5B64EBB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1219200"/>
            <a:ext cx="8563469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8"/>
    </mc:Choice>
    <mc:Fallback xmlns="">
      <p:transition spd="slow" advTm="420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4196" y="781173"/>
            <a:ext cx="1789840" cy="533896"/>
          </a:xfrm>
          <a:prstGeom prst="rect">
            <a:avLst/>
          </a:prstGeom>
        </p:spPr>
        <p:txBody>
          <a:bodyPr vert="horz" wrap="square" lIns="0" tIns="70453" rIns="0" bIns="0" rtlCol="0">
            <a:spAutoFit/>
          </a:bodyPr>
          <a:lstStyle/>
          <a:p>
            <a:pPr marL="8145">
              <a:spcBef>
                <a:spcPts val="555"/>
              </a:spcBef>
            </a:pPr>
            <a:r>
              <a:rPr sz="1603" i="1" spc="-32" dirty="0">
                <a:latin typeface="Comic Sans MS"/>
                <a:cs typeface="Comic Sans MS"/>
              </a:rPr>
              <a:t>Isistius</a:t>
            </a:r>
            <a:r>
              <a:rPr sz="1603" i="1" spc="-61" dirty="0">
                <a:latin typeface="Comic Sans MS"/>
                <a:cs typeface="Comic Sans MS"/>
              </a:rPr>
              <a:t> </a:t>
            </a:r>
            <a:r>
              <a:rPr sz="1603" i="1" spc="-32" dirty="0">
                <a:latin typeface="Comic Sans MS"/>
                <a:cs typeface="Comic Sans MS"/>
              </a:rPr>
              <a:t>brasiliensis</a:t>
            </a:r>
            <a:endParaRPr sz="1603" dirty="0">
              <a:latin typeface="Comic Sans MS"/>
              <a:cs typeface="Comic Sans MS"/>
            </a:endParaRPr>
          </a:p>
          <a:p>
            <a:pPr marL="285872">
              <a:spcBef>
                <a:spcPts val="337"/>
              </a:spcBef>
            </a:pPr>
            <a:r>
              <a:rPr sz="1154" b="1" dirty="0">
                <a:latin typeface="Comic Sans MS"/>
                <a:cs typeface="Comic Sans MS"/>
              </a:rPr>
              <a:t>“Cookiecutter”</a:t>
            </a:r>
            <a:endParaRPr sz="1154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6715" y="572789"/>
            <a:ext cx="2119981" cy="165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2532681" y="2372444"/>
            <a:ext cx="5670415" cy="3975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3681" y="181263"/>
            <a:ext cx="1224177" cy="245084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1539" b="1" spc="-3" dirty="0">
                <a:solidFill>
                  <a:srgbClr val="000000"/>
                </a:solidFill>
                <a:latin typeface="Comic Sans MS"/>
                <a:cs typeface="Comic Sans MS"/>
              </a:rPr>
              <a:t>Squaliformes</a:t>
            </a:r>
            <a:endParaRPr sz="1539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36"/>
    </mc:Choice>
    <mc:Fallback xmlns="">
      <p:transition spd="slow" advTm="581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315" y="171714"/>
            <a:ext cx="2985772" cy="2116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1444487" y="2287900"/>
            <a:ext cx="4966956" cy="38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91"/>
    </mc:Choice>
    <mc:Fallback xmlns="">
      <p:transition spd="slow" advTm="627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7224" y="428604"/>
            <a:ext cx="593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/>
              <a:t>Squalomorphii</a:t>
            </a:r>
            <a:r>
              <a:rPr lang="it-IT" sz="3200" dirty="0"/>
              <a:t>: </a:t>
            </a:r>
            <a:r>
              <a:rPr lang="it-IT" sz="3200" dirty="0" err="1"/>
              <a:t>Pristiophoriformes</a:t>
            </a:r>
            <a:endParaRPr lang="it-IT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6561" y="1523812"/>
            <a:ext cx="1611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Pristiophorus"/>
              </a:rPr>
              <a:t>Pristiophorus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https://upload.wikimedia.org/wikipedia/commons/f/fd/Pristiophorus_nudipinnis_McC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545" y="1893144"/>
            <a:ext cx="6743700" cy="1514475"/>
          </a:xfrm>
          <a:prstGeom prst="rect">
            <a:avLst/>
          </a:prstGeom>
          <a:noFill/>
        </p:spPr>
      </p:pic>
      <p:pic>
        <p:nvPicPr>
          <p:cNvPr id="1029" name="Picture 5" descr="Risultati immagini per Pristiopho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57628"/>
            <a:ext cx="4088820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15"/>
    </mc:Choice>
    <mc:Fallback xmlns="">
      <p:transition spd="slow" advTm="959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480" y="428604"/>
            <a:ext cx="5156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BATOIDEI Ordine: </a:t>
            </a:r>
            <a:r>
              <a:rPr lang="it-IT" sz="3200" i="1" dirty="0" err="1"/>
              <a:t>Pristiformes</a:t>
            </a:r>
            <a:endParaRPr lang="it-IT" sz="3200" dirty="0"/>
          </a:p>
        </p:txBody>
      </p:sp>
      <p:pic>
        <p:nvPicPr>
          <p:cNvPr id="1026" name="Picture 2" descr="Risultati immagini per saw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357298"/>
            <a:ext cx="7243397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6"/>
    </mc:Choice>
    <mc:Fallback xmlns="">
      <p:transition spd="slow" advTm="344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065" y="652127"/>
            <a:ext cx="2941121" cy="3759683"/>
            <a:chOff x="1128775" y="302259"/>
            <a:chExt cx="4585970" cy="5862320"/>
          </a:xfrm>
        </p:grpSpPr>
        <p:sp>
          <p:nvSpPr>
            <p:cNvPr id="3" name="object 3"/>
            <p:cNvSpPr/>
            <p:nvPr/>
          </p:nvSpPr>
          <p:spPr>
            <a:xfrm>
              <a:off x="1133347" y="3265677"/>
              <a:ext cx="4581144" cy="2898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" name="object 4"/>
            <p:cNvSpPr/>
            <p:nvPr/>
          </p:nvSpPr>
          <p:spPr>
            <a:xfrm>
              <a:off x="1128775" y="302259"/>
              <a:ext cx="4560570" cy="3106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02355" y="60810"/>
            <a:ext cx="2180795" cy="206473"/>
          </a:xfrm>
          <a:prstGeom prst="rect">
            <a:avLst/>
          </a:prstGeom>
        </p:spPr>
        <p:txBody>
          <a:bodyPr vert="horz" wrap="square" lIns="0" tIns="8959" rIns="0" bIns="0" rtlCol="0">
            <a:spAutoFit/>
          </a:bodyPr>
          <a:lstStyle/>
          <a:p>
            <a:pPr marL="8145">
              <a:spcBef>
                <a:spcPts val="71"/>
              </a:spcBef>
            </a:pPr>
            <a:r>
              <a:rPr sz="1283" b="1" spc="-3" dirty="0" err="1">
                <a:latin typeface="Comic Sans MS"/>
                <a:cs typeface="Comic Sans MS"/>
              </a:rPr>
              <a:t>Carchariniformes</a:t>
            </a:r>
            <a:endParaRPr sz="1283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173" y="4408712"/>
            <a:ext cx="2917012" cy="189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B1B79AF1-DCE1-414C-AB51-7A787D4781D5}"/>
              </a:ext>
            </a:extLst>
          </p:cNvPr>
          <p:cNvSpPr txBox="1"/>
          <p:nvPr/>
        </p:nvSpPr>
        <p:spPr>
          <a:xfrm>
            <a:off x="4859525" y="652127"/>
            <a:ext cx="1353274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b="1" spc="-3" dirty="0">
                <a:latin typeface="Comic Sans MS"/>
                <a:cs typeface="Comic Sans MS"/>
              </a:rPr>
              <a:t>Carchariniformes</a:t>
            </a:r>
            <a:endParaRPr sz="1283">
              <a:latin typeface="Comic Sans MS"/>
              <a:cs typeface="Comic Sans M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8F95AC1-281B-4A44-B32C-9FF50C1ACCD9}"/>
              </a:ext>
            </a:extLst>
          </p:cNvPr>
          <p:cNvSpPr/>
          <p:nvPr/>
        </p:nvSpPr>
        <p:spPr>
          <a:xfrm>
            <a:off x="3816626" y="1133402"/>
            <a:ext cx="5194852" cy="1419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B70624F-F870-45F2-B054-09A4B04B51E9}"/>
              </a:ext>
            </a:extLst>
          </p:cNvPr>
          <p:cNvSpPr txBox="1"/>
          <p:nvPr/>
        </p:nvSpPr>
        <p:spPr>
          <a:xfrm>
            <a:off x="5919581" y="2733859"/>
            <a:ext cx="1724274" cy="1533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19" dirty="0">
                <a:latin typeface="Comic Sans MS"/>
                <a:cs typeface="Comic Sans MS"/>
              </a:rPr>
              <a:t>Galeus </a:t>
            </a:r>
            <a:r>
              <a:rPr sz="930" i="1" spc="-22" dirty="0">
                <a:latin typeface="Comic Sans MS"/>
                <a:cs typeface="Comic Sans MS"/>
              </a:rPr>
              <a:t>melastomus</a:t>
            </a:r>
            <a:r>
              <a:rPr sz="930" i="1" spc="3" dirty="0">
                <a:latin typeface="Comic Sans MS"/>
                <a:cs typeface="Comic Sans MS"/>
              </a:rPr>
              <a:t> </a:t>
            </a:r>
            <a:r>
              <a:rPr sz="898" spc="-3" dirty="0">
                <a:latin typeface="Comic Sans MS"/>
                <a:cs typeface="Comic Sans MS"/>
              </a:rPr>
              <a:t>(boccanegra)</a:t>
            </a:r>
            <a:endParaRPr sz="898" dirty="0">
              <a:latin typeface="Comic Sans MS"/>
              <a:cs typeface="Comic Sans MS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BBE4E65-E320-41DE-8F79-ACAA50CB7918}"/>
              </a:ext>
            </a:extLst>
          </p:cNvPr>
          <p:cNvSpPr txBox="1"/>
          <p:nvPr/>
        </p:nvSpPr>
        <p:spPr>
          <a:xfrm>
            <a:off x="4178398" y="2682699"/>
            <a:ext cx="787204" cy="14599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898" spc="-3" dirty="0">
                <a:latin typeface="Comic Sans MS"/>
                <a:cs typeface="Comic Sans MS"/>
              </a:rPr>
              <a:t>2 pinne</a:t>
            </a:r>
            <a:r>
              <a:rPr sz="898" spc="-32" dirty="0">
                <a:latin typeface="Comic Sans MS"/>
                <a:cs typeface="Comic Sans MS"/>
              </a:rPr>
              <a:t> </a:t>
            </a:r>
            <a:r>
              <a:rPr sz="898" spc="-3" dirty="0">
                <a:latin typeface="Comic Sans MS"/>
                <a:cs typeface="Comic Sans MS"/>
              </a:rPr>
              <a:t>dorsali</a:t>
            </a:r>
            <a:endParaRPr sz="898" dirty="0">
              <a:latin typeface="Comic Sans MS"/>
              <a:cs typeface="Comic Sans M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7D6C915-C703-44A1-8149-4D7E2897BA29}"/>
              </a:ext>
            </a:extLst>
          </p:cNvPr>
          <p:cNvSpPr/>
          <p:nvPr/>
        </p:nvSpPr>
        <p:spPr>
          <a:xfrm>
            <a:off x="669173" y="282795"/>
            <a:ext cx="106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spc="-32" dirty="0" err="1">
                <a:latin typeface="Comic Sans MS"/>
                <a:cs typeface="Comic Sans MS"/>
              </a:rPr>
              <a:t>Sphyrna</a:t>
            </a:r>
            <a:endParaRPr lang="it-IT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E783D18-DE07-4427-B32A-83C1B8069FB9}"/>
              </a:ext>
            </a:extLst>
          </p:cNvPr>
          <p:cNvSpPr txBox="1">
            <a:spLocks/>
          </p:cNvSpPr>
          <p:nvPr/>
        </p:nvSpPr>
        <p:spPr>
          <a:xfrm>
            <a:off x="1605141" y="-83660"/>
            <a:ext cx="1597214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it-IT" sz="2309" u="heavy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Galeomorfii</a:t>
            </a:r>
            <a:endParaRPr lang="it-IT" sz="230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7"/>
    </mc:Choice>
    <mc:Fallback xmlns="">
      <p:transition spd="slow" advTm="10532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149" y="904898"/>
            <a:ext cx="3674795" cy="3481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1777" y="404231"/>
            <a:ext cx="2500446" cy="500667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3200" dirty="0"/>
              <a:t>Lamniformes</a:t>
            </a:r>
          </a:p>
        </p:txBody>
      </p:sp>
      <p:sp>
        <p:nvSpPr>
          <p:cNvPr id="4" name="object 4"/>
          <p:cNvSpPr/>
          <p:nvPr/>
        </p:nvSpPr>
        <p:spPr>
          <a:xfrm>
            <a:off x="5742759" y="1761457"/>
            <a:ext cx="2804092" cy="2267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6672908" y="4233073"/>
            <a:ext cx="1273861" cy="1533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19" dirty="0">
                <a:latin typeface="Comic Sans MS"/>
                <a:cs typeface="Comic Sans MS"/>
              </a:rPr>
              <a:t>Carcharodon</a:t>
            </a:r>
            <a:r>
              <a:rPr sz="930" i="1" spc="-42" dirty="0">
                <a:latin typeface="Comic Sans MS"/>
                <a:cs typeface="Comic Sans MS"/>
              </a:rPr>
              <a:t> </a:t>
            </a:r>
            <a:r>
              <a:rPr sz="930" i="1" spc="-16" dirty="0">
                <a:latin typeface="Comic Sans MS"/>
                <a:cs typeface="Comic Sans MS"/>
              </a:rPr>
              <a:t>carcharias</a:t>
            </a:r>
            <a:endParaRPr sz="93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687" y="3545823"/>
            <a:ext cx="843404" cy="1533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19" dirty="0">
                <a:latin typeface="Comic Sans MS"/>
                <a:cs typeface="Comic Sans MS"/>
              </a:rPr>
              <a:t>Alopias</a:t>
            </a:r>
            <a:r>
              <a:rPr sz="930" i="1" spc="-48" dirty="0">
                <a:latin typeface="Comic Sans MS"/>
                <a:cs typeface="Comic Sans MS"/>
              </a:rPr>
              <a:t> </a:t>
            </a:r>
            <a:r>
              <a:rPr sz="930" i="1" spc="-19" dirty="0">
                <a:latin typeface="Comic Sans MS"/>
                <a:cs typeface="Comic Sans MS"/>
              </a:rPr>
              <a:t>vulpinus</a:t>
            </a:r>
            <a:endParaRPr sz="930" dirty="0">
              <a:latin typeface="Comic Sans MS"/>
              <a:cs typeface="Comic Sans MS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9BC1656E-A65B-4D88-8EE8-28F9D0AB6E16}"/>
              </a:ext>
            </a:extLst>
          </p:cNvPr>
          <p:cNvSpPr txBox="1">
            <a:spLocks/>
          </p:cNvSpPr>
          <p:nvPr/>
        </p:nvSpPr>
        <p:spPr>
          <a:xfrm>
            <a:off x="1605141" y="-83660"/>
            <a:ext cx="1597214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lang="it-IT" sz="2309" u="heavy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Galeomorfii</a:t>
            </a:r>
            <a:endParaRPr lang="it-IT" sz="230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47"/>
    </mc:Choice>
    <mc:Fallback xmlns="">
      <p:transition spd="slow" advTm="2674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6452" y="3716764"/>
            <a:ext cx="1835014" cy="274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6229197" y="1124275"/>
            <a:ext cx="2477481" cy="1883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5620492" y="3391859"/>
            <a:ext cx="2838408" cy="2640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 txBox="1"/>
          <p:nvPr/>
        </p:nvSpPr>
        <p:spPr>
          <a:xfrm>
            <a:off x="3325999" y="458789"/>
            <a:ext cx="2067635" cy="25403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600" b="1" spc="-6" dirty="0">
                <a:latin typeface="Comic Sans MS"/>
                <a:cs typeface="Comic Sans MS"/>
              </a:rPr>
              <a:t>Heterodontiformes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5395" y="981621"/>
            <a:ext cx="4038639" cy="2119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 txBox="1"/>
          <p:nvPr/>
        </p:nvSpPr>
        <p:spPr>
          <a:xfrm>
            <a:off x="740991" y="3123584"/>
            <a:ext cx="2112704" cy="763510"/>
          </a:xfrm>
          <a:prstGeom prst="rect">
            <a:avLst/>
          </a:prstGeom>
        </p:spPr>
        <p:txBody>
          <a:bodyPr vert="horz" wrap="square" lIns="0" tIns="9366" rIns="0" bIns="0" rtlCol="0">
            <a:spAutoFit/>
          </a:bodyPr>
          <a:lstStyle/>
          <a:p>
            <a:pPr marL="8145">
              <a:spcBef>
                <a:spcPts val="73"/>
              </a:spcBef>
            </a:pPr>
            <a:r>
              <a:rPr sz="1050" i="1" spc="-22" dirty="0">
                <a:latin typeface="Comic Sans MS"/>
                <a:cs typeface="Comic Sans MS"/>
              </a:rPr>
              <a:t>Heterodontus</a:t>
            </a:r>
            <a:r>
              <a:rPr sz="1050" i="1" spc="-45" dirty="0">
                <a:latin typeface="Comic Sans MS"/>
                <a:cs typeface="Comic Sans MS"/>
              </a:rPr>
              <a:t> </a:t>
            </a:r>
            <a:r>
              <a:rPr sz="1050" i="1" spc="-19" dirty="0">
                <a:latin typeface="Comic Sans MS"/>
                <a:cs typeface="Comic Sans MS"/>
              </a:rPr>
              <a:t>japonicus</a:t>
            </a:r>
            <a:endParaRPr sz="1050" dirty="0">
              <a:latin typeface="Comic Sans MS"/>
              <a:cs typeface="Comic Sans MS"/>
            </a:endParaRPr>
          </a:p>
          <a:p>
            <a:pPr marL="8145">
              <a:spcBef>
                <a:spcPts val="914"/>
              </a:spcBef>
            </a:pPr>
            <a:r>
              <a:rPr sz="1000" spc="-3" dirty="0">
                <a:latin typeface="Comic Sans MS"/>
                <a:cs typeface="Comic Sans MS"/>
              </a:rPr>
              <a:t>(squalo di </a:t>
            </a:r>
            <a:r>
              <a:rPr sz="1000" dirty="0">
                <a:latin typeface="Comic Sans MS"/>
                <a:cs typeface="Comic Sans MS"/>
              </a:rPr>
              <a:t>Port</a:t>
            </a:r>
            <a:r>
              <a:rPr sz="1000" spc="-29" dirty="0">
                <a:latin typeface="Comic Sans MS"/>
                <a:cs typeface="Comic Sans MS"/>
              </a:rPr>
              <a:t> </a:t>
            </a:r>
            <a:r>
              <a:rPr sz="1000" spc="-6" dirty="0">
                <a:latin typeface="Comic Sans MS"/>
                <a:cs typeface="Comic Sans MS"/>
              </a:rPr>
              <a:t>Jackson)</a:t>
            </a:r>
            <a:endParaRPr sz="1000" dirty="0">
              <a:latin typeface="Comic Sans MS"/>
              <a:cs typeface="Comic Sans MS"/>
            </a:endParaRPr>
          </a:p>
          <a:p>
            <a:pPr>
              <a:spcBef>
                <a:spcPts val="13"/>
              </a:spcBef>
            </a:pPr>
            <a:endParaRPr sz="1050" dirty="0">
              <a:latin typeface="Comic Sans MS"/>
              <a:cs typeface="Comic Sans MS"/>
            </a:endParaRPr>
          </a:p>
          <a:p>
            <a:pPr marL="122168"/>
            <a:r>
              <a:rPr sz="1050" spc="-3" dirty="0">
                <a:latin typeface="Comic Sans MS"/>
                <a:cs typeface="Comic Sans MS"/>
              </a:rPr>
              <a:t>2 pinne</a:t>
            </a:r>
            <a:r>
              <a:rPr sz="1050" spc="-13" dirty="0">
                <a:latin typeface="Comic Sans MS"/>
                <a:cs typeface="Comic Sans MS"/>
              </a:rPr>
              <a:t> </a:t>
            </a:r>
            <a:r>
              <a:rPr sz="1050" spc="-3" dirty="0">
                <a:latin typeface="Comic Sans MS"/>
                <a:cs typeface="Comic Sans MS"/>
              </a:rPr>
              <a:t>dorsali</a:t>
            </a:r>
            <a:endParaRPr sz="105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95645" y="2286"/>
            <a:ext cx="1597214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2309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Galeomorfii</a:t>
            </a:r>
            <a:endParaRPr sz="230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87"/>
    </mc:Choice>
    <mc:Fallback xmlns="">
      <p:transition spd="slow" advTm="834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951" y="121179"/>
            <a:ext cx="5096583" cy="442511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4"/>
              </a:spcBef>
            </a:pPr>
            <a:r>
              <a:rPr sz="1539" b="1" spc="-3" dirty="0" err="1">
                <a:solidFill>
                  <a:srgbClr val="000000"/>
                </a:solidFill>
                <a:latin typeface="Comic Sans MS"/>
                <a:cs typeface="Comic Sans MS"/>
              </a:rPr>
              <a:t>Radiazione</a:t>
            </a:r>
            <a:r>
              <a:rPr sz="1539" b="1" spc="-3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539" b="1" dirty="0" err="1">
                <a:solidFill>
                  <a:srgbClr val="000000"/>
                </a:solidFill>
                <a:latin typeface="Comic Sans MS"/>
                <a:cs typeface="Comic Sans MS"/>
              </a:rPr>
              <a:t>attuale</a:t>
            </a:r>
            <a:r>
              <a:rPr lang="it-IT" sz="1539" b="1" dirty="0">
                <a:solidFill>
                  <a:srgbClr val="000000"/>
                </a:solidFill>
                <a:latin typeface="Comic Sans MS"/>
                <a:cs typeface="Comic Sans MS"/>
              </a:rPr>
              <a:t> di elasmobranchi</a:t>
            </a:r>
            <a:r>
              <a:rPr sz="1539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539" b="1" spc="-3" dirty="0">
                <a:solidFill>
                  <a:srgbClr val="000000"/>
                </a:solidFill>
                <a:latin typeface="Comic Sans MS"/>
                <a:cs typeface="Comic Sans MS"/>
              </a:rPr>
              <a:t>(i</a:t>
            </a:r>
            <a:r>
              <a:rPr sz="1539" b="1" spc="-6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539" b="1" dirty="0">
                <a:solidFill>
                  <a:srgbClr val="000000"/>
                </a:solidFill>
                <a:latin typeface="Comic Sans MS"/>
                <a:cs typeface="Comic Sans MS"/>
              </a:rPr>
              <a:t>Neoselachii)</a:t>
            </a:r>
            <a:endParaRPr sz="1539" dirty="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3"/>
              </a:spcBef>
            </a:pPr>
            <a:r>
              <a:rPr sz="1283" b="1" spc="-3" dirty="0">
                <a:solidFill>
                  <a:srgbClr val="000000"/>
                </a:solidFill>
                <a:latin typeface="Comic Sans MS"/>
                <a:cs typeface="Comic Sans MS"/>
              </a:rPr>
              <a:t>inizio Triassico, tardo</a:t>
            </a:r>
            <a:r>
              <a:rPr sz="1283" b="1" spc="-6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283" b="1" spc="-3" dirty="0">
                <a:solidFill>
                  <a:srgbClr val="000000"/>
                </a:solidFill>
                <a:latin typeface="Comic Sans MS"/>
                <a:cs typeface="Comic Sans MS"/>
              </a:rPr>
              <a:t>Carbonifero</a:t>
            </a:r>
            <a:endParaRPr sz="1283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7152" y="4417108"/>
            <a:ext cx="6715944" cy="213637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79595" indent="-171450"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sz="1200" b="1" dirty="0">
                <a:latin typeface="Comic Sans MS"/>
                <a:cs typeface="Comic Sans MS"/>
              </a:rPr>
              <a:t>Presenza </a:t>
            </a:r>
            <a:r>
              <a:rPr sz="1200" b="1" spc="-3" dirty="0">
                <a:latin typeface="Comic Sans MS"/>
                <a:cs typeface="Comic Sans MS"/>
              </a:rPr>
              <a:t>di </a:t>
            </a:r>
            <a:r>
              <a:rPr sz="1200" b="1" dirty="0">
                <a:latin typeface="Comic Sans MS"/>
                <a:cs typeface="Comic Sans MS"/>
              </a:rPr>
              <a:t>un</a:t>
            </a:r>
            <a:r>
              <a:rPr sz="1200" b="1" spc="6" dirty="0">
                <a:latin typeface="Comic Sans MS"/>
                <a:cs typeface="Comic Sans MS"/>
              </a:rPr>
              <a:t> </a:t>
            </a:r>
            <a:r>
              <a:rPr sz="1200" b="1" spc="-3" dirty="0">
                <a:latin typeface="Comic Sans MS"/>
                <a:cs typeface="Comic Sans MS"/>
              </a:rPr>
              <a:t>rostro</a:t>
            </a:r>
            <a:endParaRPr sz="1200" dirty="0">
              <a:latin typeface="Comic Sans MS"/>
              <a:cs typeface="Comic Sans MS"/>
            </a:endParaRPr>
          </a:p>
          <a:p>
            <a:pPr marL="179595" marR="398674" indent="-171450">
              <a:lnSpc>
                <a:spcPts val="2354"/>
              </a:lnSpc>
              <a:spcBef>
                <a:spcPts val="260"/>
              </a:spcBef>
              <a:buFont typeface="Arial" panose="020B0604020202020204" pitchFamily="34" charset="0"/>
              <a:buChar char="•"/>
            </a:pPr>
            <a:r>
              <a:rPr sz="1200" b="1" spc="-3" dirty="0">
                <a:latin typeface="Comic Sans MS"/>
                <a:cs typeface="Comic Sans MS"/>
              </a:rPr>
              <a:t>Iomandibolare </a:t>
            </a:r>
            <a:r>
              <a:rPr sz="1200" b="1" dirty="0">
                <a:latin typeface="Comic Sans MS"/>
                <a:cs typeface="Comic Sans MS"/>
              </a:rPr>
              <a:t>allargato </a:t>
            </a:r>
            <a:r>
              <a:rPr sz="1200" b="1" spc="-3" dirty="0">
                <a:latin typeface="Comic Sans MS"/>
                <a:cs typeface="Comic Sans MS"/>
              </a:rPr>
              <a:t>inserito mobilmente sulla porzione  posteriore del palatoquadrato </a:t>
            </a:r>
            <a:r>
              <a:rPr sz="1200" b="1" dirty="0">
                <a:latin typeface="Comic Sans MS"/>
                <a:cs typeface="Comic Sans MS"/>
              </a:rPr>
              <a:t>e sulla </a:t>
            </a:r>
            <a:r>
              <a:rPr sz="1200" b="1" spc="-3" dirty="0" err="1">
                <a:latin typeface="Comic Sans MS"/>
                <a:cs typeface="Comic Sans MS"/>
              </a:rPr>
              <a:t>regione</a:t>
            </a:r>
            <a:r>
              <a:rPr sz="1200" b="1" spc="16" dirty="0">
                <a:latin typeface="Comic Sans MS"/>
                <a:cs typeface="Comic Sans MS"/>
              </a:rPr>
              <a:t> </a:t>
            </a:r>
            <a:r>
              <a:rPr sz="1200" b="1" dirty="0" err="1">
                <a:latin typeface="Comic Sans MS"/>
                <a:cs typeface="Comic Sans MS"/>
              </a:rPr>
              <a:t>otica</a:t>
            </a:r>
            <a:r>
              <a:rPr lang="it-IT" sz="1200" b="1" dirty="0">
                <a:latin typeface="Comic Sans MS"/>
                <a:cs typeface="Comic Sans MS"/>
              </a:rPr>
              <a:t> e p</a:t>
            </a:r>
            <a:r>
              <a:rPr sz="1200" b="1" spc="-3" dirty="0" err="1">
                <a:latin typeface="Comic Sans MS"/>
                <a:cs typeface="Comic Sans MS"/>
              </a:rPr>
              <a:t>alato</a:t>
            </a:r>
            <a:r>
              <a:rPr sz="1200" b="1" spc="-3" dirty="0">
                <a:latin typeface="Comic Sans MS"/>
                <a:cs typeface="Comic Sans MS"/>
              </a:rPr>
              <a:t> quadrato </a:t>
            </a:r>
            <a:r>
              <a:rPr sz="1200" b="1" dirty="0">
                <a:latin typeface="Comic Sans MS"/>
                <a:cs typeface="Comic Sans MS"/>
              </a:rPr>
              <a:t>connesso </a:t>
            </a:r>
            <a:r>
              <a:rPr sz="1200" b="1" spc="-3" dirty="0">
                <a:latin typeface="Comic Sans MS"/>
                <a:cs typeface="Comic Sans MS"/>
              </a:rPr>
              <a:t>dietro agli </a:t>
            </a:r>
            <a:r>
              <a:rPr sz="1200" b="1" dirty="0">
                <a:latin typeface="Comic Sans MS"/>
                <a:cs typeface="Comic Sans MS"/>
              </a:rPr>
              <a:t>occhi con </a:t>
            </a:r>
            <a:r>
              <a:rPr sz="1200" b="1" dirty="0" err="1">
                <a:latin typeface="Comic Sans MS"/>
                <a:cs typeface="Comic Sans MS"/>
              </a:rPr>
              <a:t>legamenti</a:t>
            </a:r>
            <a:r>
              <a:rPr sz="1200" b="1" spc="10" dirty="0">
                <a:latin typeface="Comic Sans MS"/>
                <a:cs typeface="Comic Sans MS"/>
              </a:rPr>
              <a:t> </a:t>
            </a:r>
            <a:r>
              <a:rPr sz="1200" b="1" spc="-3" dirty="0" err="1">
                <a:latin typeface="Comic Sans MS"/>
                <a:cs typeface="Comic Sans MS"/>
              </a:rPr>
              <a:t>elastici</a:t>
            </a:r>
            <a:r>
              <a:rPr lang="it-IT" sz="1200" dirty="0">
                <a:latin typeface="Comic Sans MS"/>
                <a:cs typeface="Comic Sans MS"/>
              </a:rPr>
              <a:t> </a:t>
            </a:r>
            <a:r>
              <a:rPr sz="1200" b="1" spc="-3" dirty="0">
                <a:latin typeface="Comic Sans MS"/>
                <a:cs typeface="Comic Sans MS"/>
              </a:rPr>
              <a:t>(sospensione </a:t>
            </a:r>
            <a:r>
              <a:rPr sz="1200" b="1" spc="-3" dirty="0" err="1">
                <a:latin typeface="Comic Sans MS"/>
                <a:cs typeface="Comic Sans MS"/>
              </a:rPr>
              <a:t>iostilica</a:t>
            </a:r>
            <a:r>
              <a:rPr sz="1200" b="1" spc="-3" dirty="0">
                <a:latin typeface="Comic Sans MS"/>
                <a:cs typeface="Comic Sans MS"/>
              </a:rPr>
              <a:t>)</a:t>
            </a:r>
            <a:r>
              <a:rPr lang="it-IT" sz="1200" b="1" dirty="0">
                <a:latin typeface="Comic Sans MS"/>
                <a:cs typeface="Comic Sans MS"/>
              </a:rPr>
              <a:t> </a:t>
            </a:r>
          </a:p>
          <a:p>
            <a:pPr marL="179595" indent="-171450" algn="just">
              <a:spcBef>
                <a:spcPts val="1119"/>
              </a:spcBef>
              <a:buFont typeface="Arial" panose="020B0604020202020204" pitchFamily="34" charset="0"/>
              <a:buChar char="•"/>
            </a:pPr>
            <a:r>
              <a:rPr lang="it-IT" sz="1200" b="1" dirty="0">
                <a:latin typeface="Comic Sans MS"/>
                <a:cs typeface="Comic Sans MS"/>
              </a:rPr>
              <a:t>Protrusione </a:t>
            </a:r>
            <a:r>
              <a:rPr lang="it-IT" sz="1200" b="1" spc="-3" dirty="0">
                <a:latin typeface="Comic Sans MS"/>
                <a:cs typeface="Comic Sans MS"/>
              </a:rPr>
              <a:t>del </a:t>
            </a:r>
            <a:r>
              <a:rPr lang="it-IT" sz="1200" b="1" spc="-3" dirty="0" err="1">
                <a:latin typeface="Comic Sans MS"/>
                <a:cs typeface="Comic Sans MS"/>
              </a:rPr>
              <a:t>palatoquadrato</a:t>
            </a:r>
            <a:r>
              <a:rPr lang="it-IT" sz="1200" b="1" spc="-3" dirty="0">
                <a:latin typeface="Comic Sans MS"/>
                <a:cs typeface="Comic Sans MS"/>
              </a:rPr>
              <a:t> </a:t>
            </a:r>
            <a:endParaRPr sz="1200" dirty="0">
              <a:latin typeface="Comic Sans MS"/>
              <a:cs typeface="Comic Sans MS"/>
            </a:endParaRPr>
          </a:p>
          <a:p>
            <a:pPr marL="179595" marR="2144449" indent="-171450" algn="just">
              <a:lnSpc>
                <a:spcPct val="190800"/>
              </a:lnSpc>
              <a:buFont typeface="Arial" panose="020B0604020202020204" pitchFamily="34" charset="0"/>
              <a:buChar char="•"/>
            </a:pPr>
            <a:r>
              <a:rPr sz="1200" b="1" dirty="0">
                <a:latin typeface="Comic Sans MS"/>
                <a:cs typeface="Comic Sans MS"/>
              </a:rPr>
              <a:t>Vertebre con centri </a:t>
            </a:r>
            <a:r>
              <a:rPr sz="1200" b="1" spc="-3" dirty="0" err="1">
                <a:latin typeface="Comic Sans MS"/>
                <a:cs typeface="Comic Sans MS"/>
              </a:rPr>
              <a:t>sviluppati</a:t>
            </a:r>
            <a:r>
              <a:rPr sz="1200" b="1" spc="-3" dirty="0">
                <a:latin typeface="Comic Sans MS"/>
                <a:cs typeface="Comic Sans MS"/>
              </a:rPr>
              <a:t> </a:t>
            </a:r>
            <a:endParaRPr lang="it-IT" sz="1200" b="1" spc="-3" dirty="0">
              <a:latin typeface="Comic Sans MS"/>
              <a:cs typeface="Comic Sans MS"/>
            </a:endParaRPr>
          </a:p>
          <a:p>
            <a:pPr marL="179595" marR="2144449" indent="-171450" algn="just">
              <a:lnSpc>
                <a:spcPct val="190800"/>
              </a:lnSpc>
              <a:buFont typeface="Arial" panose="020B0604020202020204" pitchFamily="34" charset="0"/>
              <a:buChar char="•"/>
            </a:pPr>
            <a:r>
              <a:rPr sz="1200" b="1" spc="-3" dirty="0" err="1">
                <a:latin typeface="Comic Sans MS"/>
                <a:cs typeface="Comic Sans MS"/>
              </a:rPr>
              <a:t>Evoluzione</a:t>
            </a:r>
            <a:r>
              <a:rPr sz="1200" b="1" spc="-3" dirty="0">
                <a:latin typeface="Comic Sans MS"/>
                <a:cs typeface="Comic Sans MS"/>
              </a:rPr>
              <a:t> del gigantismo</a:t>
            </a:r>
            <a:endParaRPr sz="1200" dirty="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8951" y="821728"/>
            <a:ext cx="4032537" cy="3595380"/>
            <a:chOff x="755395" y="828802"/>
            <a:chExt cx="4775835" cy="4133850"/>
          </a:xfrm>
        </p:grpSpPr>
        <p:sp>
          <p:nvSpPr>
            <p:cNvPr id="5" name="object 5"/>
            <p:cNvSpPr/>
            <p:nvPr/>
          </p:nvSpPr>
          <p:spPr>
            <a:xfrm>
              <a:off x="755395" y="3152902"/>
              <a:ext cx="4775454" cy="1809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1139443" y="828802"/>
              <a:ext cx="3807028" cy="23842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37"/>
    </mc:Choice>
    <mc:Fallback xmlns="">
      <p:transition spd="slow" advTm="3273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401" y="121527"/>
            <a:ext cx="2144958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2309" u="heavy" spc="-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Squatinimorphi</a:t>
            </a:r>
            <a:r>
              <a:rPr sz="2309" spc="-3" dirty="0">
                <a:solidFill>
                  <a:srgbClr val="000000"/>
                </a:solidFill>
              </a:rPr>
              <a:t>i</a:t>
            </a:r>
            <a:endParaRPr sz="2309"/>
          </a:p>
        </p:txBody>
      </p:sp>
      <p:sp>
        <p:nvSpPr>
          <p:cNvPr id="3" name="object 3"/>
          <p:cNvSpPr/>
          <p:nvPr/>
        </p:nvSpPr>
        <p:spPr>
          <a:xfrm>
            <a:off x="854439" y="1023674"/>
            <a:ext cx="3754213" cy="201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4756740" y="3352301"/>
            <a:ext cx="943993" cy="1533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22" dirty="0">
                <a:latin typeface="Comic Sans MS"/>
                <a:cs typeface="Comic Sans MS"/>
              </a:rPr>
              <a:t>Squatina</a:t>
            </a:r>
            <a:r>
              <a:rPr sz="930" i="1" spc="-48" dirty="0">
                <a:latin typeface="Comic Sans MS"/>
                <a:cs typeface="Comic Sans MS"/>
              </a:rPr>
              <a:t> </a:t>
            </a:r>
            <a:r>
              <a:rPr sz="930" i="1" spc="-16" dirty="0">
                <a:latin typeface="Comic Sans MS"/>
                <a:cs typeface="Comic Sans MS"/>
              </a:rPr>
              <a:t>squatina</a:t>
            </a:r>
            <a:endParaRPr sz="93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231" y="4581369"/>
            <a:ext cx="7580161" cy="623367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 marR="3258">
              <a:spcBef>
                <a:spcPts val="61"/>
              </a:spcBef>
            </a:pPr>
            <a:r>
              <a:rPr sz="2000" spc="-3" dirty="0">
                <a:latin typeface="Comic Sans MS"/>
                <a:cs typeface="Comic Sans MS"/>
              </a:rPr>
              <a:t>Corpo depresso più largo anteriormente;  bocca terminale, denti triangolari; 2 pinne  dorsali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4311" y="1031751"/>
            <a:ext cx="4126045" cy="2232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69"/>
    </mc:Choice>
    <mc:Fallback xmlns="">
      <p:transition spd="slow" advTm="672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5061" y="446313"/>
            <a:ext cx="1152054" cy="1227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3902002" y="508078"/>
            <a:ext cx="2479484" cy="1590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2210741" y="1647663"/>
            <a:ext cx="698832" cy="366799"/>
          </a:xfrm>
          <a:prstGeom prst="rect">
            <a:avLst/>
          </a:prstGeom>
        </p:spPr>
        <p:txBody>
          <a:bodyPr vert="horz" wrap="square" lIns="0" tIns="9366" rIns="0" bIns="0" rtlCol="0">
            <a:spAutoFit/>
          </a:bodyPr>
          <a:lstStyle/>
          <a:p>
            <a:pPr marL="8145">
              <a:spcBef>
                <a:spcPts val="73"/>
              </a:spcBef>
            </a:pPr>
            <a:r>
              <a:rPr sz="802" i="1" spc="-19" dirty="0">
                <a:latin typeface="Comic Sans MS"/>
                <a:cs typeface="Comic Sans MS"/>
              </a:rPr>
              <a:t>Rajia</a:t>
            </a:r>
            <a:r>
              <a:rPr sz="802" i="1" spc="-61" dirty="0">
                <a:latin typeface="Comic Sans MS"/>
                <a:cs typeface="Comic Sans MS"/>
              </a:rPr>
              <a:t> </a:t>
            </a:r>
            <a:r>
              <a:rPr sz="802" i="1" spc="-16" dirty="0">
                <a:latin typeface="Comic Sans MS"/>
                <a:cs typeface="Comic Sans MS"/>
              </a:rPr>
              <a:t>miraletus</a:t>
            </a:r>
            <a:endParaRPr sz="802">
              <a:latin typeface="Comic Sans MS"/>
              <a:cs typeface="Comic Sans MS"/>
            </a:endParaRPr>
          </a:p>
          <a:p>
            <a:pPr marL="8145">
              <a:spcBef>
                <a:spcPts val="914"/>
              </a:spcBef>
            </a:pPr>
            <a:r>
              <a:rPr sz="770" spc="-3" dirty="0">
                <a:latin typeface="Comic Sans MS"/>
                <a:cs typeface="Comic Sans MS"/>
              </a:rPr>
              <a:t>Razza</a:t>
            </a:r>
            <a:r>
              <a:rPr sz="770" spc="-55" dirty="0">
                <a:latin typeface="Comic Sans MS"/>
                <a:cs typeface="Comic Sans MS"/>
              </a:rPr>
              <a:t> </a:t>
            </a:r>
            <a:r>
              <a:rPr sz="770" spc="-3" dirty="0">
                <a:latin typeface="Comic Sans MS"/>
                <a:cs typeface="Comic Sans MS"/>
              </a:rPr>
              <a:t>occhiuta</a:t>
            </a:r>
            <a:endParaRPr sz="77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9290" y="144610"/>
            <a:ext cx="1669296" cy="245084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1539" b="1" spc="-3" dirty="0">
                <a:solidFill>
                  <a:srgbClr val="000000"/>
                </a:solidFill>
                <a:latin typeface="Comic Sans MS"/>
                <a:cs typeface="Comic Sans MS"/>
              </a:rPr>
              <a:t>Batoidei</a:t>
            </a:r>
            <a:r>
              <a:rPr sz="1539" b="1" spc="-278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924" spc="-4" baseline="2777" dirty="0"/>
              <a:t>Rajiformes</a:t>
            </a:r>
            <a:endParaRPr sz="1924" baseline="2777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9037" y="2454055"/>
            <a:ext cx="3626362" cy="395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 txBox="1"/>
          <p:nvPr/>
        </p:nvSpPr>
        <p:spPr>
          <a:xfrm>
            <a:off x="5019805" y="2944196"/>
            <a:ext cx="1765307" cy="524983"/>
          </a:xfrm>
          <a:prstGeom prst="rect">
            <a:avLst/>
          </a:prstGeom>
        </p:spPr>
        <p:txBody>
          <a:bodyPr vert="horz" wrap="square" lIns="0" tIns="9366" rIns="0" bIns="0" rtlCol="0">
            <a:spAutoFit/>
          </a:bodyPr>
          <a:lstStyle/>
          <a:p>
            <a:pPr marL="8145">
              <a:spcBef>
                <a:spcPts val="73"/>
              </a:spcBef>
            </a:pPr>
            <a:r>
              <a:rPr sz="1400" i="1" spc="-16" dirty="0">
                <a:latin typeface="Comic Sans MS"/>
                <a:cs typeface="Comic Sans MS"/>
              </a:rPr>
              <a:t>Heliobatis</a:t>
            </a:r>
            <a:endParaRPr sz="1400" dirty="0">
              <a:latin typeface="Comic Sans MS"/>
              <a:cs typeface="Comic Sans MS"/>
            </a:endParaRPr>
          </a:p>
          <a:p>
            <a:pPr marL="8145">
              <a:spcBef>
                <a:spcPts val="914"/>
              </a:spcBef>
            </a:pPr>
            <a:r>
              <a:rPr sz="1200" spc="-3" dirty="0">
                <a:latin typeface="Comic Sans MS"/>
                <a:cs typeface="Comic Sans MS"/>
              </a:rPr>
              <a:t>Eocene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DBC8A5-3563-473D-92E7-A9880C3DDDA3}"/>
              </a:ext>
            </a:extLst>
          </p:cNvPr>
          <p:cNvSpPr/>
          <p:nvPr/>
        </p:nvSpPr>
        <p:spPr>
          <a:xfrm>
            <a:off x="6053473" y="23872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600 </a:t>
            </a:r>
            <a:r>
              <a:rPr lang="it-IT" dirty="0" err="1">
                <a:solidFill>
                  <a:srgbClr val="222222"/>
                </a:solidFill>
                <a:latin typeface="Arial" panose="020B0604020202020204" pitchFamily="34" charset="0"/>
              </a:rPr>
              <a:t>species</a:t>
            </a: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 in 26 families. 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00"/>
    </mc:Choice>
    <mc:Fallback xmlns="">
      <p:transition spd="slow" advTm="2302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852" y="1325218"/>
            <a:ext cx="7739269" cy="421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73"/>
    </mc:Choice>
    <mc:Fallback xmlns="">
      <p:transition spd="slow" advTm="7557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6032" y="898055"/>
            <a:ext cx="4412960" cy="2865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3642179" y="392880"/>
            <a:ext cx="1141507" cy="19564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18" i="1" spc="-29" dirty="0">
                <a:latin typeface="Comic Sans MS"/>
                <a:cs typeface="Comic Sans MS"/>
              </a:rPr>
              <a:t>Pristis</a:t>
            </a:r>
            <a:r>
              <a:rPr sz="1218" i="1" spc="-61" dirty="0">
                <a:latin typeface="Comic Sans MS"/>
                <a:cs typeface="Comic Sans MS"/>
              </a:rPr>
              <a:t> </a:t>
            </a:r>
            <a:r>
              <a:rPr sz="1218" i="1" spc="-35" dirty="0">
                <a:latin typeface="Comic Sans MS"/>
                <a:cs typeface="Comic Sans MS"/>
              </a:rPr>
              <a:t>pectinata</a:t>
            </a:r>
            <a:endParaRPr sz="1218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6032" y="3763617"/>
            <a:ext cx="3870034" cy="3061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1236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93"/>
    </mc:Choice>
    <mc:Fallback xmlns="">
      <p:transition spd="slow" advTm="13409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5277" y="1076105"/>
            <a:ext cx="4369159" cy="3285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2354355" y="4633098"/>
            <a:ext cx="2514329" cy="36345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3" dirty="0">
                <a:latin typeface="Comic Sans MS"/>
                <a:cs typeface="Comic Sans MS"/>
              </a:rPr>
              <a:t>Sviluppo di una torpedine.</a:t>
            </a:r>
            <a:endParaRPr sz="1154" dirty="0">
              <a:latin typeface="Comic Sans MS"/>
              <a:cs typeface="Comic Sans MS"/>
            </a:endParaRPr>
          </a:p>
          <a:p>
            <a:pPr marL="8145"/>
            <a:r>
              <a:rPr sz="1154" dirty="0">
                <a:latin typeface="Comic Sans MS"/>
                <a:cs typeface="Comic Sans MS"/>
              </a:rPr>
              <a:t>Pinne pelviche, </a:t>
            </a:r>
            <a:r>
              <a:rPr sz="1154" spc="-3" dirty="0">
                <a:latin typeface="Comic Sans MS"/>
                <a:cs typeface="Comic Sans MS"/>
              </a:rPr>
              <a:t>organi elettrici,</a:t>
            </a:r>
            <a:r>
              <a:rPr sz="1154" spc="-51" dirty="0">
                <a:latin typeface="Comic Sans MS"/>
                <a:cs typeface="Comic Sans MS"/>
              </a:rPr>
              <a:t> </a:t>
            </a:r>
            <a:r>
              <a:rPr sz="1154" spc="-3" dirty="0">
                <a:latin typeface="Comic Sans MS"/>
                <a:cs typeface="Comic Sans MS"/>
              </a:rPr>
              <a:t>occhi</a:t>
            </a:r>
            <a:endParaRPr sz="1154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15"/>
    </mc:Choice>
    <mc:Fallback xmlns="">
      <p:transition spd="slow" advTm="13891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3240" y="486087"/>
            <a:ext cx="1676708" cy="252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object 3"/>
          <p:cNvSpPr/>
          <p:nvPr/>
        </p:nvSpPr>
        <p:spPr>
          <a:xfrm>
            <a:off x="2651922" y="683519"/>
            <a:ext cx="1832601" cy="123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4015051" y="189613"/>
            <a:ext cx="1154946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3" dirty="0">
                <a:solidFill>
                  <a:srgbClr val="A50021"/>
                </a:solidFill>
                <a:latin typeface="Comic Sans MS"/>
                <a:cs typeface="Comic Sans MS"/>
              </a:rPr>
              <a:t>Torpediniformes</a:t>
            </a:r>
            <a:endParaRPr sz="1154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1267" y="3462720"/>
            <a:ext cx="4066036" cy="2245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2828993" y="2107064"/>
            <a:ext cx="859286" cy="366799"/>
          </a:xfrm>
          <a:prstGeom prst="rect">
            <a:avLst/>
          </a:prstGeom>
        </p:spPr>
        <p:txBody>
          <a:bodyPr vert="horz" wrap="square" lIns="0" tIns="9366" rIns="0" bIns="0" rtlCol="0">
            <a:spAutoFit/>
          </a:bodyPr>
          <a:lstStyle/>
          <a:p>
            <a:pPr marL="8145">
              <a:spcBef>
                <a:spcPts val="73"/>
              </a:spcBef>
            </a:pPr>
            <a:r>
              <a:rPr sz="802" i="1" spc="-22" dirty="0">
                <a:latin typeface="Comic Sans MS"/>
                <a:cs typeface="Comic Sans MS"/>
              </a:rPr>
              <a:t>Torpedo</a:t>
            </a:r>
            <a:r>
              <a:rPr sz="802" i="1" spc="-26" dirty="0">
                <a:latin typeface="Comic Sans MS"/>
                <a:cs typeface="Comic Sans MS"/>
              </a:rPr>
              <a:t> </a:t>
            </a:r>
            <a:r>
              <a:rPr sz="802" i="1" spc="-19" dirty="0">
                <a:latin typeface="Comic Sans MS"/>
                <a:cs typeface="Comic Sans MS"/>
              </a:rPr>
              <a:t>torpedo</a:t>
            </a:r>
            <a:endParaRPr sz="802">
              <a:latin typeface="Comic Sans MS"/>
              <a:cs typeface="Comic Sans MS"/>
            </a:endParaRPr>
          </a:p>
          <a:p>
            <a:pPr marL="8145">
              <a:spcBef>
                <a:spcPts val="917"/>
              </a:spcBef>
            </a:pPr>
            <a:r>
              <a:rPr sz="770" spc="-3" dirty="0">
                <a:latin typeface="Comic Sans MS"/>
                <a:cs typeface="Comic Sans MS"/>
              </a:rPr>
              <a:t>Torpedine</a:t>
            </a:r>
            <a:r>
              <a:rPr sz="770" spc="-35" dirty="0">
                <a:latin typeface="Comic Sans MS"/>
                <a:cs typeface="Comic Sans MS"/>
              </a:rPr>
              <a:t> </a:t>
            </a:r>
            <a:r>
              <a:rPr sz="770" spc="-3" dirty="0">
                <a:latin typeface="Comic Sans MS"/>
                <a:cs typeface="Comic Sans MS"/>
              </a:rPr>
              <a:t>ocellata</a:t>
            </a:r>
            <a:endParaRPr sz="77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7641" y="3226843"/>
            <a:ext cx="2213375" cy="54414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785538">
              <a:spcBef>
                <a:spcPts val="64"/>
              </a:spcBef>
            </a:pPr>
            <a:r>
              <a:rPr sz="770" dirty="0">
                <a:latin typeface="Comic Sans MS"/>
                <a:cs typeface="Comic Sans MS"/>
              </a:rPr>
              <a:t>80 mV differenza di</a:t>
            </a:r>
            <a:r>
              <a:rPr sz="770" spc="-61" dirty="0">
                <a:latin typeface="Comic Sans MS"/>
                <a:cs typeface="Comic Sans MS"/>
              </a:rPr>
              <a:t> </a:t>
            </a:r>
            <a:r>
              <a:rPr sz="770" dirty="0">
                <a:latin typeface="Comic Sans MS"/>
                <a:cs typeface="Comic Sans MS"/>
              </a:rPr>
              <a:t>potenziale</a:t>
            </a:r>
            <a:endParaRPr sz="770">
              <a:latin typeface="Comic Sans MS"/>
              <a:cs typeface="Comic Sans MS"/>
            </a:endParaRPr>
          </a:p>
          <a:p>
            <a:pPr marL="8145">
              <a:spcBef>
                <a:spcPts val="35"/>
              </a:spcBef>
            </a:pPr>
            <a:r>
              <a:rPr sz="898" spc="-3" dirty="0">
                <a:latin typeface="Comic Sans MS"/>
                <a:cs typeface="Comic Sans MS"/>
              </a:rPr>
              <a:t>Acetilcolina</a:t>
            </a:r>
            <a:endParaRPr sz="898">
              <a:latin typeface="Comic Sans MS"/>
              <a:cs typeface="Comic Sans MS"/>
            </a:endParaRPr>
          </a:p>
          <a:p>
            <a:pPr marL="8145">
              <a:spcBef>
                <a:spcPts val="1074"/>
              </a:spcBef>
            </a:pPr>
            <a:r>
              <a:rPr sz="898" spc="-3" dirty="0">
                <a:latin typeface="Comic Sans MS"/>
                <a:cs typeface="Comic Sans MS"/>
              </a:rPr>
              <a:t>Na</a:t>
            </a:r>
            <a:r>
              <a:rPr sz="898" spc="-10" dirty="0">
                <a:latin typeface="Comic Sans MS"/>
                <a:cs typeface="Comic Sans MS"/>
              </a:rPr>
              <a:t> </a:t>
            </a:r>
            <a:r>
              <a:rPr sz="898" spc="-3" dirty="0">
                <a:latin typeface="Comic Sans MS"/>
                <a:cs typeface="Comic Sans MS"/>
              </a:rPr>
              <a:t>+</a:t>
            </a:r>
            <a:endParaRPr sz="898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25"/>
    </mc:Choice>
    <mc:Fallback xmlns="">
      <p:transition spd="slow" advTm="6352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3704" y="502836"/>
            <a:ext cx="1115036" cy="19564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18" b="1" i="1" spc="-42" dirty="0">
                <a:latin typeface="Comic Sans MS"/>
                <a:cs typeface="Comic Sans MS"/>
              </a:rPr>
              <a:t>Manta</a:t>
            </a:r>
            <a:r>
              <a:rPr sz="1218" b="1" i="1" spc="-61" dirty="0">
                <a:latin typeface="Comic Sans MS"/>
                <a:cs typeface="Comic Sans MS"/>
              </a:rPr>
              <a:t> </a:t>
            </a:r>
            <a:r>
              <a:rPr sz="1218" b="1" i="1" spc="-35" dirty="0">
                <a:latin typeface="Comic Sans MS"/>
                <a:cs typeface="Comic Sans MS"/>
              </a:rPr>
              <a:t>birostris</a:t>
            </a:r>
            <a:endParaRPr sz="1218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3637" y="766108"/>
            <a:ext cx="4141678" cy="275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2767744" y="3847807"/>
            <a:ext cx="2707362" cy="1799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2779146" y="3568410"/>
            <a:ext cx="1236802" cy="19564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218" i="1" spc="-35" dirty="0">
                <a:latin typeface="Comic Sans MS"/>
                <a:cs typeface="Comic Sans MS"/>
              </a:rPr>
              <a:t>Myliobatis</a:t>
            </a:r>
            <a:r>
              <a:rPr sz="1218" i="1" spc="-58" dirty="0">
                <a:latin typeface="Comic Sans MS"/>
                <a:cs typeface="Comic Sans MS"/>
              </a:rPr>
              <a:t> </a:t>
            </a:r>
            <a:r>
              <a:rPr sz="1218" i="1" spc="-29" dirty="0">
                <a:latin typeface="Comic Sans MS"/>
                <a:cs typeface="Comic Sans MS"/>
              </a:rPr>
              <a:t>Aquila</a:t>
            </a:r>
            <a:r>
              <a:rPr sz="1154" spc="-29" dirty="0">
                <a:latin typeface="Comic Sans MS"/>
                <a:cs typeface="Comic Sans MS"/>
              </a:rPr>
              <a:t>)</a:t>
            </a:r>
            <a:endParaRPr sz="1154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2573" y="38887"/>
            <a:ext cx="2016676" cy="323606"/>
          </a:xfrm>
          <a:prstGeom prst="rect">
            <a:avLst/>
          </a:prstGeom>
        </p:spPr>
        <p:txBody>
          <a:bodyPr vert="horz" wrap="square" lIns="0" tIns="7738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1"/>
              </a:spcBef>
            </a:pPr>
            <a:r>
              <a:rPr sz="2052" spc="-3" dirty="0">
                <a:solidFill>
                  <a:srgbClr val="000000"/>
                </a:solidFill>
              </a:rPr>
              <a:t>Myliobatiformes</a:t>
            </a:r>
            <a:endParaRPr sz="2052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45"/>
    </mc:Choice>
    <mc:Fallback xmlns="">
      <p:transition spd="slow" advTm="592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993" y="3026646"/>
            <a:ext cx="4756624" cy="3413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050" name="Picture 2" descr="Risultato immagini per hyostyly skull shark">
            <a:extLst>
              <a:ext uri="{FF2B5EF4-FFF2-40B4-BE49-F238E27FC236}">
                <a16:creationId xmlns:a16="http://schemas.microsoft.com/office/drawing/2014/main" id="{81079D2E-EDD0-4F31-B0C1-404B1761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12" y="280160"/>
            <a:ext cx="48768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55"/>
    </mc:Choice>
    <mc:Fallback xmlns="">
      <p:transition spd="slow" advTm="545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0261" y="50231"/>
            <a:ext cx="5175184" cy="52888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600" b="1" spc="-3" dirty="0">
                <a:solidFill>
                  <a:srgbClr val="A50021"/>
                </a:solidFill>
                <a:latin typeface="Comic Sans MS"/>
                <a:cs typeface="Comic Sans MS"/>
              </a:rPr>
              <a:t>tassonomia (tradizionale) </a:t>
            </a:r>
            <a:r>
              <a:rPr sz="1600" b="1" spc="-3" dirty="0" err="1">
                <a:solidFill>
                  <a:srgbClr val="A50021"/>
                </a:solidFill>
                <a:latin typeface="Comic Sans MS"/>
                <a:cs typeface="Comic Sans MS"/>
              </a:rPr>
              <a:t>dei</a:t>
            </a:r>
            <a:r>
              <a:rPr sz="1600" b="1" spc="-3" dirty="0">
                <a:solidFill>
                  <a:srgbClr val="A50021"/>
                </a:solidFill>
                <a:latin typeface="Comic Sans MS"/>
                <a:cs typeface="Comic Sans MS"/>
              </a:rPr>
              <a:t> </a:t>
            </a:r>
            <a:r>
              <a:rPr lang="it-IT" sz="1600" b="1" spc="-3" dirty="0" err="1">
                <a:solidFill>
                  <a:srgbClr val="A50021"/>
                </a:solidFill>
                <a:latin typeface="Comic Sans MS"/>
                <a:cs typeface="Comic Sans MS"/>
              </a:rPr>
              <a:t>neoselaci</a:t>
            </a:r>
            <a:r>
              <a:rPr lang="it-IT" sz="1600" b="1" spc="-3" dirty="0">
                <a:solidFill>
                  <a:srgbClr val="A50021"/>
                </a:solidFill>
                <a:latin typeface="Comic Sans MS"/>
                <a:cs typeface="Comic Sans MS"/>
              </a:rPr>
              <a:t> attuali</a:t>
            </a:r>
            <a:endParaRPr sz="1200" dirty="0">
              <a:latin typeface="Comic Sans MS"/>
              <a:cs typeface="Comic Sans MS"/>
            </a:endParaRPr>
          </a:p>
          <a:p>
            <a:pPr marL="296053" algn="ctr">
              <a:spcBef>
                <a:spcPts val="686"/>
              </a:spcBef>
            </a:pPr>
            <a:r>
              <a:rPr sz="1200" spc="-3" dirty="0">
                <a:solidFill>
                  <a:srgbClr val="A50021"/>
                </a:solidFill>
                <a:latin typeface="Comic Sans MS"/>
                <a:cs typeface="Comic Sans MS"/>
              </a:rPr>
              <a:t>950 specie</a:t>
            </a:r>
            <a:r>
              <a:rPr sz="1200" dirty="0">
                <a:solidFill>
                  <a:srgbClr val="A50021"/>
                </a:solidFill>
                <a:latin typeface="Comic Sans MS"/>
                <a:cs typeface="Comic Sans MS"/>
              </a:rPr>
              <a:t> </a:t>
            </a:r>
            <a:r>
              <a:rPr sz="1200" spc="-3" dirty="0">
                <a:solidFill>
                  <a:srgbClr val="A50021"/>
                </a:solidFill>
                <a:latin typeface="Comic Sans MS"/>
                <a:cs typeface="Comic Sans MS"/>
              </a:rPr>
              <a:t>riconosciute</a:t>
            </a:r>
            <a:endParaRPr sz="1200" dirty="0">
              <a:latin typeface="Comic Sans MS"/>
              <a:cs typeface="Comic Sans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05933"/>
              </p:ext>
            </p:extLst>
          </p:nvPr>
        </p:nvGraphicFramePr>
        <p:xfrm>
          <a:off x="2197205" y="837166"/>
          <a:ext cx="4749590" cy="3467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562"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Superordini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2362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97536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Ordini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2362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907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Squalimorphii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3168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9867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dirty="0" err="1">
                          <a:latin typeface="Comic Sans MS" panose="030F0702030302020204" pitchFamily="66" charset="0"/>
                          <a:cs typeface="Comic Sans MS"/>
                        </a:rPr>
                        <a:t>Hexanchiform</a:t>
                      </a:r>
                      <a:r>
                        <a:rPr sz="1200" spc="5" dirty="0" err="1">
                          <a:latin typeface="Comic Sans MS" panose="030F0702030302020204" pitchFamily="66" charset="0"/>
                          <a:cs typeface="Comic Sans MS"/>
                        </a:rPr>
                        <a:t>e</a:t>
                      </a:r>
                      <a:r>
                        <a:rPr sz="1200" dirty="0" err="1">
                          <a:latin typeface="Comic Sans MS" panose="030F0702030302020204" pitchFamily="66" charset="0"/>
                          <a:cs typeface="Comic Sans MS"/>
                        </a:rPr>
                        <a:t>s</a:t>
                      </a:r>
                      <a:r>
                        <a:rPr sz="1200" dirty="0">
                          <a:latin typeface="Comic Sans MS" panose="030F0702030302020204" pitchFamily="66" charset="0"/>
                          <a:cs typeface="Comic Sans MS"/>
                        </a:rPr>
                        <a:t>  </a:t>
                      </a:r>
                      <a:r>
                        <a:rPr sz="1200" spc="-5" dirty="0" err="1">
                          <a:latin typeface="Comic Sans MS" panose="030F0702030302020204" pitchFamily="66" charset="0"/>
                          <a:cs typeface="Comic Sans MS"/>
                        </a:rPr>
                        <a:t>Squaliformes</a:t>
                      </a:r>
                      <a:endParaRPr lang="it-IT" sz="1200" spc="-5" dirty="0">
                        <a:latin typeface="Comic Sans MS" panose="030F0702030302020204" pitchFamily="66" charset="0"/>
                        <a:cs typeface="Comic Sans MS"/>
                      </a:endParaRPr>
                    </a:p>
                    <a:p>
                      <a:pPr marL="137160" marR="9867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it-IT" sz="1200" b="1" i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Pristiophoriformes</a:t>
                      </a:r>
                      <a:endParaRPr sz="1200" dirty="0">
                        <a:latin typeface="Comic Sans MS" panose="030F0702030302020204" pitchFamily="66" charset="0"/>
                        <a:cs typeface="Comic Sans MS"/>
                      </a:endParaRPr>
                    </a:p>
                  </a:txBody>
                  <a:tcPr marL="0" marR="0" marT="45204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86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Batoidea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3168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9550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b="1" spc="-5" dirty="0">
                          <a:latin typeface="Comic Sans MS"/>
                          <a:cs typeface="Comic Sans MS"/>
                        </a:rPr>
                        <a:t>Rajiformes  </a:t>
                      </a:r>
                      <a:r>
                        <a:rPr sz="1200" b="1" dirty="0" err="1">
                          <a:latin typeface="Comic Sans MS"/>
                          <a:cs typeface="Comic Sans MS"/>
                        </a:rPr>
                        <a:t>Tor</a:t>
                      </a:r>
                      <a:r>
                        <a:rPr sz="1200" b="1" spc="5" dirty="0" err="1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sz="1200" b="1" dirty="0" err="1">
                          <a:latin typeface="Comic Sans MS"/>
                          <a:cs typeface="Comic Sans MS"/>
                        </a:rPr>
                        <a:t>edi</a:t>
                      </a:r>
                      <a:r>
                        <a:rPr sz="1200" b="1" spc="5" dirty="0" err="1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200" b="1" spc="-5" dirty="0" err="1">
                          <a:latin typeface="Comic Sans MS"/>
                          <a:cs typeface="Comic Sans MS"/>
                        </a:rPr>
                        <a:t>ifor</a:t>
                      </a:r>
                      <a:r>
                        <a:rPr sz="1200" b="1" spc="5" dirty="0" err="1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200" b="1" dirty="0" err="1">
                          <a:latin typeface="Comic Sans MS"/>
                          <a:cs typeface="Comic Sans MS"/>
                        </a:rPr>
                        <a:t>es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  </a:t>
                      </a:r>
                      <a:r>
                        <a:rPr sz="1200" b="1" spc="-5" dirty="0" err="1">
                          <a:latin typeface="Comic Sans MS"/>
                          <a:cs typeface="Comic Sans MS"/>
                        </a:rPr>
                        <a:t>Myliobatiformes</a:t>
                      </a:r>
                      <a:endParaRPr lang="it-IT" sz="1200" b="1" spc="-5" dirty="0">
                        <a:latin typeface="Comic Sans MS"/>
                        <a:cs typeface="Comic Sans MS"/>
                      </a:endParaRPr>
                    </a:p>
                    <a:p>
                      <a:pPr marL="137160" marR="9550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lang="it-IT" sz="1200" b="1" spc="-5" dirty="0" err="1">
                          <a:latin typeface="Comic Sans MS"/>
                          <a:cs typeface="Comic Sans MS"/>
                        </a:rPr>
                        <a:t>Pristiformes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92037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07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omic Sans MS"/>
                          <a:cs typeface="Comic Sans MS"/>
                        </a:rPr>
                        <a:t>Squatinimorphii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2362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0119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dirty="0">
                          <a:latin typeface="Comic Sans MS"/>
                          <a:cs typeface="Comic Sans MS"/>
                        </a:rPr>
                        <a:t>Squatinimorp</a:t>
                      </a:r>
                      <a:r>
                        <a:rPr sz="1200" b="1" spc="5" dirty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1200" b="1" dirty="0">
                          <a:latin typeface="Comic Sans MS"/>
                          <a:cs typeface="Comic Sans MS"/>
                        </a:rPr>
                        <a:t>es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43168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86"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5" dirty="0">
                          <a:latin typeface="Comic Sans MS"/>
                          <a:cs typeface="Comic Sans MS"/>
                        </a:rPr>
                        <a:t>Galeomorfii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43168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733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omic Sans MS"/>
                          <a:cs typeface="Comic Sans MS"/>
                        </a:rPr>
                        <a:t>Heterodontiformes  </a:t>
                      </a:r>
                      <a:r>
                        <a:rPr sz="1200" spc="-5" dirty="0">
                          <a:latin typeface="Comic Sans MS"/>
                          <a:cs typeface="Comic Sans MS"/>
                        </a:rPr>
                        <a:t>Orectolobiformes  Lamniformes  Carchariniformes</a:t>
                      </a:r>
                      <a:endParaRPr sz="1200" dirty="0">
                        <a:latin typeface="Comic Sans MS"/>
                        <a:cs typeface="Comic Sans MS"/>
                      </a:endParaRPr>
                    </a:p>
                  </a:txBody>
                  <a:tcPr marL="0" marR="0" marT="2362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162445" y="4820337"/>
            <a:ext cx="2190161" cy="1653006"/>
            <a:chOff x="1475822" y="6420985"/>
            <a:chExt cx="3415029" cy="2577465"/>
          </a:xfrm>
        </p:grpSpPr>
        <p:sp>
          <p:nvSpPr>
            <p:cNvPr id="5" name="object 5"/>
            <p:cNvSpPr/>
            <p:nvPr/>
          </p:nvSpPr>
          <p:spPr>
            <a:xfrm>
              <a:off x="1475822" y="6420985"/>
              <a:ext cx="3414505" cy="2577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2559050" y="6615429"/>
              <a:ext cx="1625600" cy="1028700"/>
            </a:xfrm>
            <a:custGeom>
              <a:avLst/>
              <a:gdLst/>
              <a:ahLst/>
              <a:cxnLst/>
              <a:rect l="l" t="t" r="r" b="b"/>
              <a:pathLst>
                <a:path w="1625600" h="1028700">
                  <a:moveTo>
                    <a:pt x="1269491" y="0"/>
                  </a:moveTo>
                  <a:lnTo>
                    <a:pt x="0" y="0"/>
                  </a:lnTo>
                  <a:lnTo>
                    <a:pt x="0" y="203454"/>
                  </a:lnTo>
                  <a:lnTo>
                    <a:pt x="1269491" y="203454"/>
                  </a:lnTo>
                  <a:lnTo>
                    <a:pt x="1269491" y="0"/>
                  </a:lnTo>
                  <a:close/>
                </a:path>
                <a:path w="1625600" h="1028700">
                  <a:moveTo>
                    <a:pt x="1269491" y="228600"/>
                  </a:moveTo>
                  <a:lnTo>
                    <a:pt x="12191" y="228600"/>
                  </a:lnTo>
                  <a:lnTo>
                    <a:pt x="12191" y="470154"/>
                  </a:lnTo>
                  <a:lnTo>
                    <a:pt x="1269491" y="470154"/>
                  </a:lnTo>
                  <a:lnTo>
                    <a:pt x="1269491" y="228600"/>
                  </a:lnTo>
                  <a:close/>
                </a:path>
                <a:path w="1625600" h="1028700">
                  <a:moveTo>
                    <a:pt x="1625346" y="813054"/>
                  </a:moveTo>
                  <a:lnTo>
                    <a:pt x="88392" y="813054"/>
                  </a:lnTo>
                  <a:lnTo>
                    <a:pt x="88392" y="1028700"/>
                  </a:lnTo>
                  <a:lnTo>
                    <a:pt x="1625346" y="1028700"/>
                  </a:lnTo>
                  <a:lnTo>
                    <a:pt x="1625346" y="81305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690"/>
    </mc:Choice>
    <mc:Fallback xmlns="">
      <p:transition spd="slow" advTm="1886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1079" y="238540"/>
            <a:ext cx="4757530" cy="6460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0385BB-6913-4B95-B786-D0958ABC3446}"/>
              </a:ext>
            </a:extLst>
          </p:cNvPr>
          <p:cNvSpPr txBox="1"/>
          <p:nvPr/>
        </p:nvSpPr>
        <p:spPr>
          <a:xfrm>
            <a:off x="636104" y="424070"/>
            <a:ext cx="744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Squalimorfi</a:t>
            </a:r>
            <a:r>
              <a:rPr lang="it-IT" dirty="0"/>
              <a:t>                                                                                                 </a:t>
            </a:r>
            <a:r>
              <a:rPr lang="it-IT" dirty="0" err="1"/>
              <a:t>Galeomorfi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58"/>
    </mc:Choice>
    <mc:Fallback xmlns="">
      <p:transition spd="slow" advTm="1116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A32B6B-8DFE-465C-9427-8D719F8312CA}"/>
              </a:ext>
            </a:extLst>
          </p:cNvPr>
          <p:cNvSpPr/>
          <p:nvPr/>
        </p:nvSpPr>
        <p:spPr>
          <a:xfrm>
            <a:off x="1060174" y="2259229"/>
            <a:ext cx="7407965" cy="267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C21D1E-55A2-47DB-9CD0-10B3DAE0031A}"/>
              </a:ext>
            </a:extLst>
          </p:cNvPr>
          <p:cNvSpPr txBox="1"/>
          <p:nvPr/>
        </p:nvSpPr>
        <p:spPr>
          <a:xfrm>
            <a:off x="1192696" y="1192696"/>
            <a:ext cx="744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Squalimorfi</a:t>
            </a:r>
            <a:r>
              <a:rPr lang="it-IT" dirty="0"/>
              <a:t>                                                                                                 </a:t>
            </a:r>
            <a:r>
              <a:rPr lang="it-IT" dirty="0" err="1"/>
              <a:t>Galeomorfi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97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22"/>
    </mc:Choice>
    <mc:Fallback xmlns="">
      <p:transition spd="slow" advTm="701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04041" y="735967"/>
            <a:ext cx="3803855" cy="2143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120816" y="3697452"/>
            <a:ext cx="3803854" cy="1749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4408996" y="3697453"/>
            <a:ext cx="3803854" cy="1749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 txBox="1"/>
          <p:nvPr/>
        </p:nvSpPr>
        <p:spPr>
          <a:xfrm>
            <a:off x="2244841" y="3286709"/>
            <a:ext cx="1349609" cy="28458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796" u="heavy" dirty="0">
                <a:solidFill>
                  <a:srgbClr val="009A9A"/>
                </a:solidFill>
                <a:uFill>
                  <a:solidFill>
                    <a:srgbClr val="009A9A"/>
                  </a:solidFill>
                </a:uFill>
                <a:latin typeface="Arial"/>
                <a:cs typeface="Arial"/>
              </a:rPr>
              <a:t>Squali</a:t>
            </a:r>
            <a:r>
              <a:rPr lang="it-IT" sz="1796" u="heavy" dirty="0" err="1">
                <a:solidFill>
                  <a:srgbClr val="009A9A"/>
                </a:solidFill>
                <a:uFill>
                  <a:solidFill>
                    <a:srgbClr val="009A9A"/>
                  </a:solidFill>
                </a:uFill>
                <a:latin typeface="Arial"/>
                <a:cs typeface="Arial"/>
              </a:rPr>
              <a:t>morphi</a:t>
            </a:r>
            <a:endParaRPr sz="1796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2716" y="143961"/>
            <a:ext cx="1221734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539" b="1" spc="-3" dirty="0">
                <a:latin typeface="Arial"/>
                <a:cs typeface="Arial"/>
              </a:rPr>
              <a:t>Galeomorphi</a:t>
            </a:r>
            <a:endParaRPr sz="1539">
              <a:latin typeface="Arial"/>
              <a:cs typeface="Arial"/>
            </a:endParaRPr>
          </a:p>
        </p:txBody>
      </p:sp>
      <p:pic>
        <p:nvPicPr>
          <p:cNvPr id="1026" name="Picture 2" descr="Risultato immagini per squalo bianco">
            <a:extLst>
              <a:ext uri="{FF2B5EF4-FFF2-40B4-BE49-F238E27FC236}">
                <a16:creationId xmlns:a16="http://schemas.microsoft.com/office/drawing/2014/main" id="{498D62C8-4FB7-498E-928C-90D62A385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9" y="776515"/>
            <a:ext cx="3614897" cy="21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97"/>
    </mc:Choice>
    <mc:Fallback xmlns="">
      <p:transition spd="slow" advTm="1181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0975" y="431034"/>
            <a:ext cx="1269789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b="1" spc="-6" dirty="0">
                <a:solidFill>
                  <a:srgbClr val="A50021"/>
                </a:solidFill>
                <a:latin typeface="Comic Sans MS"/>
                <a:cs typeface="Comic Sans MS"/>
              </a:rPr>
              <a:t>Hexanchiformes</a:t>
            </a:r>
            <a:endParaRPr sz="1283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5168" y="3361946"/>
            <a:ext cx="1020962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b="1" spc="-6" dirty="0">
                <a:solidFill>
                  <a:srgbClr val="A50021"/>
                </a:solidFill>
                <a:latin typeface="Comic Sans MS"/>
                <a:cs typeface="Comic Sans MS"/>
              </a:rPr>
              <a:t>Squaliformes</a:t>
            </a:r>
            <a:endParaRPr sz="1283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5656" y="738534"/>
            <a:ext cx="2902184" cy="82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4179741" y="563463"/>
            <a:ext cx="89594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spc="-3" dirty="0">
                <a:latin typeface="Comic Sans MS"/>
                <a:cs typeface="Comic Sans MS"/>
              </a:rPr>
              <a:t>1</a:t>
            </a:r>
            <a:endParaRPr sz="1283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088" y="520013"/>
            <a:ext cx="115657" cy="20524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1283" spc="-3" dirty="0">
                <a:latin typeface="Comic Sans MS"/>
                <a:cs typeface="Comic Sans MS"/>
              </a:rPr>
              <a:t>2</a:t>
            </a:r>
            <a:endParaRPr sz="1283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113" y="872315"/>
            <a:ext cx="2769704" cy="74644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31941" indent="-124204">
              <a:spcBef>
                <a:spcPts val="64"/>
              </a:spcBef>
              <a:buAutoNum type="arabicPeriod"/>
              <a:tabLst>
                <a:tab pos="132348" algn="l"/>
              </a:tabLst>
            </a:pPr>
            <a:r>
              <a:rPr sz="1200" dirty="0">
                <a:latin typeface="Comic Sans MS"/>
                <a:cs typeface="Comic Sans MS"/>
              </a:rPr>
              <a:t>Sei </a:t>
            </a:r>
            <a:r>
              <a:rPr sz="1200" spc="-3" dirty="0">
                <a:latin typeface="Comic Sans MS"/>
                <a:cs typeface="Comic Sans MS"/>
              </a:rPr>
              <a:t>coppie </a:t>
            </a:r>
            <a:r>
              <a:rPr sz="1200" dirty="0">
                <a:latin typeface="Comic Sans MS"/>
                <a:cs typeface="Comic Sans MS"/>
              </a:rPr>
              <a:t>di </a:t>
            </a:r>
            <a:r>
              <a:rPr sz="1200" dirty="0" err="1">
                <a:latin typeface="Comic Sans MS"/>
                <a:cs typeface="Comic Sans MS"/>
              </a:rPr>
              <a:t>fessure</a:t>
            </a:r>
            <a:r>
              <a:rPr sz="1200" spc="-22" dirty="0">
                <a:latin typeface="Comic Sans MS"/>
                <a:cs typeface="Comic Sans MS"/>
              </a:rPr>
              <a:t> </a:t>
            </a:r>
            <a:r>
              <a:rPr sz="1200" spc="-3" dirty="0" err="1">
                <a:latin typeface="Comic Sans MS"/>
                <a:cs typeface="Comic Sans MS"/>
              </a:rPr>
              <a:t>branchiali</a:t>
            </a:r>
            <a:endParaRPr lang="it-IT" sz="1200" spc="-3" dirty="0">
              <a:latin typeface="Comic Sans MS"/>
              <a:cs typeface="Comic Sans MS"/>
            </a:endParaRPr>
          </a:p>
          <a:p>
            <a:pPr marL="131941" indent="-124204">
              <a:spcBef>
                <a:spcPts val="64"/>
              </a:spcBef>
              <a:buAutoNum type="arabicPeriod"/>
              <a:tabLst>
                <a:tab pos="132348" algn="l"/>
              </a:tabLst>
            </a:pPr>
            <a:endParaRPr sz="1200" dirty="0">
              <a:latin typeface="Comic Sans MS"/>
              <a:cs typeface="Comic Sans MS"/>
            </a:endParaRPr>
          </a:p>
          <a:p>
            <a:pPr marL="131941" indent="-124204">
              <a:lnSpc>
                <a:spcPts val="920"/>
              </a:lnSpc>
              <a:buAutoNum type="arabicPeriod"/>
              <a:tabLst>
                <a:tab pos="132348" algn="l"/>
              </a:tabLst>
            </a:pPr>
            <a:r>
              <a:rPr sz="1200" dirty="0">
                <a:latin typeface="Comic Sans MS"/>
                <a:cs typeface="Comic Sans MS"/>
              </a:rPr>
              <a:t>Pinna </a:t>
            </a:r>
            <a:r>
              <a:rPr sz="1200" spc="-3" dirty="0" err="1">
                <a:latin typeface="Comic Sans MS"/>
                <a:cs typeface="Comic Sans MS"/>
              </a:rPr>
              <a:t>dorsale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 err="1">
                <a:latin typeface="Comic Sans MS"/>
                <a:cs typeface="Comic Sans MS"/>
              </a:rPr>
              <a:t>singola</a:t>
            </a:r>
            <a:endParaRPr lang="it-IT" sz="1200" dirty="0">
              <a:latin typeface="Comic Sans MS"/>
              <a:cs typeface="Comic Sans MS"/>
            </a:endParaRPr>
          </a:p>
          <a:p>
            <a:pPr marL="131941" indent="-124204">
              <a:lnSpc>
                <a:spcPts val="920"/>
              </a:lnSpc>
              <a:buAutoNum type="arabicPeriod"/>
              <a:tabLst>
                <a:tab pos="132348" algn="l"/>
              </a:tabLst>
            </a:pPr>
            <a:endParaRPr sz="1200" dirty="0">
              <a:latin typeface="Comic Sans MS"/>
              <a:cs typeface="Comic Sans MS"/>
            </a:endParaRPr>
          </a:p>
          <a:p>
            <a:pPr marL="131941" indent="-124204">
              <a:lnSpc>
                <a:spcPts val="920"/>
              </a:lnSpc>
              <a:buAutoNum type="arabicPeriod"/>
              <a:tabLst>
                <a:tab pos="132348" algn="l"/>
              </a:tabLst>
            </a:pPr>
            <a:r>
              <a:rPr sz="1200" spc="-3" dirty="0">
                <a:latin typeface="Comic Sans MS"/>
                <a:cs typeface="Comic Sans MS"/>
              </a:rPr>
              <a:t>ovoviviparo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2575" y="2018305"/>
            <a:ext cx="1453456" cy="397664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R="3258" algn="r">
              <a:spcBef>
                <a:spcPts val="61"/>
              </a:spcBef>
            </a:pPr>
            <a:r>
              <a:rPr sz="898" spc="-3" dirty="0">
                <a:latin typeface="Comic Sans MS"/>
                <a:cs typeface="Comic Sans MS"/>
              </a:rPr>
              <a:t>7 paia di </a:t>
            </a:r>
            <a:r>
              <a:rPr sz="898" spc="-6" dirty="0">
                <a:latin typeface="Comic Sans MS"/>
                <a:cs typeface="Comic Sans MS"/>
              </a:rPr>
              <a:t>fessure</a:t>
            </a:r>
            <a:r>
              <a:rPr sz="898" spc="-32" dirty="0">
                <a:latin typeface="Comic Sans MS"/>
                <a:cs typeface="Comic Sans MS"/>
              </a:rPr>
              <a:t> </a:t>
            </a:r>
            <a:r>
              <a:rPr sz="898" spc="-3" dirty="0">
                <a:latin typeface="Comic Sans MS"/>
                <a:cs typeface="Comic Sans MS"/>
              </a:rPr>
              <a:t>branchiali</a:t>
            </a:r>
            <a:endParaRPr sz="898">
              <a:latin typeface="Comic Sans MS"/>
              <a:cs typeface="Comic Sans MS"/>
            </a:endParaRPr>
          </a:p>
          <a:p>
            <a:pPr marR="3258" algn="r">
              <a:spcBef>
                <a:spcPts val="1049"/>
              </a:spcBef>
            </a:pPr>
            <a:r>
              <a:rPr sz="802" i="1" spc="-22" dirty="0">
                <a:latin typeface="Comic Sans MS"/>
                <a:cs typeface="Comic Sans MS"/>
              </a:rPr>
              <a:t>Heptranchias</a:t>
            </a:r>
            <a:r>
              <a:rPr sz="802" i="1" spc="-83" dirty="0">
                <a:latin typeface="Comic Sans MS"/>
                <a:cs typeface="Comic Sans MS"/>
              </a:rPr>
              <a:t> </a:t>
            </a:r>
            <a:r>
              <a:rPr sz="802" i="1" spc="-19" dirty="0">
                <a:latin typeface="Comic Sans MS"/>
                <a:cs typeface="Comic Sans MS"/>
              </a:rPr>
              <a:t>nakamurai</a:t>
            </a:r>
            <a:endParaRPr sz="802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1484" y="1398029"/>
            <a:ext cx="1154539" cy="1533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22" dirty="0">
                <a:latin typeface="Comic Sans MS"/>
                <a:cs typeface="Comic Sans MS"/>
              </a:rPr>
              <a:t>Hexanchus</a:t>
            </a:r>
            <a:r>
              <a:rPr sz="930" i="1" spc="-32" dirty="0">
                <a:latin typeface="Comic Sans MS"/>
                <a:cs typeface="Comic Sans MS"/>
              </a:rPr>
              <a:t> </a:t>
            </a:r>
            <a:r>
              <a:rPr sz="930" i="1" spc="-22" dirty="0">
                <a:latin typeface="Comic Sans MS"/>
                <a:cs typeface="Comic Sans MS"/>
              </a:rPr>
              <a:t>nakamurai</a:t>
            </a:r>
            <a:endParaRPr sz="93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6194" y="1647712"/>
            <a:ext cx="1971879" cy="135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761625" y="3699706"/>
            <a:ext cx="2769704" cy="947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269334" y="4614298"/>
            <a:ext cx="3973517" cy="1945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 txBox="1"/>
          <p:nvPr/>
        </p:nvSpPr>
        <p:spPr>
          <a:xfrm>
            <a:off x="3378446" y="4025454"/>
            <a:ext cx="952138" cy="432640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930" i="1" spc="-22" dirty="0">
                <a:latin typeface="Comic Sans MS"/>
                <a:cs typeface="Comic Sans MS"/>
              </a:rPr>
              <a:t>Squalus </a:t>
            </a:r>
            <a:r>
              <a:rPr sz="930" i="1" spc="-19" dirty="0">
                <a:latin typeface="Comic Sans MS"/>
                <a:cs typeface="Comic Sans MS"/>
              </a:rPr>
              <a:t>acanthias</a:t>
            </a:r>
            <a:endParaRPr sz="930">
              <a:latin typeface="Comic Sans MS"/>
              <a:cs typeface="Comic Sans MS"/>
            </a:endParaRPr>
          </a:p>
          <a:p>
            <a:pPr marL="8145">
              <a:spcBef>
                <a:spcPts val="1065"/>
              </a:spcBef>
            </a:pPr>
            <a:r>
              <a:rPr sz="898" spc="-3" dirty="0">
                <a:latin typeface="Comic Sans MS"/>
                <a:cs typeface="Comic Sans MS"/>
              </a:rPr>
              <a:t>spinarolo</a:t>
            </a:r>
            <a:endParaRPr sz="898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81357" y="3693590"/>
            <a:ext cx="856436" cy="270818"/>
            <a:chOff x="1467866" y="5336032"/>
            <a:chExt cx="1335405" cy="422275"/>
          </a:xfrm>
        </p:grpSpPr>
        <p:sp>
          <p:nvSpPr>
            <p:cNvPr id="15" name="object 15"/>
            <p:cNvSpPr/>
            <p:nvPr/>
          </p:nvSpPr>
          <p:spPr>
            <a:xfrm>
              <a:off x="1467866" y="5336032"/>
              <a:ext cx="165353" cy="2186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4591" y="5591302"/>
              <a:ext cx="98297" cy="1668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18238" y="4558252"/>
            <a:ext cx="1434316" cy="145993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898" spc="-3" dirty="0">
                <a:latin typeface="Comic Sans MS"/>
                <a:cs typeface="Comic Sans MS"/>
              </a:rPr>
              <a:t>Due pinne </a:t>
            </a:r>
            <a:r>
              <a:rPr sz="898" spc="-6" dirty="0">
                <a:latin typeface="Comic Sans MS"/>
                <a:cs typeface="Comic Sans MS"/>
              </a:rPr>
              <a:t>dorsali </a:t>
            </a:r>
            <a:r>
              <a:rPr sz="898" dirty="0">
                <a:latin typeface="Comic Sans MS"/>
                <a:cs typeface="Comic Sans MS"/>
              </a:rPr>
              <a:t>con</a:t>
            </a:r>
            <a:r>
              <a:rPr sz="898" spc="-3" dirty="0">
                <a:latin typeface="Comic Sans MS"/>
                <a:cs typeface="Comic Sans MS"/>
              </a:rPr>
              <a:t> spina</a:t>
            </a:r>
            <a:endParaRPr sz="898"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06943" y="2286"/>
            <a:ext cx="1849298" cy="363578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2309" u="heavy" spc="-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Squalimorphii</a:t>
            </a:r>
            <a:endParaRPr sz="230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56"/>
    </mc:Choice>
    <mc:Fallback xmlns="">
      <p:transition spd="slow" advTm="1337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035" y="379022"/>
            <a:ext cx="1929932" cy="18583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dirty="0">
                <a:latin typeface="Comic Sans MS"/>
                <a:cs typeface="Comic Sans MS"/>
              </a:rPr>
              <a:t>Chlamydoselachus</a:t>
            </a:r>
            <a:r>
              <a:rPr sz="1154" spc="-55" dirty="0">
                <a:latin typeface="Comic Sans MS"/>
                <a:cs typeface="Comic Sans MS"/>
              </a:rPr>
              <a:t> </a:t>
            </a:r>
            <a:r>
              <a:rPr sz="1154" dirty="0">
                <a:latin typeface="Comic Sans MS"/>
                <a:cs typeface="Comic Sans MS"/>
              </a:rPr>
              <a:t>anguineus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167" y="-122458"/>
            <a:ext cx="4040274" cy="500667"/>
          </a:xfrm>
          <a:prstGeom prst="rect">
            <a:avLst/>
          </a:prstGeom>
        </p:spPr>
        <p:txBody>
          <a:bodyPr vert="horz" wrap="square" lIns="0" tIns="8145" rIns="0" bIns="0" rtlCol="0" anchor="ctr">
            <a:spAutoFit/>
          </a:bodyPr>
          <a:lstStyle/>
          <a:p>
            <a:pPr marL="8145">
              <a:lnSpc>
                <a:spcPct val="100000"/>
              </a:lnSpc>
              <a:spcBef>
                <a:spcPts val="64"/>
              </a:spcBef>
            </a:pPr>
            <a:r>
              <a:rPr sz="3200" spc="-3" dirty="0">
                <a:solidFill>
                  <a:srgbClr val="000000"/>
                </a:solidFill>
              </a:rPr>
              <a:t>Hexanchiformes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336593" y="5912882"/>
            <a:ext cx="4040274" cy="7186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sz="1154" dirty="0">
                <a:latin typeface="Comic Sans MS"/>
                <a:cs typeface="Comic Sans MS"/>
              </a:rPr>
              <a:t>Lo squalo, </a:t>
            </a:r>
            <a:r>
              <a:rPr sz="1154" spc="-3" dirty="0">
                <a:latin typeface="Comic Sans MS"/>
                <a:cs typeface="Comic Sans MS"/>
              </a:rPr>
              <a:t>filmato da </a:t>
            </a:r>
            <a:r>
              <a:rPr sz="1154" dirty="0">
                <a:latin typeface="Comic Sans MS"/>
                <a:cs typeface="Comic Sans MS"/>
              </a:rPr>
              <a:t>alcuni pescatori </a:t>
            </a:r>
            <a:r>
              <a:rPr sz="1154" spc="-3" dirty="0">
                <a:latin typeface="Comic Sans MS"/>
                <a:cs typeface="Comic Sans MS"/>
              </a:rPr>
              <a:t>in </a:t>
            </a:r>
            <a:r>
              <a:rPr sz="1154" dirty="0">
                <a:latin typeface="Comic Sans MS"/>
                <a:cs typeface="Comic Sans MS"/>
              </a:rPr>
              <a:t>un parco marino </a:t>
            </a:r>
            <a:r>
              <a:rPr sz="1154" spc="-3" dirty="0">
                <a:latin typeface="Comic Sans MS"/>
                <a:cs typeface="Comic Sans MS"/>
              </a:rPr>
              <a:t>di  </a:t>
            </a:r>
            <a:r>
              <a:rPr sz="1154" dirty="0">
                <a:latin typeface="Comic Sans MS"/>
                <a:cs typeface="Comic Sans MS"/>
              </a:rPr>
              <a:t>Tokyo </a:t>
            </a:r>
            <a:r>
              <a:rPr sz="1154" spc="-3" dirty="0">
                <a:latin typeface="Comic Sans MS"/>
                <a:cs typeface="Comic Sans MS"/>
              </a:rPr>
              <a:t>(Awashima </a:t>
            </a:r>
            <a:r>
              <a:rPr sz="1154" dirty="0">
                <a:latin typeface="Comic Sans MS"/>
                <a:cs typeface="Comic Sans MS"/>
              </a:rPr>
              <a:t>Marine Park) e </a:t>
            </a:r>
            <a:r>
              <a:rPr sz="1154" spc="-3" dirty="0">
                <a:latin typeface="Comic Sans MS"/>
                <a:cs typeface="Comic Sans MS"/>
              </a:rPr>
              <a:t>il </a:t>
            </a:r>
            <a:r>
              <a:rPr sz="1154" dirty="0">
                <a:latin typeface="Comic Sans MS"/>
                <a:cs typeface="Comic Sans MS"/>
              </a:rPr>
              <a:t>cui </a:t>
            </a:r>
            <a:r>
              <a:rPr sz="1154" spc="-3" dirty="0">
                <a:latin typeface="Comic Sans MS"/>
                <a:cs typeface="Comic Sans MS"/>
              </a:rPr>
              <a:t>video </a:t>
            </a:r>
            <a:r>
              <a:rPr sz="1154" dirty="0">
                <a:latin typeface="Comic Sans MS"/>
                <a:cs typeface="Comic Sans MS"/>
              </a:rPr>
              <a:t>ha </a:t>
            </a:r>
            <a:r>
              <a:rPr sz="1154" spc="-3" dirty="0">
                <a:latin typeface="Comic Sans MS"/>
                <a:cs typeface="Comic Sans MS"/>
              </a:rPr>
              <a:t>fatto il </a:t>
            </a:r>
            <a:r>
              <a:rPr sz="1154" dirty="0">
                <a:latin typeface="Comic Sans MS"/>
                <a:cs typeface="Comic Sans MS"/>
              </a:rPr>
              <a:t>giro  </a:t>
            </a:r>
            <a:r>
              <a:rPr sz="1154" spc="-3" dirty="0">
                <a:latin typeface="Comic Sans MS"/>
                <a:cs typeface="Comic Sans MS"/>
              </a:rPr>
              <a:t>del </a:t>
            </a:r>
            <a:r>
              <a:rPr sz="1154" dirty="0">
                <a:latin typeface="Comic Sans MS"/>
                <a:cs typeface="Comic Sans MS"/>
              </a:rPr>
              <a:t>mondo, appartiene a una specie </a:t>
            </a:r>
            <a:r>
              <a:rPr sz="1154" spc="-3" dirty="0">
                <a:latin typeface="Comic Sans MS"/>
                <a:cs typeface="Comic Sans MS"/>
              </a:rPr>
              <a:t>ben </a:t>
            </a:r>
            <a:r>
              <a:rPr sz="1154" dirty="0">
                <a:latin typeface="Comic Sans MS"/>
                <a:cs typeface="Comic Sans MS"/>
              </a:rPr>
              <a:t>conosciuta </a:t>
            </a:r>
            <a:r>
              <a:rPr sz="1154" spc="-3" dirty="0">
                <a:latin typeface="Comic Sans MS"/>
                <a:cs typeface="Comic Sans MS"/>
              </a:rPr>
              <a:t>dalla  </a:t>
            </a:r>
            <a:r>
              <a:rPr sz="1154" dirty="0">
                <a:latin typeface="Comic Sans MS"/>
                <a:cs typeface="Comic Sans MS"/>
              </a:rPr>
              <a:t>scienza, che </a:t>
            </a:r>
            <a:r>
              <a:rPr sz="1154" spc="-3" dirty="0">
                <a:latin typeface="Comic Sans MS"/>
                <a:cs typeface="Comic Sans MS"/>
              </a:rPr>
              <a:t>l’ha descritta nel 1884.</a:t>
            </a:r>
            <a:endParaRPr sz="1154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6035" y="564859"/>
            <a:ext cx="4640832" cy="5097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84"/>
    </mc:Choice>
    <mc:Fallback xmlns="">
      <p:transition spd="slow" advTm="127984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300</Words>
  <Application>Microsoft Office PowerPoint</Application>
  <PresentationFormat>Presentazione su schermo (4:3)</PresentationFormat>
  <Paragraphs>92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Radiazione attuale di elasmobranchi (i Neoselachii) inizio Triassico, tardo Carbonifero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Squalimorphii</vt:lpstr>
      <vt:lpstr>Hexanchiformes</vt:lpstr>
      <vt:lpstr>Presentazione standard di PowerPoint</vt:lpstr>
      <vt:lpstr>Presentazione standard di PowerPoint</vt:lpstr>
      <vt:lpstr>Presentazione standard di PowerPoint</vt:lpstr>
      <vt:lpstr>Squaliformes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Lamniformes</vt:lpstr>
      <vt:lpstr>Galeomorfii</vt:lpstr>
      <vt:lpstr>Squatinimorphii</vt:lpstr>
      <vt:lpstr>Batoidei Rajiformes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Myliobatiformes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Radiazione attuale (i Neoselachii) inizio Triassico, tardo Carbonifero</dc:title>
  <dc:creator>Riccardo Castiglia</dc:creator>
  <cp:lastModifiedBy>riccardo castiglia</cp:lastModifiedBy>
  <cp:revision>29</cp:revision>
  <dcterms:created xsi:type="dcterms:W3CDTF">2020-03-26T08:24:18Z</dcterms:created>
  <dcterms:modified xsi:type="dcterms:W3CDTF">2021-03-23T17:20:38Z</dcterms:modified>
</cp:coreProperties>
</file>