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4" r:id="rId3"/>
    <p:sldId id="325" r:id="rId4"/>
    <p:sldId id="259" r:id="rId5"/>
    <p:sldId id="260" r:id="rId6"/>
    <p:sldId id="326" r:id="rId7"/>
    <p:sldId id="258" r:id="rId8"/>
    <p:sldId id="275" r:id="rId9"/>
    <p:sldId id="274" r:id="rId10"/>
    <p:sldId id="276" r:id="rId11"/>
    <p:sldId id="277" r:id="rId12"/>
    <p:sldId id="278" r:id="rId13"/>
    <p:sldId id="335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288" r:id="rId30"/>
    <p:sldId id="289" r:id="rId31"/>
    <p:sldId id="334" r:id="rId32"/>
    <p:sldId id="290" r:id="rId33"/>
    <p:sldId id="291" r:id="rId34"/>
    <p:sldId id="292" r:id="rId35"/>
    <p:sldId id="293" r:id="rId36"/>
    <p:sldId id="294" r:id="rId3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0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12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6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03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4" b="0" i="0">
                <a:solidFill>
                  <a:srgbClr val="A5002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0627" y="1793397"/>
            <a:ext cx="2702455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99459" y="1793397"/>
            <a:ext cx="2702455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40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8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57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3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27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A463-D4A5-48D5-9803-5140DE088BF6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778B-2DF9-46BB-BF52-73BD8B80B0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harkdevocean.wordpress.com/2014/08/26/introducing-chimaeras/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fZxoCgMEc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81" y="127060"/>
            <a:ext cx="5462292" cy="213593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289598">
              <a:spcBef>
                <a:spcPts val="81"/>
              </a:spcBef>
            </a:pPr>
            <a:r>
              <a:rPr sz="2052" spc="-4" dirty="0">
                <a:latin typeface="Comic Sans MS"/>
                <a:cs typeface="Comic Sans MS"/>
              </a:rPr>
              <a:t>Gnatostomi: sinapomorfie</a:t>
            </a:r>
            <a:endParaRPr sz="2052" dirty="0">
              <a:latin typeface="Comic Sans MS"/>
              <a:cs typeface="Comic Sans MS"/>
            </a:endParaRPr>
          </a:p>
          <a:p>
            <a:pPr marL="10860" marR="2594942">
              <a:spcBef>
                <a:spcPts val="1838"/>
              </a:spcBef>
            </a:pPr>
            <a:r>
              <a:rPr sz="1710" dirty="0">
                <a:latin typeface="Comic Sans MS"/>
                <a:cs typeface="Comic Sans MS"/>
              </a:rPr>
              <a:t>Mascelle  Pinne</a:t>
            </a:r>
            <a:r>
              <a:rPr sz="1710" spc="-81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pelviche</a:t>
            </a:r>
            <a:endParaRPr sz="1710" dirty="0">
              <a:latin typeface="Comic Sans MS"/>
              <a:cs typeface="Comic Sans MS"/>
            </a:endParaRPr>
          </a:p>
          <a:p>
            <a:pPr marL="10860"/>
            <a:r>
              <a:rPr sz="1710" dirty="0">
                <a:latin typeface="Comic Sans MS"/>
                <a:cs typeface="Comic Sans MS"/>
              </a:rPr>
              <a:t>Vertebre</a:t>
            </a:r>
            <a:r>
              <a:rPr sz="1710" spc="-4" dirty="0">
                <a:latin typeface="Comic Sans MS"/>
                <a:cs typeface="Comic Sans MS"/>
              </a:rPr>
              <a:t> </a:t>
            </a:r>
            <a:r>
              <a:rPr sz="1710" dirty="0">
                <a:latin typeface="Comic Sans MS"/>
                <a:cs typeface="Comic Sans MS"/>
              </a:rPr>
              <a:t>complete</a:t>
            </a:r>
          </a:p>
          <a:p>
            <a:pPr marL="10860" marR="1086520">
              <a:spcBef>
                <a:spcPts val="4"/>
              </a:spcBef>
            </a:pPr>
            <a:r>
              <a:rPr sz="1710" dirty="0">
                <a:latin typeface="Comic Sans MS"/>
                <a:cs typeface="Comic Sans MS"/>
              </a:rPr>
              <a:t>Tre canali </a:t>
            </a:r>
            <a:r>
              <a:rPr sz="1710" spc="-4" dirty="0">
                <a:latin typeface="Comic Sans MS"/>
                <a:cs typeface="Comic Sans MS"/>
              </a:rPr>
              <a:t>semicircolari  Scheletro branchiale</a:t>
            </a:r>
            <a:r>
              <a:rPr sz="1710" spc="-68" dirty="0">
                <a:latin typeface="Comic Sans MS"/>
                <a:cs typeface="Comic Sans MS"/>
              </a:rPr>
              <a:t> </a:t>
            </a:r>
            <a:r>
              <a:rPr sz="1710" dirty="0">
                <a:latin typeface="Comic Sans MS"/>
                <a:cs typeface="Comic Sans MS"/>
              </a:rPr>
              <a:t>“interno”  Cono</a:t>
            </a:r>
            <a:r>
              <a:rPr sz="1710" spc="-4" dirty="0">
                <a:latin typeface="Comic Sans MS"/>
                <a:cs typeface="Comic Sans MS"/>
              </a:rPr>
              <a:t> </a:t>
            </a:r>
            <a:r>
              <a:rPr sz="1710" dirty="0">
                <a:latin typeface="Comic Sans MS"/>
                <a:cs typeface="Comic Sans MS"/>
              </a:rPr>
              <a:t>arterioso</a:t>
            </a:r>
          </a:p>
          <a:p>
            <a:pPr marL="10860" marR="485975">
              <a:spcBef>
                <a:spcPts val="9"/>
              </a:spcBef>
            </a:pPr>
            <a:r>
              <a:rPr sz="1710" spc="-4" dirty="0">
                <a:latin typeface="Comic Sans MS"/>
                <a:cs typeface="Comic Sans MS"/>
              </a:rPr>
              <a:t>Archi occipitali incorporati nel </a:t>
            </a:r>
            <a:r>
              <a:rPr sz="1710" spc="-4" dirty="0" err="1">
                <a:latin typeface="Comic Sans MS"/>
                <a:cs typeface="Comic Sans MS"/>
              </a:rPr>
              <a:t>cranio</a:t>
            </a:r>
            <a:r>
              <a:rPr sz="1710" spc="-4" dirty="0">
                <a:latin typeface="Comic Sans MS"/>
                <a:cs typeface="Comic Sans MS"/>
              </a:rPr>
              <a:t>  </a:t>
            </a:r>
            <a:endParaRPr lang="it-IT" sz="1710" spc="-4" dirty="0">
              <a:latin typeface="Comic Sans MS"/>
              <a:cs typeface="Comic Sans MS"/>
            </a:endParaRPr>
          </a:p>
          <a:p>
            <a:pPr marL="10860" marR="485975">
              <a:spcBef>
                <a:spcPts val="9"/>
              </a:spcBef>
            </a:pPr>
            <a:r>
              <a:rPr sz="1710" dirty="0" err="1">
                <a:latin typeface="Comic Sans MS"/>
                <a:cs typeface="Comic Sans MS"/>
              </a:rPr>
              <a:t>Cavità</a:t>
            </a:r>
            <a:r>
              <a:rPr sz="1710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nasali</a:t>
            </a:r>
            <a:r>
              <a:rPr sz="1710" spc="-13" dirty="0">
                <a:latin typeface="Comic Sans MS"/>
                <a:cs typeface="Comic Sans MS"/>
              </a:rPr>
              <a:t> </a:t>
            </a:r>
            <a:r>
              <a:rPr sz="1710" dirty="0">
                <a:latin typeface="Comic Sans MS"/>
                <a:cs typeface="Comic Sans MS"/>
              </a:rPr>
              <a:t>pari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0367" y="3944844"/>
            <a:ext cx="5529839" cy="2060658"/>
            <a:chOff x="207518" y="3577335"/>
            <a:chExt cx="6466840" cy="2409825"/>
          </a:xfrm>
        </p:grpSpPr>
        <p:sp>
          <p:nvSpPr>
            <p:cNvPr id="4" name="object 4"/>
            <p:cNvSpPr/>
            <p:nvPr/>
          </p:nvSpPr>
          <p:spPr>
            <a:xfrm>
              <a:off x="207518" y="3586479"/>
              <a:ext cx="3229356" cy="2381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3460496" y="3577335"/>
              <a:ext cx="3213354" cy="2409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30"/>
    </mc:Choice>
    <mc:Fallback xmlns="">
      <p:transition spd="slow" advTm="3078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142" y="892464"/>
            <a:ext cx="2483866" cy="1222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2618638" y="888771"/>
            <a:ext cx="657021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latin typeface="Comic Sans MS"/>
                <a:cs typeface="Comic Sans MS"/>
              </a:rPr>
              <a:t>radice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98" y="1538409"/>
            <a:ext cx="1897217" cy="688228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10860">
              <a:spcBef>
                <a:spcPts val="663"/>
              </a:spcBef>
            </a:pPr>
            <a:r>
              <a:rPr sz="1710" spc="-4" dirty="0">
                <a:latin typeface="Comic Sans MS"/>
                <a:cs typeface="Comic Sans MS"/>
              </a:rPr>
              <a:t>smalto</a:t>
            </a:r>
            <a:endParaRPr sz="1710">
              <a:latin typeface="Comic Sans MS"/>
              <a:cs typeface="Comic Sans MS"/>
            </a:endParaRPr>
          </a:p>
          <a:p>
            <a:pPr marL="1137018">
              <a:spcBef>
                <a:spcPts val="581"/>
              </a:spcBef>
            </a:pPr>
            <a:r>
              <a:rPr sz="1710" spc="-4" dirty="0">
                <a:latin typeface="Comic Sans MS"/>
                <a:cs typeface="Comic Sans MS"/>
              </a:rPr>
              <a:t>dentina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64338" y="1893958"/>
            <a:ext cx="2328136" cy="84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2277855" y="2774233"/>
            <a:ext cx="3527282" cy="177142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>
              <a:spcBef>
                <a:spcPts val="97"/>
              </a:spcBef>
            </a:pPr>
            <a:r>
              <a:rPr sz="1026" dirty="0">
                <a:latin typeface="Comic Sans MS"/>
                <a:cs typeface="Comic Sans MS"/>
              </a:rPr>
              <a:t>Denti </a:t>
            </a:r>
            <a:r>
              <a:rPr sz="1026" spc="-4" dirty="0">
                <a:latin typeface="Comic Sans MS"/>
                <a:cs typeface="Comic Sans MS"/>
              </a:rPr>
              <a:t>di </a:t>
            </a:r>
            <a:r>
              <a:rPr sz="1069" i="1" spc="-21" dirty="0">
                <a:latin typeface="Comic Sans MS"/>
                <a:cs typeface="Comic Sans MS"/>
              </a:rPr>
              <a:t>Cladodus</a:t>
            </a:r>
            <a:r>
              <a:rPr sz="1026" spc="-21" dirty="0">
                <a:latin typeface="Comic Sans MS"/>
                <a:cs typeface="Comic Sans MS"/>
              </a:rPr>
              <a:t>, </a:t>
            </a:r>
            <a:r>
              <a:rPr sz="1026" spc="-4" dirty="0">
                <a:latin typeface="Comic Sans MS"/>
                <a:cs typeface="Comic Sans MS"/>
              </a:rPr>
              <a:t>Devoniano </a:t>
            </a:r>
            <a:r>
              <a:rPr sz="1026" dirty="0">
                <a:latin typeface="Comic Sans MS"/>
                <a:cs typeface="Comic Sans MS"/>
              </a:rPr>
              <a:t>e </a:t>
            </a:r>
            <a:r>
              <a:rPr sz="1026" spc="-4" dirty="0">
                <a:latin typeface="Comic Sans MS"/>
                <a:cs typeface="Comic Sans MS"/>
              </a:rPr>
              <a:t>Carbonifero </a:t>
            </a:r>
            <a:r>
              <a:rPr sz="1026" dirty="0">
                <a:latin typeface="Comic Sans MS"/>
                <a:cs typeface="Comic Sans MS"/>
              </a:rPr>
              <a:t>(280-395</a:t>
            </a:r>
            <a:r>
              <a:rPr sz="1026" spc="17" dirty="0">
                <a:latin typeface="Comic Sans MS"/>
                <a:cs typeface="Comic Sans MS"/>
              </a:rPr>
              <a:t> </a:t>
            </a:r>
            <a:r>
              <a:rPr sz="1026" dirty="0">
                <a:latin typeface="Comic Sans MS"/>
                <a:cs typeface="Comic Sans MS"/>
              </a:rPr>
              <a:t>MI)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585" y="2992165"/>
            <a:ext cx="2444771" cy="2439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6101" y="253855"/>
            <a:ext cx="862816" cy="431430"/>
          </a:xfrm>
          <a:prstGeom prst="rect">
            <a:avLst/>
          </a:prstGeom>
        </p:spPr>
        <p:txBody>
          <a:bodyPr vert="horz" wrap="square" lIns="0" tIns="10317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1"/>
              </a:spcBef>
            </a:pPr>
            <a:r>
              <a:rPr sz="2736" b="1" spc="-4" dirty="0">
                <a:latin typeface="Comic Sans MS"/>
                <a:cs typeface="Comic Sans MS"/>
              </a:rPr>
              <a:t>denti</a:t>
            </a:r>
            <a:endParaRPr sz="2736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18081" y="3180115"/>
            <a:ext cx="2171754" cy="1650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2050" name="Picture 2" descr="Teeth grew from the scales of primitive shark-like fish, new evidence has shown. The study found similarities between teeth and small, fang-like scales (pictured) found on cartilaginous fish such as sharks, skates and rays ">
            <a:extLst>
              <a:ext uri="{FF2B5EF4-FFF2-40B4-BE49-F238E27FC236}">
                <a16:creationId xmlns:a16="http://schemas.microsoft.com/office/drawing/2014/main" id="{4E0B5A13-7149-488A-A634-0592B64F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78" y="5772116"/>
            <a:ext cx="4150605" cy="31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099690-F4E2-4327-A0EC-E651F8C16562}"/>
              </a:ext>
            </a:extLst>
          </p:cNvPr>
          <p:cNvSpPr txBox="1"/>
          <p:nvPr/>
        </p:nvSpPr>
        <p:spPr>
          <a:xfrm>
            <a:off x="4276069" y="5431723"/>
            <a:ext cx="1401217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39" dirty="0"/>
              <a:t>Scaglie placoidi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20"/>
    </mc:Choice>
    <mc:Fallback xmlns="">
      <p:transition spd="slow" advTm="1710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513" y="1079470"/>
            <a:ext cx="4261408" cy="262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1572833" y="380530"/>
            <a:ext cx="2254506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9" dirty="0">
                <a:latin typeface="Comic Sans MS"/>
                <a:cs typeface="Comic Sans MS"/>
              </a:rPr>
              <a:t>Sostituzione </a:t>
            </a:r>
            <a:r>
              <a:rPr sz="1710" spc="-4" dirty="0">
                <a:latin typeface="Comic Sans MS"/>
                <a:cs typeface="Comic Sans MS"/>
              </a:rPr>
              <a:t>dei</a:t>
            </a:r>
            <a:r>
              <a:rPr sz="1710" spc="-17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denti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AE7B769-86CA-4E28-8D0E-FF67FBC79961}"/>
              </a:ext>
            </a:extLst>
          </p:cNvPr>
          <p:cNvSpPr/>
          <p:nvPr/>
        </p:nvSpPr>
        <p:spPr>
          <a:xfrm>
            <a:off x="957513" y="4757486"/>
            <a:ext cx="4359147" cy="331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28"/>
    </mc:Choice>
    <mc:Fallback xmlns="">
      <p:transition spd="slow" advTm="777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cartilaginous fish teeth types">
            <a:extLst>
              <a:ext uri="{FF2B5EF4-FFF2-40B4-BE49-F238E27FC236}">
                <a16:creationId xmlns:a16="http://schemas.microsoft.com/office/drawing/2014/main" id="{826295AC-7CBF-4C58-BA9E-06BE4A67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2" y="1786447"/>
            <a:ext cx="6550209" cy="31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57"/>
    </mc:Choice>
    <mc:Fallback xmlns="">
      <p:transition spd="slow" advTm="1336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shark vertebra">
            <a:extLst>
              <a:ext uri="{FF2B5EF4-FFF2-40B4-BE49-F238E27FC236}">
                <a16:creationId xmlns:a16="http://schemas.microsoft.com/office/drawing/2014/main" id="{45B6E046-DCBF-4940-970D-E3A8C8CD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" y="0"/>
            <a:ext cx="6461615" cy="54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hark vertebra">
            <a:extLst>
              <a:ext uri="{FF2B5EF4-FFF2-40B4-BE49-F238E27FC236}">
                <a16:creationId xmlns:a16="http://schemas.microsoft.com/office/drawing/2014/main" id="{86842630-57BD-4216-B315-CA735697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" y="5810024"/>
            <a:ext cx="2222320" cy="33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26"/>
    </mc:Choice>
    <mc:Fallback xmlns="">
      <p:transition spd="slow" advTm="19502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009" y="1861874"/>
            <a:ext cx="4956787" cy="317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710126" y="642468"/>
            <a:ext cx="4933090" cy="453014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777559" marR="4344" indent="-767243">
              <a:lnSpc>
                <a:spcPts val="1650"/>
              </a:lnSpc>
              <a:spcBef>
                <a:spcPts val="133"/>
              </a:spcBef>
            </a:pPr>
            <a:r>
              <a:rPr sz="1368" b="1" dirty="0">
                <a:latin typeface="Tahoma"/>
                <a:cs typeface="Tahoma"/>
              </a:rPr>
              <a:t>Elementi appendicolari nelle pinne pettorali e pelviche e  nei cinti dello squalo moderno </a:t>
            </a:r>
            <a:r>
              <a:rPr sz="1454" b="1" i="1" spc="-51" dirty="0">
                <a:latin typeface="Tahoma"/>
                <a:cs typeface="Tahoma"/>
              </a:rPr>
              <a:t>Squalus</a:t>
            </a:r>
            <a:endParaRPr sz="1454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55"/>
    </mc:Choice>
    <mc:Fallback xmlns="">
      <p:transition spd="slow" advTm="683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6619" y="5015081"/>
            <a:ext cx="2635036" cy="186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17" y="409804"/>
            <a:ext cx="1541556" cy="32675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z="2052" b="1" spc="-4" dirty="0">
                <a:latin typeface="Comic Sans MS"/>
                <a:cs typeface="Comic Sans MS"/>
              </a:rPr>
              <a:t>riproduzione</a:t>
            </a:r>
            <a:endParaRPr sz="2052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450" y="1925234"/>
            <a:ext cx="3301614" cy="247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2539794" y="2452590"/>
            <a:ext cx="1289065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solidFill>
                  <a:srgbClr val="FFFFFF"/>
                </a:solidFill>
                <a:latin typeface="Comic Sans MS"/>
                <a:cs typeface="Comic Sans MS"/>
              </a:rPr>
              <a:t>pterigopodio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078" y="1971762"/>
            <a:ext cx="531047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solidFill>
                  <a:srgbClr val="FFFFFF"/>
                </a:solidFill>
                <a:latin typeface="Comic Sans MS"/>
                <a:cs typeface="Comic Sans MS"/>
              </a:rPr>
              <a:t>spina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360" y="2844890"/>
            <a:ext cx="708063" cy="5367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1710" spc="-4" dirty="0">
                <a:solidFill>
                  <a:srgbClr val="FFFFFF"/>
                </a:solidFill>
                <a:latin typeface="Comic Sans MS"/>
                <a:cs typeface="Comic Sans MS"/>
              </a:rPr>
              <a:t>Pinna  pelvica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0329" y="139875"/>
            <a:ext cx="2443468" cy="154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198192" y="5103046"/>
            <a:ext cx="2682168" cy="1720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4130329" y="1752130"/>
            <a:ext cx="1585539" cy="211560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latin typeface="Comic Sans MS"/>
                <a:cs typeface="Comic Sans MS"/>
              </a:rPr>
              <a:t>•Oviparità</a:t>
            </a:r>
            <a:endParaRPr sz="1710" dirty="0">
              <a:latin typeface="Comic Sans MS"/>
              <a:cs typeface="Comic Sans MS"/>
            </a:endParaRPr>
          </a:p>
          <a:p>
            <a:pPr marL="10860"/>
            <a:r>
              <a:rPr sz="1710" spc="-4" dirty="0">
                <a:latin typeface="Comic Sans MS"/>
                <a:cs typeface="Comic Sans MS"/>
              </a:rPr>
              <a:t>•</a:t>
            </a:r>
            <a:r>
              <a:rPr sz="1710" spc="-4" dirty="0" err="1">
                <a:latin typeface="Comic Sans MS"/>
                <a:cs typeface="Comic Sans MS"/>
              </a:rPr>
              <a:t>Ovoviviparità</a:t>
            </a:r>
            <a:endParaRPr lang="it-IT" sz="1710" spc="-4" dirty="0">
              <a:latin typeface="Comic Sans MS"/>
              <a:cs typeface="Comic Sans MS"/>
            </a:endParaRPr>
          </a:p>
          <a:p>
            <a:pPr marL="10860"/>
            <a:endParaRPr sz="1710" dirty="0">
              <a:latin typeface="Comic Sans MS"/>
              <a:cs typeface="Comic Sans MS"/>
            </a:endParaRPr>
          </a:p>
          <a:p>
            <a:pPr marL="10860"/>
            <a:r>
              <a:rPr sz="1710" spc="-9" dirty="0" err="1">
                <a:latin typeface="Comic Sans MS"/>
                <a:cs typeface="Comic Sans MS"/>
              </a:rPr>
              <a:t>Matrotrofia</a:t>
            </a:r>
            <a:r>
              <a:rPr lang="it-IT" sz="1710" spc="-9" dirty="0">
                <a:latin typeface="Comic Sans MS"/>
                <a:cs typeface="Comic Sans MS"/>
              </a:rPr>
              <a:t>:</a:t>
            </a:r>
            <a:endParaRPr sz="1710" dirty="0">
              <a:latin typeface="Comic Sans MS"/>
              <a:cs typeface="Comic Sans MS"/>
            </a:endParaRPr>
          </a:p>
          <a:p>
            <a:pPr marL="10860"/>
            <a:r>
              <a:rPr sz="1710" spc="-4" dirty="0">
                <a:latin typeface="Comic Sans MS"/>
                <a:cs typeface="Comic Sans MS"/>
              </a:rPr>
              <a:t>•Oofagia</a:t>
            </a:r>
            <a:endParaRPr sz="1710" dirty="0">
              <a:latin typeface="Comic Sans MS"/>
              <a:cs typeface="Comic Sans MS"/>
            </a:endParaRPr>
          </a:p>
          <a:p>
            <a:pPr marL="10860"/>
            <a:r>
              <a:rPr sz="1710" spc="-4" dirty="0">
                <a:latin typeface="Comic Sans MS"/>
                <a:cs typeface="Comic Sans MS"/>
              </a:rPr>
              <a:t>•Adelfofagia</a:t>
            </a:r>
            <a:endParaRPr sz="1710" dirty="0">
              <a:latin typeface="Comic Sans MS"/>
              <a:cs typeface="Comic Sans MS"/>
            </a:endParaRPr>
          </a:p>
          <a:p>
            <a:pPr marL="10860" marR="4344"/>
            <a:r>
              <a:rPr sz="1710" spc="-4" dirty="0">
                <a:latin typeface="Comic Sans MS"/>
                <a:cs typeface="Comic Sans MS"/>
              </a:rPr>
              <a:t>•Viviparità  placentotrofica</a:t>
            </a:r>
            <a:endParaRPr sz="171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927"/>
    </mc:Choice>
    <mc:Fallback xmlns="">
      <p:transition spd="slow" advTm="2009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573" y="0"/>
            <a:ext cx="5212732" cy="3807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637799" y="4098509"/>
            <a:ext cx="1959661" cy="89261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omic Sans MS"/>
                <a:cs typeface="Comic Sans MS"/>
              </a:rPr>
              <a:t>•Accoppiamento</a:t>
            </a:r>
            <a:endParaRPr sz="1539">
              <a:latin typeface="Comic Sans MS"/>
              <a:cs typeface="Comic Sans MS"/>
            </a:endParaRPr>
          </a:p>
          <a:p>
            <a:pPr>
              <a:spcBef>
                <a:spcPts val="4"/>
              </a:spcBef>
            </a:pPr>
            <a:endParaRPr sz="2651">
              <a:latin typeface="Comic Sans MS"/>
              <a:cs typeface="Comic Sans MS"/>
            </a:endParaRPr>
          </a:p>
          <a:p>
            <a:pPr marL="10860"/>
            <a:r>
              <a:rPr sz="1539" spc="-4" dirty="0">
                <a:latin typeface="Comic Sans MS"/>
                <a:cs typeface="Comic Sans MS"/>
              </a:rPr>
              <a:t>•Dimorfismo</a:t>
            </a:r>
            <a:r>
              <a:rPr sz="1539" spc="-64" dirty="0">
                <a:latin typeface="Comic Sans MS"/>
                <a:cs typeface="Comic Sans MS"/>
              </a:rPr>
              <a:t> </a:t>
            </a:r>
            <a:r>
              <a:rPr sz="1539" dirty="0">
                <a:latin typeface="Comic Sans MS"/>
                <a:cs typeface="Comic Sans MS"/>
              </a:rPr>
              <a:t>sessuale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69"/>
    </mc:Choice>
    <mc:Fallback xmlns="">
      <p:transition spd="slow" advTm="1067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932" y="847503"/>
            <a:ext cx="5367810" cy="2614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198193" y="3900210"/>
            <a:ext cx="4004422" cy="3512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4368161" y="4310277"/>
            <a:ext cx="1498116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spc="-4" dirty="0">
                <a:latin typeface="Comic Sans MS"/>
                <a:cs typeface="Comic Sans MS"/>
              </a:rPr>
              <a:t>Sacchi</a:t>
            </a:r>
            <a:r>
              <a:rPr sz="1539" spc="-77" dirty="0">
                <a:latin typeface="Comic Sans MS"/>
                <a:cs typeface="Comic Sans MS"/>
              </a:rPr>
              <a:t> </a:t>
            </a:r>
            <a:r>
              <a:rPr sz="1539" dirty="0">
                <a:latin typeface="Comic Sans MS"/>
                <a:cs typeface="Comic Sans MS"/>
              </a:rPr>
              <a:t>acquiferi  “siphon</a:t>
            </a:r>
            <a:r>
              <a:rPr sz="1539" spc="-13" dirty="0">
                <a:latin typeface="Comic Sans MS"/>
                <a:cs typeface="Comic Sans MS"/>
              </a:rPr>
              <a:t> </a:t>
            </a:r>
            <a:r>
              <a:rPr sz="1539" dirty="0">
                <a:latin typeface="Comic Sans MS"/>
                <a:cs typeface="Comic Sans MS"/>
              </a:rPr>
              <a:t>sac”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04"/>
    </mc:Choice>
    <mc:Fallback xmlns="">
      <p:transition spd="slow" advTm="13590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89883" y="727611"/>
            <a:ext cx="941550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solidFill>
                  <a:srgbClr val="A50021"/>
                </a:solidFill>
                <a:latin typeface="Comic Sans MS"/>
                <a:cs typeface="Comic Sans MS"/>
              </a:rPr>
              <a:t>Olocefali</a:t>
            </a:r>
            <a:endParaRPr sz="1710" dirty="0">
              <a:latin typeface="Comic Sans MS"/>
              <a:cs typeface="Comic Sans M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0F436-35D3-45E5-9136-0F46CD7E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4" y="1452506"/>
            <a:ext cx="6320437" cy="62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FB49024-C0A1-44A6-8D69-4497190FD5D6}"/>
              </a:ext>
            </a:extLst>
          </p:cNvPr>
          <p:cNvSpPr/>
          <p:nvPr/>
        </p:nvSpPr>
        <p:spPr>
          <a:xfrm>
            <a:off x="1840747" y="1009967"/>
            <a:ext cx="219911" cy="442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3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68"/>
    </mc:Choice>
    <mc:Fallback xmlns="">
      <p:transition spd="slow" advTm="1149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868" y="753251"/>
            <a:ext cx="2726560" cy="518797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pc="-4" dirty="0"/>
              <a:t>Olocefali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572" y="387958"/>
            <a:ext cx="3056507" cy="88409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lnSpc>
                <a:spcPct val="140600"/>
              </a:lnSpc>
              <a:spcBef>
                <a:spcPts val="86"/>
              </a:spcBef>
            </a:pPr>
            <a:r>
              <a:rPr sz="1368" dirty="0">
                <a:latin typeface="Comic Sans MS"/>
                <a:cs typeface="Comic Sans MS"/>
              </a:rPr>
              <a:t>Palatoquadrato saldato al </a:t>
            </a:r>
            <a:r>
              <a:rPr sz="1368" spc="-4" dirty="0">
                <a:latin typeface="Comic Sans MS"/>
                <a:cs typeface="Comic Sans MS"/>
              </a:rPr>
              <a:t>neurocranio  Branchie coperte da </a:t>
            </a:r>
            <a:r>
              <a:rPr sz="1368" spc="-9" dirty="0" err="1">
                <a:latin typeface="Comic Sans MS"/>
                <a:cs typeface="Comic Sans MS"/>
              </a:rPr>
              <a:t>opercolo</a:t>
            </a:r>
            <a:r>
              <a:rPr sz="1368" spc="-9" dirty="0">
                <a:latin typeface="Comic Sans MS"/>
                <a:cs typeface="Comic Sans MS"/>
              </a:rPr>
              <a:t>  </a:t>
            </a:r>
            <a:endParaRPr lang="it-IT" sz="1368" spc="-9" dirty="0">
              <a:latin typeface="Comic Sans MS"/>
              <a:cs typeface="Comic Sans MS"/>
            </a:endParaRPr>
          </a:p>
          <a:p>
            <a:pPr marL="10860" marR="4344">
              <a:lnSpc>
                <a:spcPct val="140600"/>
              </a:lnSpc>
              <a:spcBef>
                <a:spcPts val="86"/>
              </a:spcBef>
            </a:pPr>
            <a:r>
              <a:rPr sz="1368" dirty="0">
                <a:latin typeface="Comic Sans MS"/>
                <a:cs typeface="Comic Sans MS"/>
              </a:rPr>
              <a:t>Circa </a:t>
            </a:r>
            <a:r>
              <a:rPr sz="1368" spc="-4" dirty="0">
                <a:latin typeface="Comic Sans MS"/>
                <a:cs typeface="Comic Sans MS"/>
              </a:rPr>
              <a:t>40 specie</a:t>
            </a:r>
            <a:r>
              <a:rPr sz="1368" spc="-9" dirty="0">
                <a:latin typeface="Comic Sans MS"/>
                <a:cs typeface="Comic Sans MS"/>
              </a:rPr>
              <a:t> </a:t>
            </a:r>
            <a:r>
              <a:rPr sz="1368" dirty="0">
                <a:latin typeface="Comic Sans MS"/>
                <a:cs typeface="Comic Sans MS"/>
              </a:rPr>
              <a:t>attuali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3181" y="1653521"/>
            <a:ext cx="5598799" cy="5811653"/>
            <a:chOff x="298195" y="1933701"/>
            <a:chExt cx="6547484" cy="6796405"/>
          </a:xfrm>
        </p:grpSpPr>
        <p:sp>
          <p:nvSpPr>
            <p:cNvPr id="5" name="object 5"/>
            <p:cNvSpPr/>
            <p:nvPr/>
          </p:nvSpPr>
          <p:spPr>
            <a:xfrm>
              <a:off x="976376" y="1933701"/>
              <a:ext cx="4570476" cy="21305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6" name="object 6"/>
            <p:cNvSpPr/>
            <p:nvPr/>
          </p:nvSpPr>
          <p:spPr>
            <a:xfrm>
              <a:off x="298195" y="4108450"/>
              <a:ext cx="4875276" cy="2530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7" name="object 7"/>
            <p:cNvSpPr/>
            <p:nvPr/>
          </p:nvSpPr>
          <p:spPr>
            <a:xfrm>
              <a:off x="2730500" y="6540749"/>
              <a:ext cx="4114800" cy="21892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17"/>
    </mc:Choice>
    <mc:Fallback xmlns="">
      <p:transition spd="slow" advTm="1005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4">
            <a:extLst>
              <a:ext uri="{FF2B5EF4-FFF2-40B4-BE49-F238E27FC236}">
                <a16:creationId xmlns:a16="http://schemas.microsoft.com/office/drawing/2014/main" id="{A8B59836-28D5-42B3-A66B-0C4D45EFC6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741" y="2541011"/>
          <a:ext cx="4983318" cy="17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4" imgW="3470155" imgH="5733299" progId="Photoshop.Image.7">
                  <p:embed/>
                </p:oleObj>
              </mc:Choice>
              <mc:Fallback>
                <p:oleObj name="Image" r:id="rId4" imgW="3470155" imgH="5733299" progId="Photoshop.Image.7">
                  <p:embed/>
                  <p:pic>
                    <p:nvPicPr>
                      <p:cNvPr id="2" name="Object 14">
                        <a:extLst>
                          <a:ext uri="{FF2B5EF4-FFF2-40B4-BE49-F238E27FC236}">
                            <a16:creationId xmlns:a16="http://schemas.microsoft.com/office/drawing/2014/main" id="{A8B59836-28D5-42B3-A66B-0C4D45EFC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925" b="53232"/>
                      <a:stretch>
                        <a:fillRect/>
                      </a:stretch>
                    </p:blipFill>
                    <p:spPr bwMode="auto">
                      <a:xfrm>
                        <a:off x="568741" y="2541011"/>
                        <a:ext cx="4983318" cy="17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ABF95601-A28A-42A5-9C1F-18AF31AF0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92" y="-61108"/>
          <a:ext cx="4983317" cy="211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6" imgW="3470155" imgH="5733299" progId="Photoshop.Image.7">
                  <p:embed/>
                </p:oleObj>
              </mc:Choice>
              <mc:Fallback>
                <p:oleObj name="Image" r:id="rId6" imgW="3470155" imgH="5733299" progId="Photoshop.Image.7">
                  <p:embed/>
                  <p:pic>
                    <p:nvPicPr>
                      <p:cNvPr id="3" name="Object 16">
                        <a:extLst>
                          <a:ext uri="{FF2B5EF4-FFF2-40B4-BE49-F238E27FC236}">
                            <a16:creationId xmlns:a16="http://schemas.microsoft.com/office/drawing/2014/main" id="{ABF95601-A28A-42A5-9C1F-18AF31AF0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4266"/>
                      <a:stretch>
                        <a:fillRect/>
                      </a:stretch>
                    </p:blipFill>
                    <p:spPr bwMode="auto">
                      <a:xfrm>
                        <a:off x="198192" y="-61108"/>
                        <a:ext cx="4983317" cy="211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id="{415EEC3C-818B-4587-97C2-DB3649CE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999" y="0"/>
            <a:ext cx="3292633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710" b="1" dirty="0">
                <a:latin typeface="Arial" charset="0"/>
              </a:rPr>
              <a:t>Tendenze evolutive del cranio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7F153065-0403-4500-ACA5-CC10009BA7FB}"/>
              </a:ext>
            </a:extLst>
          </p:cNvPr>
          <p:cNvGrpSpPr>
            <a:grpSpLocks/>
          </p:cNvGrpSpPr>
          <p:nvPr/>
        </p:nvGrpSpPr>
        <p:grpSpPr bwMode="auto">
          <a:xfrm>
            <a:off x="648454" y="4832637"/>
            <a:ext cx="4983318" cy="2021291"/>
            <a:chOff x="458" y="2982"/>
            <a:chExt cx="3671" cy="1489"/>
          </a:xfrm>
        </p:grpSpPr>
        <p:graphicFrame>
          <p:nvGraphicFramePr>
            <p:cNvPr id="6" name="Object 15">
              <a:extLst>
                <a:ext uri="{FF2B5EF4-FFF2-40B4-BE49-F238E27FC236}">
                  <a16:creationId xmlns:a16="http://schemas.microsoft.com/office/drawing/2014/main" id="{27295E8C-E858-4F36-9C1F-B0E5D251FB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8" y="2982"/>
            <a:ext cx="3671" cy="1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Image" r:id="rId7" imgW="3470155" imgH="5733299" progId="Photoshop.Image.7">
                    <p:embed/>
                  </p:oleObj>
                </mc:Choice>
                <mc:Fallback>
                  <p:oleObj name="Image" r:id="rId7" imgW="3470155" imgH="5733299" progId="Photoshop.Image.7">
                    <p:embed/>
                    <p:pic>
                      <p:nvPicPr>
                        <p:cNvPr id="6" name="Object 15">
                          <a:extLst>
                            <a:ext uri="{FF2B5EF4-FFF2-40B4-BE49-F238E27FC236}">
                              <a16:creationId xmlns:a16="http://schemas.microsoft.com/office/drawing/2014/main" id="{27295E8C-E858-4F36-9C1F-B0E5D251FB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6967" b="28487"/>
                        <a:stretch>
                          <a:fillRect/>
                        </a:stretch>
                      </p:blipFill>
                      <p:spPr bwMode="auto">
                        <a:xfrm>
                          <a:off x="458" y="2982"/>
                          <a:ext cx="3671" cy="1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9">
              <a:extLst>
                <a:ext uri="{FF2B5EF4-FFF2-40B4-BE49-F238E27FC236}">
                  <a16:creationId xmlns:a16="http://schemas.microsoft.com/office/drawing/2014/main" id="{6E95EFA7-EB64-4D16-A1A0-409070C16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5" y="3630"/>
            <a:ext cx="50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Immagine bitmap" r:id="rId8" imgW="942857" imgH="695238" progId="Paint.Picture">
                    <p:embed/>
                  </p:oleObj>
                </mc:Choice>
                <mc:Fallback>
                  <p:oleObj name="Immagine bitmap" r:id="rId8" imgW="942857" imgH="695238" progId="Paint.Picture">
                    <p:embed/>
                    <p:pic>
                      <p:nvPicPr>
                        <p:cNvPr id="7" name="Object 19">
                          <a:extLst>
                            <a:ext uri="{FF2B5EF4-FFF2-40B4-BE49-F238E27FC236}">
                              <a16:creationId xmlns:a16="http://schemas.microsoft.com/office/drawing/2014/main" id="{6E95EFA7-EB64-4D16-A1A0-409070C16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657" b="58676"/>
                        <a:stretch>
                          <a:fillRect/>
                        </a:stretch>
                      </p:blipFill>
                      <p:spPr bwMode="auto">
                        <a:xfrm>
                          <a:off x="1095" y="3630"/>
                          <a:ext cx="501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B4C02A23-3C7E-4E2E-B34B-7EEE6650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3538"/>
              <a:ext cx="6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539"/>
            </a:p>
          </p:txBody>
        </p:sp>
      </p:grp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67AFE708-9732-485B-A3C1-83C742519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454" y="7227229"/>
          <a:ext cx="4983317" cy="160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10" imgW="3470155" imgH="5733299" progId="Photoshop.Image.7">
                  <p:embed/>
                </p:oleObj>
              </mc:Choice>
              <mc:Fallback>
                <p:oleObj name="Image" r:id="rId10" imgW="3470155" imgH="5733299" progId="Photoshop.Image.7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67AFE708-9732-485B-A3C1-83C742519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1562" b="8919"/>
                      <a:stretch>
                        <a:fillRect/>
                      </a:stretch>
                    </p:blipFill>
                    <p:spPr bwMode="auto">
                      <a:xfrm>
                        <a:off x="648454" y="7227229"/>
                        <a:ext cx="4983317" cy="160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617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47"/>
    </mc:Choice>
    <mc:Fallback xmlns="">
      <p:transition spd="slow" advTm="272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927" y="468928"/>
            <a:ext cx="5660749" cy="196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1519836" y="3354827"/>
            <a:ext cx="2829210" cy="3813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8"/>
    </mc:Choice>
    <mc:Fallback xmlns="">
      <p:transition spd="slow" advTm="13905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390" y="5878659"/>
            <a:ext cx="2806523" cy="1965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grpSp>
        <p:nvGrpSpPr>
          <p:cNvPr id="3" name="object 3"/>
          <p:cNvGrpSpPr/>
          <p:nvPr/>
        </p:nvGrpSpPr>
        <p:grpSpPr>
          <a:xfrm>
            <a:off x="198193" y="1226078"/>
            <a:ext cx="4014346" cy="2409802"/>
            <a:chOff x="0" y="1433830"/>
            <a:chExt cx="4694555" cy="2818130"/>
          </a:xfrm>
        </p:grpSpPr>
        <p:sp>
          <p:nvSpPr>
            <p:cNvPr id="4" name="object 4"/>
            <p:cNvSpPr/>
            <p:nvPr/>
          </p:nvSpPr>
          <p:spPr>
            <a:xfrm>
              <a:off x="764540" y="1856740"/>
              <a:ext cx="3929634" cy="239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33830"/>
              <a:ext cx="2222500" cy="1085850"/>
            </a:xfrm>
            <a:custGeom>
              <a:avLst/>
              <a:gdLst/>
              <a:ahLst/>
              <a:cxnLst/>
              <a:rect l="l" t="t" r="r" b="b"/>
              <a:pathLst>
                <a:path w="2222500" h="1085850">
                  <a:moveTo>
                    <a:pt x="2222246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2222246" y="1085850"/>
                  </a:lnTo>
                  <a:lnTo>
                    <a:pt x="2222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528" y="410502"/>
            <a:ext cx="6035475" cy="116205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spc="-4" dirty="0">
                <a:latin typeface="Comic Sans MS"/>
                <a:cs typeface="Comic Sans MS"/>
              </a:rPr>
              <a:t>Origine incerta (Devoniano), forse dai </a:t>
            </a:r>
            <a:r>
              <a:rPr sz="1539" dirty="0">
                <a:latin typeface="Comic Sans MS"/>
                <a:cs typeface="Comic Sans MS"/>
              </a:rPr>
              <a:t>Ptictodonti  </a:t>
            </a:r>
            <a:r>
              <a:rPr sz="1539" spc="-4" dirty="0">
                <a:latin typeface="Comic Sans MS"/>
                <a:cs typeface="Comic Sans MS"/>
              </a:rPr>
              <a:t>(Placodermi) </a:t>
            </a:r>
            <a:r>
              <a:rPr sz="1539" dirty="0">
                <a:latin typeface="Comic Sans MS"/>
                <a:cs typeface="Comic Sans MS"/>
              </a:rPr>
              <a:t>o </a:t>
            </a:r>
            <a:r>
              <a:rPr sz="1539" spc="-4" dirty="0">
                <a:latin typeface="Comic Sans MS"/>
                <a:cs typeface="Comic Sans MS"/>
              </a:rPr>
              <a:t>iniopterigi</a:t>
            </a:r>
            <a:r>
              <a:rPr sz="1539" spc="-9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(condritti)</a:t>
            </a:r>
            <a:endParaRPr sz="1539" dirty="0">
              <a:latin typeface="Comic Sans MS"/>
              <a:cs typeface="Comic Sans MS"/>
            </a:endParaRPr>
          </a:p>
          <a:p>
            <a:pPr>
              <a:spcBef>
                <a:spcPts val="51"/>
              </a:spcBef>
            </a:pPr>
            <a:endParaRPr sz="2779" dirty="0">
              <a:latin typeface="Comic Sans MS"/>
              <a:cs typeface="Comic Sans MS"/>
            </a:endParaRPr>
          </a:p>
          <a:p>
            <a:pPr marL="974121"/>
            <a:r>
              <a:rPr sz="1539" dirty="0">
                <a:latin typeface="Comic Sans MS"/>
                <a:cs typeface="Comic Sans MS"/>
              </a:rPr>
              <a:t>Pictodontidae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3019" y="5936873"/>
            <a:ext cx="1100647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omic Sans MS"/>
                <a:cs typeface="Comic Sans MS"/>
              </a:rPr>
              <a:t>Iniopterigio</a:t>
            </a:r>
            <a:endParaRPr sz="1539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149" y="3681606"/>
            <a:ext cx="3575608" cy="1132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586F12-454C-48F7-BAF2-A6EDE4901A33}"/>
              </a:ext>
            </a:extLst>
          </p:cNvPr>
          <p:cNvSpPr txBox="1"/>
          <p:nvPr/>
        </p:nvSpPr>
        <p:spPr>
          <a:xfrm>
            <a:off x="547437" y="8440224"/>
            <a:ext cx="6248377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39" dirty="0">
                <a:hlinkClick r:id="rId5"/>
              </a:rPr>
              <a:t>https://sharkdevocean.wordpress.com/2014/08/26/introducing-chimaeras/</a:t>
            </a:r>
            <a:endParaRPr lang="it-IT" sz="153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46"/>
    </mc:Choice>
    <mc:Fallback xmlns="">
      <p:transition spd="slow" advTm="12654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maeriformes are thought to have branched off from Elasmobranchs ~420mya. Ammended figure from Inoue et al 2010">
            <a:extLst>
              <a:ext uri="{FF2B5EF4-FFF2-40B4-BE49-F238E27FC236}">
                <a16:creationId xmlns:a16="http://schemas.microsoft.com/office/drawing/2014/main" id="{C8E9BF63-D5EE-4476-96D6-C31B23F2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34" y="727611"/>
            <a:ext cx="4782339" cy="47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AAB5AA-9666-4905-B08B-A9176AA17691}"/>
              </a:ext>
            </a:extLst>
          </p:cNvPr>
          <p:cNvSpPr/>
          <p:nvPr/>
        </p:nvSpPr>
        <p:spPr>
          <a:xfrm>
            <a:off x="990187" y="5478068"/>
            <a:ext cx="4626299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2" dirty="0" err="1">
                <a:latin typeface="Playfair Display"/>
              </a:rPr>
              <a:t>Chimaeriformes</a:t>
            </a:r>
            <a:r>
              <a:rPr lang="en-US" sz="2052" dirty="0">
                <a:latin typeface="Playfair Display"/>
              </a:rPr>
              <a:t> are thought to have branched off from Elasmobranchs (sharks, skates and rays) about 420mya. Amended figure from Inoue et al 2010</a:t>
            </a:r>
            <a:endParaRPr lang="it-IT" sz="2052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E1B60A-B2D4-4248-ADD8-FCB0962E16F0}"/>
              </a:ext>
            </a:extLst>
          </p:cNvPr>
          <p:cNvSpPr/>
          <p:nvPr/>
        </p:nvSpPr>
        <p:spPr>
          <a:xfrm>
            <a:off x="561997" y="7178366"/>
            <a:ext cx="3230808" cy="12766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39" dirty="0"/>
              <a:t>Tre famiglie:</a:t>
            </a:r>
          </a:p>
          <a:p>
            <a:endParaRPr lang="it-IT" sz="1539" dirty="0"/>
          </a:p>
          <a:p>
            <a:r>
              <a:rPr lang="it-IT" sz="1539" dirty="0" err="1"/>
              <a:t>Chimaeridae</a:t>
            </a:r>
            <a:endParaRPr lang="it-IT" sz="1539" dirty="0"/>
          </a:p>
          <a:p>
            <a:r>
              <a:rPr lang="it-IT" sz="1539" dirty="0" err="1"/>
              <a:t>Rhinochimaeridae</a:t>
            </a:r>
            <a:endParaRPr lang="it-IT" sz="1539" dirty="0"/>
          </a:p>
          <a:p>
            <a:r>
              <a:rPr lang="it-IT" sz="1539" dirty="0" err="1"/>
              <a:t>Callorhinchidae</a:t>
            </a:r>
            <a:r>
              <a:rPr lang="it-IT" sz="153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9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26"/>
    </mc:Choice>
    <mc:Fallback xmlns="">
      <p:transition spd="slow" advTm="616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nly new born chimaera have denticles. Once mature, skin is devoid of scales or denticles, leaving bizarre ghostly rubbery smooth skin. P©: John Snow/ MexFish">
            <a:extLst>
              <a:ext uri="{FF2B5EF4-FFF2-40B4-BE49-F238E27FC236}">
                <a16:creationId xmlns:a16="http://schemas.microsoft.com/office/drawing/2014/main" id="{E3BC1784-20B1-42DE-AA80-DD7228E7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32" y="1322188"/>
            <a:ext cx="4886936" cy="32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F3BCDA4-291A-498C-B0D6-9EF37242060E}"/>
              </a:ext>
            </a:extLst>
          </p:cNvPr>
          <p:cNvSpPr/>
          <p:nvPr/>
        </p:nvSpPr>
        <p:spPr>
          <a:xfrm>
            <a:off x="822634" y="5353910"/>
            <a:ext cx="5277891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2" dirty="0">
                <a:latin typeface="Playfair Display"/>
              </a:rPr>
              <a:t>Only new born chimaera have denticles. Once mature, skin is devoid of scales or denticles, leaving bizarre ghostly rubbery smooth skin. Image: John Snow/ </a:t>
            </a:r>
            <a:r>
              <a:rPr lang="en-US" sz="2052" dirty="0" err="1">
                <a:latin typeface="Playfair Display"/>
              </a:rPr>
              <a:t>MexFish</a:t>
            </a:r>
            <a:endParaRPr lang="it-IT" sz="2052" dirty="0"/>
          </a:p>
        </p:txBody>
      </p:sp>
    </p:spTree>
    <p:extLst>
      <p:ext uri="{BB962C8B-B14F-4D97-AF65-F5344CB8AC3E}">
        <p14:creationId xmlns:p14="http://schemas.microsoft.com/office/powerpoint/2010/main" val="40545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8"/>
    </mc:Choice>
    <mc:Fallback xmlns="">
      <p:transition spd="slow" advTm="428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plough-nose chimaera uses its snout to probe the sediment in search of food. Also notice dentition and nostrils. P© Fish Index">
            <a:extLst>
              <a:ext uri="{FF2B5EF4-FFF2-40B4-BE49-F238E27FC236}">
                <a16:creationId xmlns:a16="http://schemas.microsoft.com/office/drawing/2014/main" id="{2E9B4A8F-CBC5-45D7-9A67-A467D6B7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3" y="1248883"/>
            <a:ext cx="5129514" cy="38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999802E-E074-4535-9ABE-C55466D2472C}"/>
              </a:ext>
            </a:extLst>
          </p:cNvPr>
          <p:cNvSpPr/>
          <p:nvPr/>
        </p:nvSpPr>
        <p:spPr>
          <a:xfrm>
            <a:off x="887793" y="5174568"/>
            <a:ext cx="5129514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9" dirty="0">
                <a:latin typeface="Playfair Display"/>
              </a:rPr>
              <a:t>The plough-nose chimaera uses its snout to probe the sediment in search of food. Also notice dentition and nostrils. Image: Fish Index</a:t>
            </a:r>
            <a:endParaRPr lang="it-IT" sz="1539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8A8C8C-F985-4B1E-BB88-D0D3B11F9F6A}"/>
              </a:ext>
            </a:extLst>
          </p:cNvPr>
          <p:cNvSpPr/>
          <p:nvPr/>
        </p:nvSpPr>
        <p:spPr>
          <a:xfrm>
            <a:off x="692316" y="6331297"/>
            <a:ext cx="547336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710" b="1" dirty="0">
                <a:solidFill>
                  <a:srgbClr val="000000"/>
                </a:solidFill>
                <a:latin typeface="inherit"/>
              </a:rPr>
              <a:t> Permanent rodent like teeth</a:t>
            </a:r>
            <a:endParaRPr lang="en-US" sz="1710" dirty="0">
              <a:solidFill>
                <a:srgbClr val="000000"/>
              </a:solidFill>
              <a:latin typeface="Playfair Display"/>
            </a:endParaRPr>
          </a:p>
          <a:p>
            <a:pPr fontAlgn="base"/>
            <a:r>
              <a:rPr lang="en-US" sz="1710" dirty="0">
                <a:solidFill>
                  <a:srgbClr val="000000"/>
                </a:solidFill>
                <a:latin typeface="Playfair Display"/>
              </a:rPr>
              <a:t>Unlike sharks that can continually replace rows of teeth throughout their life, chimaeras possess only three pairs of hyper-</a:t>
            </a:r>
            <a:r>
              <a:rPr lang="en-US" sz="1710" dirty="0" err="1">
                <a:solidFill>
                  <a:srgbClr val="000000"/>
                </a:solidFill>
                <a:latin typeface="Playfair Display"/>
              </a:rPr>
              <a:t>mineralised</a:t>
            </a:r>
            <a:r>
              <a:rPr lang="en-US" sz="1710" dirty="0">
                <a:solidFill>
                  <a:srgbClr val="000000"/>
                </a:solidFill>
                <a:latin typeface="Playfair Display"/>
              </a:rPr>
              <a:t> tooth plates. They use these teeth to crunch through bivalves, crustaceans and echinoderms associated with the seafloor. It is their peculiar dentition, along with their long thin rat-like tail, that gets them their name ratfish </a:t>
            </a:r>
          </a:p>
        </p:txBody>
      </p:sp>
    </p:spTree>
    <p:extLst>
      <p:ext uri="{BB962C8B-B14F-4D97-AF65-F5344CB8AC3E}">
        <p14:creationId xmlns:p14="http://schemas.microsoft.com/office/powerpoint/2010/main" val="7453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89"/>
    </mc:Choice>
    <mc:Fallback xmlns="">
      <p:transition spd="slow" advTm="9358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ceding the first dorsal fin is a large venomous spine that protects it from predation. Source: National Geographic News">
            <a:extLst>
              <a:ext uri="{FF2B5EF4-FFF2-40B4-BE49-F238E27FC236}">
                <a16:creationId xmlns:a16="http://schemas.microsoft.com/office/drawing/2014/main" id="{FE1E51A0-C8EA-4886-9B7C-C1DE52FB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2" y="1053406"/>
            <a:ext cx="6561779" cy="29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7AE66BD-3780-4145-AE28-DD7F47408BDE}"/>
              </a:ext>
            </a:extLst>
          </p:cNvPr>
          <p:cNvSpPr/>
          <p:nvPr/>
        </p:nvSpPr>
        <p:spPr>
          <a:xfrm>
            <a:off x="1018112" y="4177227"/>
            <a:ext cx="4952095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2" dirty="0">
                <a:latin typeface="Playfair Display"/>
              </a:rPr>
              <a:t>Preceding the first dorsal fin is a large venomous spine that protects it from predation.</a:t>
            </a:r>
            <a:endParaRPr lang="it-IT" sz="2052" dirty="0"/>
          </a:p>
        </p:txBody>
      </p:sp>
    </p:spTree>
    <p:extLst>
      <p:ext uri="{BB962C8B-B14F-4D97-AF65-F5344CB8AC3E}">
        <p14:creationId xmlns:p14="http://schemas.microsoft.com/office/powerpoint/2010/main" val="3792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1"/>
    </mc:Choice>
    <mc:Fallback xmlns="">
      <p:transition spd="slow" advTm="8845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imera are the only fish with true respiratory nostrils. Also note the deep lateral line pits used to detect pressure differences. P©:Edward Farrell/ IEG">
            <a:extLst>
              <a:ext uri="{FF2B5EF4-FFF2-40B4-BE49-F238E27FC236}">
                <a16:creationId xmlns:a16="http://schemas.microsoft.com/office/drawing/2014/main" id="{E999EBA3-3DFD-4CDC-B7FC-12F1DCBF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8" y="642606"/>
            <a:ext cx="5799164" cy="39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C836418-E476-4A0B-BADE-CA56B52CC44E}"/>
              </a:ext>
            </a:extLst>
          </p:cNvPr>
          <p:cNvSpPr/>
          <p:nvPr/>
        </p:nvSpPr>
        <p:spPr>
          <a:xfrm>
            <a:off x="530193" y="5028114"/>
            <a:ext cx="5505173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2" dirty="0">
                <a:latin typeface="Playfair Display"/>
              </a:rPr>
              <a:t>Chimera are the only fish with true respiratory nostrils. Also note the deep lateral line pits used to detect pressure differences. </a:t>
            </a:r>
            <a:r>
              <a:rPr lang="en-US" sz="2052" dirty="0" err="1">
                <a:latin typeface="Playfair Display"/>
              </a:rPr>
              <a:t>Image:Edward</a:t>
            </a:r>
            <a:r>
              <a:rPr lang="en-US" sz="2052" dirty="0">
                <a:latin typeface="Playfair Display"/>
              </a:rPr>
              <a:t> Farrell/ IEG</a:t>
            </a:r>
            <a:endParaRPr lang="it-IT" sz="2052" dirty="0"/>
          </a:p>
        </p:txBody>
      </p:sp>
    </p:spTree>
    <p:extLst>
      <p:ext uri="{BB962C8B-B14F-4D97-AF65-F5344CB8AC3E}">
        <p14:creationId xmlns:p14="http://schemas.microsoft.com/office/powerpoint/2010/main" val="38361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8"/>
    </mc:Choice>
    <mc:Fallback xmlns="">
      <p:transition spd="slow" advTm="1931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maera egg cases are adapted to being deposited on the sediment.  Source: wellentheorie">
            <a:extLst>
              <a:ext uri="{FF2B5EF4-FFF2-40B4-BE49-F238E27FC236}">
                <a16:creationId xmlns:a16="http://schemas.microsoft.com/office/drawing/2014/main" id="{7F582E40-BC44-47C3-8901-67433CB0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30" y="923088"/>
            <a:ext cx="4696155" cy="31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5258E5B-F3F7-44A1-9729-2ABA9AD43DFF}"/>
              </a:ext>
            </a:extLst>
          </p:cNvPr>
          <p:cNvSpPr/>
          <p:nvPr/>
        </p:nvSpPr>
        <p:spPr>
          <a:xfrm>
            <a:off x="1139897" y="4295659"/>
            <a:ext cx="4286929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9" dirty="0">
                <a:latin typeface="Playfair Display"/>
              </a:rPr>
              <a:t>Chimaera egg cases are adapted to being deposited on the sediment. Source: </a:t>
            </a:r>
            <a:r>
              <a:rPr lang="en-US" sz="1539" dirty="0" err="1">
                <a:latin typeface="Playfair Display"/>
              </a:rPr>
              <a:t>wellentheorie</a:t>
            </a:r>
            <a:endParaRPr lang="it-IT" sz="1539" dirty="0"/>
          </a:p>
        </p:txBody>
      </p:sp>
    </p:spTree>
    <p:extLst>
      <p:ext uri="{BB962C8B-B14F-4D97-AF65-F5344CB8AC3E}">
        <p14:creationId xmlns:p14="http://schemas.microsoft.com/office/powerpoint/2010/main" val="13106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12"/>
    </mc:Choice>
    <mc:Fallback xmlns="">
      <p:transition spd="slow" advTm="5561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is cephalic clasper is used to attach onto female pectoral fins during mating. P©: John Snow/ MexFish">
            <a:extLst>
              <a:ext uri="{FF2B5EF4-FFF2-40B4-BE49-F238E27FC236}">
                <a16:creationId xmlns:a16="http://schemas.microsoft.com/office/drawing/2014/main" id="{0CF55494-3DA3-4D31-AEAA-0C869C3E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5" y="727610"/>
            <a:ext cx="4913351" cy="40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404A9-8DAC-406A-9113-9BEE52BB3D70}"/>
              </a:ext>
            </a:extLst>
          </p:cNvPr>
          <p:cNvSpPr/>
          <p:nvPr/>
        </p:nvSpPr>
        <p:spPr>
          <a:xfrm>
            <a:off x="1474225" y="5419069"/>
            <a:ext cx="3230808" cy="8029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39" dirty="0">
                <a:latin typeface="Playfair Display"/>
              </a:rPr>
              <a:t>This cephalic clasper is used to attach onto female pectoral fins during mating.</a:t>
            </a:r>
            <a:endParaRPr lang="it-IT" sz="1539" dirty="0"/>
          </a:p>
        </p:txBody>
      </p:sp>
    </p:spTree>
    <p:extLst>
      <p:ext uri="{BB962C8B-B14F-4D97-AF65-F5344CB8AC3E}">
        <p14:creationId xmlns:p14="http://schemas.microsoft.com/office/powerpoint/2010/main" val="40385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6"/>
    </mc:Choice>
    <mc:Fallback xmlns="">
      <p:transition spd="slow" advTm="3058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31" y="104033"/>
            <a:ext cx="5099138" cy="642549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  <a:tabLst>
                <a:tab pos="413213" algn="l"/>
                <a:tab pos="919823" algn="l"/>
                <a:tab pos="2231140" algn="l"/>
                <a:tab pos="2715485" algn="l"/>
              </a:tabLst>
            </a:pPr>
            <a:r>
              <a:rPr sz="2052" b="1" dirty="0">
                <a:solidFill>
                  <a:srgbClr val="000065"/>
                </a:solidFill>
                <a:latin typeface="Comic Sans MS"/>
                <a:cs typeface="Comic Sans MS"/>
              </a:rPr>
              <a:t>Le	</a:t>
            </a:r>
            <a:r>
              <a:rPr lang="it-IT" sz="2052" b="1" dirty="0">
                <a:solidFill>
                  <a:srgbClr val="000065"/>
                </a:solidFill>
                <a:latin typeface="Comic Sans MS"/>
                <a:cs typeface="Comic Sans MS"/>
              </a:rPr>
              <a:t>fasi della diversificazione degli </a:t>
            </a:r>
            <a:r>
              <a:rPr lang="it-IT" sz="2052" b="1" spc="-4" dirty="0">
                <a:solidFill>
                  <a:srgbClr val="000065"/>
                </a:solidFill>
                <a:latin typeface="Comic Sans MS"/>
                <a:cs typeface="Comic Sans MS"/>
              </a:rPr>
              <a:t>elasmobranchi</a:t>
            </a:r>
            <a:endParaRPr sz="2052" dirty="0">
              <a:latin typeface="Comic Sans MS"/>
              <a:cs typeface="Comic Sans M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9B1B3EC-4360-46CD-82C5-2AAD4EBD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1" y="727611"/>
            <a:ext cx="6320437" cy="62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2AC3D4D-8792-477D-BB74-69404E24C658}"/>
              </a:ext>
            </a:extLst>
          </p:cNvPr>
          <p:cNvSpPr/>
          <p:nvPr/>
        </p:nvSpPr>
        <p:spPr>
          <a:xfrm>
            <a:off x="1978703" y="4050727"/>
            <a:ext cx="2198544" cy="1165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39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C4D89B1-D67B-4B50-A796-E4005B70CAC6}"/>
              </a:ext>
            </a:extLst>
          </p:cNvPr>
          <p:cNvSpPr/>
          <p:nvPr/>
        </p:nvSpPr>
        <p:spPr>
          <a:xfrm>
            <a:off x="4177245" y="2677145"/>
            <a:ext cx="586432" cy="1373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39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F5980CE-8C03-42E2-B2FD-9E08BEA6CA5C}"/>
              </a:ext>
            </a:extLst>
          </p:cNvPr>
          <p:cNvSpPr/>
          <p:nvPr/>
        </p:nvSpPr>
        <p:spPr>
          <a:xfrm>
            <a:off x="4893995" y="929390"/>
            <a:ext cx="1271689" cy="1923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39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17"/>
    </mc:Choice>
    <mc:Fallback xmlns="">
      <p:transition spd="slow" advTm="120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232" y="984337"/>
            <a:ext cx="5353910" cy="5104676"/>
            <a:chOff x="346202" y="1151127"/>
            <a:chExt cx="6261100" cy="5969635"/>
          </a:xfrm>
        </p:grpSpPr>
        <p:sp>
          <p:nvSpPr>
            <p:cNvPr id="3" name="object 3"/>
            <p:cNvSpPr/>
            <p:nvPr/>
          </p:nvSpPr>
          <p:spPr>
            <a:xfrm>
              <a:off x="346202" y="4231132"/>
              <a:ext cx="6260592" cy="2889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1529588" y="1151127"/>
              <a:ext cx="4291584" cy="304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0"/>
    </mc:Choice>
    <mc:Fallback xmlns="">
      <p:transition spd="slow" advTm="5392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909" y="1132752"/>
            <a:ext cx="4967728" cy="2254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865856" y="1069913"/>
            <a:ext cx="1257029" cy="63844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289956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Lobo </a:t>
            </a:r>
            <a:r>
              <a:rPr sz="1026" spc="-9" dirty="0">
                <a:latin typeface="Comic Sans MS"/>
                <a:cs typeface="Comic Sans MS"/>
              </a:rPr>
              <a:t>epicordale  </a:t>
            </a:r>
            <a:r>
              <a:rPr sz="1026" spc="-4" dirty="0">
                <a:latin typeface="Comic Sans MS"/>
                <a:cs typeface="Comic Sans MS"/>
              </a:rPr>
              <a:t>della</a:t>
            </a:r>
            <a:r>
              <a:rPr sz="1026" spc="-13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coda</a:t>
            </a:r>
            <a:endParaRPr sz="1026">
              <a:latin typeface="Comic Sans MS"/>
              <a:cs typeface="Comic Sans MS"/>
            </a:endParaRPr>
          </a:p>
          <a:p>
            <a:pPr marL="462626">
              <a:spcBef>
                <a:spcPts val="1159"/>
              </a:spcBef>
            </a:pPr>
            <a:r>
              <a:rPr sz="1026" spc="-4" dirty="0">
                <a:latin typeface="Comic Sans MS"/>
                <a:cs typeface="Comic Sans MS"/>
              </a:rPr>
              <a:t>Archi</a:t>
            </a:r>
            <a:r>
              <a:rPr sz="1026" spc="-68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neurali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5736" y="1210005"/>
            <a:ext cx="677655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Spina</a:t>
            </a:r>
            <a:r>
              <a:rPr sz="1026" spc="-68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della  pinna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1991" y="907016"/>
            <a:ext cx="1808709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1449779" algn="l"/>
              </a:tabLst>
            </a:pPr>
            <a:r>
              <a:rPr sz="1026" spc="-4" dirty="0">
                <a:latin typeface="Comic Sans MS"/>
                <a:cs typeface="Comic Sans MS"/>
              </a:rPr>
              <a:t>pinna	pinna</a:t>
            </a:r>
            <a:endParaRPr sz="1026">
              <a:latin typeface="Comic Sans MS"/>
              <a:cs typeface="Comic Sans MS"/>
            </a:endParaRPr>
          </a:p>
          <a:p>
            <a:pPr marL="10860">
              <a:tabLst>
                <a:tab pos="1255932" algn="l"/>
              </a:tabLst>
            </a:pPr>
            <a:r>
              <a:rPr sz="1026" spc="-4" dirty="0">
                <a:latin typeface="Comic Sans MS"/>
                <a:cs typeface="Comic Sans MS"/>
              </a:rPr>
              <a:t>dorsale</a:t>
            </a:r>
            <a:r>
              <a:rPr sz="1026" dirty="0">
                <a:latin typeface="Comic Sans MS"/>
                <a:cs typeface="Comic Sans MS"/>
              </a:rPr>
              <a:t> 2	</a:t>
            </a:r>
            <a:r>
              <a:rPr sz="1026" spc="-4" dirty="0">
                <a:latin typeface="Comic Sans MS"/>
                <a:cs typeface="Comic Sans MS"/>
              </a:rPr>
              <a:t>dorsale</a:t>
            </a:r>
            <a:r>
              <a:rPr sz="1026" spc="-60" dirty="0">
                <a:latin typeface="Comic Sans MS"/>
                <a:cs typeface="Comic Sans MS"/>
              </a:rPr>
              <a:t> </a:t>
            </a:r>
            <a:r>
              <a:rPr sz="1026" dirty="0">
                <a:latin typeface="Comic Sans MS"/>
                <a:cs typeface="Comic Sans MS"/>
              </a:rPr>
              <a:t>1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6807" y="1232159"/>
            <a:ext cx="1859751" cy="558393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10860">
              <a:spcBef>
                <a:spcPts val="423"/>
              </a:spcBef>
            </a:pPr>
            <a:r>
              <a:rPr sz="1026" spc="-4" dirty="0">
                <a:latin typeface="Comic Sans MS"/>
                <a:cs typeface="Comic Sans MS"/>
              </a:rPr>
              <a:t>Spina della</a:t>
            </a:r>
            <a:r>
              <a:rPr sz="1026" spc="-13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pinna</a:t>
            </a:r>
            <a:endParaRPr sz="1026">
              <a:latin typeface="Comic Sans MS"/>
              <a:cs typeface="Comic Sans MS"/>
            </a:endParaRPr>
          </a:p>
          <a:p>
            <a:pPr marL="532129">
              <a:lnSpc>
                <a:spcPts val="1150"/>
              </a:lnSpc>
              <a:spcBef>
                <a:spcPts val="338"/>
              </a:spcBef>
            </a:pPr>
            <a:r>
              <a:rPr sz="1026" spc="-4" dirty="0">
                <a:latin typeface="Comic Sans MS"/>
                <a:cs typeface="Comic Sans MS"/>
              </a:rPr>
              <a:t>scapolocoracoide</a:t>
            </a:r>
            <a:endParaRPr sz="1026">
              <a:latin typeface="Comic Sans MS"/>
              <a:cs typeface="Comic Sans MS"/>
            </a:endParaRPr>
          </a:p>
          <a:p>
            <a:pPr marL="1142448">
              <a:lnSpc>
                <a:spcPts val="1150"/>
              </a:lnSpc>
            </a:pPr>
            <a:r>
              <a:rPr sz="1026" spc="-4" dirty="0">
                <a:latin typeface="Comic Sans MS"/>
                <a:cs typeface="Comic Sans MS"/>
              </a:rPr>
              <a:t>neurocranio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9897" y="2425875"/>
            <a:ext cx="92526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9" dirty="0">
                <a:latin typeface="Comic Sans MS"/>
                <a:cs typeface="Comic Sans MS"/>
              </a:rPr>
              <a:t>palatoquadrato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3227" y="2522311"/>
            <a:ext cx="737927" cy="548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35747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Arcate  branc</a:t>
            </a:r>
            <a:r>
              <a:rPr sz="1026" dirty="0">
                <a:latin typeface="Comic Sans MS"/>
                <a:cs typeface="Comic Sans MS"/>
              </a:rPr>
              <a:t>h</a:t>
            </a:r>
            <a:r>
              <a:rPr sz="1026" spc="-4" dirty="0">
                <a:latin typeface="Comic Sans MS"/>
                <a:cs typeface="Comic Sans MS"/>
              </a:rPr>
              <a:t>i</a:t>
            </a:r>
            <a:r>
              <a:rPr sz="1026" spc="-9" dirty="0">
                <a:latin typeface="Comic Sans MS"/>
                <a:cs typeface="Comic Sans MS"/>
              </a:rPr>
              <a:t>a</a:t>
            </a:r>
            <a:r>
              <a:rPr sz="1026" spc="-4" dirty="0">
                <a:latin typeface="Comic Sans MS"/>
                <a:cs typeface="Comic Sans MS"/>
              </a:rPr>
              <a:t>li</a:t>
            </a:r>
            <a:endParaRPr sz="1026">
              <a:latin typeface="Comic Sans MS"/>
              <a:cs typeface="Comic Sans MS"/>
            </a:endParaRPr>
          </a:p>
          <a:p>
            <a:pPr marL="10860">
              <a:spcBef>
                <a:spcPts val="530"/>
              </a:spcBef>
            </a:pPr>
            <a:r>
              <a:rPr sz="1026" spc="-4" dirty="0">
                <a:latin typeface="Comic Sans MS"/>
                <a:cs typeface="Comic Sans MS"/>
              </a:rPr>
              <a:t>radiali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3640" y="3281415"/>
            <a:ext cx="93612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dirty="0">
                <a:latin typeface="Comic Sans MS"/>
                <a:cs typeface="Comic Sans MS"/>
              </a:rPr>
              <a:t>Pinna</a:t>
            </a:r>
            <a:r>
              <a:rPr sz="1026" spc="-60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pettorale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5418" y="2423269"/>
            <a:ext cx="434394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Cinto  </a:t>
            </a:r>
            <a:r>
              <a:rPr sz="1026" dirty="0">
                <a:latin typeface="Comic Sans MS"/>
                <a:cs typeface="Comic Sans MS"/>
              </a:rPr>
              <a:t>pelvico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5157" y="2363973"/>
            <a:ext cx="433308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dirty="0">
                <a:latin typeface="Comic Sans MS"/>
                <a:cs typeface="Comic Sans MS"/>
              </a:rPr>
              <a:t>Pinna  pelvica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818" y="2648720"/>
            <a:ext cx="967070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Lobo</a:t>
            </a:r>
            <a:r>
              <a:rPr sz="1026" spc="-43" dirty="0">
                <a:latin typeface="Comic Sans MS"/>
                <a:cs typeface="Comic Sans MS"/>
              </a:rPr>
              <a:t> </a:t>
            </a:r>
            <a:r>
              <a:rPr sz="1026" spc="-9" dirty="0">
                <a:latin typeface="Comic Sans MS"/>
                <a:cs typeface="Comic Sans MS"/>
              </a:rPr>
              <a:t>ipocordale  </a:t>
            </a:r>
            <a:r>
              <a:rPr sz="1026" spc="-4" dirty="0">
                <a:latin typeface="Comic Sans MS"/>
                <a:cs typeface="Comic Sans MS"/>
              </a:rPr>
              <a:t>della</a:t>
            </a:r>
            <a:r>
              <a:rPr sz="1026" spc="-13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coda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3767" y="461880"/>
            <a:ext cx="4301047" cy="343805"/>
          </a:xfrm>
          <a:prstGeom prst="rect">
            <a:avLst/>
          </a:prstGeom>
        </p:spPr>
        <p:txBody>
          <a:bodyPr vert="horz" wrap="square" lIns="0" tIns="14661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115"/>
              </a:spcBef>
            </a:pPr>
            <a:r>
              <a:rPr sz="2052" b="1" spc="-4" dirty="0">
                <a:solidFill>
                  <a:srgbClr val="000000"/>
                </a:solidFill>
                <a:latin typeface="Comic Sans MS"/>
                <a:cs typeface="Comic Sans MS"/>
              </a:rPr>
              <a:t>Struttura di base di</a:t>
            </a:r>
            <a:r>
              <a:rPr sz="2052" b="1" spc="-9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138" b="1" i="1" spc="-47" dirty="0">
                <a:solidFill>
                  <a:srgbClr val="000000"/>
                </a:solidFill>
                <a:latin typeface="Comic Sans MS"/>
                <a:cs typeface="Comic Sans MS"/>
              </a:rPr>
              <a:t>Cladoselache</a:t>
            </a:r>
            <a:endParaRPr sz="2138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551" y="103603"/>
            <a:ext cx="372167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b="1" spc="-4" dirty="0">
                <a:latin typeface="Comic Sans MS"/>
                <a:cs typeface="Comic Sans MS"/>
              </a:rPr>
              <a:t>1a radiazione </a:t>
            </a:r>
            <a:r>
              <a:rPr sz="1539" spc="-4" dirty="0">
                <a:latin typeface="Comic Sans MS"/>
                <a:cs typeface="Comic Sans MS"/>
              </a:rPr>
              <a:t>Dal siluriano al</a:t>
            </a:r>
            <a:r>
              <a:rPr sz="1539" spc="201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triassico</a:t>
            </a:r>
            <a:endParaRPr sz="1539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2909" y="6904599"/>
            <a:ext cx="2370054" cy="1533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 txBox="1"/>
          <p:nvPr/>
        </p:nvSpPr>
        <p:spPr>
          <a:xfrm>
            <a:off x="1027080" y="8390144"/>
            <a:ext cx="2243647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197" spc="-4" dirty="0">
                <a:latin typeface="Tahoma"/>
                <a:cs typeface="Tahoma"/>
              </a:rPr>
              <a:t>Scaglia di </a:t>
            </a:r>
            <a:r>
              <a:rPr sz="1240" i="1" spc="-21" dirty="0">
                <a:latin typeface="Tahoma"/>
                <a:cs typeface="Tahoma"/>
              </a:rPr>
              <a:t>Elegestolepis </a:t>
            </a:r>
            <a:r>
              <a:rPr sz="1197" spc="-4" dirty="0">
                <a:latin typeface="Tahoma"/>
                <a:cs typeface="Tahoma"/>
              </a:rPr>
              <a:t>(420</a:t>
            </a:r>
            <a:r>
              <a:rPr sz="1197" spc="21" dirty="0">
                <a:latin typeface="Tahoma"/>
                <a:cs typeface="Tahoma"/>
              </a:rPr>
              <a:t> </a:t>
            </a:r>
            <a:r>
              <a:rPr sz="1197" spc="-4" dirty="0">
                <a:latin typeface="Tahoma"/>
                <a:cs typeface="Tahoma"/>
              </a:rPr>
              <a:t>MA)</a:t>
            </a:r>
            <a:endParaRPr sz="1197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635300" y="3395750"/>
            <a:ext cx="5057979" cy="339394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767243">
              <a:lnSpc>
                <a:spcPct val="100000"/>
              </a:lnSpc>
              <a:spcBef>
                <a:spcPts val="86"/>
              </a:spcBef>
            </a:pPr>
            <a:r>
              <a:rPr spc="-4" dirty="0"/>
              <a:t>Archi neurali cartilaginei, notocorda  sviluppata</a:t>
            </a:r>
          </a:p>
          <a:p>
            <a:pPr marL="10860" marR="4344">
              <a:lnSpc>
                <a:spcPct val="100000"/>
              </a:lnSpc>
              <a:spcBef>
                <a:spcPts val="1851"/>
              </a:spcBef>
            </a:pPr>
            <a:r>
              <a:rPr dirty="0"/>
              <a:t>2 </a:t>
            </a:r>
            <a:r>
              <a:rPr spc="-4" dirty="0"/>
              <a:t>pinne dorsali, grandi </a:t>
            </a:r>
            <a:r>
              <a:rPr dirty="0"/>
              <a:t>pinne pettorali,</a:t>
            </a:r>
            <a:r>
              <a:rPr spc="-73" dirty="0"/>
              <a:t> </a:t>
            </a:r>
            <a:r>
              <a:rPr dirty="0"/>
              <a:t>coda  </a:t>
            </a:r>
            <a:r>
              <a:rPr spc="-4" dirty="0"/>
              <a:t>bilobata</a:t>
            </a:r>
          </a:p>
          <a:p>
            <a:pPr marL="10860" marR="1124529">
              <a:lnSpc>
                <a:spcPct val="200199"/>
              </a:lnSpc>
              <a:spcBef>
                <a:spcPts val="4"/>
              </a:spcBef>
            </a:pPr>
            <a:r>
              <a:rPr dirty="0"/>
              <a:t>Pinne </a:t>
            </a:r>
            <a:r>
              <a:rPr spc="-4" dirty="0"/>
              <a:t>dorsali </a:t>
            </a:r>
            <a:r>
              <a:rPr dirty="0"/>
              <a:t>precedute </a:t>
            </a:r>
            <a:r>
              <a:rPr spc="-4" dirty="0"/>
              <a:t>da</a:t>
            </a:r>
            <a:r>
              <a:rPr spc="-81" dirty="0"/>
              <a:t> </a:t>
            </a:r>
            <a:r>
              <a:rPr spc="-4" dirty="0"/>
              <a:t>spine  </a:t>
            </a:r>
            <a:r>
              <a:rPr dirty="0"/>
              <a:t>Tegumento con poche</a:t>
            </a:r>
            <a:r>
              <a:rPr spc="-38" dirty="0"/>
              <a:t> </a:t>
            </a:r>
            <a:r>
              <a:rPr dirty="0"/>
              <a:t>scaglie</a:t>
            </a:r>
          </a:p>
          <a:p>
            <a:pPr marL="10860">
              <a:lnSpc>
                <a:spcPct val="100000"/>
              </a:lnSpc>
              <a:spcBef>
                <a:spcPts val="1847"/>
              </a:spcBef>
            </a:pPr>
            <a:r>
              <a:rPr spc="-4" dirty="0"/>
              <a:t>Mancanza di calcificazione nello</a:t>
            </a:r>
            <a:r>
              <a:rPr spc="-47" dirty="0"/>
              <a:t> </a:t>
            </a:r>
            <a:r>
              <a:rPr spc="-4" dirty="0"/>
              <a:t>scheletro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45"/>
    </mc:Choice>
    <mc:Fallback xmlns="">
      <p:transition spd="slow" advTm="15964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ladoselache fossil">
            <a:extLst>
              <a:ext uri="{FF2B5EF4-FFF2-40B4-BE49-F238E27FC236}">
                <a16:creationId xmlns:a16="http://schemas.microsoft.com/office/drawing/2014/main" id="{3DE4B773-C826-4FBD-A88F-36A2C9E3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5" y="401815"/>
            <a:ext cx="6461615" cy="36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cladoselache fossil">
            <a:extLst>
              <a:ext uri="{FF2B5EF4-FFF2-40B4-BE49-F238E27FC236}">
                <a16:creationId xmlns:a16="http://schemas.microsoft.com/office/drawing/2014/main" id="{3757C6BC-6D99-41B1-B8A8-C49910D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5" y="4441682"/>
            <a:ext cx="6461615" cy="36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1"/>
    </mc:Choice>
    <mc:Fallback xmlns="">
      <p:transition spd="slow" advTm="3692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522" y="727175"/>
            <a:ext cx="1429157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b="1" spc="-4" dirty="0">
                <a:latin typeface="Comic Sans MS"/>
                <a:cs typeface="Comic Sans MS"/>
              </a:rPr>
              <a:t>1a</a:t>
            </a:r>
            <a:r>
              <a:rPr sz="1710" b="1" spc="-51" dirty="0">
                <a:latin typeface="Comic Sans MS"/>
                <a:cs typeface="Comic Sans MS"/>
              </a:rPr>
              <a:t> </a:t>
            </a:r>
            <a:r>
              <a:rPr sz="1710" b="1" spc="-4" dirty="0">
                <a:latin typeface="Comic Sans MS"/>
                <a:cs typeface="Comic Sans MS"/>
              </a:rPr>
              <a:t>radiazione</a:t>
            </a:r>
            <a:endParaRPr sz="171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24" y="4614571"/>
            <a:ext cx="1775587" cy="95840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b="1" spc="-4" dirty="0">
                <a:latin typeface="Comic Sans MS"/>
                <a:cs typeface="Comic Sans MS"/>
              </a:rPr>
              <a:t>Cranio Anfistilico  Bocca terminale  </a:t>
            </a:r>
            <a:r>
              <a:rPr sz="1539" b="1" dirty="0">
                <a:latin typeface="Comic Sans MS"/>
                <a:cs typeface="Comic Sans MS"/>
              </a:rPr>
              <a:t>Denti </a:t>
            </a:r>
            <a:r>
              <a:rPr sz="1539" b="1" spc="-4" dirty="0">
                <a:latin typeface="Comic Sans MS"/>
                <a:cs typeface="Comic Sans MS"/>
              </a:rPr>
              <a:t>tricuspidati  </a:t>
            </a:r>
            <a:r>
              <a:rPr sz="1539" b="1" dirty="0">
                <a:latin typeface="Comic Sans MS"/>
                <a:cs typeface="Comic Sans MS"/>
              </a:rPr>
              <a:t>Predatore</a:t>
            </a:r>
            <a:r>
              <a:rPr sz="1539" b="1" spc="-86" dirty="0">
                <a:latin typeface="Comic Sans MS"/>
                <a:cs typeface="Comic Sans MS"/>
              </a:rPr>
              <a:t> </a:t>
            </a:r>
            <a:r>
              <a:rPr sz="1539" b="1" dirty="0">
                <a:latin typeface="Comic Sans MS"/>
                <a:cs typeface="Comic Sans MS"/>
              </a:rPr>
              <a:t>pelagico</a:t>
            </a:r>
            <a:endParaRPr sz="1539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26" y="2120653"/>
            <a:ext cx="4248068" cy="2051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362176" y="4112194"/>
            <a:ext cx="85086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9" dirty="0">
                <a:latin typeface="Comic Sans MS"/>
                <a:cs typeface="Comic Sans MS"/>
              </a:rPr>
              <a:t>branchiospine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9043" y="3955812"/>
            <a:ext cx="676026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dirty="0">
                <a:latin typeface="Comic Sans MS"/>
                <a:cs typeface="Comic Sans MS"/>
              </a:rPr>
              <a:t>Cartilagine  labiale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2889" y="3764895"/>
            <a:ext cx="133902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dirty="0">
                <a:latin typeface="Comic Sans MS"/>
                <a:cs typeface="Comic Sans MS"/>
              </a:rPr>
              <a:t>Cartilagine </a:t>
            </a:r>
            <a:r>
              <a:rPr sz="1026" spc="-4" dirty="0">
                <a:latin typeface="Comic Sans MS"/>
                <a:cs typeface="Comic Sans MS"/>
              </a:rPr>
              <a:t>di</a:t>
            </a:r>
            <a:r>
              <a:rPr sz="1026" spc="-73" dirty="0">
                <a:latin typeface="Comic Sans MS"/>
                <a:cs typeface="Comic Sans MS"/>
              </a:rPr>
              <a:t> </a:t>
            </a:r>
            <a:r>
              <a:rPr sz="1026" dirty="0">
                <a:latin typeface="Comic Sans MS"/>
                <a:cs typeface="Comic Sans MS"/>
              </a:rPr>
              <a:t>Meckel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1124" y="3934309"/>
            <a:ext cx="55493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Processo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1124" y="4090691"/>
            <a:ext cx="94860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dell’ectetmoide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8539" y="2136568"/>
            <a:ext cx="1459565" cy="40036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48146" marR="4344" indent="-237829">
              <a:lnSpc>
                <a:spcPct val="128699"/>
              </a:lnSpc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Processo anterorbitale  </a:t>
            </a:r>
            <a:r>
              <a:rPr sz="1026" dirty="0">
                <a:latin typeface="Comic Sans MS"/>
                <a:cs typeface="Comic Sans MS"/>
              </a:rPr>
              <a:t>Cartilagine</a:t>
            </a:r>
            <a:r>
              <a:rPr sz="1026" spc="-77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annulare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4166" y="2072060"/>
            <a:ext cx="394756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orbita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4601" y="1633539"/>
            <a:ext cx="554939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dirty="0">
                <a:latin typeface="Comic Sans MS"/>
                <a:cs typeface="Comic Sans MS"/>
              </a:rPr>
              <a:t>Pr</a:t>
            </a:r>
            <a:r>
              <a:rPr sz="1026" spc="-9" dirty="0">
                <a:latin typeface="Comic Sans MS"/>
                <a:cs typeface="Comic Sans MS"/>
              </a:rPr>
              <a:t>o</a:t>
            </a:r>
            <a:r>
              <a:rPr sz="1026" dirty="0">
                <a:latin typeface="Comic Sans MS"/>
                <a:cs typeface="Comic Sans MS"/>
              </a:rPr>
              <a:t>cesso  </a:t>
            </a:r>
            <a:r>
              <a:rPr sz="1026" spc="-4" dirty="0">
                <a:latin typeface="Comic Sans MS"/>
                <a:cs typeface="Comic Sans MS"/>
              </a:rPr>
              <a:t>orbitale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3010" y="1441972"/>
            <a:ext cx="612496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Pedunc</a:t>
            </a:r>
            <a:r>
              <a:rPr sz="1026" spc="-9" dirty="0">
                <a:latin typeface="Comic Sans MS"/>
                <a:cs typeface="Comic Sans MS"/>
              </a:rPr>
              <a:t>o</a:t>
            </a:r>
            <a:r>
              <a:rPr sz="1026" spc="-4" dirty="0">
                <a:latin typeface="Comic Sans MS"/>
                <a:cs typeface="Comic Sans MS"/>
              </a:rPr>
              <a:t>l</a:t>
            </a:r>
            <a:r>
              <a:rPr sz="1026" dirty="0">
                <a:latin typeface="Comic Sans MS"/>
                <a:cs typeface="Comic Sans MS"/>
              </a:rPr>
              <a:t>o  </a:t>
            </a:r>
            <a:r>
              <a:rPr sz="1026" spc="-4" dirty="0">
                <a:latin typeface="Comic Sans MS"/>
                <a:cs typeface="Comic Sans MS"/>
              </a:rPr>
              <a:t>ottico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6768" y="1815116"/>
            <a:ext cx="413761" cy="414847"/>
          </a:xfrm>
          <a:custGeom>
            <a:avLst/>
            <a:gdLst/>
            <a:ahLst/>
            <a:cxnLst/>
            <a:rect l="l" t="t" r="r" b="b"/>
            <a:pathLst>
              <a:path w="483870" h="485139">
                <a:moveTo>
                  <a:pt x="105917" y="471677"/>
                </a:moveTo>
                <a:lnTo>
                  <a:pt x="483870" y="93725"/>
                </a:lnTo>
              </a:path>
              <a:path w="483870" h="485139">
                <a:moveTo>
                  <a:pt x="0" y="484631"/>
                </a:moveTo>
                <a:lnTo>
                  <a:pt x="396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/>
          <p:nvPr/>
        </p:nvSpPr>
        <p:spPr>
          <a:xfrm>
            <a:off x="2251791" y="1889616"/>
            <a:ext cx="763448" cy="32669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026" spc="-4" dirty="0">
                <a:latin typeface="Comic Sans MS"/>
                <a:cs typeface="Comic Sans MS"/>
              </a:rPr>
              <a:t>Processo  postor</a:t>
            </a:r>
            <a:r>
              <a:rPr sz="1026" dirty="0">
                <a:latin typeface="Comic Sans MS"/>
                <a:cs typeface="Comic Sans MS"/>
              </a:rPr>
              <a:t>b</a:t>
            </a:r>
            <a:r>
              <a:rPr sz="1026" spc="-4" dirty="0">
                <a:latin typeface="Comic Sans MS"/>
                <a:cs typeface="Comic Sans MS"/>
              </a:rPr>
              <a:t>ita</a:t>
            </a:r>
            <a:r>
              <a:rPr sz="1026" dirty="0">
                <a:latin typeface="Comic Sans MS"/>
                <a:cs typeface="Comic Sans MS"/>
              </a:rPr>
              <a:t>le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8719" y="1895263"/>
            <a:ext cx="79820" cy="311135"/>
          </a:xfrm>
          <a:custGeom>
            <a:avLst/>
            <a:gdLst/>
            <a:ahLst/>
            <a:cxnLst/>
            <a:rect l="l" t="t" r="r" b="b"/>
            <a:pathLst>
              <a:path w="93344" h="363855">
                <a:moveTo>
                  <a:pt x="92963" y="36347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 txBox="1"/>
          <p:nvPr/>
        </p:nvSpPr>
        <p:spPr>
          <a:xfrm>
            <a:off x="777892" y="1636145"/>
            <a:ext cx="1426985" cy="45826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512038">
              <a:spcBef>
                <a:spcPts val="86"/>
              </a:spcBef>
            </a:pPr>
            <a:r>
              <a:rPr sz="1026" spc="-9" dirty="0">
                <a:latin typeface="Comic Sans MS"/>
                <a:cs typeface="Comic Sans MS"/>
              </a:rPr>
              <a:t>palatoquadrato</a:t>
            </a:r>
            <a:endParaRPr sz="1026">
              <a:latin typeface="Comic Sans MS"/>
              <a:cs typeface="Comic Sans MS"/>
            </a:endParaRPr>
          </a:p>
          <a:p>
            <a:pPr>
              <a:spcBef>
                <a:spcPts val="43"/>
              </a:spcBef>
            </a:pPr>
            <a:endParaRPr sz="855">
              <a:latin typeface="Comic Sans MS"/>
              <a:cs typeface="Comic Sans MS"/>
            </a:endParaRPr>
          </a:p>
          <a:p>
            <a:pPr marL="10860"/>
            <a:r>
              <a:rPr sz="1026" spc="-9" dirty="0">
                <a:latin typeface="Comic Sans MS"/>
                <a:cs typeface="Comic Sans MS"/>
              </a:rPr>
              <a:t>iomandibolare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46808" y="233823"/>
            <a:ext cx="2842025" cy="343805"/>
          </a:xfrm>
          <a:prstGeom prst="rect">
            <a:avLst/>
          </a:prstGeom>
        </p:spPr>
        <p:txBody>
          <a:bodyPr vert="horz" wrap="square" lIns="0" tIns="14661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115"/>
              </a:spcBef>
            </a:pPr>
            <a:r>
              <a:rPr sz="2052" b="1" dirty="0">
                <a:solidFill>
                  <a:srgbClr val="000000"/>
                </a:solidFill>
              </a:rPr>
              <a:t>Cranio </a:t>
            </a:r>
            <a:r>
              <a:rPr sz="2052" b="1" spc="-4" dirty="0">
                <a:solidFill>
                  <a:srgbClr val="000000"/>
                </a:solidFill>
              </a:rPr>
              <a:t>di</a:t>
            </a:r>
            <a:r>
              <a:rPr sz="2052" b="1" spc="-43" dirty="0">
                <a:solidFill>
                  <a:srgbClr val="000000"/>
                </a:solidFill>
              </a:rPr>
              <a:t> </a:t>
            </a:r>
            <a:r>
              <a:rPr sz="2138" b="1" i="1" spc="-47" dirty="0">
                <a:solidFill>
                  <a:srgbClr val="000000"/>
                </a:solidFill>
              </a:rPr>
              <a:t>Cladoselache</a:t>
            </a:r>
            <a:endParaRPr sz="2138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70"/>
    </mc:Choice>
    <mc:Fallback xmlns="">
      <p:transition spd="slow" advTm="8217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682" y="254773"/>
            <a:ext cx="2296317" cy="773704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b="1" spc="-4" dirty="0">
                <a:latin typeface="Comic Sans MS"/>
                <a:cs typeface="Comic Sans MS"/>
              </a:rPr>
              <a:t>1a</a:t>
            </a:r>
            <a:r>
              <a:rPr sz="1710" b="1" spc="-13" dirty="0">
                <a:latin typeface="Comic Sans MS"/>
                <a:cs typeface="Comic Sans MS"/>
              </a:rPr>
              <a:t> </a:t>
            </a:r>
            <a:r>
              <a:rPr sz="1710" b="1" spc="-4" dirty="0">
                <a:latin typeface="Comic Sans MS"/>
                <a:cs typeface="Comic Sans MS"/>
              </a:rPr>
              <a:t>radiazione</a:t>
            </a:r>
            <a:endParaRPr sz="1710">
              <a:latin typeface="Comic Sans MS"/>
              <a:cs typeface="Comic Sans MS"/>
            </a:endParaRPr>
          </a:p>
          <a:p>
            <a:pPr>
              <a:spcBef>
                <a:spcPts val="21"/>
              </a:spcBef>
            </a:pPr>
            <a:endParaRPr sz="1625">
              <a:latin typeface="Comic Sans MS"/>
              <a:cs typeface="Comic Sans MS"/>
            </a:endParaRPr>
          </a:p>
          <a:p>
            <a:pPr marL="1109326">
              <a:spcBef>
                <a:spcPts val="4"/>
              </a:spcBef>
            </a:pPr>
            <a:r>
              <a:rPr sz="1625" b="1" i="1" spc="-47" dirty="0">
                <a:latin typeface="Comic Sans MS"/>
                <a:cs typeface="Comic Sans MS"/>
              </a:rPr>
              <a:t>Xenacanthus</a:t>
            </a:r>
            <a:endParaRPr sz="1625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92" y="1198710"/>
            <a:ext cx="5484011" cy="169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/>
          <p:nvPr/>
        </p:nvSpPr>
        <p:spPr>
          <a:xfrm>
            <a:off x="656379" y="4041496"/>
            <a:ext cx="1050148" cy="26103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625" b="1" i="1" spc="-47" dirty="0">
                <a:latin typeface="Comic Sans MS"/>
                <a:cs typeface="Comic Sans MS"/>
              </a:rPr>
              <a:t>Helicoprion</a:t>
            </a:r>
            <a:endParaRPr sz="1625" dirty="0">
              <a:latin typeface="Comic Sans MS"/>
              <a:cs typeface="Comic Sans M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32919CE-1228-497C-9E17-3D71A5B98F88}"/>
              </a:ext>
            </a:extLst>
          </p:cNvPr>
          <p:cNvSpPr/>
          <p:nvPr/>
        </p:nvSpPr>
        <p:spPr>
          <a:xfrm>
            <a:off x="1181453" y="4311363"/>
            <a:ext cx="2932162" cy="2971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98E3CC5-7722-4F74-86AF-DBB7BAB400E1}"/>
              </a:ext>
            </a:extLst>
          </p:cNvPr>
          <p:cNvSpPr txBox="1"/>
          <p:nvPr/>
        </p:nvSpPr>
        <p:spPr>
          <a:xfrm>
            <a:off x="1058195" y="7344424"/>
            <a:ext cx="4820691" cy="22147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368" spc="-4" dirty="0">
                <a:latin typeface="Arial"/>
                <a:cs typeface="Arial"/>
              </a:rPr>
              <a:t>280 MA (Basso Permiano). Descritto nel 1899 nell’Ural</a:t>
            </a:r>
            <a:r>
              <a:rPr sz="1368" dirty="0">
                <a:latin typeface="Arial"/>
                <a:cs typeface="Arial"/>
              </a:rPr>
              <a:t> </a:t>
            </a:r>
            <a:r>
              <a:rPr sz="1368" spc="-4" dirty="0">
                <a:latin typeface="Arial"/>
                <a:cs typeface="Arial"/>
              </a:rPr>
              <a:t>Russo.</a:t>
            </a:r>
            <a:endParaRPr sz="1368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52"/>
    </mc:Choice>
    <mc:Fallback xmlns="">
      <p:transition spd="slow" advTm="10375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16201" y="4416814"/>
            <a:ext cx="3656758" cy="228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B3925F-12EA-4626-B8F2-CE29C0DA537F}"/>
              </a:ext>
            </a:extLst>
          </p:cNvPr>
          <p:cNvSpPr/>
          <p:nvPr/>
        </p:nvSpPr>
        <p:spPr>
          <a:xfrm>
            <a:off x="895554" y="6917730"/>
            <a:ext cx="4691458" cy="3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20" marR="15204"/>
            <a:r>
              <a:rPr lang="it-IT" sz="1539" dirty="0">
                <a:latin typeface="Arial"/>
                <a:cs typeface="Arial"/>
                <a:hlinkClick r:id="rId3"/>
              </a:rPr>
              <a:t>https://www.youtube.com/watch?v=0lfZxoCgMEc</a:t>
            </a:r>
            <a:endParaRPr lang="it-IT" sz="1539" dirty="0">
              <a:latin typeface="Arial"/>
              <a:cs typeface="Arial"/>
            </a:endParaRPr>
          </a:p>
        </p:txBody>
      </p:sp>
      <p:pic>
        <p:nvPicPr>
          <p:cNvPr id="13314" name="Picture 2" descr="Image result for helicoprion">
            <a:extLst>
              <a:ext uri="{FF2B5EF4-FFF2-40B4-BE49-F238E27FC236}">
                <a16:creationId xmlns:a16="http://schemas.microsoft.com/office/drawing/2014/main" id="{6C91C1D9-5F9B-4300-851A-743178D9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23" y="1667479"/>
            <a:ext cx="3861462" cy="25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9"/>
    </mc:Choice>
    <mc:Fallback xmlns="">
      <p:transition spd="slow" advTm="7230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056" y="446774"/>
            <a:ext cx="4105026" cy="2012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1459455" y="2637602"/>
            <a:ext cx="3280763" cy="491821"/>
          </a:xfrm>
          <a:prstGeom prst="rect">
            <a:avLst/>
          </a:prstGeom>
        </p:spPr>
        <p:txBody>
          <a:bodyPr vert="horz" wrap="square" lIns="0" tIns="29865" rIns="0" bIns="0" rtlCol="0">
            <a:spAutoFit/>
          </a:bodyPr>
          <a:lstStyle/>
          <a:p>
            <a:pPr marL="436563" marR="4344" indent="-426246">
              <a:lnSpc>
                <a:spcPts val="1847"/>
              </a:lnSpc>
              <a:spcBef>
                <a:spcPts val="235"/>
              </a:spcBef>
            </a:pPr>
            <a:r>
              <a:rPr sz="1539" spc="-4" dirty="0">
                <a:latin typeface="Comic Sans MS"/>
                <a:cs typeface="Comic Sans MS"/>
              </a:rPr>
              <a:t>Fossil </a:t>
            </a:r>
            <a:r>
              <a:rPr sz="1625" i="1" spc="-47" dirty="0">
                <a:latin typeface="Comic Sans MS"/>
                <a:cs typeface="Comic Sans MS"/>
              </a:rPr>
              <a:t>Stethacanthus </a:t>
            </a:r>
            <a:r>
              <a:rPr sz="1539" spc="-4" dirty="0">
                <a:latin typeface="Comic Sans MS"/>
                <a:cs typeface="Comic Sans MS"/>
              </a:rPr>
              <a:t>from the mid-  </a:t>
            </a:r>
            <a:r>
              <a:rPr sz="1539" dirty="0">
                <a:latin typeface="Comic Sans MS"/>
                <a:cs typeface="Comic Sans MS"/>
              </a:rPr>
              <a:t>Carboniferous of</a:t>
            </a:r>
            <a:r>
              <a:rPr sz="1539" spc="-21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Scotland</a:t>
            </a:r>
            <a:endParaRPr sz="1539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427" y="3297487"/>
            <a:ext cx="4112845" cy="2294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grpSp>
        <p:nvGrpSpPr>
          <p:cNvPr id="5" name="object 5"/>
          <p:cNvGrpSpPr/>
          <p:nvPr/>
        </p:nvGrpSpPr>
        <p:grpSpPr>
          <a:xfrm>
            <a:off x="481852" y="6119525"/>
            <a:ext cx="5570021" cy="1330876"/>
            <a:chOff x="331724" y="7156444"/>
            <a:chExt cx="6513830" cy="1556385"/>
          </a:xfrm>
        </p:grpSpPr>
        <p:sp>
          <p:nvSpPr>
            <p:cNvPr id="6" name="object 6"/>
            <p:cNvSpPr/>
            <p:nvPr/>
          </p:nvSpPr>
          <p:spPr>
            <a:xfrm>
              <a:off x="331724" y="7156444"/>
              <a:ext cx="2633472" cy="1522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7" name="object 7"/>
            <p:cNvSpPr/>
            <p:nvPr/>
          </p:nvSpPr>
          <p:spPr>
            <a:xfrm>
              <a:off x="2422652" y="7217405"/>
              <a:ext cx="4422648" cy="1495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52404" y="5769150"/>
            <a:ext cx="1760383" cy="26103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625" b="1" i="1" spc="-51" dirty="0">
                <a:latin typeface="Comic Sans MS"/>
                <a:cs typeface="Comic Sans MS"/>
              </a:rPr>
              <a:t>Damocles</a:t>
            </a:r>
            <a:r>
              <a:rPr sz="1625" b="1" i="1" spc="-60" dirty="0">
                <a:latin typeface="Comic Sans MS"/>
                <a:cs typeface="Comic Sans MS"/>
              </a:rPr>
              <a:t> </a:t>
            </a:r>
            <a:r>
              <a:rPr sz="1625" b="1" i="1" spc="-47" dirty="0">
                <a:latin typeface="Comic Sans MS"/>
                <a:cs typeface="Comic Sans MS"/>
              </a:rPr>
              <a:t>serratus</a:t>
            </a:r>
            <a:endParaRPr sz="1625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98666" y="-65821"/>
            <a:ext cx="3582605" cy="518797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b="1" spc="-4" dirty="0">
                <a:solidFill>
                  <a:srgbClr val="000000"/>
                </a:solidFill>
                <a:latin typeface="Comic Sans MS"/>
                <a:cs typeface="Comic Sans MS"/>
              </a:rPr>
              <a:t>Stetacantidi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0527" y="140744"/>
            <a:ext cx="1429157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b="1" spc="-4" dirty="0">
                <a:latin typeface="Comic Sans MS"/>
                <a:cs typeface="Comic Sans MS"/>
              </a:rPr>
              <a:t>1a</a:t>
            </a:r>
            <a:r>
              <a:rPr sz="1710" b="1" spc="-51" dirty="0">
                <a:latin typeface="Comic Sans MS"/>
                <a:cs typeface="Comic Sans MS"/>
              </a:rPr>
              <a:t> </a:t>
            </a:r>
            <a:r>
              <a:rPr sz="1710" b="1" spc="-4" dirty="0">
                <a:latin typeface="Comic Sans MS"/>
                <a:cs typeface="Comic Sans MS"/>
              </a:rPr>
              <a:t>radiazione</a:t>
            </a:r>
            <a:endParaRPr sz="171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28"/>
    </mc:Choice>
    <mc:Fallback xmlns="">
      <p:transition spd="slow" advTm="4922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755" y="519101"/>
            <a:ext cx="5181781" cy="2686186"/>
            <a:chOff x="572516" y="607059"/>
            <a:chExt cx="6059805" cy="3141345"/>
          </a:xfrm>
        </p:grpSpPr>
        <p:sp>
          <p:nvSpPr>
            <p:cNvPr id="3" name="object 3"/>
            <p:cNvSpPr/>
            <p:nvPr/>
          </p:nvSpPr>
          <p:spPr>
            <a:xfrm>
              <a:off x="572516" y="607059"/>
              <a:ext cx="6052718" cy="29222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5214619" y="3277108"/>
              <a:ext cx="1412875" cy="466725"/>
            </a:xfrm>
            <a:custGeom>
              <a:avLst/>
              <a:gdLst/>
              <a:ahLst/>
              <a:cxnLst/>
              <a:rect l="l" t="t" r="r" b="b"/>
              <a:pathLst>
                <a:path w="1412875" h="466725">
                  <a:moveTo>
                    <a:pt x="1412748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1412748" y="466344"/>
                  </a:lnTo>
                  <a:lnTo>
                    <a:pt x="141274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1019" y="54734"/>
            <a:ext cx="2580302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b="1" spc="-4" dirty="0">
                <a:latin typeface="Comic Sans MS"/>
                <a:cs typeface="Comic Sans MS"/>
              </a:rPr>
              <a:t>2a radiazione</a:t>
            </a:r>
            <a:r>
              <a:rPr sz="1710" b="1" spc="-316" dirty="0">
                <a:latin typeface="Comic Sans MS"/>
                <a:cs typeface="Comic Sans MS"/>
              </a:rPr>
              <a:t> </a:t>
            </a:r>
            <a:r>
              <a:rPr sz="2309" baseline="1543" dirty="0">
                <a:latin typeface="Comic Sans MS"/>
                <a:cs typeface="Comic Sans MS"/>
              </a:rPr>
              <a:t>Carbonifero</a:t>
            </a:r>
            <a:endParaRPr sz="2309" baseline="1543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29143" y="2810868"/>
            <a:ext cx="1064809" cy="343805"/>
          </a:xfrm>
          <a:prstGeom prst="rect">
            <a:avLst/>
          </a:prstGeom>
        </p:spPr>
        <p:txBody>
          <a:bodyPr vert="horz" wrap="square" lIns="0" tIns="14661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115"/>
              </a:spcBef>
            </a:pPr>
            <a:r>
              <a:rPr sz="2138" i="1" spc="-56" dirty="0">
                <a:solidFill>
                  <a:srgbClr val="000000"/>
                </a:solidFill>
                <a:latin typeface="Comic Sans MS"/>
                <a:cs typeface="Comic Sans MS"/>
              </a:rPr>
              <a:t>Hybodus</a:t>
            </a:r>
            <a:endParaRPr sz="2138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036" y="2516077"/>
            <a:ext cx="3102661" cy="3942058"/>
          </a:xfrm>
          <a:prstGeom prst="rect">
            <a:avLst/>
          </a:prstGeom>
        </p:spPr>
        <p:txBody>
          <a:bodyPr vert="horz" wrap="square" lIns="0" tIns="141178" rIns="0" bIns="0" rtlCol="0">
            <a:spAutoFit/>
          </a:bodyPr>
          <a:lstStyle/>
          <a:p>
            <a:pPr marL="10860">
              <a:spcBef>
                <a:spcPts val="1112"/>
              </a:spcBef>
            </a:pPr>
            <a:r>
              <a:rPr sz="1710" spc="-4" dirty="0">
                <a:latin typeface="Comic Sans MS"/>
                <a:cs typeface="Comic Sans MS"/>
              </a:rPr>
              <a:t>Coda</a:t>
            </a:r>
            <a:r>
              <a:rPr sz="1710" spc="-34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eterocerca</a:t>
            </a:r>
            <a:endParaRPr sz="1710" dirty="0">
              <a:latin typeface="Comic Sans MS"/>
              <a:cs typeface="Comic Sans MS"/>
            </a:endParaRPr>
          </a:p>
          <a:p>
            <a:pPr marL="10860" marR="143349">
              <a:lnSpc>
                <a:spcPct val="150000"/>
              </a:lnSpc>
            </a:pPr>
            <a:r>
              <a:rPr sz="1710" spc="-4" dirty="0">
                <a:latin typeface="Comic Sans MS"/>
                <a:cs typeface="Comic Sans MS"/>
              </a:rPr>
              <a:t>Serie completa di archi emali  Coste</a:t>
            </a:r>
            <a:r>
              <a:rPr sz="1710" dirty="0">
                <a:latin typeface="Comic Sans MS"/>
                <a:cs typeface="Comic Sans MS"/>
              </a:rPr>
              <a:t> sviluppate</a:t>
            </a:r>
          </a:p>
          <a:p>
            <a:pPr marL="10860" marR="4344">
              <a:lnSpc>
                <a:spcPct val="150000"/>
              </a:lnSpc>
            </a:pPr>
            <a:r>
              <a:rPr sz="1710" spc="-4" dirty="0">
                <a:latin typeface="Comic Sans MS"/>
                <a:cs typeface="Comic Sans MS"/>
              </a:rPr>
              <a:t>Spine delle pinne più appuntite  Pterigopodi</a:t>
            </a:r>
            <a:r>
              <a:rPr sz="1710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comuni</a:t>
            </a:r>
            <a:endParaRPr sz="1710" dirty="0">
              <a:latin typeface="Comic Sans MS"/>
              <a:cs typeface="Comic Sans MS"/>
            </a:endParaRPr>
          </a:p>
          <a:p>
            <a:pPr marL="10860" marR="693939">
              <a:lnSpc>
                <a:spcPct val="150000"/>
              </a:lnSpc>
            </a:pPr>
            <a:r>
              <a:rPr sz="1710" spc="-4" dirty="0">
                <a:latin typeface="Comic Sans MS"/>
                <a:cs typeface="Comic Sans MS"/>
              </a:rPr>
              <a:t>Bocca ancora terminale  Pinne pettorali tribasali  Dentatura eterodonte  Ceratotrichi</a:t>
            </a:r>
            <a:endParaRPr sz="1710" dirty="0">
              <a:latin typeface="Comic Sans MS"/>
              <a:cs typeface="Comic Sans MS"/>
            </a:endParaRPr>
          </a:p>
          <a:p>
            <a:pPr marL="10860">
              <a:spcBef>
                <a:spcPts val="902"/>
              </a:spcBef>
            </a:pPr>
            <a:r>
              <a:rPr sz="1710" spc="-4" dirty="0">
                <a:latin typeface="Comic Sans MS"/>
                <a:cs typeface="Comic Sans MS"/>
              </a:rPr>
              <a:t>Cranio</a:t>
            </a:r>
            <a:r>
              <a:rPr sz="1710" dirty="0">
                <a:latin typeface="Comic Sans MS"/>
                <a:cs typeface="Comic Sans MS"/>
              </a:rPr>
              <a:t> </a:t>
            </a:r>
            <a:r>
              <a:rPr sz="1710" spc="-4" dirty="0">
                <a:latin typeface="Comic Sans MS"/>
                <a:cs typeface="Comic Sans MS"/>
              </a:rPr>
              <a:t>anfistilico</a:t>
            </a:r>
            <a:endParaRPr sz="171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4237" y="6458135"/>
            <a:ext cx="5807418" cy="2685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55"/>
    </mc:Choice>
    <mc:Fallback xmlns="">
      <p:transition spd="slow" advTm="1944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528" y="6140598"/>
            <a:ext cx="5398978" cy="129173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197" b="1" spc="-4" dirty="0">
                <a:solidFill>
                  <a:srgbClr val="A50021"/>
                </a:solidFill>
                <a:latin typeface="Comic Sans MS"/>
                <a:cs typeface="Comic Sans MS"/>
              </a:rPr>
              <a:t>(a) Teoria seriale e teoria </a:t>
            </a:r>
            <a:r>
              <a:rPr sz="1197" b="1" dirty="0">
                <a:solidFill>
                  <a:srgbClr val="A50021"/>
                </a:solidFill>
                <a:latin typeface="Comic Sans MS"/>
                <a:cs typeface="Comic Sans MS"/>
              </a:rPr>
              <a:t>composita </a:t>
            </a:r>
            <a:r>
              <a:rPr sz="1197" b="1" spc="-4" dirty="0">
                <a:solidFill>
                  <a:srgbClr val="A50021"/>
                </a:solidFill>
                <a:latin typeface="Comic Sans MS"/>
                <a:cs typeface="Comic Sans MS"/>
              </a:rPr>
              <a:t>dello sviluppo delle</a:t>
            </a:r>
            <a:r>
              <a:rPr sz="1197" b="1" spc="-47" dirty="0">
                <a:solidFill>
                  <a:srgbClr val="A50021"/>
                </a:solidFill>
                <a:latin typeface="Comic Sans MS"/>
                <a:cs typeface="Comic Sans MS"/>
              </a:rPr>
              <a:t> </a:t>
            </a:r>
            <a:r>
              <a:rPr sz="1197" b="1" spc="-4" dirty="0">
                <a:solidFill>
                  <a:srgbClr val="A50021"/>
                </a:solidFill>
                <a:latin typeface="Comic Sans MS"/>
                <a:cs typeface="Comic Sans MS"/>
              </a:rPr>
              <a:t>mascelle.</a:t>
            </a:r>
            <a:endParaRPr sz="1197">
              <a:latin typeface="Comic Sans MS"/>
              <a:cs typeface="Comic Sans MS"/>
            </a:endParaRPr>
          </a:p>
          <a:p>
            <a:pPr marL="250861" marR="4344">
              <a:spcBef>
                <a:spcPts val="1236"/>
              </a:spcBef>
            </a:pPr>
            <a:r>
              <a:rPr sz="1026" spc="-4" dirty="0">
                <a:latin typeface="Comic Sans MS"/>
                <a:cs typeface="Comic Sans MS"/>
              </a:rPr>
              <a:t>Secondo </a:t>
            </a:r>
            <a:r>
              <a:rPr sz="1026" dirty="0">
                <a:latin typeface="Comic Sans MS"/>
                <a:cs typeface="Comic Sans MS"/>
              </a:rPr>
              <a:t>la </a:t>
            </a:r>
            <a:r>
              <a:rPr sz="1026" b="1" spc="-4" dirty="0">
                <a:solidFill>
                  <a:srgbClr val="A50021"/>
                </a:solidFill>
                <a:latin typeface="Comic Sans MS"/>
                <a:cs typeface="Comic Sans MS"/>
              </a:rPr>
              <a:t>teoria seriale</a:t>
            </a:r>
            <a:r>
              <a:rPr sz="1026" spc="-4" dirty="0">
                <a:latin typeface="Comic Sans MS"/>
                <a:cs typeface="Comic Sans MS"/>
              </a:rPr>
              <a:t>, le mascelle </a:t>
            </a:r>
            <a:r>
              <a:rPr sz="1026" dirty="0">
                <a:latin typeface="Comic Sans MS"/>
                <a:cs typeface="Comic Sans MS"/>
              </a:rPr>
              <a:t>si </a:t>
            </a:r>
            <a:r>
              <a:rPr sz="1026" spc="-4" dirty="0">
                <a:latin typeface="Comic Sans MS"/>
                <a:cs typeface="Comic Sans MS"/>
              </a:rPr>
              <a:t>originano completamente da una delle </a:t>
            </a:r>
            <a:r>
              <a:rPr sz="1026" dirty="0">
                <a:latin typeface="Comic Sans MS"/>
                <a:cs typeface="Comic Sans MS"/>
              </a:rPr>
              <a:t>arcate  </a:t>
            </a:r>
            <a:r>
              <a:rPr sz="1026" spc="-4" dirty="0">
                <a:latin typeface="Comic Sans MS"/>
                <a:cs typeface="Comic Sans MS"/>
              </a:rPr>
              <a:t>branchiali </a:t>
            </a:r>
            <a:r>
              <a:rPr sz="1026" dirty="0">
                <a:latin typeface="Comic Sans MS"/>
                <a:cs typeface="Comic Sans MS"/>
              </a:rPr>
              <a:t>anteriori: elementi possono </a:t>
            </a:r>
            <a:r>
              <a:rPr sz="1026" spc="-4" dirty="0">
                <a:latin typeface="Comic Sans MS"/>
                <a:cs typeface="Comic Sans MS"/>
              </a:rPr>
              <a:t>andare </a:t>
            </a:r>
            <a:r>
              <a:rPr sz="1026" dirty="0">
                <a:latin typeface="Comic Sans MS"/>
                <a:cs typeface="Comic Sans MS"/>
              </a:rPr>
              <a:t>perduti </a:t>
            </a:r>
            <a:r>
              <a:rPr sz="1026" spc="-4" dirty="0">
                <a:latin typeface="Comic Sans MS"/>
                <a:cs typeface="Comic Sans MS"/>
              </a:rPr>
              <a:t>all’interno di </a:t>
            </a:r>
            <a:r>
              <a:rPr sz="1026" dirty="0">
                <a:latin typeface="Comic Sans MS"/>
                <a:cs typeface="Comic Sans MS"/>
              </a:rPr>
              <a:t>essa, ma gli altri  elementi </a:t>
            </a:r>
            <a:r>
              <a:rPr sz="1026" spc="-4" dirty="0">
                <a:latin typeface="Comic Sans MS"/>
                <a:cs typeface="Comic Sans MS"/>
              </a:rPr>
              <a:t>delle altre </a:t>
            </a:r>
            <a:r>
              <a:rPr sz="1026" dirty="0">
                <a:latin typeface="Comic Sans MS"/>
                <a:cs typeface="Comic Sans MS"/>
              </a:rPr>
              <a:t>arcate </a:t>
            </a:r>
            <a:r>
              <a:rPr sz="1026" spc="-4" dirty="0">
                <a:latin typeface="Comic Sans MS"/>
                <a:cs typeface="Comic Sans MS"/>
              </a:rPr>
              <a:t>non</a:t>
            </a:r>
            <a:r>
              <a:rPr sz="1026" spc="4" dirty="0">
                <a:latin typeface="Comic Sans MS"/>
                <a:cs typeface="Comic Sans MS"/>
              </a:rPr>
              <a:t> </a:t>
            </a:r>
            <a:r>
              <a:rPr sz="1026" spc="-4" dirty="0">
                <a:latin typeface="Comic Sans MS"/>
                <a:cs typeface="Comic Sans MS"/>
              </a:rPr>
              <a:t>contribuiscono.</a:t>
            </a:r>
            <a:endParaRPr sz="1026">
              <a:latin typeface="Comic Sans MS"/>
              <a:cs typeface="Comic Sans MS"/>
            </a:endParaRPr>
          </a:p>
          <a:p>
            <a:pPr marL="250861" marR="36380">
              <a:spcBef>
                <a:spcPts val="1227"/>
              </a:spcBef>
            </a:pPr>
            <a:r>
              <a:rPr sz="1026" spc="-4" dirty="0">
                <a:latin typeface="Comic Sans MS"/>
                <a:cs typeface="Comic Sans MS"/>
              </a:rPr>
              <a:t>Secondo </a:t>
            </a:r>
            <a:r>
              <a:rPr sz="1026" dirty="0">
                <a:latin typeface="Comic Sans MS"/>
                <a:cs typeface="Comic Sans MS"/>
              </a:rPr>
              <a:t>la </a:t>
            </a:r>
            <a:r>
              <a:rPr sz="1026" b="1" spc="-4" dirty="0">
                <a:solidFill>
                  <a:srgbClr val="A50021"/>
                </a:solidFill>
                <a:latin typeface="Comic Sans MS"/>
                <a:cs typeface="Comic Sans MS"/>
              </a:rPr>
              <a:t>teoria composita</a:t>
            </a:r>
            <a:r>
              <a:rPr sz="1026" spc="-4" dirty="0">
                <a:latin typeface="Comic Sans MS"/>
                <a:cs typeface="Comic Sans MS"/>
              </a:rPr>
              <a:t>, l’arcata mandibolare si </a:t>
            </a:r>
            <a:r>
              <a:rPr sz="1026" spc="-9" dirty="0">
                <a:latin typeface="Comic Sans MS"/>
                <a:cs typeface="Comic Sans MS"/>
              </a:rPr>
              <a:t>forma </a:t>
            </a:r>
            <a:r>
              <a:rPr sz="1026" spc="-4" dirty="0">
                <a:latin typeface="Comic Sans MS"/>
                <a:cs typeface="Comic Sans MS"/>
              </a:rPr>
              <a:t>da </a:t>
            </a:r>
            <a:r>
              <a:rPr sz="1026" dirty="0">
                <a:latin typeface="Comic Sans MS"/>
                <a:cs typeface="Comic Sans MS"/>
              </a:rPr>
              <a:t>elementi </a:t>
            </a:r>
            <a:r>
              <a:rPr sz="1026" spc="-4" dirty="0">
                <a:latin typeface="Comic Sans MS"/>
                <a:cs typeface="Comic Sans MS"/>
              </a:rPr>
              <a:t>di </a:t>
            </a:r>
            <a:r>
              <a:rPr sz="1026" dirty="0">
                <a:latin typeface="Comic Sans MS"/>
                <a:cs typeface="Comic Sans MS"/>
              </a:rPr>
              <a:t>più </a:t>
            </a:r>
            <a:r>
              <a:rPr sz="1026" spc="-4" dirty="0">
                <a:latin typeface="Comic Sans MS"/>
                <a:cs typeface="Comic Sans MS"/>
              </a:rPr>
              <a:t>arcate  </a:t>
            </a:r>
            <a:r>
              <a:rPr sz="1026" dirty="0">
                <a:latin typeface="Comic Sans MS"/>
                <a:cs typeface="Comic Sans MS"/>
              </a:rPr>
              <a:t>adiacenti </a:t>
            </a:r>
            <a:r>
              <a:rPr sz="1026" spc="-4" dirty="0">
                <a:latin typeface="Comic Sans MS"/>
                <a:cs typeface="Comic Sans MS"/>
              </a:rPr>
              <a:t>che </a:t>
            </a:r>
            <a:r>
              <a:rPr sz="1026" spc="-9" dirty="0">
                <a:latin typeface="Comic Sans MS"/>
                <a:cs typeface="Comic Sans MS"/>
              </a:rPr>
              <a:t>contribuiscono </a:t>
            </a:r>
            <a:r>
              <a:rPr sz="1026" spc="-4" dirty="0">
                <a:latin typeface="Comic Sans MS"/>
                <a:cs typeface="Comic Sans MS"/>
              </a:rPr>
              <a:t>anche </a:t>
            </a:r>
            <a:r>
              <a:rPr sz="1026" dirty="0">
                <a:latin typeface="Comic Sans MS"/>
                <a:cs typeface="Comic Sans MS"/>
              </a:rPr>
              <a:t>al</a:t>
            </a:r>
            <a:r>
              <a:rPr sz="1026" spc="-4" dirty="0">
                <a:latin typeface="Comic Sans MS"/>
                <a:cs typeface="Comic Sans MS"/>
              </a:rPr>
              <a:t> </a:t>
            </a:r>
            <a:r>
              <a:rPr sz="1026" spc="-9" dirty="0">
                <a:latin typeface="Comic Sans MS"/>
                <a:cs typeface="Comic Sans MS"/>
              </a:rPr>
              <a:t>neurocranio.</a:t>
            </a:r>
            <a:endParaRPr sz="1026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3525" y="1162276"/>
            <a:ext cx="3755443" cy="47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6578" y="420881"/>
            <a:ext cx="1403093" cy="32675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z="2052" b="1" spc="-4" dirty="0">
                <a:latin typeface="Comic Sans MS"/>
                <a:cs typeface="Comic Sans MS"/>
              </a:rPr>
              <a:t>Gnatostomi</a:t>
            </a:r>
            <a:endParaRPr sz="2052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00"/>
    </mc:Choice>
    <mc:Fallback xmlns="">
      <p:transition spd="slow" advTm="2917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916" y="881386"/>
            <a:ext cx="5213619" cy="549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1028755" y="742814"/>
            <a:ext cx="1096303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dirty="0">
                <a:latin typeface="Comic Sans MS"/>
                <a:cs typeface="Comic Sans MS"/>
              </a:rPr>
              <a:t>Gnatostoma</a:t>
            </a:r>
            <a:endParaRPr sz="1539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742" y="3875731"/>
            <a:ext cx="978473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dirty="0">
                <a:latin typeface="Comic Sans MS"/>
                <a:cs typeface="Comic Sans MS"/>
              </a:rPr>
              <a:t>Ammocete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4"/>
    </mc:Choice>
    <mc:Fallback xmlns="">
      <p:transition spd="slow" advTm="1074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d.ediacademy.eu/watermarktext.php?img=fisiodb/anatomiacomparata/005050009/1g.jpg">
            <a:extLst>
              <a:ext uri="{FF2B5EF4-FFF2-40B4-BE49-F238E27FC236}">
                <a16:creationId xmlns:a16="http://schemas.microsoft.com/office/drawing/2014/main" id="{31A5AC81-1A3C-4C87-92E2-89368CB6B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161" b="6451"/>
          <a:stretch/>
        </p:blipFill>
        <p:spPr bwMode="auto">
          <a:xfrm>
            <a:off x="328511" y="2129694"/>
            <a:ext cx="6331297" cy="6931550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A4513D-9EA0-4744-A37A-57CD71196A9D}"/>
              </a:ext>
            </a:extLst>
          </p:cNvPr>
          <p:cNvSpPr txBox="1"/>
          <p:nvPr/>
        </p:nvSpPr>
        <p:spPr>
          <a:xfrm>
            <a:off x="2262117" y="597293"/>
            <a:ext cx="2359364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94" b="1" dirty="0"/>
              <a:t>Teoria composita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6BE93A-00F6-465B-AA33-F7550D8C553D}"/>
              </a:ext>
            </a:extLst>
          </p:cNvPr>
          <p:cNvSpPr txBox="1"/>
          <p:nvPr/>
        </p:nvSpPr>
        <p:spPr>
          <a:xfrm>
            <a:off x="2907727" y="3203658"/>
            <a:ext cx="37534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62" dirty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3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78"/>
    </mc:Choice>
    <mc:Fallback xmlns="">
      <p:transition spd="slow" advTm="98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462" y="789030"/>
            <a:ext cx="1403093" cy="32675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z="2052" b="1" spc="-4" dirty="0">
                <a:latin typeface="Comic Sans MS"/>
                <a:cs typeface="Comic Sans MS"/>
              </a:rPr>
              <a:t>Gnatostomi</a:t>
            </a:r>
            <a:endParaRPr sz="2052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881" y="1830420"/>
            <a:ext cx="5764774" cy="145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260527" y="3619589"/>
            <a:ext cx="5075897" cy="16689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b="1" dirty="0">
                <a:latin typeface="Comic Sans MS"/>
                <a:cs typeface="Comic Sans MS"/>
              </a:rPr>
              <a:t>Node 1</a:t>
            </a:r>
            <a:r>
              <a:rPr sz="1539" dirty="0">
                <a:latin typeface="Comic Sans MS"/>
                <a:cs typeface="Comic Sans MS"/>
              </a:rPr>
              <a:t>: </a:t>
            </a:r>
            <a:r>
              <a:rPr sz="1539" spc="-4" dirty="0">
                <a:latin typeface="Comic Sans MS"/>
                <a:cs typeface="Comic Sans MS"/>
              </a:rPr>
              <a:t>Superior </a:t>
            </a:r>
            <a:r>
              <a:rPr sz="1539" dirty="0">
                <a:latin typeface="Comic Sans MS"/>
                <a:cs typeface="Comic Sans MS"/>
              </a:rPr>
              <a:t>oblique muscle of eye attached  anteriorly </a:t>
            </a:r>
            <a:r>
              <a:rPr sz="1539" spc="-4" dirty="0">
                <a:latin typeface="Comic Sans MS"/>
                <a:cs typeface="Comic Sans MS"/>
              </a:rPr>
              <a:t>to eyeball. Braincase including nasal </a:t>
            </a:r>
            <a:r>
              <a:rPr sz="1539" dirty="0">
                <a:latin typeface="Comic Sans MS"/>
                <a:cs typeface="Comic Sans MS"/>
              </a:rPr>
              <a:t>capsules.  Jaw muscle external </a:t>
            </a:r>
            <a:r>
              <a:rPr sz="1539" spc="-4" dirty="0">
                <a:latin typeface="Comic Sans MS"/>
                <a:cs typeface="Comic Sans MS"/>
              </a:rPr>
              <a:t>to </a:t>
            </a:r>
            <a:r>
              <a:rPr sz="1539" dirty="0">
                <a:latin typeface="Comic Sans MS"/>
                <a:cs typeface="Comic Sans MS"/>
              </a:rPr>
              <a:t>mandibular</a:t>
            </a:r>
            <a:r>
              <a:rPr sz="1539" spc="-13" dirty="0">
                <a:latin typeface="Comic Sans MS"/>
                <a:cs typeface="Comic Sans MS"/>
              </a:rPr>
              <a:t> </a:t>
            </a:r>
            <a:r>
              <a:rPr sz="1539" dirty="0">
                <a:latin typeface="Comic Sans MS"/>
                <a:cs typeface="Comic Sans MS"/>
              </a:rPr>
              <a:t>arch.</a:t>
            </a:r>
            <a:endParaRPr sz="1539">
              <a:latin typeface="Comic Sans MS"/>
              <a:cs typeface="Comic Sans MS"/>
            </a:endParaRPr>
          </a:p>
          <a:p>
            <a:pPr marL="10860" marR="199819">
              <a:spcBef>
                <a:spcPts val="4"/>
              </a:spcBef>
            </a:pPr>
            <a:r>
              <a:rPr sz="1539" b="1" dirty="0">
                <a:latin typeface="Comic Sans MS"/>
                <a:cs typeface="Comic Sans MS"/>
              </a:rPr>
              <a:t>Teleostomi</a:t>
            </a:r>
            <a:r>
              <a:rPr sz="1539" dirty="0">
                <a:latin typeface="Comic Sans MS"/>
                <a:cs typeface="Comic Sans MS"/>
              </a:rPr>
              <a:t>: Mouth </a:t>
            </a:r>
            <a:r>
              <a:rPr sz="1539" spc="-4" dirty="0">
                <a:latin typeface="Comic Sans MS"/>
                <a:cs typeface="Comic Sans MS"/>
              </a:rPr>
              <a:t>terminal in </a:t>
            </a:r>
            <a:r>
              <a:rPr sz="1539" dirty="0">
                <a:latin typeface="Comic Sans MS"/>
                <a:cs typeface="Comic Sans MS"/>
              </a:rPr>
              <a:t>position, </a:t>
            </a:r>
            <a:r>
              <a:rPr sz="1539" spc="-4" dirty="0">
                <a:latin typeface="Comic Sans MS"/>
                <a:cs typeface="Comic Sans MS"/>
              </a:rPr>
              <a:t>narrow-based  braincase, three otoliths in</a:t>
            </a:r>
            <a:r>
              <a:rPr sz="1539" spc="-9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ear.</a:t>
            </a:r>
            <a:endParaRPr sz="1539">
              <a:latin typeface="Comic Sans MS"/>
              <a:cs typeface="Comic Sans MS"/>
            </a:endParaRPr>
          </a:p>
          <a:p>
            <a:pPr marL="10860" marR="66788">
              <a:spcBef>
                <a:spcPts val="4"/>
              </a:spcBef>
            </a:pPr>
            <a:r>
              <a:rPr sz="1539" b="1" spc="-4" dirty="0">
                <a:latin typeface="Comic Sans MS"/>
                <a:cs typeface="Comic Sans MS"/>
              </a:rPr>
              <a:t>Osteichthyes</a:t>
            </a:r>
            <a:r>
              <a:rPr sz="1539" spc="-4" dirty="0">
                <a:latin typeface="Comic Sans MS"/>
                <a:cs typeface="Comic Sans MS"/>
              </a:rPr>
              <a:t>: </a:t>
            </a:r>
            <a:r>
              <a:rPr sz="1539" dirty="0">
                <a:latin typeface="Comic Sans MS"/>
                <a:cs typeface="Comic Sans MS"/>
              </a:rPr>
              <a:t>Endochondral </a:t>
            </a:r>
            <a:r>
              <a:rPr sz="1539" spc="-4" dirty="0">
                <a:latin typeface="Comic Sans MS"/>
                <a:cs typeface="Comic Sans MS"/>
              </a:rPr>
              <a:t>bone, lepidotrichs on fins,  jaws lined by dentary, </a:t>
            </a:r>
            <a:r>
              <a:rPr sz="1539" dirty="0">
                <a:latin typeface="Comic Sans MS"/>
                <a:cs typeface="Comic Sans MS"/>
              </a:rPr>
              <a:t>premaxillary and</a:t>
            </a:r>
            <a:r>
              <a:rPr sz="1539" spc="-21" dirty="0">
                <a:latin typeface="Comic Sans MS"/>
                <a:cs typeface="Comic Sans MS"/>
              </a:rPr>
              <a:t> </a:t>
            </a:r>
            <a:r>
              <a:rPr sz="1539" dirty="0">
                <a:latin typeface="Comic Sans MS"/>
                <a:cs typeface="Comic Sans MS"/>
              </a:rPr>
              <a:t>maxillary.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90"/>
    </mc:Choice>
    <mc:Fallback xmlns="">
      <p:transition spd="slow" advTm="2901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92" y="184835"/>
            <a:ext cx="5853463" cy="5111192"/>
            <a:chOff x="0" y="216154"/>
            <a:chExt cx="6845300" cy="5977255"/>
          </a:xfrm>
        </p:grpSpPr>
        <p:sp>
          <p:nvSpPr>
            <p:cNvPr id="3" name="object 3"/>
            <p:cNvSpPr/>
            <p:nvPr/>
          </p:nvSpPr>
          <p:spPr>
            <a:xfrm>
              <a:off x="0" y="216154"/>
              <a:ext cx="6845300" cy="5977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5302250" y="900430"/>
              <a:ext cx="88900" cy="1619250"/>
            </a:xfrm>
            <a:custGeom>
              <a:avLst/>
              <a:gdLst/>
              <a:ahLst/>
              <a:cxnLst/>
              <a:rect l="l" t="t" r="r" b="b"/>
              <a:pathLst>
                <a:path w="88900" h="1619250">
                  <a:moveTo>
                    <a:pt x="88391" y="0"/>
                  </a:moveTo>
                  <a:lnTo>
                    <a:pt x="0" y="0"/>
                  </a:lnTo>
                  <a:lnTo>
                    <a:pt x="0" y="1619250"/>
                  </a:lnTo>
                  <a:lnTo>
                    <a:pt x="88391" y="161925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5302250" y="900430"/>
              <a:ext cx="88900" cy="1619250"/>
            </a:xfrm>
            <a:custGeom>
              <a:avLst/>
              <a:gdLst/>
              <a:ahLst/>
              <a:cxnLst/>
              <a:rect l="l" t="t" r="r" b="b"/>
              <a:pathLst>
                <a:path w="88900" h="1619250">
                  <a:moveTo>
                    <a:pt x="88391" y="0"/>
                  </a:moveTo>
                  <a:lnTo>
                    <a:pt x="0" y="0"/>
                  </a:lnTo>
                  <a:lnTo>
                    <a:pt x="0" y="1619250"/>
                  </a:lnTo>
                  <a:lnTo>
                    <a:pt x="88391" y="1619250"/>
                  </a:lnTo>
                  <a:lnTo>
                    <a:pt x="8839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6" name="object 6"/>
            <p:cNvSpPr/>
            <p:nvPr/>
          </p:nvSpPr>
          <p:spPr>
            <a:xfrm>
              <a:off x="5302250" y="2659126"/>
              <a:ext cx="88900" cy="533400"/>
            </a:xfrm>
            <a:custGeom>
              <a:avLst/>
              <a:gdLst/>
              <a:ahLst/>
              <a:cxnLst/>
              <a:rect l="l" t="t" r="r" b="b"/>
              <a:pathLst>
                <a:path w="88900" h="533400">
                  <a:moveTo>
                    <a:pt x="8839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8391" y="53340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7" name="object 7"/>
            <p:cNvSpPr/>
            <p:nvPr/>
          </p:nvSpPr>
          <p:spPr>
            <a:xfrm>
              <a:off x="5302250" y="2659126"/>
              <a:ext cx="88900" cy="533400"/>
            </a:xfrm>
            <a:custGeom>
              <a:avLst/>
              <a:gdLst/>
              <a:ahLst/>
              <a:cxnLst/>
              <a:rect l="l" t="t" r="r" b="b"/>
              <a:pathLst>
                <a:path w="88900" h="533400">
                  <a:moveTo>
                    <a:pt x="8839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8391" y="533400"/>
                  </a:lnTo>
                  <a:lnTo>
                    <a:pt x="8839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8" name="object 8"/>
            <p:cNvSpPr/>
            <p:nvPr/>
          </p:nvSpPr>
          <p:spPr>
            <a:xfrm>
              <a:off x="5302250" y="3421126"/>
              <a:ext cx="88900" cy="1847850"/>
            </a:xfrm>
            <a:custGeom>
              <a:avLst/>
              <a:gdLst/>
              <a:ahLst/>
              <a:cxnLst/>
              <a:rect l="l" t="t" r="r" b="b"/>
              <a:pathLst>
                <a:path w="88900" h="1847850">
                  <a:moveTo>
                    <a:pt x="88391" y="0"/>
                  </a:moveTo>
                  <a:lnTo>
                    <a:pt x="0" y="0"/>
                  </a:lnTo>
                  <a:lnTo>
                    <a:pt x="0" y="1847850"/>
                  </a:lnTo>
                  <a:lnTo>
                    <a:pt x="88391" y="184785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33C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9" name="object 9"/>
            <p:cNvSpPr/>
            <p:nvPr/>
          </p:nvSpPr>
          <p:spPr>
            <a:xfrm>
              <a:off x="5302250" y="3421126"/>
              <a:ext cx="88900" cy="1847850"/>
            </a:xfrm>
            <a:custGeom>
              <a:avLst/>
              <a:gdLst/>
              <a:ahLst/>
              <a:cxnLst/>
              <a:rect l="l" t="t" r="r" b="b"/>
              <a:pathLst>
                <a:path w="88900" h="1847850">
                  <a:moveTo>
                    <a:pt x="88391" y="0"/>
                  </a:moveTo>
                  <a:lnTo>
                    <a:pt x="0" y="0"/>
                  </a:lnTo>
                  <a:lnTo>
                    <a:pt x="0" y="1847850"/>
                  </a:lnTo>
                  <a:lnTo>
                    <a:pt x="88391" y="1847850"/>
                  </a:lnTo>
                  <a:lnTo>
                    <a:pt x="8839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5363" y="5711199"/>
            <a:ext cx="1778302" cy="7215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dirty="0">
                <a:latin typeface="Comic Sans MS"/>
                <a:cs typeface="Comic Sans MS"/>
              </a:rPr>
              <a:t>Prima </a:t>
            </a:r>
            <a:r>
              <a:rPr sz="1539" spc="-4" dirty="0">
                <a:latin typeface="Comic Sans MS"/>
                <a:cs typeface="Comic Sans MS"/>
              </a:rPr>
              <a:t>radiazione  Seconda</a:t>
            </a:r>
            <a:r>
              <a:rPr sz="1539" spc="-73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radiazione  </a:t>
            </a:r>
            <a:r>
              <a:rPr sz="1539" dirty="0">
                <a:latin typeface="Comic Sans MS"/>
                <a:cs typeface="Comic Sans MS"/>
              </a:rPr>
              <a:t>Terza</a:t>
            </a:r>
            <a:r>
              <a:rPr sz="1539" spc="-21" dirty="0">
                <a:latin typeface="Comic Sans MS"/>
                <a:cs typeface="Comic Sans MS"/>
              </a:rPr>
              <a:t> </a:t>
            </a:r>
            <a:r>
              <a:rPr sz="1539" spc="-4" dirty="0">
                <a:latin typeface="Comic Sans MS"/>
                <a:cs typeface="Comic Sans MS"/>
              </a:rPr>
              <a:t>radiazione</a:t>
            </a:r>
            <a:endParaRPr sz="1539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21513" y="5815725"/>
            <a:ext cx="203622" cy="84707"/>
            <a:chOff x="845883" y="6801167"/>
            <a:chExt cx="238125" cy="99060"/>
          </a:xfrm>
        </p:grpSpPr>
        <p:sp>
          <p:nvSpPr>
            <p:cNvPr id="12" name="object 12"/>
            <p:cNvSpPr/>
            <p:nvPr/>
          </p:nvSpPr>
          <p:spPr>
            <a:xfrm>
              <a:off x="850646" y="6805930"/>
              <a:ext cx="228600" cy="89535"/>
            </a:xfrm>
            <a:custGeom>
              <a:avLst/>
              <a:gdLst/>
              <a:ahLst/>
              <a:cxnLst/>
              <a:rect l="l" t="t" r="r" b="b"/>
              <a:pathLst>
                <a:path w="228600" h="89534">
                  <a:moveTo>
                    <a:pt x="228600" y="0"/>
                  </a:moveTo>
                  <a:lnTo>
                    <a:pt x="0" y="0"/>
                  </a:lnTo>
                  <a:lnTo>
                    <a:pt x="0" y="89154"/>
                  </a:lnTo>
                  <a:lnTo>
                    <a:pt x="228600" y="8915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0646" y="6805930"/>
              <a:ext cx="228600" cy="89535"/>
            </a:xfrm>
            <a:custGeom>
              <a:avLst/>
              <a:gdLst/>
              <a:ahLst/>
              <a:cxnLst/>
              <a:rect l="l" t="t" r="r" b="b"/>
              <a:pathLst>
                <a:path w="228600" h="89534">
                  <a:moveTo>
                    <a:pt x="228600" y="0"/>
                  </a:moveTo>
                  <a:lnTo>
                    <a:pt x="0" y="0"/>
                  </a:lnTo>
                  <a:lnTo>
                    <a:pt x="0" y="89154"/>
                  </a:lnTo>
                  <a:lnTo>
                    <a:pt x="228600" y="89154"/>
                  </a:lnTo>
                  <a:lnTo>
                    <a:pt x="2286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1513" y="6000125"/>
            <a:ext cx="203622" cy="84707"/>
            <a:chOff x="845883" y="7016813"/>
            <a:chExt cx="238125" cy="99060"/>
          </a:xfrm>
        </p:grpSpPr>
        <p:sp>
          <p:nvSpPr>
            <p:cNvPr id="15" name="object 15"/>
            <p:cNvSpPr/>
            <p:nvPr/>
          </p:nvSpPr>
          <p:spPr>
            <a:xfrm>
              <a:off x="850646" y="7021576"/>
              <a:ext cx="228600" cy="89535"/>
            </a:xfrm>
            <a:custGeom>
              <a:avLst/>
              <a:gdLst/>
              <a:ahLst/>
              <a:cxnLst/>
              <a:rect l="l" t="t" r="r" b="b"/>
              <a:pathLst>
                <a:path w="228600" h="89534">
                  <a:moveTo>
                    <a:pt x="228600" y="0"/>
                  </a:moveTo>
                  <a:lnTo>
                    <a:pt x="0" y="0"/>
                  </a:lnTo>
                  <a:lnTo>
                    <a:pt x="0" y="89154"/>
                  </a:lnTo>
                  <a:lnTo>
                    <a:pt x="228600" y="8915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0646" y="7021576"/>
              <a:ext cx="228600" cy="89535"/>
            </a:xfrm>
            <a:custGeom>
              <a:avLst/>
              <a:gdLst/>
              <a:ahLst/>
              <a:cxnLst/>
              <a:rect l="l" t="t" r="r" b="b"/>
              <a:pathLst>
                <a:path w="228600" h="89534">
                  <a:moveTo>
                    <a:pt x="228600" y="0"/>
                  </a:moveTo>
                  <a:lnTo>
                    <a:pt x="0" y="0"/>
                  </a:lnTo>
                  <a:lnTo>
                    <a:pt x="0" y="89154"/>
                  </a:lnTo>
                  <a:lnTo>
                    <a:pt x="228600" y="89154"/>
                  </a:lnTo>
                  <a:lnTo>
                    <a:pt x="2286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21513" y="6217757"/>
            <a:ext cx="203622" cy="84164"/>
            <a:chOff x="845883" y="7271321"/>
            <a:chExt cx="238125" cy="98425"/>
          </a:xfrm>
        </p:grpSpPr>
        <p:sp>
          <p:nvSpPr>
            <p:cNvPr id="18" name="object 18"/>
            <p:cNvSpPr/>
            <p:nvPr/>
          </p:nvSpPr>
          <p:spPr>
            <a:xfrm>
              <a:off x="850646" y="7276083"/>
              <a:ext cx="228600" cy="88900"/>
            </a:xfrm>
            <a:custGeom>
              <a:avLst/>
              <a:gdLst/>
              <a:ahLst/>
              <a:cxnLst/>
              <a:rect l="l" t="t" r="r" b="b"/>
              <a:pathLst>
                <a:path w="228600" h="88900">
                  <a:moveTo>
                    <a:pt x="2286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28600" y="8839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33C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9" name="object 19"/>
            <p:cNvSpPr/>
            <p:nvPr/>
          </p:nvSpPr>
          <p:spPr>
            <a:xfrm>
              <a:off x="850646" y="7276083"/>
              <a:ext cx="228600" cy="88900"/>
            </a:xfrm>
            <a:custGeom>
              <a:avLst/>
              <a:gdLst/>
              <a:ahLst/>
              <a:cxnLst/>
              <a:rect l="l" t="t" r="r" b="b"/>
              <a:pathLst>
                <a:path w="228600" h="88900">
                  <a:moveTo>
                    <a:pt x="2286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28600" y="88392"/>
                  </a:lnTo>
                  <a:lnTo>
                    <a:pt x="2286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2" name="object 2">
            <a:extLst>
              <a:ext uri="{FF2B5EF4-FFF2-40B4-BE49-F238E27FC236}">
                <a16:creationId xmlns:a16="http://schemas.microsoft.com/office/drawing/2014/main" id="{E31504B7-6AE7-4B5D-BE28-BEE10B9E645B}"/>
              </a:ext>
            </a:extLst>
          </p:cNvPr>
          <p:cNvSpPr txBox="1">
            <a:spLocks/>
          </p:cNvSpPr>
          <p:nvPr/>
        </p:nvSpPr>
        <p:spPr>
          <a:xfrm>
            <a:off x="2389767" y="184835"/>
            <a:ext cx="1127796" cy="32675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lang="it-IT" sz="2052" b="1">
                <a:latin typeface="Comic Sans MS"/>
                <a:cs typeface="Comic Sans MS"/>
              </a:rPr>
              <a:t>Condritti</a:t>
            </a:r>
            <a:endParaRPr lang="it-IT" sz="2052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34"/>
    </mc:Choice>
    <mc:Fallback xmlns="">
      <p:transition spd="slow" advTm="1464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74" y="3349179"/>
            <a:ext cx="4773993" cy="309091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599459">
              <a:spcBef>
                <a:spcPts val="86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dirty="0">
                <a:latin typeface="Comic Sans MS"/>
                <a:cs typeface="Comic Sans MS"/>
              </a:rPr>
              <a:t>Tessuto osseo </a:t>
            </a:r>
            <a:r>
              <a:rPr sz="1539" b="1" spc="-4" dirty="0">
                <a:latin typeface="Comic Sans MS"/>
                <a:cs typeface="Comic Sans MS"/>
              </a:rPr>
              <a:t>duro rappresentato da </a:t>
            </a:r>
            <a:r>
              <a:rPr sz="1539" b="1" dirty="0">
                <a:latin typeface="Comic Sans MS"/>
                <a:cs typeface="Comic Sans MS"/>
              </a:rPr>
              <a:t>spine  </a:t>
            </a:r>
            <a:r>
              <a:rPr sz="1539" b="1" spc="-4" dirty="0">
                <a:latin typeface="Comic Sans MS"/>
                <a:cs typeface="Comic Sans MS"/>
              </a:rPr>
              <a:t>difensive denti </a:t>
            </a:r>
            <a:r>
              <a:rPr sz="1539" b="1" dirty="0">
                <a:latin typeface="Comic Sans MS"/>
                <a:cs typeface="Comic Sans MS"/>
              </a:rPr>
              <a:t>e </a:t>
            </a:r>
            <a:r>
              <a:rPr sz="1539" b="1" spc="-4" dirty="0">
                <a:latin typeface="Comic Sans MS"/>
                <a:cs typeface="Comic Sans MS"/>
              </a:rPr>
              <a:t>scaglie di tipo</a:t>
            </a:r>
            <a:r>
              <a:rPr sz="1539" b="1" spc="-47" dirty="0">
                <a:latin typeface="Comic Sans MS"/>
                <a:cs typeface="Comic Sans MS"/>
              </a:rPr>
              <a:t> </a:t>
            </a:r>
            <a:r>
              <a:rPr sz="1539" b="1" spc="-4" dirty="0">
                <a:latin typeface="Comic Sans MS"/>
                <a:cs typeface="Comic Sans MS"/>
              </a:rPr>
              <a:t>placoide</a:t>
            </a:r>
            <a:endParaRPr sz="1539">
              <a:latin typeface="Comic Sans MS"/>
              <a:cs typeface="Comic Sans MS"/>
            </a:endParaRPr>
          </a:p>
          <a:p>
            <a:pPr marL="86878" indent="-76561">
              <a:spcBef>
                <a:spcPts val="881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spc="-4" dirty="0">
                <a:latin typeface="Comic Sans MS"/>
                <a:cs typeface="Comic Sans MS"/>
              </a:rPr>
              <a:t>Cartilagine rinforzata da</a:t>
            </a:r>
            <a:r>
              <a:rPr sz="1539" b="1" spc="-17" dirty="0">
                <a:latin typeface="Comic Sans MS"/>
                <a:cs typeface="Comic Sans MS"/>
              </a:rPr>
              <a:t> </a:t>
            </a:r>
            <a:r>
              <a:rPr sz="1539" b="1" spc="-4" dirty="0">
                <a:latin typeface="Comic Sans MS"/>
                <a:cs typeface="Comic Sans MS"/>
              </a:rPr>
              <a:t>calcite</a:t>
            </a:r>
            <a:endParaRPr sz="1539">
              <a:latin typeface="Comic Sans MS"/>
              <a:cs typeface="Comic Sans MS"/>
            </a:endParaRPr>
          </a:p>
          <a:p>
            <a:pPr marL="10860" marR="116200">
              <a:spcBef>
                <a:spcPts val="919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dirty="0">
                <a:latin typeface="Comic Sans MS"/>
                <a:cs typeface="Comic Sans MS"/>
              </a:rPr>
              <a:t>Pinne pettorali a </a:t>
            </a:r>
            <a:r>
              <a:rPr sz="1539" b="1" spc="-4" dirty="0">
                <a:latin typeface="Comic Sans MS"/>
                <a:cs typeface="Comic Sans MS"/>
              </a:rPr>
              <a:t>base larga, </a:t>
            </a:r>
            <a:r>
              <a:rPr sz="1539" b="1" dirty="0">
                <a:latin typeface="Comic Sans MS"/>
                <a:cs typeface="Comic Sans MS"/>
              </a:rPr>
              <a:t>pinne </a:t>
            </a:r>
            <a:r>
              <a:rPr sz="1539" b="1" spc="-4" dirty="0">
                <a:latin typeface="Comic Sans MS"/>
                <a:cs typeface="Comic Sans MS"/>
              </a:rPr>
              <a:t>sostenute da  </a:t>
            </a:r>
            <a:r>
              <a:rPr sz="1539" b="1" dirty="0">
                <a:latin typeface="Comic Sans MS"/>
                <a:cs typeface="Comic Sans MS"/>
              </a:rPr>
              <a:t>ceratotrichi</a:t>
            </a:r>
            <a:r>
              <a:rPr sz="1539" b="1" spc="-4" dirty="0">
                <a:latin typeface="Comic Sans MS"/>
                <a:cs typeface="Comic Sans MS"/>
              </a:rPr>
              <a:t> (collagene)</a:t>
            </a:r>
            <a:endParaRPr sz="1539">
              <a:latin typeface="Comic Sans MS"/>
              <a:cs typeface="Comic Sans MS"/>
            </a:endParaRPr>
          </a:p>
          <a:p>
            <a:pPr marL="86878" indent="-76561">
              <a:spcBef>
                <a:spcPts val="200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dirty="0">
                <a:latin typeface="Comic Sans MS"/>
                <a:cs typeface="Comic Sans MS"/>
              </a:rPr>
              <a:t>Galleggiamento assicurato </a:t>
            </a:r>
            <a:r>
              <a:rPr sz="1539" b="1" spc="-4" dirty="0">
                <a:latin typeface="Comic Sans MS"/>
                <a:cs typeface="Comic Sans MS"/>
              </a:rPr>
              <a:t>da fegato ricco in</a:t>
            </a:r>
            <a:r>
              <a:rPr sz="1539" b="1" spc="-51" dirty="0">
                <a:latin typeface="Comic Sans MS"/>
                <a:cs typeface="Comic Sans MS"/>
              </a:rPr>
              <a:t> </a:t>
            </a:r>
            <a:r>
              <a:rPr sz="1539" b="1" spc="-9" dirty="0">
                <a:latin typeface="Comic Sans MS"/>
                <a:cs typeface="Comic Sans MS"/>
              </a:rPr>
              <a:t>olii</a:t>
            </a:r>
            <a:endParaRPr sz="1539">
              <a:latin typeface="Comic Sans MS"/>
              <a:cs typeface="Comic Sans MS"/>
            </a:endParaRPr>
          </a:p>
          <a:p>
            <a:pPr marL="10860" marR="4344">
              <a:spcBef>
                <a:spcPts val="748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spc="-4" dirty="0">
                <a:latin typeface="Comic Sans MS"/>
                <a:cs typeface="Comic Sans MS"/>
              </a:rPr>
              <a:t>File dentarie </a:t>
            </a:r>
            <a:r>
              <a:rPr sz="1539" b="1" dirty="0">
                <a:latin typeface="Comic Sans MS"/>
                <a:cs typeface="Comic Sans MS"/>
              </a:rPr>
              <a:t>per </a:t>
            </a:r>
            <a:r>
              <a:rPr sz="1539" b="1" spc="-4" dirty="0">
                <a:latin typeface="Comic Sans MS"/>
                <a:cs typeface="Comic Sans MS"/>
              </a:rPr>
              <a:t>sostituzione </a:t>
            </a:r>
            <a:r>
              <a:rPr sz="1539" b="1" dirty="0">
                <a:latin typeface="Comic Sans MS"/>
                <a:cs typeface="Comic Sans MS"/>
              </a:rPr>
              <a:t>– </a:t>
            </a:r>
            <a:r>
              <a:rPr sz="1539" b="1" spc="-4" dirty="0">
                <a:latin typeface="Comic Sans MS"/>
                <a:cs typeface="Comic Sans MS"/>
              </a:rPr>
              <a:t>denti </a:t>
            </a:r>
            <a:r>
              <a:rPr sz="1539" b="1" dirty="0">
                <a:latin typeface="Comic Sans MS"/>
                <a:cs typeface="Comic Sans MS"/>
              </a:rPr>
              <a:t>con </a:t>
            </a:r>
            <a:r>
              <a:rPr sz="1539" b="1" spc="-4" dirty="0">
                <a:latin typeface="Comic Sans MS"/>
                <a:cs typeface="Comic Sans MS"/>
              </a:rPr>
              <a:t>dentina  originariamente</a:t>
            </a:r>
            <a:r>
              <a:rPr sz="1539" b="1" spc="-9" dirty="0">
                <a:latin typeface="Comic Sans MS"/>
                <a:cs typeface="Comic Sans MS"/>
              </a:rPr>
              <a:t> </a:t>
            </a:r>
            <a:r>
              <a:rPr sz="1539" b="1" spc="-4" dirty="0">
                <a:latin typeface="Comic Sans MS"/>
                <a:cs typeface="Comic Sans MS"/>
              </a:rPr>
              <a:t>tricuspidati</a:t>
            </a:r>
            <a:endParaRPr sz="1539">
              <a:latin typeface="Comic Sans MS"/>
              <a:cs typeface="Comic Sans MS"/>
            </a:endParaRPr>
          </a:p>
          <a:p>
            <a:pPr marL="10860" marR="1192946">
              <a:spcBef>
                <a:spcPts val="697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spc="-4" dirty="0">
                <a:latin typeface="Comic Sans MS"/>
                <a:cs typeface="Comic Sans MS"/>
              </a:rPr>
              <a:t>Fertilizzazione interna con oviparità,  ovoviparità </a:t>
            </a:r>
            <a:r>
              <a:rPr sz="1539" b="1" dirty="0">
                <a:latin typeface="Comic Sans MS"/>
                <a:cs typeface="Comic Sans MS"/>
              </a:rPr>
              <a:t>e</a:t>
            </a:r>
            <a:r>
              <a:rPr sz="1539" b="1" spc="-13" dirty="0">
                <a:latin typeface="Comic Sans MS"/>
                <a:cs typeface="Comic Sans MS"/>
              </a:rPr>
              <a:t> </a:t>
            </a:r>
            <a:r>
              <a:rPr sz="1539" b="1" spc="-4" dirty="0">
                <a:latin typeface="Comic Sans MS"/>
                <a:cs typeface="Comic Sans MS"/>
              </a:rPr>
              <a:t>viviparità</a:t>
            </a:r>
            <a:endParaRPr sz="1539">
              <a:latin typeface="Comic Sans MS"/>
              <a:cs typeface="Comic Sans MS"/>
            </a:endParaRPr>
          </a:p>
          <a:p>
            <a:pPr marL="86878" indent="-76561">
              <a:spcBef>
                <a:spcPts val="295"/>
              </a:spcBef>
              <a:buSzPct val="94444"/>
              <a:buFont typeface="Comic Sans MS"/>
              <a:buChar char="•"/>
              <a:tabLst>
                <a:tab pos="87421" algn="l"/>
              </a:tabLst>
            </a:pPr>
            <a:r>
              <a:rPr sz="1539" b="1" dirty="0">
                <a:latin typeface="Comic Sans MS"/>
                <a:cs typeface="Comic Sans MS"/>
              </a:rPr>
              <a:t>Elettrorecettori </a:t>
            </a:r>
            <a:r>
              <a:rPr sz="1539" b="1" spc="-4" dirty="0">
                <a:latin typeface="Comic Sans MS"/>
                <a:cs typeface="Comic Sans MS"/>
              </a:rPr>
              <a:t>(ampolle del</a:t>
            </a:r>
            <a:r>
              <a:rPr sz="1539" b="1" spc="-21" dirty="0">
                <a:latin typeface="Comic Sans MS"/>
                <a:cs typeface="Comic Sans MS"/>
              </a:rPr>
              <a:t> </a:t>
            </a:r>
            <a:r>
              <a:rPr sz="1539" b="1" dirty="0">
                <a:latin typeface="Comic Sans MS"/>
                <a:cs typeface="Comic Sans MS"/>
              </a:rPr>
              <a:t>Lorenzini)</a:t>
            </a:r>
            <a:endParaRPr sz="1539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15" y="1751849"/>
            <a:ext cx="3622636" cy="1491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1004427" y="187874"/>
            <a:ext cx="3431715" cy="868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89"/>
    </mc:Choice>
    <mc:Fallback xmlns="">
      <p:transition spd="slow" advTm="28958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|64.9|4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29.2|10.1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764</Words>
  <Application>Microsoft Office PowerPoint</Application>
  <PresentationFormat>Presentazione su schermo (4:3)</PresentationFormat>
  <Paragraphs>130</Paragraphs>
  <Slides>36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inherit</vt:lpstr>
      <vt:lpstr>Playfair Display</vt:lpstr>
      <vt:lpstr>Tahoma</vt:lpstr>
      <vt:lpstr>Tema di Office</vt:lpstr>
      <vt:lpstr>Image</vt:lpstr>
      <vt:lpstr>Immagine bitmap</vt:lpstr>
      <vt:lpstr>Presentazione standard di PowerPoint</vt:lpstr>
      <vt:lpstr>Presentazione standard di PowerPoint</vt:lpstr>
      <vt:lpstr>Presentazione standard di PowerPoint</vt:lpstr>
      <vt:lpstr>Gnatostomi</vt:lpstr>
      <vt:lpstr>Presentazione standard di PowerPoint</vt:lpstr>
      <vt:lpstr>Presentazione standard di PowerPoint</vt:lpstr>
      <vt:lpstr>Gnatostomi</vt:lpstr>
      <vt:lpstr>Presentazione standard di PowerPoint</vt:lpstr>
      <vt:lpstr>Presentazione standard di PowerPoint</vt:lpstr>
      <vt:lpstr>denti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riproduzione</vt:lpstr>
      <vt:lpstr>Presentazione standard di PowerPoint</vt:lpstr>
      <vt:lpstr>Presentazione standard di PowerPoint</vt:lpstr>
      <vt:lpstr>Presentazione standard di PowerPoint</vt:lpstr>
      <vt:lpstr>Olocefali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fasi della diversificazione degli elasmobranchi</vt:lpstr>
      <vt:lpstr>Struttura di base di Cladoselache</vt:lpstr>
      <vt:lpstr>Presentazione standard di PowerPoint</vt:lpstr>
      <vt:lpstr>Cranio di Cladoselache</vt:lpstr>
      <vt:lpstr>Presentazione standard di PowerPoint</vt:lpstr>
      <vt:lpstr>Presentazione standard di PowerPoint</vt:lpstr>
      <vt:lpstr>Stetacantidi</vt:lpstr>
      <vt:lpstr>Hybodus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Castiglia</dc:creator>
  <cp:lastModifiedBy>riccardo castiglia</cp:lastModifiedBy>
  <cp:revision>10</cp:revision>
  <dcterms:created xsi:type="dcterms:W3CDTF">2020-03-24T11:40:23Z</dcterms:created>
  <dcterms:modified xsi:type="dcterms:W3CDTF">2021-03-23T16:57:03Z</dcterms:modified>
</cp:coreProperties>
</file>