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71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58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4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19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58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92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88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2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32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7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13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27DCC-8220-4F75-BFB6-E591BADCF8FB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27002-3AEC-43CC-AE3E-860848E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45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6C670E-8365-4CE5-889D-9C54F16A2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6" y="175867"/>
            <a:ext cx="8705215" cy="66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00"/>
    </mc:Choice>
    <mc:Fallback xmlns="">
      <p:transition spd="slow" advTm="2433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4F2B9AA-EA4F-42CE-8F4F-9A5A63A0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505759"/>
            <a:ext cx="7939334" cy="58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16"/>
    </mc:Choice>
    <mc:Fallback xmlns="">
      <p:transition spd="slow" advTm="324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FA4E61E-8B37-411B-B3A5-281F98C1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" y="586579"/>
            <a:ext cx="9128642" cy="49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53"/>
    </mc:Choice>
    <mc:Fallback xmlns="">
      <p:transition spd="slow" advTm="1240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C3E944D-F91A-497C-B614-779B791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7" y="254539"/>
            <a:ext cx="6821714" cy="65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47"/>
    </mc:Choice>
    <mc:Fallback xmlns="">
      <p:transition spd="slow" advTm="1570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D021ABA-CB76-4A19-BBF9-C155033D3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3" y="188686"/>
            <a:ext cx="8307043" cy="60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95"/>
    </mc:Choice>
    <mc:Fallback xmlns="">
      <p:transition spd="slow" advTm="2495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BE6897-0336-4169-B98F-2A2D1BC28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196"/>
          <a:stretch/>
        </p:blipFill>
        <p:spPr>
          <a:xfrm>
            <a:off x="1458835" y="152400"/>
            <a:ext cx="6001586" cy="473165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3CC0A73-B690-403D-9F48-2BCA02C03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4" b="61307"/>
          <a:stretch/>
        </p:blipFill>
        <p:spPr>
          <a:xfrm>
            <a:off x="1669072" y="4975301"/>
            <a:ext cx="6076877" cy="17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97"/>
    </mc:Choice>
    <mc:Fallback xmlns="">
      <p:transition spd="slow" advTm="1689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C314CCF-E3DE-4E3F-B066-DCE69BAD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33" y="1105954"/>
            <a:ext cx="7206133" cy="43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86"/>
    </mc:Choice>
    <mc:Fallback xmlns="">
      <p:transition spd="slow" advTm="881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0CC3BBC-3E07-446B-84D2-D262BC820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6" y="579735"/>
            <a:ext cx="7351496" cy="432609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3884FF-B496-477B-AA66-9746EFEF75FF}"/>
              </a:ext>
            </a:extLst>
          </p:cNvPr>
          <p:cNvSpPr txBox="1"/>
          <p:nvPr/>
        </p:nvSpPr>
        <p:spPr>
          <a:xfrm>
            <a:off x="660241" y="5176215"/>
            <a:ext cx="782351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Più tempo passa dalla morte dell’individuo alla sua «fissazione» (al blocco della decomposizione) per fossilizzazione, più il fossile risultante risulta basale nella filogenesi.</a:t>
            </a:r>
          </a:p>
          <a:p>
            <a:endParaRPr lang="it-IT" sz="1350" dirty="0"/>
          </a:p>
          <a:p>
            <a:endParaRPr lang="it-IT" sz="1350" dirty="0"/>
          </a:p>
          <a:p>
            <a:r>
              <a:rPr lang="it-IT" sz="1350" dirty="0"/>
              <a:t>Inoltre, si perdono con la decomposizione le differenze importanti per la filogenesi (le </a:t>
            </a:r>
            <a:r>
              <a:rPr lang="it-IT" sz="1350" dirty="0" err="1"/>
              <a:t>apomorfie</a:t>
            </a:r>
            <a:r>
              <a:rPr lang="it-IT" sz="135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71"/>
    </mc:Choice>
    <mc:Fallback xmlns="">
      <p:transition spd="slow" advTm="277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7.5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46</Words>
  <Application>Microsoft Office PowerPoint</Application>
  <PresentationFormat>Presentazione su schermo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Castiglia</dc:creator>
  <cp:lastModifiedBy>riccardo castiglia</cp:lastModifiedBy>
  <cp:revision>3</cp:revision>
  <dcterms:created xsi:type="dcterms:W3CDTF">2020-03-19T20:05:36Z</dcterms:created>
  <dcterms:modified xsi:type="dcterms:W3CDTF">2021-03-15T10:25:02Z</dcterms:modified>
</cp:coreProperties>
</file>