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ink/inkAction1.xml" ContentType="application/vnd.ms-office.inkActio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97" r:id="rId2"/>
    <p:sldId id="286" r:id="rId3"/>
    <p:sldId id="344" r:id="rId4"/>
    <p:sldId id="291" r:id="rId5"/>
    <p:sldId id="285" r:id="rId6"/>
    <p:sldId id="298" r:id="rId7"/>
    <p:sldId id="288" r:id="rId8"/>
    <p:sldId id="256" r:id="rId9"/>
    <p:sldId id="346" r:id="rId10"/>
    <p:sldId id="289" r:id="rId11"/>
    <p:sldId id="316" r:id="rId12"/>
    <p:sldId id="257" r:id="rId13"/>
    <p:sldId id="274" r:id="rId14"/>
    <p:sldId id="314" r:id="rId15"/>
    <p:sldId id="293" r:id="rId16"/>
    <p:sldId id="281" r:id="rId17"/>
    <p:sldId id="300" r:id="rId18"/>
    <p:sldId id="306" r:id="rId19"/>
    <p:sldId id="301" r:id="rId20"/>
    <p:sldId id="345" r:id="rId21"/>
    <p:sldId id="283" r:id="rId22"/>
    <p:sldId id="347" r:id="rId23"/>
    <p:sldId id="282" r:id="rId24"/>
    <p:sldId id="292" r:id="rId25"/>
    <p:sldId id="308" r:id="rId26"/>
    <p:sldId id="338" r:id="rId27"/>
    <p:sldId id="318" r:id="rId28"/>
    <p:sldId id="319" r:id="rId29"/>
    <p:sldId id="336" r:id="rId30"/>
    <p:sldId id="339" r:id="rId31"/>
    <p:sldId id="337" r:id="rId32"/>
    <p:sldId id="320" r:id="rId33"/>
    <p:sldId id="324" r:id="rId34"/>
    <p:sldId id="321" r:id="rId35"/>
    <p:sldId id="322" r:id="rId36"/>
    <p:sldId id="323" r:id="rId37"/>
    <p:sldId id="325" r:id="rId38"/>
    <p:sldId id="342" r:id="rId39"/>
    <p:sldId id="326" r:id="rId40"/>
    <p:sldId id="299" r:id="rId41"/>
    <p:sldId id="327" r:id="rId42"/>
    <p:sldId id="332" r:id="rId43"/>
    <p:sldId id="328" r:id="rId44"/>
    <p:sldId id="329" r:id="rId45"/>
    <p:sldId id="341" r:id="rId46"/>
    <p:sldId id="340" r:id="rId47"/>
    <p:sldId id="272" r:id="rId48"/>
    <p:sldId id="317" r:id="rId49"/>
    <p:sldId id="343" r:id="rId50"/>
    <p:sldId id="313" r:id="rId51"/>
    <p:sldId id="296" r:id="rId52"/>
    <p:sldId id="304" r:id="rId53"/>
    <p:sldId id="335" r:id="rId54"/>
    <p:sldId id="331" r:id="rId55"/>
  </p:sldIdLst>
  <p:sldSz cx="6858000" cy="9144000" type="screen4x3"/>
  <p:notesSz cx="6985000" cy="9283700"/>
  <p:defaultTextStyle>
    <a:defPPr>
      <a:defRPr lang="it-IT"/>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cardo Castiglia" initials="RC" lastIdx="1" clrIdx="0">
    <p:extLst>
      <p:ext uri="{19B8F6BF-5375-455C-9EA6-DF929625EA0E}">
        <p15:presenceInfo xmlns:p15="http://schemas.microsoft.com/office/powerpoint/2012/main" userId="Riccardo Castigl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5B68B"/>
    <a:srgbClr val="C9AB61"/>
    <a:srgbClr val="F8FEBA"/>
    <a:srgbClr val="CBFBFF"/>
    <a:srgbClr val="FFB9A9"/>
    <a:srgbClr val="FF5447"/>
    <a:srgbClr val="A7BDC1"/>
    <a:srgbClr val="11C7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33" autoAdjust="0"/>
    <p:restoredTop sz="70709" autoAdjust="0"/>
  </p:normalViewPr>
  <p:slideViewPr>
    <p:cSldViewPr snapToGrid="0">
      <p:cViewPr varScale="1">
        <p:scale>
          <a:sx n="45" d="100"/>
          <a:sy n="45" d="100"/>
        </p:scale>
        <p:origin x="2946" y="60"/>
      </p:cViewPr>
      <p:guideLst>
        <p:guide orient="horz" pos="2880"/>
        <p:guide pos="2160"/>
      </p:guideLst>
    </p:cSldViewPr>
  </p:slideViewPr>
  <p:outlineViewPr>
    <p:cViewPr>
      <p:scale>
        <a:sx n="75" d="100"/>
        <a:sy n="75" d="100"/>
      </p:scale>
      <p:origin x="0" y="0"/>
    </p:cViewPr>
    <p:sldLst>
      <p:sld r:id="rId1" collapse="1"/>
    </p:sldLst>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75AE2D25-CFCB-40F6-B869-3E23FECE0381}"/>
              </a:ext>
            </a:extLst>
          </p:cNvPr>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defTabSz="930275">
              <a:defRPr sz="1200"/>
            </a:lvl1pPr>
          </a:lstStyle>
          <a:p>
            <a:pPr>
              <a:defRPr/>
            </a:pPr>
            <a:endParaRPr lang="it-IT"/>
          </a:p>
        </p:txBody>
      </p:sp>
      <p:sp>
        <p:nvSpPr>
          <p:cNvPr id="25603" name="Rectangle 3">
            <a:extLst>
              <a:ext uri="{FF2B5EF4-FFF2-40B4-BE49-F238E27FC236}">
                <a16:creationId xmlns:a16="http://schemas.microsoft.com/office/drawing/2014/main" id="{37F30925-4577-4E47-9250-05DED7E037CA}"/>
              </a:ext>
            </a:extLst>
          </p:cNvPr>
          <p:cNvSpPr>
            <a:spLocks noGrp="1" noChangeArrowheads="1"/>
          </p:cNvSpPr>
          <p:nvPr>
            <p:ph type="dt" sz="quarter" idx="1"/>
          </p:nvPr>
        </p:nvSpPr>
        <p:spPr bwMode="auto">
          <a:xfrm>
            <a:off x="3957638" y="0"/>
            <a:ext cx="3027362"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a:defRPr sz="1200"/>
            </a:lvl1pPr>
          </a:lstStyle>
          <a:p>
            <a:pPr>
              <a:defRPr/>
            </a:pPr>
            <a:endParaRPr lang="it-IT"/>
          </a:p>
        </p:txBody>
      </p:sp>
      <p:sp>
        <p:nvSpPr>
          <p:cNvPr id="25604" name="Rectangle 4">
            <a:extLst>
              <a:ext uri="{FF2B5EF4-FFF2-40B4-BE49-F238E27FC236}">
                <a16:creationId xmlns:a16="http://schemas.microsoft.com/office/drawing/2014/main" id="{17202943-70A5-44C6-9291-564D05D44915}"/>
              </a:ext>
            </a:extLst>
          </p:cNvPr>
          <p:cNvSpPr>
            <a:spLocks noGrp="1" noChangeArrowheads="1"/>
          </p:cNvSpPr>
          <p:nvPr>
            <p:ph type="ftr" sz="quarter" idx="2"/>
          </p:nvPr>
        </p:nvSpPr>
        <p:spPr bwMode="auto">
          <a:xfrm>
            <a:off x="0" y="8820150"/>
            <a:ext cx="3027363"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a:defRPr sz="1200"/>
            </a:lvl1pPr>
          </a:lstStyle>
          <a:p>
            <a:pPr>
              <a:defRPr/>
            </a:pPr>
            <a:endParaRPr lang="it-IT"/>
          </a:p>
        </p:txBody>
      </p:sp>
      <p:sp>
        <p:nvSpPr>
          <p:cNvPr id="25605" name="Rectangle 5">
            <a:extLst>
              <a:ext uri="{FF2B5EF4-FFF2-40B4-BE49-F238E27FC236}">
                <a16:creationId xmlns:a16="http://schemas.microsoft.com/office/drawing/2014/main" id="{78B19785-585C-41DA-98AB-204EB7EF32A8}"/>
              </a:ext>
            </a:extLst>
          </p:cNvPr>
          <p:cNvSpPr>
            <a:spLocks noGrp="1" noChangeArrowheads="1"/>
          </p:cNvSpPr>
          <p:nvPr>
            <p:ph type="sldNum" sz="quarter" idx="3"/>
          </p:nvPr>
        </p:nvSpPr>
        <p:spPr bwMode="auto">
          <a:xfrm>
            <a:off x="3957638" y="8820150"/>
            <a:ext cx="3027362"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a:defRPr sz="1200"/>
            </a:lvl1pPr>
          </a:lstStyle>
          <a:p>
            <a:fld id="{D24F2A94-C323-4E52-91FE-ADCD38F0B7C9}" type="slidenum">
              <a:rPr lang="it-IT" altLang="it-IT"/>
              <a:pPr/>
              <a:t>‹N›</a:t>
            </a:fld>
            <a:endParaRPr lang="it-IT"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3-16T11:42:21.432"/>
    </inkml:context>
    <inkml:brush xml:id="br0">
      <inkml:brushProperty name="width" value="0.05292" units="cm"/>
      <inkml:brushProperty name="height" value="0.05292" units="cm"/>
      <inkml:brushProperty name="color" value="#FF0000"/>
    </inkml:brush>
  </inkml:definitions>
  <iact:action type="add" startTime="11560">
    <iact:property name="dataType"/>
    <iact:actionData xml:id="d0">
      <inkml:trace xmlns:inkml="http://www.w3.org/2003/InkML" xml:id="stk0" contextRef="#ctx0" brushRef="#br0">14136 4265 0,'0'46'80,"0"0"-71,0 1 4,0 45 3,0-45-14,0 46 13,0-1 2,0 1-1,0 0 1,0 92 0,47 0-1,-47-45 1,0-48-1,0 47 1,0-46 0,0 0-1,46-140 115</inkml:trace>
    </iact:actionData>
  </iact:action>
  <iact:action type="add" startTime="12432">
    <iact:property name="dataType"/>
    <iact:actionData xml:id="d1">
      <inkml:trace xmlns:inkml="http://www.w3.org/2003/InkML" xml:id="stk1" contextRef="#ctx0" brushRef="#br0">14044 5192 0,'0'46'64,"0"0"-32,0 1-15,0 92-16,0-46 15,0-1 1,0-45 0,0-1-1,0 47 1,0-47 0,0 0-1,0 1 1,0-1 0,0 0 40,0 1-34,46-47 145,0 0-152,1-47-8,45 1 3,-45 0 6,45-1-1,1-45 1,0 45 0,-47-45-1,0 45 1,1 1 0,-47 0-2</inkml:trace>
    </iact:actionData>
  </iact:action>
  <iact:action type="add" startTime="14208">
    <iact:property name="dataType"/>
    <iact:actionData xml:id="d2">
      <inkml:trace xmlns:inkml="http://www.w3.org/2003/InkML" xml:id="stk2" contextRef="#ctx0" brushRef="#br0">4495 5006 0,'0'47'64,"0"45"-56,0 47 7,0-92 2,47 231-16,45 93 15,47-93 1,-46 0-1,-93 0 1,0-46 0,0 92-1,0 47 1,46 0 0,-46-93-1,47-139 1,-47-46 0,46-47-1</inkml:trace>
    </iact:actionData>
  </iact:action>
  <iact:action type="add" startTime="15024">
    <iact:property name="dataType"/>
    <iact:actionData xml:id="d3">
      <inkml:trace xmlns:inkml="http://www.w3.org/2003/InkML" xml:id="stk3" contextRef="#ctx0" brushRef="#br0">4264 7741 0,'0'46'120,"0"1"-103,0-1 0,46 93 0,0-46-1,1 46-14,-1-46 14,0-1 1,47 1-1,0 0 1,-47 92 0,0-185-1,47 139 0,-47-139 1,-46 46-1,47-46 271,-1-92-255,1 45-17,-1 47-14,47-139 15,-1 47 1,47-94 0,-46 94-1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90B04B16-9395-4B62-AB48-A8CECB5D145F}"/>
              </a:ext>
            </a:extLst>
          </p:cNvPr>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it-IT"/>
          </a:p>
        </p:txBody>
      </p:sp>
      <p:sp>
        <p:nvSpPr>
          <p:cNvPr id="92163" name="Rectangle 3">
            <a:extLst>
              <a:ext uri="{FF2B5EF4-FFF2-40B4-BE49-F238E27FC236}">
                <a16:creationId xmlns:a16="http://schemas.microsoft.com/office/drawing/2014/main" id="{58175E52-2A0E-4B09-BE22-BEBD41DA8DEF}"/>
              </a:ext>
            </a:extLst>
          </p:cNvPr>
          <p:cNvSpPr>
            <a:spLocks noGrp="1" noChangeArrowheads="1"/>
          </p:cNvSpPr>
          <p:nvPr>
            <p:ph type="dt" idx="1"/>
          </p:nvPr>
        </p:nvSpPr>
        <p:spPr bwMode="auto">
          <a:xfrm>
            <a:off x="3956050" y="0"/>
            <a:ext cx="3027363"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it-IT"/>
          </a:p>
        </p:txBody>
      </p:sp>
      <p:sp>
        <p:nvSpPr>
          <p:cNvPr id="63492" name="Rectangle 4">
            <a:extLst>
              <a:ext uri="{FF2B5EF4-FFF2-40B4-BE49-F238E27FC236}">
                <a16:creationId xmlns:a16="http://schemas.microsoft.com/office/drawing/2014/main" id="{C374220F-1C08-409C-8976-09D5179EA1FC}"/>
              </a:ext>
            </a:extLst>
          </p:cNvPr>
          <p:cNvSpPr>
            <a:spLocks noGrp="1" noRot="1" noChangeAspect="1" noChangeArrowheads="1" noTextEdit="1"/>
          </p:cNvSpPr>
          <p:nvPr>
            <p:ph type="sldImg" idx="2"/>
          </p:nvPr>
        </p:nvSpPr>
        <p:spPr bwMode="auto">
          <a:xfrm>
            <a:off x="2187575" y="696913"/>
            <a:ext cx="2609850" cy="3481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5" name="Rectangle 5">
            <a:extLst>
              <a:ext uri="{FF2B5EF4-FFF2-40B4-BE49-F238E27FC236}">
                <a16:creationId xmlns:a16="http://schemas.microsoft.com/office/drawing/2014/main" id="{64F6B372-AA43-4FA0-BA83-12F971DB5E5A}"/>
              </a:ext>
            </a:extLst>
          </p:cNvPr>
          <p:cNvSpPr>
            <a:spLocks noGrp="1" noChangeArrowheads="1"/>
          </p:cNvSpPr>
          <p:nvPr>
            <p:ph type="body" sz="quarter" idx="3"/>
          </p:nvPr>
        </p:nvSpPr>
        <p:spPr bwMode="auto">
          <a:xfrm>
            <a:off x="698500" y="4410075"/>
            <a:ext cx="5588000" cy="4176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a:p>
            <a:pPr lvl="4"/>
            <a:r>
              <a:rPr lang="it-IT" noProof="0"/>
              <a:t>Fifth level</a:t>
            </a:r>
          </a:p>
        </p:txBody>
      </p:sp>
      <p:sp>
        <p:nvSpPr>
          <p:cNvPr id="92166" name="Rectangle 6">
            <a:extLst>
              <a:ext uri="{FF2B5EF4-FFF2-40B4-BE49-F238E27FC236}">
                <a16:creationId xmlns:a16="http://schemas.microsoft.com/office/drawing/2014/main" id="{191E7A08-2C3C-4622-A33A-C2121BE0F46A}"/>
              </a:ext>
            </a:extLst>
          </p:cNvPr>
          <p:cNvSpPr>
            <a:spLocks noGrp="1" noChangeArrowheads="1"/>
          </p:cNvSpPr>
          <p:nvPr>
            <p:ph type="ftr" sz="quarter" idx="4"/>
          </p:nvPr>
        </p:nvSpPr>
        <p:spPr bwMode="auto">
          <a:xfrm>
            <a:off x="0" y="8818563"/>
            <a:ext cx="3027363"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it-IT"/>
          </a:p>
        </p:txBody>
      </p:sp>
      <p:sp>
        <p:nvSpPr>
          <p:cNvPr id="92167" name="Rectangle 7">
            <a:extLst>
              <a:ext uri="{FF2B5EF4-FFF2-40B4-BE49-F238E27FC236}">
                <a16:creationId xmlns:a16="http://schemas.microsoft.com/office/drawing/2014/main" id="{AE7BBAD6-103E-4783-AE63-D501D1F1C4BE}"/>
              </a:ext>
            </a:extLst>
          </p:cNvPr>
          <p:cNvSpPr>
            <a:spLocks noGrp="1" noChangeArrowheads="1"/>
          </p:cNvSpPr>
          <p:nvPr>
            <p:ph type="sldNum" sz="quarter" idx="5"/>
          </p:nvPr>
        </p:nvSpPr>
        <p:spPr bwMode="auto">
          <a:xfrm>
            <a:off x="3956050" y="8818563"/>
            <a:ext cx="3027363"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136D399-BD9A-4D91-B0FA-BE09EE4B0FE2}"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www.palaeos.com/Vertebrates/Units/040Pteraspidomorphi/040.100.html#Arandaspida" TargetMode="External"/><Relationship Id="rId13" Type="http://schemas.openxmlformats.org/officeDocument/2006/relationships/hyperlink" Target="http://www.palaeos.com/Paleozoic/devonian/LateDev.html" TargetMode="External"/><Relationship Id="rId3" Type="http://schemas.openxmlformats.org/officeDocument/2006/relationships/hyperlink" Target="http://www.palaeos.com/Vertebrates/Units/040Pteraspidomorphi/040.100.html#Pteraspidomorphi" TargetMode="External"/><Relationship Id="rId7" Type="http://schemas.openxmlformats.org/officeDocument/2006/relationships/hyperlink" Target="http://www.palaeos.com/Vertebrates/Units/040Pteraspidomorphi/040.100.html#Anatolepis" TargetMode="External"/><Relationship Id="rId12" Type="http://schemas.openxmlformats.org/officeDocument/2006/relationships/hyperlink" Target="http://www.palaeos.com/Vertebrates/Units/040Pteraspidomorphi/040.800.html#Psammosteida"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www.palaeos.com/Paleozoic/Ordovician/Ordovician.htm" TargetMode="External"/><Relationship Id="rId11" Type="http://schemas.openxmlformats.org/officeDocument/2006/relationships/hyperlink" Target="http://www.palaeos.com/Paleozoic/devonian/EarlyDev.html" TargetMode="External"/><Relationship Id="rId5" Type="http://schemas.openxmlformats.org/officeDocument/2006/relationships/hyperlink" Target="http://www.palaeos.com/Paleozoic/devonian/devonian.htm" TargetMode="External"/><Relationship Id="rId10" Type="http://schemas.openxmlformats.org/officeDocument/2006/relationships/hyperlink" Target="http://www.palaeos.com/Vertebrates/Units/040Pteraspidomorphi/040.200.html#Heterostraci" TargetMode="External"/><Relationship Id="rId4" Type="http://schemas.openxmlformats.org/officeDocument/2006/relationships/hyperlink" Target="http://www.palaeos.com/Paleozoic/silurian/silurian.htm" TargetMode="External"/><Relationship Id="rId9" Type="http://schemas.openxmlformats.org/officeDocument/2006/relationships/hyperlink" Target="http://www.palaeos.com/Vertebrates/Units/040Pteraspidomorphi/040.100.html#Astraspida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palaeos.com/Vertebrates/Units/050Thelodonti/050.100.html#Scale%20Model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math.hmc.edu/calculus/tutorials/extrema/"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3994C2F9-06FE-46EC-80C9-81F1C56677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FF809CF-1FB8-4E28-A8BA-FD1F0EDBBFFA}" type="slidenum">
              <a:rPr lang="it-IT" altLang="it-IT" sz="1200"/>
              <a:pPr eaLnBrk="1" hangingPunct="1"/>
              <a:t>10</a:t>
            </a:fld>
            <a:endParaRPr lang="it-IT" altLang="it-IT" sz="1200"/>
          </a:p>
        </p:txBody>
      </p:sp>
      <p:sp>
        <p:nvSpPr>
          <p:cNvPr id="64515" name="Rectangle 2">
            <a:extLst>
              <a:ext uri="{FF2B5EF4-FFF2-40B4-BE49-F238E27FC236}">
                <a16:creationId xmlns:a16="http://schemas.microsoft.com/office/drawing/2014/main" id="{B146D8E3-8C81-4757-9F59-E702E418CA89}"/>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7D2FC82A-250D-44B6-8ABA-808010AFDD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it-IT" altLang="it-IT" sz="1000" dirty="0"/>
              <a:t>The </a:t>
            </a:r>
            <a:r>
              <a:rPr lang="it-IT" altLang="it-IT" sz="1000" b="1" dirty="0" err="1">
                <a:hlinkClick r:id="rId3"/>
              </a:rPr>
              <a:t>Pteraspidomorphi</a:t>
            </a:r>
            <a:r>
              <a:rPr lang="it-IT" altLang="it-IT" sz="1000" dirty="0"/>
              <a:t> are </a:t>
            </a:r>
            <a:r>
              <a:rPr lang="it-IT" altLang="it-IT" sz="1000" dirty="0" err="1"/>
              <a:t>sometimes</a:t>
            </a:r>
            <a:r>
              <a:rPr lang="it-IT" altLang="it-IT" sz="1000" dirty="0"/>
              <a:t> </a:t>
            </a:r>
            <a:r>
              <a:rPr lang="it-IT" altLang="it-IT" sz="1000" dirty="0" err="1"/>
              <a:t>referred</a:t>
            </a:r>
            <a:r>
              <a:rPr lang="it-IT" altLang="it-IT" sz="1000" dirty="0"/>
              <a:t> to </a:t>
            </a:r>
            <a:r>
              <a:rPr lang="it-IT" altLang="it-IT" sz="1000" dirty="0" err="1"/>
              <a:t>as</a:t>
            </a:r>
            <a:r>
              <a:rPr lang="it-IT" altLang="it-IT" sz="1000" dirty="0"/>
              <a:t> </a:t>
            </a:r>
            <a:r>
              <a:rPr lang="it-IT" altLang="it-IT" sz="1000" dirty="0" err="1"/>
              <a:t>Heterostraci</a:t>
            </a:r>
            <a:r>
              <a:rPr lang="it-IT" altLang="it-IT" sz="1000" dirty="0"/>
              <a:t>, </a:t>
            </a:r>
            <a:r>
              <a:rPr lang="it-IT" altLang="it-IT" sz="1000" dirty="0" err="1"/>
              <a:t>although</a:t>
            </a:r>
            <a:r>
              <a:rPr lang="it-IT" altLang="it-IT" sz="1000" dirty="0"/>
              <a:t> </a:t>
            </a:r>
            <a:r>
              <a:rPr lang="it-IT" altLang="it-IT" sz="1000" dirty="0" err="1"/>
              <a:t>that</a:t>
            </a:r>
            <a:r>
              <a:rPr lang="it-IT" altLang="it-IT" sz="1000" dirty="0"/>
              <a:t> </a:t>
            </a:r>
            <a:r>
              <a:rPr lang="it-IT" altLang="it-IT" sz="1000" dirty="0" err="1"/>
              <a:t>term</a:t>
            </a:r>
            <a:r>
              <a:rPr lang="it-IT" altLang="it-IT" sz="1000" dirty="0"/>
              <a:t> </a:t>
            </a:r>
            <a:r>
              <a:rPr lang="it-IT" altLang="it-IT" sz="1000" dirty="0" err="1"/>
              <a:t>is</a:t>
            </a:r>
            <a:r>
              <a:rPr lang="it-IT" altLang="it-IT" sz="1000" dirty="0"/>
              <a:t> more </a:t>
            </a:r>
            <a:r>
              <a:rPr lang="it-IT" altLang="it-IT" sz="1000" dirty="0" err="1"/>
              <a:t>properly</a:t>
            </a:r>
            <a:r>
              <a:rPr lang="it-IT" altLang="it-IT" sz="1000" dirty="0"/>
              <a:t> </a:t>
            </a:r>
            <a:r>
              <a:rPr lang="it-IT" altLang="it-IT" sz="1000" dirty="0" err="1"/>
              <a:t>applied</a:t>
            </a:r>
            <a:r>
              <a:rPr lang="it-IT" altLang="it-IT" sz="1000" dirty="0"/>
              <a:t> to the </a:t>
            </a:r>
            <a:r>
              <a:rPr lang="it-IT" altLang="it-IT" sz="1000" dirty="0" err="1"/>
              <a:t>specialised</a:t>
            </a:r>
            <a:r>
              <a:rPr lang="it-IT" altLang="it-IT" sz="1000" dirty="0"/>
              <a:t> </a:t>
            </a:r>
            <a:r>
              <a:rPr lang="it-IT" altLang="it-IT" sz="1000" dirty="0" err="1">
                <a:hlinkClick r:id="rId4"/>
              </a:rPr>
              <a:t>Silurian</a:t>
            </a:r>
            <a:r>
              <a:rPr lang="it-IT" altLang="it-IT" sz="1000" dirty="0"/>
              <a:t> and </a:t>
            </a:r>
            <a:r>
              <a:rPr lang="it-IT" altLang="it-IT" sz="1000" dirty="0" err="1">
                <a:hlinkClick r:id="rId5"/>
              </a:rPr>
              <a:t>Devonian</a:t>
            </a:r>
            <a:r>
              <a:rPr lang="it-IT" altLang="it-IT" sz="1000" dirty="0"/>
              <a:t> </a:t>
            </a:r>
            <a:r>
              <a:rPr lang="it-IT" altLang="it-IT" sz="1000" dirty="0" err="1"/>
              <a:t>forms</a:t>
            </a:r>
            <a:r>
              <a:rPr lang="it-IT" altLang="it-IT" sz="1000" dirty="0"/>
              <a:t>.  </a:t>
            </a:r>
            <a:r>
              <a:rPr lang="it-IT" altLang="it-IT" sz="1000" dirty="0" err="1"/>
              <a:t>They</a:t>
            </a:r>
            <a:r>
              <a:rPr lang="it-IT" altLang="it-IT" sz="1000" dirty="0"/>
              <a:t> are an </a:t>
            </a:r>
            <a:r>
              <a:rPr lang="it-IT" altLang="it-IT" sz="1000" dirty="0" err="1"/>
              <a:t>extinct</a:t>
            </a:r>
            <a:r>
              <a:rPr lang="it-IT" altLang="it-IT" sz="1000" dirty="0"/>
              <a:t> clade of </a:t>
            </a:r>
            <a:r>
              <a:rPr lang="it-IT" altLang="it-IT" sz="1000" dirty="0" err="1"/>
              <a:t>jawless</a:t>
            </a:r>
            <a:r>
              <a:rPr lang="it-IT" altLang="it-IT" sz="1000" dirty="0"/>
              <a:t> </a:t>
            </a:r>
            <a:r>
              <a:rPr lang="it-IT" altLang="it-IT" sz="1000" dirty="0" err="1"/>
              <a:t>fish</a:t>
            </a:r>
            <a:r>
              <a:rPr lang="it-IT" altLang="it-IT" sz="1000" dirty="0"/>
              <a:t>, and </a:t>
            </a:r>
            <a:r>
              <a:rPr lang="it-IT" altLang="it-IT" sz="1000" dirty="0" err="1"/>
              <a:t>were</a:t>
            </a:r>
            <a:r>
              <a:rPr lang="it-IT" altLang="it-IT" sz="1000" dirty="0"/>
              <a:t> the </a:t>
            </a:r>
            <a:r>
              <a:rPr lang="it-IT" altLang="it-IT" sz="1000" dirty="0" err="1"/>
              <a:t>most</a:t>
            </a:r>
            <a:r>
              <a:rPr lang="it-IT" altLang="it-IT" sz="1000" dirty="0"/>
              <a:t> </a:t>
            </a:r>
            <a:r>
              <a:rPr lang="it-IT" altLang="it-IT" sz="1000" dirty="0" err="1"/>
              <a:t>abundant</a:t>
            </a:r>
            <a:r>
              <a:rPr lang="it-IT" altLang="it-IT" sz="1000" dirty="0"/>
              <a:t> and diverse </a:t>
            </a:r>
            <a:r>
              <a:rPr lang="it-IT" altLang="it-IT" sz="1000" dirty="0" err="1"/>
              <a:t>vertebrates</a:t>
            </a:r>
            <a:r>
              <a:rPr lang="it-IT" altLang="it-IT" sz="1000" dirty="0"/>
              <a:t> of the </a:t>
            </a:r>
            <a:r>
              <a:rPr lang="it-IT" altLang="it-IT" sz="1000" dirty="0" err="1"/>
              <a:t>Silurian</a:t>
            </a:r>
            <a:r>
              <a:rPr lang="it-IT" altLang="it-IT" sz="1000" dirty="0"/>
              <a:t>.  </a:t>
            </a:r>
            <a:r>
              <a:rPr lang="it-IT" altLang="it-IT" sz="1000" dirty="0" err="1"/>
              <a:t>They</a:t>
            </a:r>
            <a:r>
              <a:rPr lang="it-IT" altLang="it-IT" sz="1000" dirty="0"/>
              <a:t> are </a:t>
            </a:r>
            <a:r>
              <a:rPr lang="it-IT" altLang="it-IT" sz="1000" dirty="0" err="1"/>
              <a:t>distinguished</a:t>
            </a:r>
            <a:r>
              <a:rPr lang="it-IT" altLang="it-IT" sz="1000" dirty="0"/>
              <a:t> by </a:t>
            </a:r>
            <a:r>
              <a:rPr lang="it-IT" altLang="it-IT" sz="1000" dirty="0" err="1"/>
              <a:t>having</a:t>
            </a:r>
            <a:r>
              <a:rPr lang="it-IT" altLang="it-IT" sz="1000" dirty="0"/>
              <a:t> an </a:t>
            </a:r>
            <a:r>
              <a:rPr lang="it-IT" altLang="it-IT" sz="1000" dirty="0" err="1"/>
              <a:t>exoskeleton</a:t>
            </a:r>
            <a:r>
              <a:rPr lang="it-IT" altLang="it-IT" sz="1000" dirty="0"/>
              <a:t> or </a:t>
            </a:r>
            <a:r>
              <a:rPr lang="it-IT" altLang="it-IT" sz="1000" dirty="0" err="1"/>
              <a:t>bony</a:t>
            </a:r>
            <a:r>
              <a:rPr lang="it-IT" altLang="it-IT" sz="1000" dirty="0"/>
              <a:t> </a:t>
            </a:r>
            <a:r>
              <a:rPr lang="it-IT" altLang="it-IT" sz="1000" dirty="0" err="1"/>
              <a:t>shield</a:t>
            </a:r>
            <a:r>
              <a:rPr lang="it-IT" altLang="it-IT" sz="1000" dirty="0"/>
              <a:t> </a:t>
            </a:r>
            <a:r>
              <a:rPr lang="it-IT" altLang="it-IT" sz="1000" dirty="0" err="1"/>
              <a:t>composed</a:t>
            </a:r>
            <a:r>
              <a:rPr lang="it-IT" altLang="it-IT" sz="1000" dirty="0"/>
              <a:t> of </a:t>
            </a:r>
            <a:r>
              <a:rPr lang="it-IT" altLang="it-IT" sz="1000" dirty="0" err="1"/>
              <a:t>several</a:t>
            </a:r>
            <a:r>
              <a:rPr lang="it-IT" altLang="it-IT" sz="1000" dirty="0"/>
              <a:t> </a:t>
            </a:r>
            <a:r>
              <a:rPr lang="it-IT" altLang="it-IT" sz="1000" dirty="0" err="1"/>
              <a:t>plates</a:t>
            </a:r>
            <a:r>
              <a:rPr lang="it-IT" altLang="it-IT" sz="1000" dirty="0"/>
              <a:t>, </a:t>
            </a:r>
            <a:r>
              <a:rPr lang="it-IT" altLang="it-IT" sz="1000" dirty="0" err="1"/>
              <a:t>usually</a:t>
            </a:r>
            <a:r>
              <a:rPr lang="it-IT" altLang="it-IT" sz="1000" dirty="0"/>
              <a:t> a </a:t>
            </a:r>
            <a:r>
              <a:rPr lang="it-IT" altLang="it-IT" sz="1000" dirty="0" err="1"/>
              <a:t>dorsal</a:t>
            </a:r>
            <a:r>
              <a:rPr lang="it-IT" altLang="it-IT" sz="1000" dirty="0"/>
              <a:t> (</a:t>
            </a:r>
            <a:r>
              <a:rPr lang="it-IT" altLang="it-IT" sz="1000" dirty="0" err="1"/>
              <a:t>upper</a:t>
            </a:r>
            <a:r>
              <a:rPr lang="it-IT" altLang="it-IT" sz="1000" dirty="0"/>
              <a:t> or back) </a:t>
            </a:r>
            <a:r>
              <a:rPr lang="it-IT" altLang="it-IT" sz="1000" dirty="0" err="1"/>
              <a:t>shield</a:t>
            </a:r>
            <a:r>
              <a:rPr lang="it-IT" altLang="it-IT" sz="1000" dirty="0"/>
              <a:t>, a </a:t>
            </a:r>
            <a:r>
              <a:rPr lang="it-IT" altLang="it-IT" sz="1000" dirty="0" err="1"/>
              <a:t>ventral</a:t>
            </a:r>
            <a:r>
              <a:rPr lang="it-IT" altLang="it-IT" sz="1000" dirty="0"/>
              <a:t> (</a:t>
            </a:r>
            <a:r>
              <a:rPr lang="it-IT" altLang="it-IT" sz="1000" dirty="0" err="1"/>
              <a:t>lower</a:t>
            </a:r>
            <a:r>
              <a:rPr lang="it-IT" altLang="it-IT" sz="1000" dirty="0"/>
              <a:t> or </a:t>
            </a:r>
            <a:r>
              <a:rPr lang="it-IT" altLang="it-IT" sz="1000" dirty="0" err="1"/>
              <a:t>belly</a:t>
            </a:r>
            <a:r>
              <a:rPr lang="it-IT" altLang="it-IT" sz="1000" dirty="0"/>
              <a:t>) </a:t>
            </a:r>
            <a:r>
              <a:rPr lang="it-IT" altLang="it-IT" sz="1000" dirty="0" err="1"/>
              <a:t>shield</a:t>
            </a:r>
            <a:r>
              <a:rPr lang="it-IT" altLang="it-IT" sz="1000" dirty="0"/>
              <a:t>, </a:t>
            </a:r>
            <a:r>
              <a:rPr lang="it-IT" altLang="it-IT" sz="1000" dirty="0" err="1"/>
              <a:t>branchial</a:t>
            </a:r>
            <a:r>
              <a:rPr lang="it-IT" altLang="it-IT" sz="1000" dirty="0"/>
              <a:t> (gill) </a:t>
            </a:r>
            <a:r>
              <a:rPr lang="it-IT" altLang="it-IT" sz="1000" dirty="0" err="1"/>
              <a:t>plates</a:t>
            </a:r>
            <a:r>
              <a:rPr lang="it-IT" altLang="it-IT" sz="1000" dirty="0"/>
              <a:t>, and a </a:t>
            </a:r>
            <a:r>
              <a:rPr lang="it-IT" altLang="it-IT" sz="1000" dirty="0" err="1"/>
              <a:t>number</a:t>
            </a:r>
            <a:r>
              <a:rPr lang="it-IT" altLang="it-IT" sz="1000" dirty="0"/>
              <a:t> of </a:t>
            </a:r>
            <a:r>
              <a:rPr lang="it-IT" altLang="it-IT" sz="1000" dirty="0" err="1"/>
              <a:t>smaller</a:t>
            </a:r>
            <a:r>
              <a:rPr lang="it-IT" altLang="it-IT" sz="1000" dirty="0"/>
              <a:t> </a:t>
            </a:r>
            <a:r>
              <a:rPr lang="it-IT" altLang="it-IT" sz="1000" dirty="0" err="1"/>
              <a:t>plates</a:t>
            </a:r>
            <a:r>
              <a:rPr lang="it-IT" altLang="it-IT" sz="1000" dirty="0"/>
              <a:t> </a:t>
            </a:r>
            <a:r>
              <a:rPr lang="it-IT" altLang="it-IT" sz="1000" dirty="0" err="1"/>
              <a:t>around</a:t>
            </a:r>
            <a:r>
              <a:rPr lang="it-IT" altLang="it-IT" sz="1000" dirty="0"/>
              <a:t> the </a:t>
            </a:r>
            <a:r>
              <a:rPr lang="it-IT" altLang="it-IT" sz="1000" dirty="0" err="1"/>
              <a:t>areas</a:t>
            </a:r>
            <a:r>
              <a:rPr lang="it-IT" altLang="it-IT" sz="1000" dirty="0"/>
              <a:t> of the </a:t>
            </a:r>
            <a:r>
              <a:rPr lang="it-IT" altLang="it-IT" sz="1000" dirty="0" err="1"/>
              <a:t>mouth</a:t>
            </a:r>
            <a:r>
              <a:rPr lang="it-IT" altLang="it-IT" sz="1000" dirty="0"/>
              <a:t> (</a:t>
            </a:r>
            <a:r>
              <a:rPr lang="it-IT" altLang="it-IT" sz="1000" dirty="0" err="1"/>
              <a:t>oral</a:t>
            </a:r>
            <a:r>
              <a:rPr lang="it-IT" altLang="it-IT" sz="1000" dirty="0"/>
              <a:t> </a:t>
            </a:r>
            <a:r>
              <a:rPr lang="it-IT" altLang="it-IT" sz="1000" dirty="0" err="1"/>
              <a:t>plates</a:t>
            </a:r>
            <a:r>
              <a:rPr lang="it-IT" altLang="it-IT" sz="1000" dirty="0"/>
              <a:t>) and </a:t>
            </a:r>
            <a:r>
              <a:rPr lang="it-IT" altLang="it-IT" sz="1000" dirty="0" err="1"/>
              <a:t>eyes</a:t>
            </a:r>
            <a:r>
              <a:rPr lang="it-IT" altLang="it-IT" sz="1000" dirty="0"/>
              <a:t>.  </a:t>
            </a:r>
            <a:r>
              <a:rPr lang="it-IT" altLang="it-IT" sz="1000" dirty="0" err="1"/>
              <a:t>These</a:t>
            </a:r>
            <a:r>
              <a:rPr lang="it-IT" altLang="it-IT" sz="1000" dirty="0"/>
              <a:t> </a:t>
            </a:r>
            <a:r>
              <a:rPr lang="it-IT" altLang="it-IT" sz="1000" dirty="0" err="1"/>
              <a:t>plates</a:t>
            </a:r>
            <a:r>
              <a:rPr lang="it-IT" altLang="it-IT" sz="1000" dirty="0"/>
              <a:t> </a:t>
            </a:r>
            <a:r>
              <a:rPr lang="it-IT" altLang="it-IT" sz="1000" dirty="0" err="1"/>
              <a:t>consist</a:t>
            </a:r>
            <a:r>
              <a:rPr lang="it-IT" altLang="it-IT" sz="1000" dirty="0"/>
              <a:t> of a </a:t>
            </a:r>
            <a:r>
              <a:rPr lang="it-IT" altLang="it-IT" sz="1000" dirty="0" err="1"/>
              <a:t>mostly</a:t>
            </a:r>
            <a:r>
              <a:rPr lang="it-IT" altLang="it-IT" sz="1000" dirty="0"/>
              <a:t> </a:t>
            </a:r>
            <a:r>
              <a:rPr lang="it-IT" altLang="it-IT" sz="1000" dirty="0" err="1"/>
              <a:t>acellular</a:t>
            </a:r>
            <a:r>
              <a:rPr lang="it-IT" altLang="it-IT" sz="1000" dirty="0"/>
              <a:t> </a:t>
            </a:r>
            <a:r>
              <a:rPr lang="it-IT" altLang="it-IT" sz="1000" dirty="0" err="1"/>
              <a:t>form</a:t>
            </a:r>
            <a:r>
              <a:rPr lang="it-IT" altLang="it-IT" sz="1000" dirty="0"/>
              <a:t> of bone, </a:t>
            </a:r>
            <a:r>
              <a:rPr lang="it-IT" altLang="it-IT" sz="1000" dirty="0" err="1"/>
              <a:t>called</a:t>
            </a:r>
            <a:r>
              <a:rPr lang="it-IT" altLang="it-IT" sz="1000" dirty="0"/>
              <a:t> </a:t>
            </a:r>
            <a:r>
              <a:rPr lang="it-IT" altLang="it-IT" sz="1000" i="1" dirty="0" err="1"/>
              <a:t>aspidine</a:t>
            </a:r>
            <a:r>
              <a:rPr lang="it-IT" altLang="it-IT" sz="1000" dirty="0"/>
              <a:t>, </a:t>
            </a:r>
            <a:r>
              <a:rPr lang="it-IT" altLang="it-IT" sz="1000" dirty="0" err="1"/>
              <a:t>which</a:t>
            </a:r>
            <a:r>
              <a:rPr lang="it-IT" altLang="it-IT" sz="1000" dirty="0"/>
              <a:t> </a:t>
            </a:r>
            <a:r>
              <a:rPr lang="it-IT" altLang="it-IT" sz="1000" dirty="0" err="1"/>
              <a:t>is</a:t>
            </a:r>
            <a:r>
              <a:rPr lang="it-IT" altLang="it-IT" sz="1000" dirty="0"/>
              <a:t> </a:t>
            </a:r>
            <a:r>
              <a:rPr lang="it-IT" altLang="it-IT" sz="1000" dirty="0" err="1"/>
              <a:t>believed</a:t>
            </a:r>
            <a:r>
              <a:rPr lang="it-IT" altLang="it-IT" sz="1000" dirty="0"/>
              <a:t> to be the </a:t>
            </a:r>
            <a:r>
              <a:rPr lang="it-IT" altLang="it-IT" sz="1000" dirty="0" err="1"/>
              <a:t>ancestral</a:t>
            </a:r>
            <a:r>
              <a:rPr lang="it-IT" altLang="it-IT" sz="1000" dirty="0"/>
              <a:t> </a:t>
            </a:r>
            <a:r>
              <a:rPr lang="it-IT" altLang="it-IT" sz="1000" dirty="0" err="1"/>
              <a:t>condition</a:t>
            </a:r>
            <a:r>
              <a:rPr lang="it-IT" altLang="it-IT" sz="1000" dirty="0"/>
              <a:t> for the </a:t>
            </a:r>
            <a:r>
              <a:rPr lang="it-IT" altLang="it-IT" sz="1000" dirty="0" err="1"/>
              <a:t>dermal</a:t>
            </a:r>
            <a:r>
              <a:rPr lang="it-IT" altLang="it-IT" sz="1000" dirty="0"/>
              <a:t> or </a:t>
            </a:r>
            <a:r>
              <a:rPr lang="it-IT" altLang="it-IT" sz="1000" dirty="0" err="1"/>
              <a:t>skin</a:t>
            </a:r>
            <a:r>
              <a:rPr lang="it-IT" altLang="it-IT" sz="1000" dirty="0"/>
              <a:t>/</a:t>
            </a:r>
            <a:r>
              <a:rPr lang="it-IT" altLang="it-IT" sz="1000" dirty="0" err="1"/>
              <a:t>exoskeleton</a:t>
            </a:r>
            <a:r>
              <a:rPr lang="it-IT" altLang="it-IT" sz="1000" dirty="0"/>
              <a:t> bone of </a:t>
            </a:r>
            <a:r>
              <a:rPr lang="it-IT" altLang="it-IT" sz="1000" dirty="0" err="1"/>
              <a:t>all</a:t>
            </a:r>
            <a:r>
              <a:rPr lang="it-IT" altLang="it-IT" sz="1000" dirty="0"/>
              <a:t> </a:t>
            </a:r>
            <a:r>
              <a:rPr lang="it-IT" altLang="it-IT" sz="1000" dirty="0" err="1"/>
              <a:t>bony</a:t>
            </a:r>
            <a:r>
              <a:rPr lang="it-IT" altLang="it-IT" sz="1000" dirty="0"/>
              <a:t> </a:t>
            </a:r>
            <a:r>
              <a:rPr lang="it-IT" altLang="it-IT" sz="1000" dirty="0" err="1"/>
              <a:t>vertebrates</a:t>
            </a:r>
            <a:r>
              <a:rPr lang="it-IT" altLang="it-IT" sz="1000" dirty="0"/>
              <a:t>.  The body </a:t>
            </a:r>
            <a:r>
              <a:rPr lang="it-IT" altLang="it-IT" sz="1000" dirty="0" err="1"/>
              <a:t>is</a:t>
            </a:r>
            <a:r>
              <a:rPr lang="it-IT" altLang="it-IT" sz="1000" dirty="0"/>
              <a:t> </a:t>
            </a:r>
            <a:r>
              <a:rPr lang="it-IT" altLang="it-IT" sz="1000" dirty="0" err="1"/>
              <a:t>covered</a:t>
            </a:r>
            <a:r>
              <a:rPr lang="it-IT" altLang="it-IT" sz="1000" dirty="0"/>
              <a:t> by </a:t>
            </a:r>
            <a:r>
              <a:rPr lang="it-IT" altLang="it-IT" sz="1000" dirty="0" err="1"/>
              <a:t>many</a:t>
            </a:r>
            <a:r>
              <a:rPr lang="it-IT" altLang="it-IT" sz="1000" dirty="0"/>
              <a:t> </a:t>
            </a:r>
            <a:r>
              <a:rPr lang="it-IT" altLang="it-IT" sz="1000" dirty="0" err="1"/>
              <a:t>scales</a:t>
            </a:r>
            <a:r>
              <a:rPr lang="it-IT" altLang="it-IT" sz="1000" dirty="0"/>
              <a:t>, </a:t>
            </a:r>
            <a:r>
              <a:rPr lang="it-IT" altLang="it-IT" sz="1000" dirty="0" err="1"/>
              <a:t>each</a:t>
            </a:r>
            <a:r>
              <a:rPr lang="it-IT" altLang="it-IT" sz="1000" dirty="0"/>
              <a:t> of </a:t>
            </a:r>
            <a:r>
              <a:rPr lang="it-IT" altLang="it-IT" sz="1000" dirty="0" err="1"/>
              <a:t>which</a:t>
            </a:r>
            <a:r>
              <a:rPr lang="it-IT" altLang="it-IT" sz="1000" dirty="0"/>
              <a:t> </a:t>
            </a:r>
            <a:r>
              <a:rPr lang="it-IT" altLang="it-IT" sz="1000" dirty="0" err="1"/>
              <a:t>has</a:t>
            </a:r>
            <a:r>
              <a:rPr lang="it-IT" altLang="it-IT" sz="1000" dirty="0"/>
              <a:t> </a:t>
            </a:r>
            <a:r>
              <a:rPr lang="it-IT" altLang="it-IT" sz="1000" dirty="0" err="1"/>
              <a:t>ornament</a:t>
            </a:r>
            <a:r>
              <a:rPr lang="it-IT" altLang="it-IT" sz="1000" dirty="0"/>
              <a:t> matching the </a:t>
            </a:r>
            <a:r>
              <a:rPr lang="it-IT" altLang="it-IT" sz="1000" dirty="0" err="1"/>
              <a:t>type</a:t>
            </a:r>
            <a:r>
              <a:rPr lang="it-IT" altLang="it-IT" sz="1000" dirty="0"/>
              <a:t> </a:t>
            </a:r>
            <a:r>
              <a:rPr lang="it-IT" altLang="it-IT" sz="1000" dirty="0" err="1"/>
              <a:t>seen</a:t>
            </a:r>
            <a:r>
              <a:rPr lang="it-IT" altLang="it-IT" sz="1000" dirty="0"/>
              <a:t> on the </a:t>
            </a:r>
            <a:r>
              <a:rPr lang="it-IT" altLang="it-IT" sz="1000" dirty="0" err="1"/>
              <a:t>larger</a:t>
            </a:r>
            <a:r>
              <a:rPr lang="it-IT" altLang="it-IT" sz="1000" dirty="0"/>
              <a:t> </a:t>
            </a:r>
            <a:r>
              <a:rPr lang="it-IT" altLang="it-IT" sz="1000" dirty="0" err="1"/>
              <a:t>dermal</a:t>
            </a:r>
            <a:r>
              <a:rPr lang="it-IT" altLang="it-IT" sz="1000" dirty="0"/>
              <a:t> </a:t>
            </a:r>
            <a:r>
              <a:rPr lang="it-IT" altLang="it-IT" sz="1000" dirty="0" err="1"/>
              <a:t>bones</a:t>
            </a:r>
            <a:r>
              <a:rPr lang="it-IT" altLang="it-IT" sz="1000" dirty="0"/>
              <a:t>. In </a:t>
            </a:r>
            <a:r>
              <a:rPr lang="it-IT" altLang="it-IT" sz="1000" dirty="0" err="1"/>
              <a:t>all</a:t>
            </a:r>
            <a:r>
              <a:rPr lang="it-IT" altLang="it-IT" sz="1000" dirty="0"/>
              <a:t> of the more </a:t>
            </a:r>
            <a:r>
              <a:rPr lang="it-IT" altLang="it-IT" sz="1000" dirty="0" err="1"/>
              <a:t>derived</a:t>
            </a:r>
            <a:r>
              <a:rPr lang="it-IT" altLang="it-IT" sz="1000" dirty="0"/>
              <a:t> </a:t>
            </a:r>
            <a:r>
              <a:rPr lang="it-IT" altLang="it-IT" sz="1000" dirty="0" err="1"/>
              <a:t>forms</a:t>
            </a:r>
            <a:r>
              <a:rPr lang="it-IT" altLang="it-IT" sz="1000" dirty="0"/>
              <a:t>, </a:t>
            </a:r>
            <a:r>
              <a:rPr lang="it-IT" altLang="it-IT" sz="1000" dirty="0" err="1"/>
              <a:t>there</a:t>
            </a:r>
            <a:r>
              <a:rPr lang="it-IT" altLang="it-IT" sz="1000" dirty="0"/>
              <a:t> </a:t>
            </a:r>
            <a:r>
              <a:rPr lang="it-IT" altLang="it-IT" sz="1000" dirty="0" err="1"/>
              <a:t>is</a:t>
            </a:r>
            <a:r>
              <a:rPr lang="it-IT" altLang="it-IT" sz="1000" dirty="0"/>
              <a:t> </a:t>
            </a:r>
            <a:r>
              <a:rPr lang="it-IT" altLang="it-IT" sz="1000" dirty="0" err="1"/>
              <a:t>only</a:t>
            </a:r>
            <a:r>
              <a:rPr lang="it-IT" altLang="it-IT" sz="1000" dirty="0"/>
              <a:t> one, common gill opening on </a:t>
            </a:r>
            <a:r>
              <a:rPr lang="it-IT" altLang="it-IT" sz="1000" dirty="0" err="1"/>
              <a:t>each</a:t>
            </a:r>
            <a:r>
              <a:rPr lang="it-IT" altLang="it-IT" sz="1000" dirty="0"/>
              <a:t> side. he </a:t>
            </a:r>
            <a:r>
              <a:rPr lang="it-IT" altLang="it-IT" sz="1000" dirty="0" err="1"/>
              <a:t>Pteraspidomorphi</a:t>
            </a:r>
            <a:r>
              <a:rPr lang="it-IT" altLang="it-IT" sz="1000" dirty="0"/>
              <a:t> include the </a:t>
            </a:r>
            <a:r>
              <a:rPr lang="it-IT" altLang="it-IT" sz="1000" dirty="0" err="1"/>
              <a:t>earliest</a:t>
            </a:r>
            <a:r>
              <a:rPr lang="it-IT" altLang="it-IT" sz="1000" dirty="0"/>
              <a:t> </a:t>
            </a:r>
            <a:r>
              <a:rPr lang="it-IT" altLang="it-IT" sz="1000" dirty="0" err="1"/>
              <a:t>known</a:t>
            </a:r>
            <a:r>
              <a:rPr lang="it-IT" altLang="it-IT" sz="1000" dirty="0"/>
              <a:t> </a:t>
            </a:r>
            <a:r>
              <a:rPr lang="it-IT" altLang="it-IT" sz="1000" dirty="0" err="1"/>
              <a:t>vertebrates</a:t>
            </a:r>
            <a:r>
              <a:rPr lang="it-IT" altLang="it-IT" sz="1000" dirty="0"/>
              <a:t>. The </a:t>
            </a:r>
            <a:r>
              <a:rPr lang="it-IT" altLang="it-IT" sz="1000" dirty="0" err="1"/>
              <a:t>oldest</a:t>
            </a:r>
            <a:r>
              <a:rPr lang="it-IT" altLang="it-IT" sz="1000" dirty="0"/>
              <a:t> </a:t>
            </a:r>
            <a:r>
              <a:rPr lang="it-IT" altLang="it-IT" sz="1000" dirty="0" err="1"/>
              <a:t>certain</a:t>
            </a:r>
            <a:r>
              <a:rPr lang="it-IT" altLang="it-IT" sz="1000" dirty="0"/>
              <a:t> </a:t>
            </a:r>
            <a:r>
              <a:rPr lang="it-IT" altLang="it-IT" sz="1000" dirty="0" err="1"/>
              <a:t>remains</a:t>
            </a:r>
            <a:r>
              <a:rPr lang="it-IT" altLang="it-IT" sz="1000" dirty="0"/>
              <a:t> date to the </a:t>
            </a:r>
            <a:r>
              <a:rPr lang="it-IT" altLang="it-IT" sz="1000" dirty="0" err="1"/>
              <a:t>Early</a:t>
            </a:r>
            <a:r>
              <a:rPr lang="it-IT" altLang="it-IT" sz="1000" dirty="0"/>
              <a:t> or Middle </a:t>
            </a:r>
            <a:r>
              <a:rPr lang="it-IT" altLang="it-IT" sz="1000" dirty="0" err="1">
                <a:hlinkClick r:id="rId6"/>
              </a:rPr>
              <a:t>Ordovician</a:t>
            </a:r>
            <a:r>
              <a:rPr lang="it-IT" altLang="it-IT" sz="1000" dirty="0"/>
              <a:t>, </a:t>
            </a:r>
            <a:r>
              <a:rPr lang="it-IT" altLang="it-IT" sz="1000" dirty="0" err="1"/>
              <a:t>although</a:t>
            </a:r>
            <a:r>
              <a:rPr lang="it-IT" altLang="it-IT" sz="1000" dirty="0"/>
              <a:t> the </a:t>
            </a:r>
            <a:r>
              <a:rPr lang="it-IT" altLang="it-IT" sz="1000" dirty="0" err="1"/>
              <a:t>disputed</a:t>
            </a:r>
            <a:r>
              <a:rPr lang="it-IT" altLang="it-IT" sz="1000" dirty="0"/>
              <a:t> and </a:t>
            </a:r>
            <a:r>
              <a:rPr lang="it-IT" altLang="it-IT" sz="1000" dirty="0" err="1"/>
              <a:t>fragmentary</a:t>
            </a:r>
            <a:r>
              <a:rPr lang="it-IT" altLang="it-IT" sz="1000" dirty="0"/>
              <a:t> </a:t>
            </a:r>
            <a:r>
              <a:rPr lang="it-IT" altLang="it-IT" sz="1000" b="1" i="1" dirty="0" err="1">
                <a:hlinkClick r:id="rId7"/>
              </a:rPr>
              <a:t>Anatolepis</a:t>
            </a:r>
            <a:r>
              <a:rPr lang="it-IT" altLang="it-IT" sz="1000" dirty="0"/>
              <a:t> </a:t>
            </a:r>
            <a:r>
              <a:rPr lang="it-IT" altLang="it-IT" sz="1000" dirty="0" err="1"/>
              <a:t>probably</a:t>
            </a:r>
            <a:r>
              <a:rPr lang="it-IT" altLang="it-IT" sz="1000" dirty="0"/>
              <a:t> </a:t>
            </a:r>
            <a:r>
              <a:rPr lang="it-IT" altLang="it-IT" sz="1000" dirty="0" err="1"/>
              <a:t>goes</a:t>
            </a:r>
            <a:r>
              <a:rPr lang="it-IT" altLang="it-IT" sz="1000" dirty="0"/>
              <a:t> back to the late </a:t>
            </a:r>
            <a:r>
              <a:rPr lang="it-IT" altLang="it-IT" sz="1000" dirty="0" err="1"/>
              <a:t>Cambrian</a:t>
            </a:r>
            <a:r>
              <a:rPr lang="it-IT" altLang="it-IT" sz="1000" dirty="0"/>
              <a:t>.  In </a:t>
            </a:r>
            <a:r>
              <a:rPr lang="it-IT" altLang="it-IT" sz="1000" dirty="0" err="1"/>
              <a:t>any</a:t>
            </a:r>
            <a:r>
              <a:rPr lang="it-IT" altLang="it-IT" sz="1000" dirty="0"/>
              <a:t> case, by the middle and late </a:t>
            </a:r>
            <a:r>
              <a:rPr lang="it-IT" altLang="it-IT" sz="1000" dirty="0" err="1"/>
              <a:t>Ordovician</a:t>
            </a:r>
            <a:r>
              <a:rPr lang="it-IT" altLang="it-IT" sz="1000" dirty="0"/>
              <a:t>, </a:t>
            </a:r>
            <a:r>
              <a:rPr lang="it-IT" altLang="it-IT" sz="1000" dirty="0" err="1"/>
              <a:t>there</a:t>
            </a:r>
            <a:r>
              <a:rPr lang="it-IT" altLang="it-IT" sz="1000" dirty="0"/>
              <a:t> </a:t>
            </a:r>
            <a:r>
              <a:rPr lang="it-IT" altLang="it-IT" sz="1000" dirty="0" err="1"/>
              <a:t>were</a:t>
            </a:r>
            <a:r>
              <a:rPr lang="it-IT" altLang="it-IT" sz="1000" dirty="0"/>
              <a:t> </a:t>
            </a:r>
            <a:r>
              <a:rPr lang="it-IT" altLang="it-IT" sz="1000" dirty="0" err="1"/>
              <a:t>several</a:t>
            </a:r>
            <a:r>
              <a:rPr lang="it-IT" altLang="it-IT" sz="1000" dirty="0"/>
              <a:t> </a:t>
            </a:r>
            <a:r>
              <a:rPr lang="it-IT" altLang="it-IT" sz="1000" dirty="0" err="1"/>
              <a:t>different</a:t>
            </a:r>
            <a:r>
              <a:rPr lang="it-IT" altLang="it-IT" sz="1000" dirty="0"/>
              <a:t> </a:t>
            </a:r>
            <a:r>
              <a:rPr lang="it-IT" altLang="it-IT" sz="1000" dirty="0" err="1"/>
              <a:t>lineages</a:t>
            </a:r>
            <a:r>
              <a:rPr lang="it-IT" altLang="it-IT" sz="1000" dirty="0"/>
              <a:t> </a:t>
            </a:r>
            <a:r>
              <a:rPr lang="it-IT" altLang="it-IT" sz="1000" dirty="0" err="1"/>
              <a:t>evolving</a:t>
            </a:r>
            <a:r>
              <a:rPr lang="it-IT" altLang="it-IT" sz="1000" dirty="0"/>
              <a:t> in </a:t>
            </a:r>
            <a:r>
              <a:rPr lang="it-IT" altLang="it-IT" sz="1000" dirty="0" err="1"/>
              <a:t>isolation</a:t>
            </a:r>
            <a:r>
              <a:rPr lang="it-IT" altLang="it-IT" sz="1000" dirty="0"/>
              <a:t> </a:t>
            </a:r>
            <a:r>
              <a:rPr lang="it-IT" altLang="it-IT" sz="1000" dirty="0" err="1"/>
              <a:t>different</a:t>
            </a:r>
            <a:r>
              <a:rPr lang="it-IT" altLang="it-IT" sz="1000" dirty="0"/>
              <a:t> parts of the world, </a:t>
            </a:r>
            <a:r>
              <a:rPr lang="it-IT" altLang="it-IT" sz="1000" dirty="0" err="1"/>
              <a:t>as</a:t>
            </a:r>
            <a:r>
              <a:rPr lang="it-IT" altLang="it-IT" sz="1000" dirty="0"/>
              <a:t> </a:t>
            </a:r>
            <a:r>
              <a:rPr lang="it-IT" altLang="it-IT" sz="1000" dirty="0" err="1"/>
              <a:t>this</a:t>
            </a:r>
            <a:r>
              <a:rPr lang="it-IT" altLang="it-IT" sz="1000" dirty="0"/>
              <a:t> </a:t>
            </a:r>
            <a:r>
              <a:rPr lang="it-IT" altLang="it-IT" sz="1000" dirty="0" err="1"/>
              <a:t>map</a:t>
            </a:r>
            <a:r>
              <a:rPr lang="it-IT" altLang="it-IT" sz="1000" dirty="0"/>
              <a:t> </a:t>
            </a:r>
            <a:r>
              <a:rPr lang="it-IT" altLang="it-IT" sz="1000" dirty="0" err="1"/>
              <a:t>indicates</a:t>
            </a:r>
            <a:r>
              <a:rPr lang="it-IT" altLang="it-IT" sz="1000" dirty="0"/>
              <a:t>. </a:t>
            </a:r>
          </a:p>
          <a:p>
            <a:pPr eaLnBrk="1" hangingPunct="1">
              <a:lnSpc>
                <a:spcPct val="90000"/>
              </a:lnSpc>
            </a:pPr>
            <a:r>
              <a:rPr lang="it-IT" altLang="it-IT" sz="1000" dirty="0" err="1"/>
              <a:t>These</a:t>
            </a:r>
            <a:r>
              <a:rPr lang="it-IT" altLang="it-IT" sz="1000" dirty="0"/>
              <a:t> </a:t>
            </a:r>
            <a:r>
              <a:rPr lang="it-IT" altLang="it-IT" sz="1000" dirty="0" err="1"/>
              <a:t>Ordovician</a:t>
            </a:r>
            <a:r>
              <a:rPr lang="it-IT" altLang="it-IT" sz="1000" dirty="0"/>
              <a:t> </a:t>
            </a:r>
            <a:r>
              <a:rPr lang="it-IT" altLang="it-IT" sz="1000" dirty="0" err="1"/>
              <a:t>forms</a:t>
            </a:r>
            <a:r>
              <a:rPr lang="it-IT" altLang="it-IT" sz="1000" dirty="0"/>
              <a:t>, the </a:t>
            </a:r>
            <a:r>
              <a:rPr lang="it-IT" altLang="it-IT" sz="1000" b="1" dirty="0" err="1">
                <a:hlinkClick r:id="rId8"/>
              </a:rPr>
              <a:t>Arandaspida</a:t>
            </a:r>
            <a:r>
              <a:rPr lang="it-IT" altLang="it-IT" sz="1000" dirty="0"/>
              <a:t>, </a:t>
            </a:r>
            <a:r>
              <a:rPr lang="it-IT" altLang="it-IT" sz="1000" b="1" dirty="0" err="1">
                <a:hlinkClick r:id="rId9"/>
              </a:rPr>
              <a:t>Astraspida</a:t>
            </a:r>
            <a:r>
              <a:rPr lang="it-IT" altLang="it-IT" sz="1000" dirty="0"/>
              <a:t> and </a:t>
            </a:r>
            <a:r>
              <a:rPr lang="it-IT" altLang="it-IT" sz="1000" dirty="0" err="1"/>
              <a:t>Eriptychiida</a:t>
            </a:r>
            <a:r>
              <a:rPr lang="it-IT" altLang="it-IT" sz="1000" dirty="0"/>
              <a:t>, </a:t>
            </a:r>
            <a:r>
              <a:rPr lang="it-IT" altLang="it-IT" sz="1000" dirty="0" err="1"/>
              <a:t>were</a:t>
            </a:r>
            <a:r>
              <a:rPr lang="it-IT" altLang="it-IT" sz="1000" dirty="0"/>
              <a:t> </a:t>
            </a:r>
            <a:r>
              <a:rPr lang="it-IT" altLang="it-IT" sz="1000" dirty="0" err="1"/>
              <a:t>formerly</a:t>
            </a:r>
            <a:r>
              <a:rPr lang="it-IT" altLang="it-IT" sz="1000" dirty="0"/>
              <a:t> </a:t>
            </a:r>
            <a:r>
              <a:rPr lang="it-IT" altLang="it-IT" sz="1000" dirty="0" err="1"/>
              <a:t>grouped</a:t>
            </a:r>
            <a:r>
              <a:rPr lang="it-IT" altLang="it-IT" sz="1000" dirty="0"/>
              <a:t> with the </a:t>
            </a:r>
            <a:r>
              <a:rPr lang="it-IT" altLang="it-IT" sz="1000" dirty="0" err="1"/>
              <a:t>Silurio-Devonian</a:t>
            </a:r>
            <a:r>
              <a:rPr lang="it-IT" altLang="it-IT" sz="1000" dirty="0"/>
              <a:t> </a:t>
            </a:r>
            <a:r>
              <a:rPr lang="it-IT" altLang="it-IT" sz="1000" b="1" dirty="0" err="1">
                <a:hlinkClick r:id="rId10"/>
              </a:rPr>
              <a:t>Heterostraci</a:t>
            </a:r>
            <a:r>
              <a:rPr lang="it-IT" altLang="it-IT" sz="1000" dirty="0"/>
              <a:t>, </a:t>
            </a:r>
            <a:r>
              <a:rPr lang="it-IT" altLang="it-IT" sz="1000" dirty="0" err="1"/>
              <a:t>but</a:t>
            </a:r>
            <a:r>
              <a:rPr lang="it-IT" altLang="it-IT" sz="1000" dirty="0"/>
              <a:t> are </a:t>
            </a:r>
            <a:r>
              <a:rPr lang="it-IT" altLang="it-IT" sz="1000" dirty="0" err="1"/>
              <a:t>rather</a:t>
            </a:r>
            <a:r>
              <a:rPr lang="it-IT" altLang="it-IT" sz="1000" dirty="0"/>
              <a:t> more primitive.   </a:t>
            </a:r>
            <a:r>
              <a:rPr lang="it-IT" altLang="it-IT" sz="1000" u="sng" dirty="0" err="1"/>
              <a:t>These</a:t>
            </a:r>
            <a:r>
              <a:rPr lang="it-IT" altLang="it-IT" sz="1000" u="sng" dirty="0"/>
              <a:t> </a:t>
            </a:r>
            <a:r>
              <a:rPr lang="it-IT" altLang="it-IT" sz="1000" u="sng" dirty="0" err="1"/>
              <a:t>early</a:t>
            </a:r>
            <a:r>
              <a:rPr lang="it-IT" altLang="it-IT" sz="1000" u="sng" dirty="0"/>
              <a:t> </a:t>
            </a:r>
            <a:r>
              <a:rPr lang="it-IT" altLang="it-IT" sz="1000" u="sng" dirty="0" err="1"/>
              <a:t>types</a:t>
            </a:r>
            <a:r>
              <a:rPr lang="it-IT" altLang="it-IT" sz="1000" u="sng" dirty="0"/>
              <a:t> share some </a:t>
            </a:r>
            <a:r>
              <a:rPr lang="it-IT" altLang="it-IT" sz="1000" u="sng" dirty="0" err="1"/>
              <a:t>unique</a:t>
            </a:r>
            <a:r>
              <a:rPr lang="it-IT" altLang="it-IT" sz="1000" u="sng" dirty="0"/>
              <a:t> features with </a:t>
            </a:r>
            <a:r>
              <a:rPr lang="it-IT" altLang="it-IT" sz="1000" u="sng" dirty="0" err="1"/>
              <a:t>heterostracans</a:t>
            </a:r>
            <a:r>
              <a:rPr lang="it-IT" altLang="it-IT" sz="1000" u="sng" dirty="0"/>
              <a:t>, </a:t>
            </a:r>
            <a:r>
              <a:rPr lang="it-IT" altLang="it-IT" sz="1000" u="sng" dirty="0" err="1"/>
              <a:t>such</a:t>
            </a:r>
            <a:r>
              <a:rPr lang="it-IT" altLang="it-IT" sz="1000" u="sng" dirty="0"/>
              <a:t> </a:t>
            </a:r>
            <a:r>
              <a:rPr lang="it-IT" altLang="it-IT" sz="1000" u="sng" dirty="0" err="1"/>
              <a:t>as</a:t>
            </a:r>
            <a:r>
              <a:rPr lang="it-IT" altLang="it-IT" sz="1000" u="sng" dirty="0"/>
              <a:t> the </a:t>
            </a:r>
            <a:r>
              <a:rPr lang="it-IT" altLang="it-IT" sz="1000" u="sng" dirty="0" err="1"/>
              <a:t>presence</a:t>
            </a:r>
            <a:r>
              <a:rPr lang="it-IT" altLang="it-IT" sz="1000" u="sng" dirty="0"/>
              <a:t> of large </a:t>
            </a:r>
            <a:r>
              <a:rPr lang="it-IT" altLang="it-IT" sz="1000" u="sng" dirty="0" err="1"/>
              <a:t>median</a:t>
            </a:r>
            <a:r>
              <a:rPr lang="it-IT" altLang="it-IT" sz="1000" u="sng" dirty="0"/>
              <a:t> </a:t>
            </a:r>
            <a:r>
              <a:rPr lang="it-IT" altLang="it-IT" sz="1000" u="sng" dirty="0" err="1"/>
              <a:t>dorsal</a:t>
            </a:r>
            <a:r>
              <a:rPr lang="it-IT" altLang="it-IT" sz="1000" u="sng" dirty="0"/>
              <a:t> and </a:t>
            </a:r>
            <a:r>
              <a:rPr lang="it-IT" altLang="it-IT" sz="1000" u="sng" dirty="0" err="1"/>
              <a:t>ventral</a:t>
            </a:r>
            <a:r>
              <a:rPr lang="it-IT" altLang="it-IT" sz="1000" u="sng" dirty="0"/>
              <a:t> </a:t>
            </a:r>
            <a:r>
              <a:rPr lang="it-IT" altLang="it-IT" sz="1000" u="sng" dirty="0" err="1"/>
              <a:t>plates</a:t>
            </a:r>
            <a:r>
              <a:rPr lang="it-IT" altLang="it-IT" sz="1000" u="sng" dirty="0"/>
              <a:t>, </a:t>
            </a:r>
            <a:r>
              <a:rPr lang="it-IT" altLang="it-IT" sz="1000" u="sng" dirty="0" err="1"/>
              <a:t>but</a:t>
            </a:r>
            <a:r>
              <a:rPr lang="it-IT" altLang="it-IT" sz="1000" u="sng" dirty="0"/>
              <a:t> do </a:t>
            </a:r>
            <a:r>
              <a:rPr lang="it-IT" altLang="it-IT" sz="1000" u="sng" dirty="0" err="1"/>
              <a:t>not</a:t>
            </a:r>
            <a:r>
              <a:rPr lang="it-IT" altLang="it-IT" sz="1000" u="sng" dirty="0"/>
              <a:t> </a:t>
            </a:r>
            <a:r>
              <a:rPr lang="it-IT" altLang="it-IT" sz="1000" u="sng" dirty="0" err="1"/>
              <a:t>possess</a:t>
            </a:r>
            <a:r>
              <a:rPr lang="it-IT" altLang="it-IT" sz="1000" u="sng" dirty="0"/>
              <a:t> common </a:t>
            </a:r>
            <a:r>
              <a:rPr lang="it-IT" altLang="it-IT" sz="1000" u="sng" dirty="0" err="1"/>
              <a:t>external</a:t>
            </a:r>
            <a:r>
              <a:rPr lang="it-IT" altLang="it-IT" sz="1000" u="sng" dirty="0"/>
              <a:t> </a:t>
            </a:r>
            <a:r>
              <a:rPr lang="it-IT" altLang="it-IT" sz="1000" u="sng" dirty="0" err="1"/>
              <a:t>branchial</a:t>
            </a:r>
            <a:r>
              <a:rPr lang="it-IT" altLang="it-IT" sz="1000" u="sng" dirty="0"/>
              <a:t> openings.</a:t>
            </a:r>
            <a:br>
              <a:rPr lang="it-IT" altLang="it-IT" sz="1000" u="sng" dirty="0"/>
            </a:br>
            <a:br>
              <a:rPr lang="it-IT" altLang="it-IT" sz="1000" dirty="0"/>
            </a:br>
            <a:r>
              <a:rPr lang="it-IT" altLang="it-IT" sz="1000" dirty="0"/>
              <a:t>By the start of the </a:t>
            </a:r>
            <a:r>
              <a:rPr lang="it-IT" altLang="it-IT" sz="1000" dirty="0" err="1">
                <a:hlinkClick r:id="rId4"/>
              </a:rPr>
              <a:t>Silurian</a:t>
            </a:r>
            <a:r>
              <a:rPr lang="it-IT" altLang="it-IT" sz="1000" dirty="0">
                <a:hlinkClick r:id="rId4"/>
              </a:rPr>
              <a:t> </a:t>
            </a:r>
            <a:r>
              <a:rPr lang="it-IT" altLang="it-IT" sz="1000" dirty="0" err="1">
                <a:hlinkClick r:id="rId4"/>
              </a:rPr>
              <a:t>period</a:t>
            </a:r>
            <a:r>
              <a:rPr lang="it-IT" altLang="it-IT" sz="1000" dirty="0"/>
              <a:t> </a:t>
            </a:r>
            <a:r>
              <a:rPr lang="it-IT" altLang="it-IT" sz="1000" dirty="0" err="1"/>
              <a:t>these</a:t>
            </a:r>
            <a:r>
              <a:rPr lang="it-IT" altLang="it-IT" sz="1000" dirty="0"/>
              <a:t> </a:t>
            </a:r>
            <a:r>
              <a:rPr lang="it-IT" altLang="it-IT" sz="1000" dirty="0" err="1"/>
              <a:t>lineages</a:t>
            </a:r>
            <a:r>
              <a:rPr lang="it-IT" altLang="it-IT" sz="1000" dirty="0"/>
              <a:t> </a:t>
            </a:r>
            <a:r>
              <a:rPr lang="it-IT" altLang="it-IT" sz="1000" dirty="0" err="1"/>
              <a:t>had</a:t>
            </a:r>
            <a:r>
              <a:rPr lang="it-IT" altLang="it-IT" sz="1000" dirty="0"/>
              <a:t> </a:t>
            </a:r>
            <a:r>
              <a:rPr lang="it-IT" altLang="it-IT" sz="1000" dirty="0" err="1"/>
              <a:t>died</a:t>
            </a:r>
            <a:r>
              <a:rPr lang="it-IT" altLang="it-IT" sz="1000" dirty="0"/>
              <a:t> out, </a:t>
            </a:r>
            <a:r>
              <a:rPr lang="it-IT" altLang="it-IT" sz="1000" dirty="0" err="1"/>
              <a:t>possibly</a:t>
            </a:r>
            <a:r>
              <a:rPr lang="it-IT" altLang="it-IT" sz="1000" dirty="0"/>
              <a:t> </a:t>
            </a:r>
            <a:r>
              <a:rPr lang="it-IT" altLang="it-IT" sz="1000" dirty="0" err="1"/>
              <a:t>as</a:t>
            </a:r>
            <a:r>
              <a:rPr lang="it-IT" altLang="it-IT" sz="1000" dirty="0"/>
              <a:t> </a:t>
            </a:r>
            <a:r>
              <a:rPr lang="it-IT" altLang="it-IT" sz="1000" dirty="0" err="1"/>
              <a:t>another</a:t>
            </a:r>
            <a:r>
              <a:rPr lang="it-IT" altLang="it-IT" sz="1000" dirty="0"/>
              <a:t> </a:t>
            </a:r>
            <a:r>
              <a:rPr lang="it-IT" altLang="it-IT" sz="1000" dirty="0" err="1"/>
              <a:t>result</a:t>
            </a:r>
            <a:r>
              <a:rPr lang="it-IT" altLang="it-IT" sz="1000" dirty="0"/>
              <a:t> of the mass </a:t>
            </a:r>
            <a:r>
              <a:rPr lang="it-IT" altLang="it-IT" sz="1000" dirty="0" err="1"/>
              <a:t>extinction</a:t>
            </a:r>
            <a:r>
              <a:rPr lang="it-IT" altLang="it-IT" sz="1000" dirty="0"/>
              <a:t> </a:t>
            </a:r>
            <a:r>
              <a:rPr lang="it-IT" altLang="it-IT" sz="1000" dirty="0" err="1"/>
              <a:t>at</a:t>
            </a:r>
            <a:r>
              <a:rPr lang="it-IT" altLang="it-IT" sz="1000" dirty="0"/>
              <a:t> the end of the </a:t>
            </a:r>
            <a:r>
              <a:rPr lang="it-IT" altLang="it-IT" sz="1000" dirty="0" err="1"/>
              <a:t>Ordovician</a:t>
            </a:r>
            <a:r>
              <a:rPr lang="it-IT" altLang="it-IT" sz="1000" dirty="0"/>
              <a:t>.  </a:t>
            </a:r>
            <a:r>
              <a:rPr lang="it-IT" altLang="it-IT" sz="1000" dirty="0" err="1"/>
              <a:t>They</a:t>
            </a:r>
            <a:r>
              <a:rPr lang="it-IT" altLang="it-IT" sz="1000" dirty="0"/>
              <a:t> </a:t>
            </a:r>
            <a:r>
              <a:rPr lang="it-IT" altLang="it-IT" sz="1000" dirty="0" err="1"/>
              <a:t>were</a:t>
            </a:r>
            <a:r>
              <a:rPr lang="it-IT" altLang="it-IT" sz="1000" dirty="0"/>
              <a:t> </a:t>
            </a:r>
            <a:r>
              <a:rPr lang="it-IT" altLang="it-IT" sz="1000" dirty="0" err="1"/>
              <a:t>replaced</a:t>
            </a:r>
            <a:r>
              <a:rPr lang="it-IT" altLang="it-IT" sz="1000" dirty="0"/>
              <a:t> by the </a:t>
            </a:r>
            <a:r>
              <a:rPr lang="it-IT" altLang="it-IT" sz="1000" dirty="0" err="1"/>
              <a:t>Heterostraci</a:t>
            </a:r>
            <a:r>
              <a:rPr lang="it-IT" altLang="it-IT" sz="1000" dirty="0"/>
              <a:t>.  </a:t>
            </a:r>
            <a:r>
              <a:rPr lang="it-IT" altLang="it-IT" sz="1000" dirty="0" err="1"/>
              <a:t>This</a:t>
            </a:r>
            <a:r>
              <a:rPr lang="it-IT" altLang="it-IT" sz="1000" dirty="0"/>
              <a:t> </a:t>
            </a:r>
            <a:r>
              <a:rPr lang="it-IT" altLang="it-IT" sz="1000" dirty="0" err="1"/>
              <a:t>latter</a:t>
            </a:r>
            <a:r>
              <a:rPr lang="it-IT" altLang="it-IT" sz="1000" dirty="0"/>
              <a:t> group </a:t>
            </a:r>
            <a:r>
              <a:rPr lang="it-IT" altLang="it-IT" sz="1000" dirty="0" err="1"/>
              <a:t>underwent</a:t>
            </a:r>
            <a:r>
              <a:rPr lang="it-IT" altLang="it-IT" sz="1000" dirty="0"/>
              <a:t> an </a:t>
            </a:r>
            <a:r>
              <a:rPr lang="it-IT" altLang="it-IT" sz="1000" dirty="0" err="1"/>
              <a:t>evolutionary</a:t>
            </a:r>
            <a:r>
              <a:rPr lang="it-IT" altLang="it-IT" sz="1000" dirty="0"/>
              <a:t> </a:t>
            </a:r>
            <a:r>
              <a:rPr lang="it-IT" altLang="it-IT" sz="1000" dirty="0" err="1"/>
              <a:t>radiation</a:t>
            </a:r>
            <a:r>
              <a:rPr lang="it-IT" altLang="it-IT" sz="1000" dirty="0"/>
              <a:t>, </a:t>
            </a:r>
            <a:r>
              <a:rPr lang="it-IT" altLang="it-IT" sz="1000" dirty="0" err="1"/>
              <a:t>dividing</a:t>
            </a:r>
            <a:r>
              <a:rPr lang="it-IT" altLang="it-IT" sz="1000" dirty="0"/>
              <a:t> </a:t>
            </a:r>
            <a:r>
              <a:rPr lang="it-IT" altLang="it-IT" sz="1000" dirty="0" err="1"/>
              <a:t>into</a:t>
            </a:r>
            <a:r>
              <a:rPr lang="it-IT" altLang="it-IT" sz="1000" dirty="0"/>
              <a:t> a </a:t>
            </a:r>
            <a:r>
              <a:rPr lang="it-IT" altLang="it-IT" sz="1000" dirty="0" err="1"/>
              <a:t>number</a:t>
            </a:r>
            <a:r>
              <a:rPr lang="it-IT" altLang="it-IT" sz="1000" dirty="0"/>
              <a:t> of </a:t>
            </a:r>
            <a:r>
              <a:rPr lang="it-IT" altLang="it-IT" sz="1000" dirty="0" err="1"/>
              <a:t>lineages</a:t>
            </a:r>
            <a:r>
              <a:rPr lang="it-IT" altLang="it-IT" sz="1000" dirty="0"/>
              <a:t> and </a:t>
            </a:r>
            <a:r>
              <a:rPr lang="it-IT" altLang="it-IT" sz="1000" dirty="0" err="1"/>
              <a:t>reaching</a:t>
            </a:r>
            <a:r>
              <a:rPr lang="it-IT" altLang="it-IT" sz="1000" dirty="0"/>
              <a:t> </a:t>
            </a:r>
            <a:r>
              <a:rPr lang="it-IT" altLang="it-IT" sz="1000" dirty="0" err="1"/>
              <a:t>their</a:t>
            </a:r>
            <a:r>
              <a:rPr lang="it-IT" altLang="it-IT" sz="1000" dirty="0"/>
              <a:t> </a:t>
            </a:r>
            <a:r>
              <a:rPr lang="it-IT" altLang="it-IT" sz="1000" dirty="0" err="1"/>
              <a:t>peak</a:t>
            </a:r>
            <a:r>
              <a:rPr lang="it-IT" altLang="it-IT" sz="1000" dirty="0"/>
              <a:t> </a:t>
            </a:r>
            <a:r>
              <a:rPr lang="it-IT" altLang="it-IT" sz="1000" dirty="0" err="1"/>
              <a:t>during</a:t>
            </a:r>
            <a:r>
              <a:rPr lang="it-IT" altLang="it-IT" sz="1000" dirty="0"/>
              <a:t> Late </a:t>
            </a:r>
            <a:r>
              <a:rPr lang="it-IT" altLang="it-IT" sz="1000" dirty="0" err="1"/>
              <a:t>Silurian</a:t>
            </a:r>
            <a:r>
              <a:rPr lang="it-IT" altLang="it-IT" sz="1000" dirty="0"/>
              <a:t> and </a:t>
            </a:r>
            <a:r>
              <a:rPr lang="it-IT" altLang="it-IT" sz="1000" dirty="0" err="1">
                <a:hlinkClick r:id="rId11"/>
              </a:rPr>
              <a:t>Early</a:t>
            </a:r>
            <a:r>
              <a:rPr lang="it-IT" altLang="it-IT" sz="1000" dirty="0">
                <a:hlinkClick r:id="rId11"/>
              </a:rPr>
              <a:t> </a:t>
            </a:r>
            <a:r>
              <a:rPr lang="it-IT" altLang="it-IT" sz="1000" dirty="0" err="1">
                <a:hlinkClick r:id="rId11"/>
              </a:rPr>
              <a:t>Devonian</a:t>
            </a:r>
            <a:r>
              <a:rPr lang="it-IT" altLang="it-IT" sz="1000" dirty="0"/>
              <a:t> times, </a:t>
            </a:r>
            <a:r>
              <a:rPr lang="it-IT" altLang="it-IT" sz="1000" dirty="0" err="1"/>
              <a:t>when</a:t>
            </a:r>
            <a:r>
              <a:rPr lang="it-IT" altLang="it-IT" sz="1000" dirty="0"/>
              <a:t> a </a:t>
            </a:r>
            <a:r>
              <a:rPr lang="it-IT" altLang="it-IT" sz="1000" dirty="0" err="1"/>
              <a:t>variety</a:t>
            </a:r>
            <a:r>
              <a:rPr lang="it-IT" altLang="it-IT" sz="1000" dirty="0"/>
              <a:t> of </a:t>
            </a:r>
            <a:r>
              <a:rPr lang="it-IT" altLang="it-IT" sz="1000" dirty="0" err="1"/>
              <a:t>different</a:t>
            </a:r>
            <a:r>
              <a:rPr lang="it-IT" altLang="it-IT" sz="1000" dirty="0"/>
              <a:t> </a:t>
            </a:r>
            <a:r>
              <a:rPr lang="it-IT" altLang="it-IT" sz="1000" dirty="0" err="1"/>
              <a:t>types</a:t>
            </a:r>
            <a:r>
              <a:rPr lang="it-IT" altLang="it-IT" sz="1000" dirty="0"/>
              <a:t> </a:t>
            </a:r>
            <a:r>
              <a:rPr lang="it-IT" altLang="it-IT" sz="1000" dirty="0" err="1"/>
              <a:t>evolved</a:t>
            </a:r>
            <a:r>
              <a:rPr lang="it-IT" altLang="it-IT" sz="1000" dirty="0"/>
              <a:t> and </a:t>
            </a:r>
            <a:r>
              <a:rPr lang="it-IT" altLang="it-IT" sz="1000" dirty="0" err="1"/>
              <a:t>flourished</a:t>
            </a:r>
            <a:r>
              <a:rPr lang="it-IT" altLang="it-IT" sz="1000" dirty="0"/>
              <a:t>, from </a:t>
            </a:r>
            <a:r>
              <a:rPr lang="it-IT" altLang="it-IT" sz="1000" dirty="0" err="1"/>
              <a:t>mud-eating</a:t>
            </a:r>
            <a:r>
              <a:rPr lang="it-IT" altLang="it-IT" sz="1000" dirty="0"/>
              <a:t> bottom-</a:t>
            </a:r>
            <a:r>
              <a:rPr lang="it-IT" altLang="it-IT" sz="1000" dirty="0" err="1"/>
              <a:t>dwellers</a:t>
            </a:r>
            <a:r>
              <a:rPr lang="it-IT" altLang="it-IT" sz="1000" dirty="0"/>
              <a:t> to free-</a:t>
            </a:r>
            <a:r>
              <a:rPr lang="it-IT" altLang="it-IT" sz="1000" dirty="0" err="1"/>
              <a:t>swimming</a:t>
            </a:r>
            <a:r>
              <a:rPr lang="it-IT" altLang="it-IT" sz="1000" dirty="0"/>
              <a:t> filter-feeders. </a:t>
            </a:r>
            <a:r>
              <a:rPr lang="it-IT" altLang="it-IT" sz="1000" dirty="0" err="1"/>
              <a:t>All</a:t>
            </a:r>
            <a:r>
              <a:rPr lang="it-IT" altLang="it-IT" sz="1000" dirty="0"/>
              <a:t> </a:t>
            </a:r>
            <a:r>
              <a:rPr lang="it-IT" altLang="it-IT" sz="1000" dirty="0" err="1"/>
              <a:t>had</a:t>
            </a:r>
            <a:r>
              <a:rPr lang="it-IT" altLang="it-IT" sz="1000" dirty="0"/>
              <a:t> the </a:t>
            </a:r>
            <a:r>
              <a:rPr lang="it-IT" altLang="it-IT" sz="1000" dirty="0" err="1"/>
              <a:t>characteristic</a:t>
            </a:r>
            <a:r>
              <a:rPr lang="it-IT" altLang="it-IT" sz="1000" dirty="0"/>
              <a:t> head </a:t>
            </a:r>
            <a:r>
              <a:rPr lang="it-IT" altLang="it-IT" sz="1000" dirty="0" err="1"/>
              <a:t>shield</a:t>
            </a:r>
            <a:r>
              <a:rPr lang="it-IT" altLang="it-IT" sz="1000" dirty="0"/>
              <a:t>, </a:t>
            </a:r>
            <a:r>
              <a:rPr lang="it-IT" altLang="it-IT" sz="1000" dirty="0" err="1"/>
              <a:t>which</a:t>
            </a:r>
            <a:r>
              <a:rPr lang="it-IT" altLang="it-IT" sz="1000" dirty="0"/>
              <a:t> </a:t>
            </a:r>
            <a:r>
              <a:rPr lang="it-IT" altLang="it-IT" sz="1000" dirty="0" err="1"/>
              <a:t>could</a:t>
            </a:r>
            <a:r>
              <a:rPr lang="it-IT" altLang="it-IT" sz="1000" dirty="0"/>
              <a:t> </a:t>
            </a:r>
            <a:r>
              <a:rPr lang="it-IT" altLang="it-IT" sz="1000" dirty="0" err="1"/>
              <a:t>grow</a:t>
            </a:r>
            <a:r>
              <a:rPr lang="it-IT" altLang="it-IT" sz="1000" dirty="0"/>
              <a:t> </a:t>
            </a:r>
            <a:r>
              <a:rPr lang="it-IT" altLang="it-IT" sz="1000" dirty="0" err="1"/>
              <a:t>throughout</a:t>
            </a:r>
            <a:r>
              <a:rPr lang="it-IT" altLang="it-IT" sz="1000" dirty="0"/>
              <a:t> the life of the </a:t>
            </a:r>
            <a:r>
              <a:rPr lang="it-IT" altLang="it-IT" sz="1000" dirty="0" err="1"/>
              <a:t>animal</a:t>
            </a:r>
            <a:r>
              <a:rPr lang="it-IT" altLang="it-IT" sz="1000" dirty="0"/>
              <a:t>. </a:t>
            </a:r>
          </a:p>
          <a:p>
            <a:pPr eaLnBrk="1" hangingPunct="1">
              <a:lnSpc>
                <a:spcPct val="90000"/>
              </a:lnSpc>
            </a:pPr>
            <a:r>
              <a:rPr lang="it-IT" altLang="it-IT" sz="1000" dirty="0"/>
              <a:t>By the middle </a:t>
            </a:r>
            <a:r>
              <a:rPr lang="it-IT" altLang="it-IT" sz="1000" dirty="0" err="1"/>
              <a:t>Devonian</a:t>
            </a:r>
            <a:r>
              <a:rPr lang="it-IT" altLang="it-IT" sz="1000" dirty="0"/>
              <a:t> the </a:t>
            </a:r>
            <a:r>
              <a:rPr lang="it-IT" altLang="it-IT" sz="1000" dirty="0" err="1"/>
              <a:t>Pteraspidomorphi</a:t>
            </a:r>
            <a:r>
              <a:rPr lang="it-IT" altLang="it-IT" sz="1000" dirty="0"/>
              <a:t> </a:t>
            </a:r>
            <a:r>
              <a:rPr lang="it-IT" altLang="it-IT" sz="1000" dirty="0" err="1"/>
              <a:t>went</a:t>
            </a:r>
            <a:r>
              <a:rPr lang="it-IT" altLang="it-IT" sz="1000" dirty="0"/>
              <a:t> </a:t>
            </a:r>
            <a:r>
              <a:rPr lang="it-IT" altLang="it-IT" sz="1000" dirty="0" err="1"/>
              <a:t>into</a:t>
            </a:r>
            <a:r>
              <a:rPr lang="it-IT" altLang="it-IT" sz="1000" dirty="0"/>
              <a:t> </a:t>
            </a:r>
            <a:r>
              <a:rPr lang="it-IT" altLang="it-IT" sz="1000" dirty="0" err="1"/>
              <a:t>decline</a:t>
            </a:r>
            <a:r>
              <a:rPr lang="it-IT" altLang="it-IT" sz="1000" dirty="0"/>
              <a:t>, with </a:t>
            </a:r>
            <a:r>
              <a:rPr lang="it-IT" altLang="it-IT" sz="1000" dirty="0" err="1"/>
              <a:t>only</a:t>
            </a:r>
            <a:r>
              <a:rPr lang="it-IT" altLang="it-IT" sz="1000" dirty="0"/>
              <a:t> a single family of </a:t>
            </a:r>
            <a:r>
              <a:rPr lang="it-IT" altLang="it-IT" sz="1000" dirty="0" err="1"/>
              <a:t>giant</a:t>
            </a:r>
            <a:r>
              <a:rPr lang="it-IT" altLang="it-IT" sz="1000" dirty="0"/>
              <a:t> (by </a:t>
            </a:r>
            <a:r>
              <a:rPr lang="it-IT" altLang="it-IT" sz="1000" dirty="0" err="1"/>
              <a:t>agnath</a:t>
            </a:r>
            <a:r>
              <a:rPr lang="it-IT" altLang="it-IT" sz="1000" dirty="0"/>
              <a:t> standards) </a:t>
            </a:r>
            <a:r>
              <a:rPr lang="it-IT" altLang="it-IT" sz="1000" dirty="0" err="1"/>
              <a:t>flattened</a:t>
            </a:r>
            <a:r>
              <a:rPr lang="it-IT" altLang="it-IT" sz="1000" dirty="0"/>
              <a:t> bottom-</a:t>
            </a:r>
            <a:r>
              <a:rPr lang="it-IT" altLang="it-IT" sz="1000" dirty="0" err="1"/>
              <a:t>dwellers</a:t>
            </a:r>
            <a:r>
              <a:rPr lang="it-IT" altLang="it-IT" sz="1000" dirty="0"/>
              <a:t>, the </a:t>
            </a:r>
            <a:r>
              <a:rPr lang="it-IT" altLang="it-IT" sz="1000" dirty="0" err="1">
                <a:hlinkClick r:id="rId12"/>
              </a:rPr>
              <a:t>Psammosteidans</a:t>
            </a:r>
            <a:r>
              <a:rPr lang="it-IT" altLang="it-IT" sz="1000" dirty="0"/>
              <a:t>, </a:t>
            </a:r>
            <a:r>
              <a:rPr lang="it-IT" altLang="it-IT" sz="1000" dirty="0" err="1"/>
              <a:t>continuing</a:t>
            </a:r>
            <a:r>
              <a:rPr lang="it-IT" altLang="it-IT" sz="1000" dirty="0"/>
              <a:t> </a:t>
            </a:r>
            <a:r>
              <a:rPr lang="it-IT" altLang="it-IT" sz="1000" dirty="0" err="1"/>
              <a:t>almost</a:t>
            </a:r>
            <a:r>
              <a:rPr lang="it-IT" altLang="it-IT" sz="1000" dirty="0"/>
              <a:t> </a:t>
            </a:r>
            <a:r>
              <a:rPr lang="it-IT" altLang="it-IT" sz="1000" dirty="0" err="1"/>
              <a:t>until</a:t>
            </a:r>
            <a:r>
              <a:rPr lang="it-IT" altLang="it-IT" sz="1000" dirty="0"/>
              <a:t> the end of the </a:t>
            </a:r>
            <a:r>
              <a:rPr lang="it-IT" altLang="it-IT" sz="1000" dirty="0" err="1">
                <a:hlinkClick r:id="rId13"/>
              </a:rPr>
              <a:t>Devonian</a:t>
            </a:r>
            <a:r>
              <a:rPr lang="it-IT" altLang="it-IT" sz="1000" dirty="0"/>
              <a:t>, the last and </a:t>
            </a:r>
            <a:r>
              <a:rPr lang="it-IT" altLang="it-IT" sz="1000" dirty="0" err="1"/>
              <a:t>also</a:t>
            </a:r>
            <a:r>
              <a:rPr lang="it-IT" altLang="it-IT" sz="1000" dirty="0"/>
              <a:t> the </a:t>
            </a:r>
            <a:r>
              <a:rPr lang="it-IT" altLang="it-IT" sz="1000" dirty="0" err="1"/>
              <a:t>largest</a:t>
            </a:r>
            <a:r>
              <a:rPr lang="it-IT" altLang="it-IT" sz="1000" dirty="0"/>
              <a:t> of the </a:t>
            </a:r>
            <a:r>
              <a:rPr lang="it-IT" altLang="it-IT" sz="1000" dirty="0" err="1"/>
              <a:t>armoured</a:t>
            </a:r>
            <a:r>
              <a:rPr lang="it-IT" altLang="it-IT" sz="1000" dirty="0"/>
              <a:t> </a:t>
            </a:r>
            <a:r>
              <a:rPr lang="it-IT" altLang="it-IT" sz="1000" dirty="0" err="1"/>
              <a:t>jawless</a:t>
            </a:r>
            <a:r>
              <a:rPr lang="it-IT" altLang="it-IT" sz="1000" dirty="0"/>
              <a:t> </a:t>
            </a:r>
            <a:r>
              <a:rPr lang="it-IT" altLang="it-IT" sz="1000" dirty="0" err="1"/>
              <a:t>fish</a:t>
            </a:r>
            <a:r>
              <a:rPr lang="it-IT" altLang="it-IT" sz="1000" dirty="0"/>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69A615B7-0CB2-41EB-B82F-701CE8FEF0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97ABCA8-3ABB-4ABB-9BAD-8340AA10676E}" type="slidenum">
              <a:rPr lang="it-IT" altLang="it-IT" sz="1200"/>
              <a:pPr eaLnBrk="1" hangingPunct="1"/>
              <a:t>53</a:t>
            </a:fld>
            <a:endParaRPr lang="it-IT" altLang="it-IT" sz="1200"/>
          </a:p>
        </p:txBody>
      </p:sp>
      <p:sp>
        <p:nvSpPr>
          <p:cNvPr id="74755" name="Rectangle 2">
            <a:extLst>
              <a:ext uri="{FF2B5EF4-FFF2-40B4-BE49-F238E27FC236}">
                <a16:creationId xmlns:a16="http://schemas.microsoft.com/office/drawing/2014/main" id="{4EFE167D-0710-45EA-A788-3137495FA8AD}"/>
              </a:ext>
            </a:extLst>
          </p:cNvPr>
          <p:cNvSpPr>
            <a:spLocks noGrp="1" noRot="1" noChangeAspect="1" noChangeArrowheads="1" noTextEdit="1"/>
          </p:cNvSpPr>
          <p:nvPr>
            <p:ph type="sldImg"/>
          </p:nvPr>
        </p:nvSpPr>
        <p:spPr>
          <a:xfrm>
            <a:off x="2187575" y="696913"/>
            <a:ext cx="2611438" cy="3481387"/>
          </a:xfrm>
          <a:ln/>
        </p:spPr>
      </p:sp>
      <p:sp>
        <p:nvSpPr>
          <p:cNvPr id="74756" name="Rectangle 3">
            <a:extLst>
              <a:ext uri="{FF2B5EF4-FFF2-40B4-BE49-F238E27FC236}">
                <a16:creationId xmlns:a16="http://schemas.microsoft.com/office/drawing/2014/main" id="{15D571BF-5B4E-45FE-BA3A-3153F0A93E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FDE6CD8B-38A8-44AA-B726-13CE52A517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2D265DE-97AC-44C2-B9BB-841FDB1BE05F}" type="slidenum">
              <a:rPr lang="it-IT" altLang="it-IT" sz="1200"/>
              <a:pPr eaLnBrk="1" hangingPunct="1"/>
              <a:t>15</a:t>
            </a:fld>
            <a:endParaRPr lang="it-IT" altLang="it-IT" sz="1200"/>
          </a:p>
        </p:txBody>
      </p:sp>
      <p:sp>
        <p:nvSpPr>
          <p:cNvPr id="65539" name="Rectangle 2">
            <a:extLst>
              <a:ext uri="{FF2B5EF4-FFF2-40B4-BE49-F238E27FC236}">
                <a16:creationId xmlns:a16="http://schemas.microsoft.com/office/drawing/2014/main" id="{B57D6D03-7E14-4FE8-A6A9-9AFB3B3B4D40}"/>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C429D835-08BE-4E8A-964F-C6522CA046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Thelodont scale work has focused on the enumeration of discrete scale types, since the stratigraphic utility of this information depends on the ability of workers to identify isolated scales.  However, for, phylogenetic work, we seek to get as close as we can to the genetic processes which determine evolution.  Usually, we are required to work with the remains of the morphological results of these processes, </a:t>
            </a:r>
            <a:r>
              <a:rPr lang="it-IT" altLang="it-IT" i="1"/>
              <a:t>e.g.</a:t>
            </a:r>
            <a:r>
              <a:rPr lang="it-IT" altLang="it-IT"/>
              <a:t>, the size, shape, and position of an acromion process, or the presence, articulations and ornamentation of a nasal bone.  Thelodonts are poor subjects for such morphological study because they have no bones and are basically amorphous.  However, they may have left us something </a:t>
            </a:r>
            <a:r>
              <a:rPr lang="it-IT" altLang="it-IT" i="1"/>
              <a:t>better</a:t>
            </a:r>
            <a:r>
              <a:rPr lang="it-IT" altLang="it-IT"/>
              <a:t>, the actual physical trace of the developmental gradients which created their form, whatever it may have been.  </a:t>
            </a:r>
          </a:p>
          <a:p>
            <a:pPr eaLnBrk="1" hangingPunct="1"/>
            <a:r>
              <a:rPr lang="it-IT" altLang="it-IT"/>
              <a:t>As we are accustomed to morphological thinking, our natural tendency is to be frustrated by the lack of consistent morphology to observe.  Recall the </a:t>
            </a:r>
            <a:r>
              <a:rPr lang="it-IT" altLang="it-IT">
                <a:hlinkClick r:id="rId3"/>
              </a:rPr>
              <a:t>quotation from Van der Brugghen &amp; Janvier (1993)</a:t>
            </a:r>
            <a:r>
              <a:rPr lang="it-IT" altLang="it-IT"/>
              <a:t> near the beginning of our encounter with this taxon.  Scales tell us very little about the actual shape and biology of the animal, and scale morphology is notoriously labile and subject to homoplasy.  However, this frustration focuses on the end result of the developmental process.  The thelodonts exhibit -- not the results of the developmental equation -- but its </a:t>
            </a:r>
            <a:r>
              <a:rPr lang="it-IT" altLang="it-IT">
                <a:hlinkClick r:id="rId4"/>
              </a:rPr>
              <a:t>first derivative</a:t>
            </a:r>
            <a:r>
              <a:rPr lang="it-IT" altLang="it-IT"/>
              <a:t>.  For phylogenetic purposes, this may actually be a better tool, as it is one step closer to actual genetic change.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173D5190-6CA3-4D3D-BA69-73C90D61F9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F64694E-4EA0-46CF-9968-C310A2FCF1D3}" type="slidenum">
              <a:rPr lang="it-IT" altLang="it-IT" sz="1200"/>
              <a:pPr eaLnBrk="1" hangingPunct="1"/>
              <a:t>23</a:t>
            </a:fld>
            <a:endParaRPr lang="it-IT" altLang="it-IT" sz="1200"/>
          </a:p>
        </p:txBody>
      </p:sp>
      <p:sp>
        <p:nvSpPr>
          <p:cNvPr id="66563" name="Rectangle 2">
            <a:extLst>
              <a:ext uri="{FF2B5EF4-FFF2-40B4-BE49-F238E27FC236}">
                <a16:creationId xmlns:a16="http://schemas.microsoft.com/office/drawing/2014/main" id="{C7742655-8E4C-43AE-9C7E-663676B558DC}"/>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D8F1BB0B-11F3-4CDC-879F-232CF560F3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The Osteostraci, or osteostracans, are a major clade (about 200 species) of fossil, armored jawless vertebrates which lived from the Early Silurian (about 430 million years) to the Late Devonian (about 370 million years). Most of them have a characteristic horseshoe-shaped head, which consists of a massive endoskeletal skull, covered with a shield of dermal bone. On the dorsal surface of the head are the closely-set eyes, a pineal foramen, and a median, keyhole-shaped nasohypophysial opening. In addition, there are peculiar "fields" (in fact, depressions of the braincase, covered with loose platelets of dermal bone), which have been regarded as either sense organs or electric organs. The mouth and gill openings are, like in the Galeaspida, situated on the ventral side of the head. Osteostracans also have large, pad-shaped paired fins. Most osteostracans are about 20 to 40 cm. in total length, but some species could be extremely small (about 4 cm in length). The largest species is about one metre in length. </a:t>
            </a:r>
          </a:p>
          <a:p>
            <a:pPr eaLnBrk="1" hangingPunct="1"/>
            <a:r>
              <a:rPr lang="it-IT" altLang="it-IT"/>
              <a:t>Among all "ostracoderms", osteostracans (possibly along with pituriaspids) share the largest number of uniquely derived characteristics with the gnathostomes: cellular bone, sclerotic ring in eyes, paired fins containing musculature, and epicercal caudal fin.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DBC7F19F-3C9A-45E6-9632-D96EFEBF53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178E293-276C-44C2-8FD1-57EFB16A75D0}" type="slidenum">
              <a:rPr lang="it-IT" altLang="it-IT" sz="1200"/>
              <a:pPr eaLnBrk="1" hangingPunct="1"/>
              <a:t>24</a:t>
            </a:fld>
            <a:endParaRPr lang="it-IT" altLang="it-IT" sz="1200"/>
          </a:p>
        </p:txBody>
      </p:sp>
      <p:sp>
        <p:nvSpPr>
          <p:cNvPr id="67587" name="Rectangle 2">
            <a:extLst>
              <a:ext uri="{FF2B5EF4-FFF2-40B4-BE49-F238E27FC236}">
                <a16:creationId xmlns:a16="http://schemas.microsoft.com/office/drawing/2014/main" id="{78D0A5BA-2506-4E83-9DBA-C5D5B6106669}"/>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3D54CA05-6662-4D1C-B1E4-6170611AD2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Most osteostracans lived in marginal, marine environments, some of them being regarded as fresh water. Their horseshoe-shaped headshield suggests a benthic mode of life, but it is possible that some of them, such as the Boreaspididae or the Kiaeraspidida were more active swimmers. They are most diverse in the Early Devonian and become very rare in the Middle and Late Devonian. Osteostracans are widely distributed in North America, Europe, Siberia, and Central Asia, north of the Tian-Shan. </a:t>
            </a:r>
          </a:p>
          <a:p>
            <a:pPr eaLnBrk="1" hangingPunct="1"/>
            <a:r>
              <a:rPr lang="it-IT" altLang="it-IT"/>
              <a:t>Two lateral and one median depression in the dorsal surface of the endoskeletal headshield, referred to as "cephalic fields". These fields are covered by polygonal, exoskeletal platelets and are connected to the inner ear by means of large branching canals. They have been variously interpreted as having housed electric organs, expansions of the labyrinth, or special organs of the sensory-line system. To date, their function remains unknown. </a:t>
            </a:r>
          </a:p>
          <a:p>
            <a:pPr eaLnBrk="1" hangingPunct="1"/>
            <a:r>
              <a:rPr lang="it-IT" altLang="it-IT"/>
              <a:t>A peculiar, leaf-shaped, horizontal fin underlying the caudal fin. This may be a modified anal fin. </a:t>
            </a:r>
          </a:p>
          <a:p>
            <a:pPr eaLnBrk="1" hangingPunct="1"/>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B4DA91E0-8151-4DBF-849F-117F5AB597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FC67EF6-3C50-4E4D-9AF1-3B9E9EE0F190}" type="slidenum">
              <a:rPr lang="it-IT" altLang="it-IT" sz="1200"/>
              <a:pPr eaLnBrk="1" hangingPunct="1"/>
              <a:t>29</a:t>
            </a:fld>
            <a:endParaRPr lang="it-IT" altLang="it-IT" sz="1200"/>
          </a:p>
        </p:txBody>
      </p:sp>
      <p:sp>
        <p:nvSpPr>
          <p:cNvPr id="68611" name="Rectangle 2">
            <a:extLst>
              <a:ext uri="{FF2B5EF4-FFF2-40B4-BE49-F238E27FC236}">
                <a16:creationId xmlns:a16="http://schemas.microsoft.com/office/drawing/2014/main" id="{58E42699-68A2-4D11-8356-9DE319598BA8}"/>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30BB9FA3-8630-432E-B0F7-00A8AD6D8F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909C9375-7E6C-4632-ADA8-F0A8132650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7676299-8BF5-4528-976E-1627DDC75361}" type="slidenum">
              <a:rPr lang="it-IT" altLang="it-IT" sz="1200"/>
              <a:pPr eaLnBrk="1" hangingPunct="1"/>
              <a:t>31</a:t>
            </a:fld>
            <a:endParaRPr lang="it-IT" altLang="it-IT" sz="1200"/>
          </a:p>
        </p:txBody>
      </p:sp>
      <p:sp>
        <p:nvSpPr>
          <p:cNvPr id="69635" name="Rectangle 2">
            <a:extLst>
              <a:ext uri="{FF2B5EF4-FFF2-40B4-BE49-F238E27FC236}">
                <a16:creationId xmlns:a16="http://schemas.microsoft.com/office/drawing/2014/main" id="{DE524B2C-6F78-4B71-AD58-9F8EBB9E137C}"/>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3E910D1C-01F8-4D78-B3CF-0397BCB1AD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AFBA2DA3-9701-4E25-AC94-DF50DF0C88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AA8D98D-7704-4EBB-8647-319360362824}" type="slidenum">
              <a:rPr lang="it-IT" altLang="it-IT" sz="1200"/>
              <a:pPr eaLnBrk="1" hangingPunct="1"/>
              <a:t>41</a:t>
            </a:fld>
            <a:endParaRPr lang="it-IT" altLang="it-IT" sz="1200"/>
          </a:p>
        </p:txBody>
      </p:sp>
      <p:sp>
        <p:nvSpPr>
          <p:cNvPr id="71683" name="Rectangle 2">
            <a:extLst>
              <a:ext uri="{FF2B5EF4-FFF2-40B4-BE49-F238E27FC236}">
                <a16:creationId xmlns:a16="http://schemas.microsoft.com/office/drawing/2014/main" id="{36300AC7-4513-434A-86DB-6B81572B09D1}"/>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2E08F5B5-0FB1-4858-A535-90AE272FB1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a:t>Mentre le larve delle lamprede sono ben conosciute, quelle delle mixine sono avvolte nel mistero. Si conoscono da molti anni ma con pochissimi esemplari. Questa figura si riferisce a descrizioni del 1899. molti disegni si riferiscono a diverse vedute dello stesso uovo embrionato. Inoltre i preparati fatti con l’ovo presentano una distorsione delle larve con problemi di interpretazione degli embrioni.</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77889E0D-747B-4B84-B230-73383D608D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F25D129-2DBA-48DE-8BA4-54896213A519}" type="slidenum">
              <a:rPr lang="it-IT" altLang="it-IT" sz="1200"/>
              <a:pPr eaLnBrk="1" hangingPunct="1"/>
              <a:t>43</a:t>
            </a:fld>
            <a:endParaRPr lang="it-IT" altLang="it-IT" sz="1200"/>
          </a:p>
        </p:txBody>
      </p:sp>
      <p:sp>
        <p:nvSpPr>
          <p:cNvPr id="72707" name="Rectangle 2">
            <a:extLst>
              <a:ext uri="{FF2B5EF4-FFF2-40B4-BE49-F238E27FC236}">
                <a16:creationId xmlns:a16="http://schemas.microsoft.com/office/drawing/2014/main" id="{0250C1FC-1826-46E4-A268-E601BCE7AF6A}"/>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FC0723AA-FB80-4706-B7D6-6A9AD740AE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a:t>Il problema è stato affrontato da </a:t>
            </a:r>
            <a:r>
              <a:rPr lang="it-IT" altLang="it-IT" dirty="0" err="1"/>
              <a:t>kuratani</a:t>
            </a:r>
            <a:r>
              <a:rPr lang="it-IT" altLang="it-IT" dirty="0"/>
              <a:t> e dalla sua equipe che sono riusciti a far riprodurre delle </a:t>
            </a:r>
            <a:r>
              <a:rPr lang="it-IT" altLang="it-IT" dirty="0" err="1"/>
              <a:t>myxine</a:t>
            </a:r>
            <a:r>
              <a:rPr lang="it-IT" altLang="it-IT" dirty="0"/>
              <a:t> della specie E. </a:t>
            </a:r>
            <a:r>
              <a:rPr lang="it-IT" altLang="it-IT" dirty="0" err="1"/>
              <a:t>Burgeri</a:t>
            </a:r>
            <a:r>
              <a:rPr lang="it-IT" altLang="it-IT" dirty="0"/>
              <a:t>. Gli embrioni ottenuti sono sempre pochissimi. Poche unità. E vengono quindi fissati a diversi stadi di sviluppo per poterne studiarne il differenziamento degli organi. 5 mesi dopo la </a:t>
            </a:r>
            <a:r>
              <a:rPr lang="it-IT" altLang="it-IT" dirty="0" err="1"/>
              <a:t>ovodeposizione</a:t>
            </a:r>
            <a:r>
              <a:rPr lang="it-IT" altLang="it-IT" dirty="0"/>
              <a:t> per osservare l’embrione attraverso l’uovo.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BAA906AF-74E7-4783-9EC1-B2D336C7B0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F48AD19-E702-474C-A345-0CD9A860EFF8}" type="slidenum">
              <a:rPr lang="it-IT" altLang="it-IT" sz="1200"/>
              <a:pPr eaLnBrk="1" hangingPunct="1"/>
              <a:t>44</a:t>
            </a:fld>
            <a:endParaRPr lang="it-IT" altLang="it-IT" sz="1200"/>
          </a:p>
        </p:txBody>
      </p:sp>
      <p:sp>
        <p:nvSpPr>
          <p:cNvPr id="73731" name="Rectangle 2">
            <a:extLst>
              <a:ext uri="{FF2B5EF4-FFF2-40B4-BE49-F238E27FC236}">
                <a16:creationId xmlns:a16="http://schemas.microsoft.com/office/drawing/2014/main" id="{B627351E-7B4C-4D55-A90C-B8CCA288715E}"/>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349B7A19-6A65-4D35-A916-F70B992E68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Questi recenti studi embriologici hanno mostrato che sotto alcuni aspetti lo sviluppo delle mixine non è diverso da quello degli altri vertebrati. Ad esempio le cellule della cresta neurale si sviluppano nello stesso modo: cellule  che si delaminano e che migrano in vari distretti del corpo. (l’alternativa suggerita dagli studi più antichi era che le cellule della cresta neurale originassero attraverso invaginazioni dell’ectoderma.)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514350" y="2840038"/>
            <a:ext cx="5829300" cy="1960562"/>
          </a:xfrm>
        </p:spPr>
        <p:txBody>
          <a:bodyPr/>
          <a:lstStyle/>
          <a:p>
            <a:r>
              <a:rPr lang="it-IT"/>
              <a:t>Fare clic per modificare lo stile del titolo</a:t>
            </a:r>
          </a:p>
        </p:txBody>
      </p:sp>
      <p:sp>
        <p:nvSpPr>
          <p:cNvPr id="3" name="Sottotitol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79D59EAC-A31F-4A98-B4E3-332C9D5A1668}"/>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EC61970C-9D65-4FA3-A685-D3E198F653D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6773775A-5B73-4580-AA19-0E82F7683C42}"/>
              </a:ext>
            </a:extLst>
          </p:cNvPr>
          <p:cNvSpPr>
            <a:spLocks noGrp="1" noChangeArrowheads="1"/>
          </p:cNvSpPr>
          <p:nvPr>
            <p:ph type="sldNum" sz="quarter" idx="12"/>
          </p:nvPr>
        </p:nvSpPr>
        <p:spPr>
          <a:ln/>
        </p:spPr>
        <p:txBody>
          <a:bodyPr/>
          <a:lstStyle>
            <a:lvl1pPr>
              <a:defRPr/>
            </a:lvl1pPr>
          </a:lstStyle>
          <a:p>
            <a:fld id="{CF727654-78B4-42D6-BC79-A04E01B71DC2}" type="slidenum">
              <a:rPr lang="it-IT" altLang="it-IT"/>
              <a:pPr/>
              <a:t>‹N›</a:t>
            </a:fld>
            <a:endParaRPr lang="it-IT" altLang="it-IT"/>
          </a:p>
        </p:txBody>
      </p:sp>
    </p:spTree>
    <p:extLst>
      <p:ext uri="{BB962C8B-B14F-4D97-AF65-F5344CB8AC3E}">
        <p14:creationId xmlns:p14="http://schemas.microsoft.com/office/powerpoint/2010/main" val="2273530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C9DE5A04-3248-4F3E-AD11-A0B4EB4AB1DD}"/>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06F36C0-E595-47CD-B1B6-0F54CD27365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624954F2-8C46-4785-A87C-7DAE82A4653F}"/>
              </a:ext>
            </a:extLst>
          </p:cNvPr>
          <p:cNvSpPr>
            <a:spLocks noGrp="1" noChangeArrowheads="1"/>
          </p:cNvSpPr>
          <p:nvPr>
            <p:ph type="sldNum" sz="quarter" idx="12"/>
          </p:nvPr>
        </p:nvSpPr>
        <p:spPr>
          <a:ln/>
        </p:spPr>
        <p:txBody>
          <a:bodyPr/>
          <a:lstStyle>
            <a:lvl1pPr>
              <a:defRPr/>
            </a:lvl1pPr>
          </a:lstStyle>
          <a:p>
            <a:fld id="{82BD1D14-59C8-41FA-B63D-358C06881DAB}" type="slidenum">
              <a:rPr lang="it-IT" altLang="it-IT"/>
              <a:pPr/>
              <a:t>‹N›</a:t>
            </a:fld>
            <a:endParaRPr lang="it-IT" altLang="it-IT"/>
          </a:p>
        </p:txBody>
      </p:sp>
    </p:spTree>
    <p:extLst>
      <p:ext uri="{BB962C8B-B14F-4D97-AF65-F5344CB8AC3E}">
        <p14:creationId xmlns:p14="http://schemas.microsoft.com/office/powerpoint/2010/main" val="108010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4886325" y="812800"/>
            <a:ext cx="1457325" cy="7315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514350" y="812800"/>
            <a:ext cx="4219575" cy="7315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5030CE2-3469-420F-8DA7-29B364EC19F3}"/>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BA4B201E-ECF7-4B71-8256-FDF4D7AF2D0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62E0F26-F00B-4DCF-8776-BFC6C1A43F39}"/>
              </a:ext>
            </a:extLst>
          </p:cNvPr>
          <p:cNvSpPr>
            <a:spLocks noGrp="1" noChangeArrowheads="1"/>
          </p:cNvSpPr>
          <p:nvPr>
            <p:ph type="sldNum" sz="quarter" idx="12"/>
          </p:nvPr>
        </p:nvSpPr>
        <p:spPr>
          <a:ln/>
        </p:spPr>
        <p:txBody>
          <a:bodyPr/>
          <a:lstStyle>
            <a:lvl1pPr>
              <a:defRPr/>
            </a:lvl1pPr>
          </a:lstStyle>
          <a:p>
            <a:fld id="{7D9C3486-FFC7-48B2-ACFD-6BDAFD92AB4F}" type="slidenum">
              <a:rPr lang="it-IT" altLang="it-IT"/>
              <a:pPr/>
              <a:t>‹N›</a:t>
            </a:fld>
            <a:endParaRPr lang="it-IT" altLang="it-IT"/>
          </a:p>
        </p:txBody>
      </p:sp>
    </p:spTree>
    <p:extLst>
      <p:ext uri="{BB962C8B-B14F-4D97-AF65-F5344CB8AC3E}">
        <p14:creationId xmlns:p14="http://schemas.microsoft.com/office/powerpoint/2010/main" val="3390052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514350" y="812800"/>
            <a:ext cx="5829300" cy="1524000"/>
          </a:xfrm>
        </p:spPr>
        <p:txBody>
          <a:bodyPr/>
          <a:lstStyle/>
          <a:p>
            <a:r>
              <a:rPr lang="it-IT"/>
              <a:t>Fare clic per modificare lo stile del titolo</a:t>
            </a:r>
          </a:p>
        </p:txBody>
      </p:sp>
      <p:sp>
        <p:nvSpPr>
          <p:cNvPr id="3" name="Segnaposto testo 2"/>
          <p:cNvSpPr>
            <a:spLocks noGrp="1"/>
          </p:cNvSpPr>
          <p:nvPr>
            <p:ph type="body" sz="half" idx="1"/>
          </p:nvPr>
        </p:nvSpPr>
        <p:spPr>
          <a:xfrm>
            <a:off x="514350" y="2641600"/>
            <a:ext cx="2838450" cy="54864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3505200" y="2641600"/>
            <a:ext cx="2838450" cy="2667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3505200" y="5461000"/>
            <a:ext cx="2838450" cy="2667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a:extLst>
              <a:ext uri="{FF2B5EF4-FFF2-40B4-BE49-F238E27FC236}">
                <a16:creationId xmlns:a16="http://schemas.microsoft.com/office/drawing/2014/main" id="{484102EB-8A19-4B2A-BD04-A540AB5DC51B}"/>
              </a:ext>
            </a:extLst>
          </p:cNvPr>
          <p:cNvSpPr>
            <a:spLocks noGrp="1" noChangeArrowheads="1"/>
          </p:cNvSpPr>
          <p:nvPr>
            <p:ph type="dt" sz="half" idx="10"/>
          </p:nvPr>
        </p:nvSpPr>
        <p:spPr>
          <a:ln/>
        </p:spPr>
        <p:txBody>
          <a:bodyPr/>
          <a:lstStyle>
            <a:lvl1pPr>
              <a:defRPr/>
            </a:lvl1pPr>
          </a:lstStyle>
          <a:p>
            <a:pPr>
              <a:defRPr/>
            </a:pPr>
            <a:endParaRPr lang="it-IT"/>
          </a:p>
        </p:txBody>
      </p:sp>
      <p:sp>
        <p:nvSpPr>
          <p:cNvPr id="7" name="Rectangle 5">
            <a:extLst>
              <a:ext uri="{FF2B5EF4-FFF2-40B4-BE49-F238E27FC236}">
                <a16:creationId xmlns:a16="http://schemas.microsoft.com/office/drawing/2014/main" id="{5585250E-135B-45C2-BEB4-54D1115CAB1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B1BEAF37-E6E1-4AE7-8319-F0F900BB5441}"/>
              </a:ext>
            </a:extLst>
          </p:cNvPr>
          <p:cNvSpPr>
            <a:spLocks noGrp="1" noChangeArrowheads="1"/>
          </p:cNvSpPr>
          <p:nvPr>
            <p:ph type="sldNum" sz="quarter" idx="12"/>
          </p:nvPr>
        </p:nvSpPr>
        <p:spPr>
          <a:ln/>
        </p:spPr>
        <p:txBody>
          <a:bodyPr/>
          <a:lstStyle>
            <a:lvl1pPr>
              <a:defRPr/>
            </a:lvl1pPr>
          </a:lstStyle>
          <a:p>
            <a:fld id="{D5F38AD8-7D31-4B04-9A2A-1BEBCE0049E5}" type="slidenum">
              <a:rPr lang="it-IT" altLang="it-IT"/>
              <a:pPr/>
              <a:t>‹N›</a:t>
            </a:fld>
            <a:endParaRPr lang="it-IT" altLang="it-IT"/>
          </a:p>
        </p:txBody>
      </p:sp>
    </p:spTree>
    <p:extLst>
      <p:ext uri="{BB962C8B-B14F-4D97-AF65-F5344CB8AC3E}">
        <p14:creationId xmlns:p14="http://schemas.microsoft.com/office/powerpoint/2010/main" val="2126510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BFCECB67-FB03-4A93-A09D-657FD82BAB2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7C9ACBC3-AEDE-4557-AB77-AA8B1406323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E535DFB-D1D0-452D-A655-90FB29BFC14E}"/>
              </a:ext>
            </a:extLst>
          </p:cNvPr>
          <p:cNvSpPr>
            <a:spLocks noGrp="1" noChangeArrowheads="1"/>
          </p:cNvSpPr>
          <p:nvPr>
            <p:ph type="sldNum" sz="quarter" idx="12"/>
          </p:nvPr>
        </p:nvSpPr>
        <p:spPr>
          <a:ln/>
        </p:spPr>
        <p:txBody>
          <a:bodyPr/>
          <a:lstStyle>
            <a:lvl1pPr>
              <a:defRPr/>
            </a:lvl1pPr>
          </a:lstStyle>
          <a:p>
            <a:fld id="{08A4D48C-8270-4B67-98A3-A7688E574DA4}" type="slidenum">
              <a:rPr lang="it-IT" altLang="it-IT"/>
              <a:pPr/>
              <a:t>‹N›</a:t>
            </a:fld>
            <a:endParaRPr lang="it-IT" altLang="it-IT"/>
          </a:p>
        </p:txBody>
      </p:sp>
    </p:spTree>
    <p:extLst>
      <p:ext uri="{BB962C8B-B14F-4D97-AF65-F5344CB8AC3E}">
        <p14:creationId xmlns:p14="http://schemas.microsoft.com/office/powerpoint/2010/main" val="94511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541338" y="5875338"/>
            <a:ext cx="5829300" cy="1816100"/>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B93ED651-7066-4AC3-9151-A2392F201927}"/>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02A6E923-3A66-4BED-821F-629BED7220A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8B0FE38-8078-4943-BBF3-41055BA4B146}"/>
              </a:ext>
            </a:extLst>
          </p:cNvPr>
          <p:cNvSpPr>
            <a:spLocks noGrp="1" noChangeArrowheads="1"/>
          </p:cNvSpPr>
          <p:nvPr>
            <p:ph type="sldNum" sz="quarter" idx="12"/>
          </p:nvPr>
        </p:nvSpPr>
        <p:spPr>
          <a:ln/>
        </p:spPr>
        <p:txBody>
          <a:bodyPr/>
          <a:lstStyle>
            <a:lvl1pPr>
              <a:defRPr/>
            </a:lvl1pPr>
          </a:lstStyle>
          <a:p>
            <a:fld id="{A5820D3B-64B8-461F-ACB4-7F477AAF2BA1}" type="slidenum">
              <a:rPr lang="it-IT" altLang="it-IT"/>
              <a:pPr/>
              <a:t>‹N›</a:t>
            </a:fld>
            <a:endParaRPr lang="it-IT" altLang="it-IT"/>
          </a:p>
        </p:txBody>
      </p:sp>
    </p:spTree>
    <p:extLst>
      <p:ext uri="{BB962C8B-B14F-4D97-AF65-F5344CB8AC3E}">
        <p14:creationId xmlns:p14="http://schemas.microsoft.com/office/powerpoint/2010/main" val="7872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514350" y="26416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3505200" y="26416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DC391F0F-35E6-4D64-A53C-74E71088F4F6}"/>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FE3BDF29-7B63-40E4-9387-1866A35FBE4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5A89F8E1-F015-412C-AC66-D1EC1D4F3E41}"/>
              </a:ext>
            </a:extLst>
          </p:cNvPr>
          <p:cNvSpPr>
            <a:spLocks noGrp="1" noChangeArrowheads="1"/>
          </p:cNvSpPr>
          <p:nvPr>
            <p:ph type="sldNum" sz="quarter" idx="12"/>
          </p:nvPr>
        </p:nvSpPr>
        <p:spPr>
          <a:ln/>
        </p:spPr>
        <p:txBody>
          <a:bodyPr/>
          <a:lstStyle>
            <a:lvl1pPr>
              <a:defRPr/>
            </a:lvl1pPr>
          </a:lstStyle>
          <a:p>
            <a:fld id="{884D99C5-B20D-405E-BB32-85DC0FCEB54A}" type="slidenum">
              <a:rPr lang="it-IT" altLang="it-IT"/>
              <a:pPr/>
              <a:t>‹N›</a:t>
            </a:fld>
            <a:endParaRPr lang="it-IT" altLang="it-IT"/>
          </a:p>
        </p:txBody>
      </p:sp>
    </p:spTree>
    <p:extLst>
      <p:ext uri="{BB962C8B-B14F-4D97-AF65-F5344CB8AC3E}">
        <p14:creationId xmlns:p14="http://schemas.microsoft.com/office/powerpoint/2010/main" val="376439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342900" y="366713"/>
            <a:ext cx="6172200" cy="1524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0505B5C9-CC78-476E-A3C5-6489E2FC0FF6}"/>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A84B5660-7DBF-4F13-B3FA-873A4023284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EEBEF6DC-7C00-4150-BF25-870C9D6A9A56}"/>
              </a:ext>
            </a:extLst>
          </p:cNvPr>
          <p:cNvSpPr>
            <a:spLocks noGrp="1" noChangeArrowheads="1"/>
          </p:cNvSpPr>
          <p:nvPr>
            <p:ph type="sldNum" sz="quarter" idx="12"/>
          </p:nvPr>
        </p:nvSpPr>
        <p:spPr>
          <a:ln/>
        </p:spPr>
        <p:txBody>
          <a:bodyPr/>
          <a:lstStyle>
            <a:lvl1pPr>
              <a:defRPr/>
            </a:lvl1pPr>
          </a:lstStyle>
          <a:p>
            <a:fld id="{E3D56EF1-5961-4A33-B364-B6EFE2BF2E3E}" type="slidenum">
              <a:rPr lang="it-IT" altLang="it-IT"/>
              <a:pPr/>
              <a:t>‹N›</a:t>
            </a:fld>
            <a:endParaRPr lang="it-IT" altLang="it-IT"/>
          </a:p>
        </p:txBody>
      </p:sp>
    </p:spTree>
    <p:extLst>
      <p:ext uri="{BB962C8B-B14F-4D97-AF65-F5344CB8AC3E}">
        <p14:creationId xmlns:p14="http://schemas.microsoft.com/office/powerpoint/2010/main" val="1103897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AB08F999-A0E1-4CEF-ABF0-4009FA6C6593}"/>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2C23D0DB-FD3B-441D-9433-7E99E6BD109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F529DCD9-5B86-4046-AE59-D75A4614BF5F}"/>
              </a:ext>
            </a:extLst>
          </p:cNvPr>
          <p:cNvSpPr>
            <a:spLocks noGrp="1" noChangeArrowheads="1"/>
          </p:cNvSpPr>
          <p:nvPr>
            <p:ph type="sldNum" sz="quarter" idx="12"/>
          </p:nvPr>
        </p:nvSpPr>
        <p:spPr>
          <a:ln/>
        </p:spPr>
        <p:txBody>
          <a:bodyPr/>
          <a:lstStyle>
            <a:lvl1pPr>
              <a:defRPr/>
            </a:lvl1pPr>
          </a:lstStyle>
          <a:p>
            <a:fld id="{861E1404-202F-403D-9323-388D66A7FA1B}" type="slidenum">
              <a:rPr lang="it-IT" altLang="it-IT"/>
              <a:pPr/>
              <a:t>‹N›</a:t>
            </a:fld>
            <a:endParaRPr lang="it-IT" altLang="it-IT"/>
          </a:p>
        </p:txBody>
      </p:sp>
    </p:spTree>
    <p:extLst>
      <p:ext uri="{BB962C8B-B14F-4D97-AF65-F5344CB8AC3E}">
        <p14:creationId xmlns:p14="http://schemas.microsoft.com/office/powerpoint/2010/main" val="584523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1BC0646-4953-4CD9-888E-8FABA14B6087}"/>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D36C5467-D92C-4E3D-BF31-ED5CD445FAD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0B8668CE-D315-41D4-A408-1256664565B0}"/>
              </a:ext>
            </a:extLst>
          </p:cNvPr>
          <p:cNvSpPr>
            <a:spLocks noGrp="1" noChangeArrowheads="1"/>
          </p:cNvSpPr>
          <p:nvPr>
            <p:ph type="sldNum" sz="quarter" idx="12"/>
          </p:nvPr>
        </p:nvSpPr>
        <p:spPr>
          <a:ln/>
        </p:spPr>
        <p:txBody>
          <a:bodyPr/>
          <a:lstStyle>
            <a:lvl1pPr>
              <a:defRPr/>
            </a:lvl1pPr>
          </a:lstStyle>
          <a:p>
            <a:fld id="{1A7A08B6-3D3C-4895-9BCE-E11EB23A310A}" type="slidenum">
              <a:rPr lang="it-IT" altLang="it-IT"/>
              <a:pPr/>
              <a:t>‹N›</a:t>
            </a:fld>
            <a:endParaRPr lang="it-IT" altLang="it-IT"/>
          </a:p>
        </p:txBody>
      </p:sp>
    </p:spTree>
    <p:extLst>
      <p:ext uri="{BB962C8B-B14F-4D97-AF65-F5344CB8AC3E}">
        <p14:creationId xmlns:p14="http://schemas.microsoft.com/office/powerpoint/2010/main" val="1299343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342900" y="363538"/>
            <a:ext cx="2255838" cy="154940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9CF468F3-D0CB-4CF7-BA39-14A5B7A1E841}"/>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7830AA80-FCA9-44E1-ACE8-90F50B0CEB9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B689CFA6-A376-41AC-B140-D9833ACEE474}"/>
              </a:ext>
            </a:extLst>
          </p:cNvPr>
          <p:cNvSpPr>
            <a:spLocks noGrp="1" noChangeArrowheads="1"/>
          </p:cNvSpPr>
          <p:nvPr>
            <p:ph type="sldNum" sz="quarter" idx="12"/>
          </p:nvPr>
        </p:nvSpPr>
        <p:spPr>
          <a:ln/>
        </p:spPr>
        <p:txBody>
          <a:bodyPr/>
          <a:lstStyle>
            <a:lvl1pPr>
              <a:defRPr/>
            </a:lvl1pPr>
          </a:lstStyle>
          <a:p>
            <a:fld id="{5FFD0768-B309-42FA-A293-83EB4192D19F}" type="slidenum">
              <a:rPr lang="it-IT" altLang="it-IT"/>
              <a:pPr/>
              <a:t>‹N›</a:t>
            </a:fld>
            <a:endParaRPr lang="it-IT" altLang="it-IT"/>
          </a:p>
        </p:txBody>
      </p:sp>
    </p:spTree>
    <p:extLst>
      <p:ext uri="{BB962C8B-B14F-4D97-AF65-F5344CB8AC3E}">
        <p14:creationId xmlns:p14="http://schemas.microsoft.com/office/powerpoint/2010/main" val="3045046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344613" y="6400800"/>
            <a:ext cx="4114800" cy="755650"/>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BF3C09E8-2DBC-4D86-864A-C79269ED8E80}"/>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F11B662-1EBA-48D4-9B93-73C4195DEE7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02C1A431-0615-4DA7-ABC1-6D6CE909821B}"/>
              </a:ext>
            </a:extLst>
          </p:cNvPr>
          <p:cNvSpPr>
            <a:spLocks noGrp="1" noChangeArrowheads="1"/>
          </p:cNvSpPr>
          <p:nvPr>
            <p:ph type="sldNum" sz="quarter" idx="12"/>
          </p:nvPr>
        </p:nvSpPr>
        <p:spPr>
          <a:ln/>
        </p:spPr>
        <p:txBody>
          <a:bodyPr/>
          <a:lstStyle>
            <a:lvl1pPr>
              <a:defRPr/>
            </a:lvl1pPr>
          </a:lstStyle>
          <a:p>
            <a:fld id="{D13FD85C-D3BC-4455-8C3C-B112CCBE40E0}" type="slidenum">
              <a:rPr lang="it-IT" altLang="it-IT"/>
              <a:pPr/>
              <a:t>‹N›</a:t>
            </a:fld>
            <a:endParaRPr lang="it-IT" altLang="it-IT"/>
          </a:p>
        </p:txBody>
      </p:sp>
    </p:spTree>
    <p:extLst>
      <p:ext uri="{BB962C8B-B14F-4D97-AF65-F5344CB8AC3E}">
        <p14:creationId xmlns:p14="http://schemas.microsoft.com/office/powerpoint/2010/main" val="106251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D8ECBD0-9EE4-46CC-ADF3-5E3F5228D2CA}"/>
              </a:ext>
            </a:extLst>
          </p:cNvPr>
          <p:cNvSpPr>
            <a:spLocks noGrp="1" noChangeArrowheads="1"/>
          </p:cNvSpPr>
          <p:nvPr>
            <p:ph type="title"/>
          </p:nvPr>
        </p:nvSpPr>
        <p:spPr bwMode="auto">
          <a:xfrm>
            <a:off x="514350" y="812800"/>
            <a:ext cx="58293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16387" name="Rectangle 3">
            <a:extLst>
              <a:ext uri="{FF2B5EF4-FFF2-40B4-BE49-F238E27FC236}">
                <a16:creationId xmlns:a16="http://schemas.microsoft.com/office/drawing/2014/main" id="{91952CEA-E823-47F3-A1E7-74EE54A98B44}"/>
              </a:ext>
            </a:extLst>
          </p:cNvPr>
          <p:cNvSpPr>
            <a:spLocks noGrp="1" noChangeArrowheads="1"/>
          </p:cNvSpPr>
          <p:nvPr>
            <p:ph type="body" idx="1"/>
          </p:nvPr>
        </p:nvSpPr>
        <p:spPr bwMode="auto">
          <a:xfrm>
            <a:off x="514350" y="2641600"/>
            <a:ext cx="58293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2C7C74B6-A0CD-49AE-AFF8-620EB67D4ECE}"/>
              </a:ext>
            </a:extLst>
          </p:cNvPr>
          <p:cNvSpPr>
            <a:spLocks noGrp="1" noChangeArrowheads="1"/>
          </p:cNvSpPr>
          <p:nvPr>
            <p:ph type="dt" sz="half" idx="2"/>
          </p:nvPr>
        </p:nvSpPr>
        <p:spPr bwMode="auto">
          <a:xfrm>
            <a:off x="51435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a:extLst>
              <a:ext uri="{FF2B5EF4-FFF2-40B4-BE49-F238E27FC236}">
                <a16:creationId xmlns:a16="http://schemas.microsoft.com/office/drawing/2014/main" id="{69E2DFD7-16D8-4707-873A-F663471F4DE9}"/>
              </a:ext>
            </a:extLst>
          </p:cNvPr>
          <p:cNvSpPr>
            <a:spLocks noGrp="1" noChangeArrowheads="1"/>
          </p:cNvSpPr>
          <p:nvPr>
            <p:ph type="ftr" sz="quarter" idx="3"/>
          </p:nvPr>
        </p:nvSpPr>
        <p:spPr bwMode="auto">
          <a:xfrm>
            <a:off x="2343150" y="8331200"/>
            <a:ext cx="217170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a:extLst>
              <a:ext uri="{FF2B5EF4-FFF2-40B4-BE49-F238E27FC236}">
                <a16:creationId xmlns:a16="http://schemas.microsoft.com/office/drawing/2014/main" id="{85959A7F-9CEB-48E7-8C7B-C5EA2A11BDC0}"/>
              </a:ext>
            </a:extLst>
          </p:cNvPr>
          <p:cNvSpPr>
            <a:spLocks noGrp="1" noChangeArrowheads="1"/>
          </p:cNvSpPr>
          <p:nvPr>
            <p:ph type="sldNum" sz="quarter" idx="4"/>
          </p:nvPr>
        </p:nvSpPr>
        <p:spPr bwMode="auto">
          <a:xfrm>
            <a:off x="491490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03CA23F-C915-4E09-BA61-23B6F9492679}"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5.png"/><Relationship Id="rId5" Type="http://schemas.openxmlformats.org/officeDocument/2006/relationships/oleObject" Target="../embeddings/oleObject3.bin"/><Relationship Id="rId4" Type="http://schemas.openxmlformats.org/officeDocument/2006/relationships/image" Target="../media/image14.png"/><Relationship Id="rId9" Type="http://schemas.microsoft.com/office/2011/relationships/inkAction" Target="../ink/inkAction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wmf"/></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7.png"/><Relationship Id="rId5" Type="http://schemas.openxmlformats.org/officeDocument/2006/relationships/oleObject" Target="../embeddings/oleObject7.bin"/><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3.xml"/><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3.jpeg"/><Relationship Id="rId5" Type="http://schemas.openxmlformats.org/officeDocument/2006/relationships/image" Target="../media/image31.png"/><Relationship Id="rId4" Type="http://schemas.openxmlformats.org/officeDocument/2006/relationships/oleObject" Target="../embeddings/oleObject8.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34.png"/><Relationship Id="rId4" Type="http://schemas.openxmlformats.org/officeDocument/2006/relationships/oleObject" Target="../embeddings/oleObject10.bin"/></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44.jpe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49.png"/><Relationship Id="rId5" Type="http://schemas.openxmlformats.org/officeDocument/2006/relationships/oleObject" Target="../embeddings/oleObject13.bin"/><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slideLayout" Target="../slideLayouts/slideLayout7.xml"/><Relationship Id="rId7" Type="http://schemas.openxmlformats.org/officeDocument/2006/relationships/image" Target="../media/image56.png"/><Relationship Id="rId2" Type="http://schemas.openxmlformats.org/officeDocument/2006/relationships/tags" Target="../tags/tag8.xml"/><Relationship Id="rId1" Type="http://schemas.openxmlformats.org/officeDocument/2006/relationships/vmlDrawing" Target="../drawings/vmlDrawing10.vml"/><Relationship Id="rId6" Type="http://schemas.openxmlformats.org/officeDocument/2006/relationships/oleObject" Target="../embeddings/oleObject15.bin"/><Relationship Id="rId5" Type="http://schemas.openxmlformats.org/officeDocument/2006/relationships/image" Target="../media/image55.png"/><Relationship Id="rId10" Type="http://schemas.openxmlformats.org/officeDocument/2006/relationships/oleObject" Target="../embeddings/oleObject17.bin"/><Relationship Id="rId4" Type="http://schemas.openxmlformats.org/officeDocument/2006/relationships/oleObject" Target="../embeddings/oleObject14.bin"/><Relationship Id="rId9"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hyperlink" Target="http://onlinelibrary.wiley.com/doi/10.1002/jez.b.22489/full#jezb22489-bib-0001" TargetMode="External"/><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w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2.xml"/><Relationship Id="rId1" Type="http://schemas.openxmlformats.org/officeDocument/2006/relationships/vmlDrawing" Target="../drawings/vmlDrawing11.v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84.png"/><Relationship Id="rId4" Type="http://schemas.openxmlformats.org/officeDocument/2006/relationships/oleObject" Target="../embeddings/oleObject20.bin"/></Relationships>
</file>

<file path=ppt/slides/_rels/slide54.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a:extLst>
              <a:ext uri="{FF2B5EF4-FFF2-40B4-BE49-F238E27FC236}">
                <a16:creationId xmlns:a16="http://schemas.microsoft.com/office/drawing/2014/main" id="{4555E8FF-18CD-4A45-AD1A-DB757092ADCA}"/>
              </a:ext>
            </a:extLst>
          </p:cNvPr>
          <p:cNvSpPr txBox="1">
            <a:spLocks noChangeArrowheads="1"/>
          </p:cNvSpPr>
          <p:nvPr/>
        </p:nvSpPr>
        <p:spPr bwMode="auto">
          <a:xfrm>
            <a:off x="393700" y="1066800"/>
            <a:ext cx="6270625"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2000" b="1">
                <a:latin typeface="Comic Sans MS" panose="030F0702030302020204" pitchFamily="66" charset="0"/>
              </a:rPr>
              <a:t>Craniati:</a:t>
            </a:r>
          </a:p>
          <a:p>
            <a:pPr eaLnBrk="1" hangingPunct="1"/>
            <a:endParaRPr lang="it-IT" altLang="it-IT"/>
          </a:p>
          <a:p>
            <a:pPr eaLnBrk="1" hangingPunct="1">
              <a:buFontTx/>
              <a:buChar char="•"/>
            </a:pPr>
            <a:r>
              <a:rPr lang="it-IT" altLang="it-IT" sz="1600">
                <a:latin typeface="Comic Sans MS" panose="030F0702030302020204" pitchFamily="66" charset="0"/>
              </a:rPr>
              <a:t>Skull (initially cartilaginous and fibrous), which includes three types of sensory organs derived in ontogeny from ectodermal placodes. </a:t>
            </a:r>
          </a:p>
          <a:p>
            <a:pPr eaLnBrk="1" hangingPunct="1">
              <a:buFontTx/>
              <a:buChar char="•"/>
            </a:pPr>
            <a:endParaRPr lang="it-IT" altLang="it-IT" sz="1600">
              <a:latin typeface="Comic Sans MS" panose="030F0702030302020204" pitchFamily="66" charset="0"/>
            </a:endParaRPr>
          </a:p>
          <a:p>
            <a:pPr eaLnBrk="1" hangingPunct="1">
              <a:buFontTx/>
              <a:buChar char="•"/>
            </a:pPr>
            <a:r>
              <a:rPr lang="it-IT" altLang="it-IT" sz="1600">
                <a:latin typeface="Comic Sans MS" panose="030F0702030302020204" pitchFamily="66" charset="0"/>
              </a:rPr>
              <a:t>The neural crest.</a:t>
            </a:r>
          </a:p>
          <a:p>
            <a:pPr eaLnBrk="1" hangingPunct="1"/>
            <a:r>
              <a:rPr lang="it-IT" altLang="it-IT" sz="1600">
                <a:latin typeface="Comic Sans MS" panose="030F0702030302020204" pitchFamily="66" charset="0"/>
              </a:rPr>
              <a:t> </a:t>
            </a:r>
          </a:p>
          <a:p>
            <a:pPr eaLnBrk="1" hangingPunct="1">
              <a:buFontTx/>
              <a:buChar char="•"/>
            </a:pPr>
            <a:r>
              <a:rPr lang="it-IT" altLang="it-IT" sz="1600">
                <a:latin typeface="Comic Sans MS" panose="030F0702030302020204" pitchFamily="66" charset="0"/>
              </a:rPr>
              <a:t>Gills comprising gill filaments, made up by primary and secondary gill lamellae.</a:t>
            </a:r>
          </a:p>
          <a:p>
            <a:pPr eaLnBrk="1" hangingPunct="1">
              <a:buFontTx/>
              <a:buChar char="•"/>
            </a:pPr>
            <a:endParaRPr lang="it-IT" altLang="it-IT" sz="1600">
              <a:latin typeface="Comic Sans MS" panose="030F0702030302020204" pitchFamily="66" charset="0"/>
            </a:endParaRPr>
          </a:p>
          <a:p>
            <a:pPr eaLnBrk="1" hangingPunct="1">
              <a:buFontTx/>
              <a:buChar char="•"/>
            </a:pPr>
            <a:r>
              <a:rPr lang="it-IT" altLang="it-IT" sz="1600">
                <a:latin typeface="Comic Sans MS" panose="030F0702030302020204" pitchFamily="66" charset="0"/>
              </a:rPr>
              <a:t> Circulatory system of arteries, capillaries and veins, and a chambered, muscular main heart located ventrally and anteriorly in the trunk.</a:t>
            </a:r>
          </a:p>
          <a:p>
            <a:pPr eaLnBrk="1" hangingPunct="1">
              <a:buFontTx/>
              <a:buChar char="•"/>
            </a:pPr>
            <a:endParaRPr lang="it-IT" altLang="it-IT" sz="1600">
              <a:latin typeface="Comic Sans MS" panose="030F0702030302020204" pitchFamily="66" charset="0"/>
            </a:endParaRPr>
          </a:p>
          <a:p>
            <a:pPr eaLnBrk="1" hangingPunct="1">
              <a:buFontTx/>
              <a:buChar char="•"/>
            </a:pPr>
            <a:r>
              <a:rPr lang="it-IT" altLang="it-IT" sz="1600" b="1">
                <a:latin typeface="Comic Sans MS" panose="030F0702030302020204" pitchFamily="66" charset="0"/>
              </a:rPr>
              <a:t>One vertical</a:t>
            </a:r>
            <a:r>
              <a:rPr lang="it-IT" altLang="it-IT" sz="1600">
                <a:latin typeface="Comic Sans MS" panose="030F0702030302020204" pitchFamily="66" charset="0"/>
              </a:rPr>
              <a:t> semicircular canals in the labyrinth</a:t>
            </a:r>
          </a:p>
          <a:p>
            <a:pPr eaLnBrk="1" hangingPunct="1"/>
            <a:endParaRPr lang="it-IT" altLang="it-IT" sz="2000" b="1">
              <a:latin typeface="Comic Sans MS" panose="030F0702030302020204" pitchFamily="66" charset="0"/>
            </a:endParaRPr>
          </a:p>
          <a:p>
            <a:pPr eaLnBrk="1" hangingPunct="1"/>
            <a:r>
              <a:rPr lang="it-IT" altLang="it-IT" sz="2000" b="1">
                <a:latin typeface="Comic Sans MS" panose="030F0702030302020204" pitchFamily="66" charset="0"/>
              </a:rPr>
              <a:t>Vervebrati</a:t>
            </a:r>
          </a:p>
          <a:p>
            <a:pPr eaLnBrk="1" hangingPunct="1"/>
            <a:endParaRPr lang="it-IT" altLang="it-IT" sz="2000" b="1">
              <a:latin typeface="Comic Sans MS" panose="030F0702030302020204" pitchFamily="66" charset="0"/>
            </a:endParaRPr>
          </a:p>
          <a:p>
            <a:pPr eaLnBrk="1" hangingPunct="1"/>
            <a:r>
              <a:rPr lang="it-IT" altLang="it-IT" sz="1600">
                <a:latin typeface="Comic Sans MS" panose="030F0702030302020204" pitchFamily="66" charset="0"/>
              </a:rPr>
              <a:t>Metamerically arranged endoskeletal elements flanking the spinal cord. </a:t>
            </a:r>
            <a:endParaRPr lang="it-IT" altLang="it-IT" sz="1600" b="1">
              <a:latin typeface="Comic Sans MS" panose="030F0702030302020204" pitchFamily="66" charset="0"/>
            </a:endParaRPr>
          </a:p>
          <a:p>
            <a:pPr eaLnBrk="1" hangingPunct="1">
              <a:buFontTx/>
              <a:buChar char="•"/>
            </a:pPr>
            <a:endParaRPr lang="it-IT" altLang="it-IT" sz="1600" b="1">
              <a:latin typeface="Comic Sans MS" panose="030F0702030302020204" pitchFamily="66" charset="0"/>
            </a:endParaRPr>
          </a:p>
          <a:p>
            <a:pPr eaLnBrk="1" hangingPunct="1">
              <a:buFontTx/>
              <a:buChar char="•"/>
            </a:pPr>
            <a:r>
              <a:rPr lang="it-IT" altLang="it-IT" sz="1600" b="1">
                <a:latin typeface="Comic Sans MS" panose="030F0702030302020204" pitchFamily="66" charset="0"/>
              </a:rPr>
              <a:t>Two vertical</a:t>
            </a:r>
            <a:r>
              <a:rPr lang="it-IT" altLang="it-IT" sz="1600">
                <a:latin typeface="Comic Sans MS" panose="030F0702030302020204" pitchFamily="66" charset="0"/>
              </a:rPr>
              <a:t> semicircular canals in the labyrinth.</a:t>
            </a:r>
          </a:p>
          <a:p>
            <a:pPr eaLnBrk="1" hangingPunct="1">
              <a:buFontTx/>
              <a:buChar char="•"/>
            </a:pPr>
            <a:endParaRPr lang="it-IT" altLang="it-IT" sz="1600">
              <a:latin typeface="Comic Sans MS" panose="030F0702030302020204" pitchFamily="66" charset="0"/>
            </a:endParaRPr>
          </a:p>
          <a:p>
            <a:pPr eaLnBrk="1" hangingPunct="1">
              <a:buFontTx/>
              <a:buChar char="•"/>
            </a:pPr>
            <a:r>
              <a:rPr lang="it-IT" altLang="it-IT" sz="1600">
                <a:latin typeface="Comic Sans MS" panose="030F0702030302020204" pitchFamily="66" charset="0"/>
              </a:rPr>
              <a:t>True neuromasts in the sensory-line system</a:t>
            </a:r>
          </a:p>
        </p:txBody>
      </p:sp>
    </p:spTree>
  </p:cSld>
  <p:clrMapOvr>
    <a:masterClrMapping/>
  </p:clrMapOvr>
  <mc:AlternateContent xmlns:mc="http://schemas.openxmlformats.org/markup-compatibility/2006" xmlns:p14="http://schemas.microsoft.com/office/powerpoint/2010/main">
    <mc:Choice Requires="p14">
      <p:transition spd="slow" p14:dur="2000" advTm="352878"/>
    </mc:Choice>
    <mc:Fallback xmlns="">
      <p:transition spd="slow" advTm="3528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a:extLst>
              <a:ext uri="{FF2B5EF4-FFF2-40B4-BE49-F238E27FC236}">
                <a16:creationId xmlns:a16="http://schemas.microsoft.com/office/drawing/2014/main" id="{071F139C-9C1E-4843-82D5-04C97A8F750C}"/>
              </a:ext>
            </a:extLst>
          </p:cNvPr>
          <p:cNvSpPr txBox="1">
            <a:spLocks noChangeArrowheads="1"/>
          </p:cNvSpPr>
          <p:nvPr/>
        </p:nvSpPr>
        <p:spPr bwMode="auto">
          <a:xfrm>
            <a:off x="1711325" y="8604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6627" name="Text Box 5">
            <a:extLst>
              <a:ext uri="{FF2B5EF4-FFF2-40B4-BE49-F238E27FC236}">
                <a16:creationId xmlns:a16="http://schemas.microsoft.com/office/drawing/2014/main" id="{0017F39B-0ADC-423E-9BDF-6CE228414872}"/>
              </a:ext>
            </a:extLst>
          </p:cNvPr>
          <p:cNvSpPr txBox="1">
            <a:spLocks noChangeArrowheads="1"/>
          </p:cNvSpPr>
          <p:nvPr/>
        </p:nvSpPr>
        <p:spPr bwMode="auto">
          <a:xfrm>
            <a:off x="0" y="3198813"/>
            <a:ext cx="6418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a:latin typeface="Comic Sans MS" panose="030F0702030302020204" pitchFamily="66" charset="0"/>
              </a:rPr>
              <a:t>Gli Arandaspidi i “primi” vertebrati completi</a:t>
            </a:r>
          </a:p>
        </p:txBody>
      </p:sp>
      <p:sp>
        <p:nvSpPr>
          <p:cNvPr id="26628" name="Text Box 7">
            <a:extLst>
              <a:ext uri="{FF2B5EF4-FFF2-40B4-BE49-F238E27FC236}">
                <a16:creationId xmlns:a16="http://schemas.microsoft.com/office/drawing/2014/main" id="{5BDBE89E-7F3F-47C7-9F35-0F458A88AC83}"/>
              </a:ext>
            </a:extLst>
          </p:cNvPr>
          <p:cNvSpPr txBox="1">
            <a:spLocks noChangeArrowheads="1"/>
          </p:cNvSpPr>
          <p:nvPr/>
        </p:nvSpPr>
        <p:spPr bwMode="auto">
          <a:xfrm>
            <a:off x="0" y="3606800"/>
            <a:ext cx="6657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800" i="1">
                <a:latin typeface="Comic Sans MS" panose="030F0702030302020204" pitchFamily="66" charset="0"/>
              </a:rPr>
              <a:t>Arandaspis astraspis</a:t>
            </a:r>
            <a:r>
              <a:rPr lang="it-IT" altLang="it-IT" sz="1800">
                <a:latin typeface="Comic Sans MS" panose="030F0702030302020204" pitchFamily="66" charset="0"/>
              </a:rPr>
              <a:t> filtratori senza pinne pari o impari</a:t>
            </a:r>
          </a:p>
        </p:txBody>
      </p:sp>
      <p:sp>
        <p:nvSpPr>
          <p:cNvPr id="39947" name="Text Box 11">
            <a:extLst>
              <a:ext uri="{FF2B5EF4-FFF2-40B4-BE49-F238E27FC236}">
                <a16:creationId xmlns:a16="http://schemas.microsoft.com/office/drawing/2014/main" id="{C0CD5F9B-EFEA-48E0-90AC-DAA9D4F34A0A}"/>
              </a:ext>
            </a:extLst>
          </p:cNvPr>
          <p:cNvSpPr txBox="1">
            <a:spLocks noChangeArrowheads="1"/>
          </p:cNvSpPr>
          <p:nvPr/>
        </p:nvSpPr>
        <p:spPr bwMode="auto">
          <a:xfrm>
            <a:off x="506413" y="663575"/>
            <a:ext cx="5913437" cy="1250950"/>
          </a:xfrm>
          <a:prstGeom prst="rect">
            <a:avLst/>
          </a:prstGeom>
          <a:noFill/>
          <a:ln w="9525">
            <a:noFill/>
            <a:miter lim="800000"/>
            <a:headEnd/>
            <a:tailEnd/>
          </a:ln>
          <a:effectLst/>
        </p:spPr>
        <p:txBody>
          <a:bodyPr wrap="none">
            <a:spAutoFit/>
          </a:bodyPr>
          <a:lstStyle/>
          <a:p>
            <a:pPr algn="ctr">
              <a:defRPr/>
            </a:pPr>
            <a:r>
              <a:rPr lang="it-IT" sz="2800" b="1" dirty="0" err="1">
                <a:solidFill>
                  <a:srgbClr val="A50021"/>
                </a:solidFill>
                <a:effectLst>
                  <a:outerShdw blurRad="38100" dist="38100" dir="2700000" algn="tl">
                    <a:srgbClr val="C0C0C0"/>
                  </a:outerShdw>
                </a:effectLst>
                <a:latin typeface="Comic Sans MS" pitchFamily="66" charset="0"/>
              </a:rPr>
              <a:t>Pteraspidomorpha</a:t>
            </a:r>
            <a:r>
              <a:rPr lang="it-IT" sz="2800" b="1" dirty="0">
                <a:solidFill>
                  <a:srgbClr val="A50021"/>
                </a:solidFill>
                <a:effectLst>
                  <a:outerShdw blurRad="38100" dist="38100" dir="2700000" algn="tl">
                    <a:srgbClr val="C0C0C0"/>
                  </a:outerShdw>
                </a:effectLst>
                <a:latin typeface="Comic Sans MS" pitchFamily="66" charset="0"/>
              </a:rPr>
              <a:t> </a:t>
            </a:r>
          </a:p>
          <a:p>
            <a:pPr algn="ctr">
              <a:defRPr/>
            </a:pPr>
            <a:r>
              <a:rPr lang="it-IT" sz="2000" dirty="0" err="1">
                <a:latin typeface="Arial" charset="0"/>
              </a:rPr>
              <a:t>Heterostraci</a:t>
            </a:r>
            <a:r>
              <a:rPr lang="it-IT" sz="2000" dirty="0">
                <a:latin typeface="Arial" charset="0"/>
              </a:rPr>
              <a:t>, </a:t>
            </a:r>
            <a:r>
              <a:rPr lang="it-IT" sz="2000" dirty="0" err="1">
                <a:latin typeface="Arial" charset="0"/>
              </a:rPr>
              <a:t>Arandaspida</a:t>
            </a:r>
            <a:r>
              <a:rPr lang="it-IT" sz="2000" dirty="0">
                <a:latin typeface="Arial" charset="0"/>
              </a:rPr>
              <a:t>, </a:t>
            </a:r>
            <a:r>
              <a:rPr lang="it-IT" sz="2000" dirty="0" err="1">
                <a:latin typeface="Arial" charset="0"/>
              </a:rPr>
              <a:t>Astraspida</a:t>
            </a:r>
            <a:r>
              <a:rPr lang="it-IT" sz="2000" dirty="0">
                <a:latin typeface="Arial" charset="0"/>
              </a:rPr>
              <a:t>, </a:t>
            </a:r>
            <a:r>
              <a:rPr lang="it-IT" sz="2000" dirty="0" err="1">
                <a:latin typeface="Arial" charset="0"/>
              </a:rPr>
              <a:t>Eriptychiida</a:t>
            </a:r>
            <a:endParaRPr lang="it-IT" sz="2000" dirty="0">
              <a:latin typeface="Arial" charset="0"/>
            </a:endParaRPr>
          </a:p>
          <a:p>
            <a:pPr algn="ctr">
              <a:defRPr/>
            </a:pPr>
            <a:endParaRPr lang="it-IT" sz="2800" b="1" dirty="0">
              <a:solidFill>
                <a:srgbClr val="A50021"/>
              </a:solidFill>
              <a:effectLst>
                <a:outerShdw blurRad="38100" dist="38100" dir="2700000" algn="tl">
                  <a:srgbClr val="C0C0C0"/>
                </a:outerShdw>
              </a:effectLst>
              <a:latin typeface="Comic Sans MS" pitchFamily="66" charset="0"/>
            </a:endParaRPr>
          </a:p>
        </p:txBody>
      </p:sp>
      <p:pic>
        <p:nvPicPr>
          <p:cNvPr id="26630" name="Picture 12">
            <a:extLst>
              <a:ext uri="{FF2B5EF4-FFF2-40B4-BE49-F238E27FC236}">
                <a16:creationId xmlns:a16="http://schemas.microsoft.com/office/drawing/2014/main" id="{DAE03D1A-FAFB-4FDE-9901-C9011BBFB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75" y="4454525"/>
            <a:ext cx="5283200"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13">
            <a:extLst>
              <a:ext uri="{FF2B5EF4-FFF2-40B4-BE49-F238E27FC236}">
                <a16:creationId xmlns:a16="http://schemas.microsoft.com/office/drawing/2014/main" id="{E38C535B-9723-4C87-A32E-8E3A45C669DA}"/>
              </a:ext>
            </a:extLst>
          </p:cNvPr>
          <p:cNvSpPr>
            <a:spLocks noChangeArrowheads="1"/>
          </p:cNvSpPr>
          <p:nvPr/>
        </p:nvSpPr>
        <p:spPr bwMode="auto">
          <a:xfrm>
            <a:off x="63500" y="1495425"/>
            <a:ext cx="67945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a:latin typeface="Comic Sans MS" panose="030F0702030302020204" pitchFamily="66" charset="0"/>
              </a:rPr>
              <a:t>Due aperture nasali: Diplorini </a:t>
            </a:r>
          </a:p>
          <a:p>
            <a:pPr eaLnBrk="1" hangingPunct="1"/>
            <a:endParaRPr lang="it-IT" altLang="it-IT" sz="1600">
              <a:latin typeface="Comic Sans MS" panose="030F0702030302020204" pitchFamily="66" charset="0"/>
            </a:endParaRPr>
          </a:p>
          <a:p>
            <a:pPr eaLnBrk="1" hangingPunct="1"/>
            <a:endParaRPr lang="it-IT" altLang="it-IT" sz="1600">
              <a:latin typeface="Comic Sans MS" panose="030F0702030302020204" pitchFamily="66" charset="0"/>
            </a:endParaRPr>
          </a:p>
          <a:p>
            <a:pPr eaLnBrk="1" hangingPunct="1"/>
            <a:r>
              <a:rPr lang="it-IT" altLang="it-IT" sz="1600">
                <a:latin typeface="Comic Sans MS" panose="030F0702030302020204" pitchFamily="66" charset="0"/>
              </a:rPr>
              <a:t>They are put among the Vertebrata because some heterostracans show impressions of arcualia (dorsal components of the vertebrae), and because they have a well-developed sensory-line system </a:t>
            </a:r>
          </a:p>
        </p:txBody>
      </p:sp>
    </p:spTree>
  </p:cSld>
  <p:clrMapOvr>
    <a:masterClrMapping/>
  </p:clrMapOvr>
  <mc:AlternateContent xmlns:mc="http://schemas.openxmlformats.org/markup-compatibility/2006" xmlns:p14="http://schemas.microsoft.com/office/powerpoint/2010/main">
    <mc:Choice Requires="p14">
      <p:transition spd="slow" p14:dur="2000" advTm="77603"/>
    </mc:Choice>
    <mc:Fallback xmlns="">
      <p:transition spd="slow" advTm="7760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a:extLst>
              <a:ext uri="{FF2B5EF4-FFF2-40B4-BE49-F238E27FC236}">
                <a16:creationId xmlns:a16="http://schemas.microsoft.com/office/drawing/2014/main" id="{600EEE72-37A7-4165-BBD7-2BF9EECF5F25}"/>
              </a:ext>
            </a:extLst>
          </p:cNvPr>
          <p:cNvGraphicFramePr>
            <a:graphicFrameLocks noChangeAspect="1"/>
          </p:cNvGraphicFramePr>
          <p:nvPr/>
        </p:nvGraphicFramePr>
        <p:xfrm>
          <a:off x="0" y="1839913"/>
          <a:ext cx="6454775" cy="7412037"/>
        </p:xfrm>
        <a:graphic>
          <a:graphicData uri="http://schemas.openxmlformats.org/presentationml/2006/ole">
            <mc:AlternateContent xmlns:mc="http://schemas.openxmlformats.org/markup-compatibility/2006">
              <mc:Choice xmlns:v="urn:schemas-microsoft-com:vml" Requires="v">
                <p:oleObj spid="_x0000_s1046" name="Image" r:id="rId3" imgW="6455130" imgH="7412123" progId="Photoshop.Image.8">
                  <p:embed/>
                </p:oleObj>
              </mc:Choice>
              <mc:Fallback>
                <p:oleObj name="Image" r:id="rId3" imgW="6455130" imgH="7412123" progId="Photoshop.Imag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39913"/>
                        <a:ext cx="6454775" cy="741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Text Box 5">
            <a:extLst>
              <a:ext uri="{FF2B5EF4-FFF2-40B4-BE49-F238E27FC236}">
                <a16:creationId xmlns:a16="http://schemas.microsoft.com/office/drawing/2014/main" id="{B2786F30-10E0-43D0-8CA9-622EEA4DAA75}"/>
              </a:ext>
            </a:extLst>
          </p:cNvPr>
          <p:cNvSpPr txBox="1">
            <a:spLocks noChangeArrowheads="1"/>
          </p:cNvSpPr>
          <p:nvPr/>
        </p:nvSpPr>
        <p:spPr bwMode="auto">
          <a:xfrm>
            <a:off x="215900" y="1358900"/>
            <a:ext cx="6176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a:latin typeface="Comic Sans MS" panose="030F0702030302020204" pitchFamily="66" charset="0"/>
              </a:rPr>
              <a:t>Gli Arandaspidi i primi vertebrati completi</a:t>
            </a:r>
          </a:p>
        </p:txBody>
      </p:sp>
      <p:sp>
        <p:nvSpPr>
          <p:cNvPr id="75782" name="Text Box 6">
            <a:extLst>
              <a:ext uri="{FF2B5EF4-FFF2-40B4-BE49-F238E27FC236}">
                <a16:creationId xmlns:a16="http://schemas.microsoft.com/office/drawing/2014/main" id="{EE8E0CD0-1C9A-4175-8ED1-42AB2C871BA5}"/>
              </a:ext>
            </a:extLst>
          </p:cNvPr>
          <p:cNvSpPr txBox="1">
            <a:spLocks noChangeArrowheads="1"/>
          </p:cNvSpPr>
          <p:nvPr/>
        </p:nvSpPr>
        <p:spPr bwMode="auto">
          <a:xfrm>
            <a:off x="339725" y="185738"/>
            <a:ext cx="6475413" cy="944562"/>
          </a:xfrm>
          <a:prstGeom prst="rect">
            <a:avLst/>
          </a:prstGeom>
          <a:noFill/>
          <a:ln w="9525">
            <a:noFill/>
            <a:miter lim="800000"/>
            <a:headEnd/>
            <a:tailEnd/>
          </a:ln>
          <a:effectLst/>
        </p:spPr>
        <p:txBody>
          <a:bodyPr wrap="none">
            <a:spAutoFit/>
          </a:bodyPr>
          <a:lstStyle/>
          <a:p>
            <a:pPr algn="ctr">
              <a:defRPr/>
            </a:pPr>
            <a:r>
              <a:rPr lang="it-IT" sz="3200" b="1">
                <a:solidFill>
                  <a:srgbClr val="A50021"/>
                </a:solidFill>
                <a:effectLst>
                  <a:outerShdw blurRad="38100" dist="38100" dir="2700000" algn="tl">
                    <a:srgbClr val="C0C0C0"/>
                  </a:outerShdw>
                </a:effectLst>
                <a:latin typeface="Comic Sans MS" pitchFamily="66" charset="0"/>
              </a:rPr>
              <a:t>Pteraspidomorpha </a:t>
            </a:r>
          </a:p>
          <a:p>
            <a:pPr algn="ctr">
              <a:defRPr/>
            </a:pPr>
            <a:r>
              <a:rPr lang="it-IT"/>
              <a:t>Heterostraci, Arandaspida, Astraspida, Eriptychiida</a:t>
            </a:r>
          </a:p>
        </p:txBody>
      </p:sp>
    </p:spTree>
  </p:cSld>
  <p:clrMapOvr>
    <a:masterClrMapping/>
  </p:clrMapOvr>
  <mc:AlternateContent xmlns:mc="http://schemas.openxmlformats.org/markup-compatibility/2006" xmlns:p14="http://schemas.microsoft.com/office/powerpoint/2010/main">
    <mc:Choice Requires="p14">
      <p:transition spd="slow" p14:dur="2000" advTm="66193"/>
    </mc:Choice>
    <mc:Fallback xmlns="">
      <p:transition spd="slow" advTm="6619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a:extLst>
              <a:ext uri="{FF2B5EF4-FFF2-40B4-BE49-F238E27FC236}">
                <a16:creationId xmlns:a16="http://schemas.microsoft.com/office/drawing/2014/main" id="{2547D815-7F06-4B78-8847-EF28486E2A57}"/>
              </a:ext>
            </a:extLst>
          </p:cNvPr>
          <p:cNvSpPr txBox="1">
            <a:spLocks noChangeArrowheads="1"/>
          </p:cNvSpPr>
          <p:nvPr/>
        </p:nvSpPr>
        <p:spPr bwMode="auto">
          <a:xfrm>
            <a:off x="53975" y="998538"/>
            <a:ext cx="2035175" cy="762000"/>
          </a:xfrm>
          <a:prstGeom prst="rect">
            <a:avLst/>
          </a:prstGeom>
          <a:noFill/>
          <a:ln w="9525">
            <a:noFill/>
            <a:miter lim="800000"/>
            <a:headEnd/>
            <a:tailEnd/>
          </a:ln>
          <a:effectLst/>
        </p:spPr>
        <p:txBody>
          <a:bodyPr wrap="none">
            <a:spAutoFit/>
          </a:bodyPr>
          <a:lstStyle/>
          <a:p>
            <a:pPr>
              <a:defRPr/>
            </a:pPr>
            <a:r>
              <a:rPr lang="it-IT">
                <a:solidFill>
                  <a:srgbClr val="000066"/>
                </a:solidFill>
                <a:effectLst>
                  <a:outerShdw blurRad="38100" dist="38100" dir="2700000" algn="tl">
                    <a:srgbClr val="C0C0C0"/>
                  </a:outerShdw>
                </a:effectLst>
                <a:latin typeface="Comic Sans MS" pitchFamily="66" charset="0"/>
              </a:rPr>
              <a:t>Heterostraci</a:t>
            </a:r>
            <a:endParaRPr lang="it-IT">
              <a:solidFill>
                <a:srgbClr val="A50021"/>
              </a:solidFill>
              <a:effectLst>
                <a:outerShdw blurRad="38100" dist="38100" dir="2700000" algn="tl">
                  <a:srgbClr val="C0C0C0"/>
                </a:outerShdw>
              </a:effectLst>
              <a:latin typeface="Comic Sans MS" pitchFamily="66" charset="0"/>
            </a:endParaRPr>
          </a:p>
          <a:p>
            <a:pPr>
              <a:defRPr/>
            </a:pPr>
            <a:endParaRPr lang="it-IT" sz="2000" b="1">
              <a:solidFill>
                <a:srgbClr val="A50021"/>
              </a:solidFill>
              <a:effectLst>
                <a:outerShdw blurRad="38100" dist="38100" dir="2700000" algn="tl">
                  <a:srgbClr val="C0C0C0"/>
                </a:outerShdw>
              </a:effectLst>
              <a:latin typeface="Comic Sans MS" pitchFamily="66" charset="0"/>
            </a:endParaRPr>
          </a:p>
        </p:txBody>
      </p:sp>
      <p:sp>
        <p:nvSpPr>
          <p:cNvPr id="27651" name="Rectangle 6">
            <a:extLst>
              <a:ext uri="{FF2B5EF4-FFF2-40B4-BE49-F238E27FC236}">
                <a16:creationId xmlns:a16="http://schemas.microsoft.com/office/drawing/2014/main" id="{DF0CDFD7-CEC3-4540-8F30-B92C243F94A5}"/>
              </a:ext>
            </a:extLst>
          </p:cNvPr>
          <p:cNvSpPr>
            <a:spLocks noChangeArrowheads="1"/>
          </p:cNvSpPr>
          <p:nvPr/>
        </p:nvSpPr>
        <p:spPr bwMode="auto">
          <a:xfrm>
            <a:off x="0" y="3635375"/>
            <a:ext cx="51323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200" b="1">
                <a:solidFill>
                  <a:schemeClr val="tx2"/>
                </a:solidFill>
                <a:latin typeface="Comic Sans MS" panose="030F0702030302020204" pitchFamily="66" charset="0"/>
              </a:rPr>
              <a:t>Pteraspidomorfi. </a:t>
            </a:r>
            <a:br>
              <a:rPr lang="it-IT" altLang="it-IT" sz="1200" b="1">
                <a:solidFill>
                  <a:schemeClr val="tx2"/>
                </a:solidFill>
                <a:latin typeface="Comic Sans MS" panose="030F0702030302020204" pitchFamily="66" charset="0"/>
              </a:rPr>
            </a:br>
            <a:r>
              <a:rPr lang="it-IT" altLang="it-IT" sz="1200">
                <a:solidFill>
                  <a:schemeClr val="tx2"/>
                </a:solidFill>
                <a:latin typeface="Comic Sans MS" panose="030F0702030302020204" pitchFamily="66" charset="0"/>
              </a:rPr>
              <a:t>Gli pteraspidomorfi sono pesci estintisi del Paleozoico inferiore che presentano scudi cefalici formati da ampie piastre ossee. (a) L’eterostraco </a:t>
            </a:r>
            <a:r>
              <a:rPr lang="it-IT" altLang="it-IT" sz="1200" i="1">
                <a:solidFill>
                  <a:schemeClr val="tx2"/>
                </a:solidFill>
                <a:latin typeface="Comic Sans MS" panose="030F0702030302020204" pitchFamily="66" charset="0"/>
              </a:rPr>
              <a:t>Pteraspis</a:t>
            </a:r>
            <a:r>
              <a:rPr lang="it-IT" altLang="it-IT" sz="1200">
                <a:solidFill>
                  <a:schemeClr val="tx2"/>
                </a:solidFill>
                <a:latin typeface="Comic Sans MS" panose="030F0702030302020204" pitchFamily="66" charset="0"/>
              </a:rPr>
              <a:t>. b) L’eterostraco </a:t>
            </a:r>
            <a:r>
              <a:rPr lang="it-IT" altLang="it-IT" sz="1200" i="1">
                <a:solidFill>
                  <a:schemeClr val="tx2"/>
                </a:solidFill>
                <a:latin typeface="Comic Sans MS" panose="030F0702030302020204" pitchFamily="66" charset="0"/>
              </a:rPr>
              <a:t>Drepanaspis</a:t>
            </a:r>
            <a:r>
              <a:rPr lang="it-IT" altLang="it-IT" sz="1200">
                <a:solidFill>
                  <a:schemeClr val="tx2"/>
                </a:solidFill>
                <a:latin typeface="Comic Sans MS" panose="030F0702030302020204" pitchFamily="66" charset="0"/>
              </a:rPr>
              <a:t>. </a:t>
            </a:r>
          </a:p>
        </p:txBody>
      </p:sp>
      <p:pic>
        <p:nvPicPr>
          <p:cNvPr id="27652" name="Picture 7">
            <a:extLst>
              <a:ext uri="{FF2B5EF4-FFF2-40B4-BE49-F238E27FC236}">
                <a16:creationId xmlns:a16="http://schemas.microsoft.com/office/drawing/2014/main" id="{905DF6EB-D9D8-407A-B90F-8F8EC9B7B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4650"/>
          <a:stretch>
            <a:fillRect/>
          </a:stretch>
        </p:blipFill>
        <p:spPr bwMode="auto">
          <a:xfrm>
            <a:off x="266700" y="5216525"/>
            <a:ext cx="495935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9">
            <a:extLst>
              <a:ext uri="{FF2B5EF4-FFF2-40B4-BE49-F238E27FC236}">
                <a16:creationId xmlns:a16="http://schemas.microsoft.com/office/drawing/2014/main" id="{D93104C2-E8AB-4527-9F55-566F2439889A}"/>
              </a:ext>
            </a:extLst>
          </p:cNvPr>
          <p:cNvSpPr txBox="1">
            <a:spLocks noChangeArrowheads="1"/>
          </p:cNvSpPr>
          <p:nvPr/>
        </p:nvSpPr>
        <p:spPr bwMode="auto">
          <a:xfrm>
            <a:off x="0" y="1339850"/>
            <a:ext cx="6491288"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600">
                <a:latin typeface="Comic Sans MS" panose="030F0702030302020204" pitchFamily="66" charset="0"/>
              </a:rPr>
              <a:t>Sezione circolare. </a:t>
            </a:r>
          </a:p>
          <a:p>
            <a:pPr eaLnBrk="1" hangingPunct="1"/>
            <a:r>
              <a:rPr lang="it-IT" altLang="it-IT" sz="1600">
                <a:latin typeface="Comic Sans MS" panose="030F0702030302020204" pitchFamily="66" charset="0"/>
              </a:rPr>
              <a:t>Proiezioni stabilizzatrici. </a:t>
            </a:r>
          </a:p>
          <a:p>
            <a:pPr eaLnBrk="1" hangingPunct="1"/>
            <a:r>
              <a:rPr lang="it-IT" altLang="it-IT" sz="1600">
                <a:latin typeface="Comic Sans MS" panose="030F0702030302020204" pitchFamily="66" charset="0"/>
              </a:rPr>
              <a:t>Maggiore mobilità, coda ipocerca. </a:t>
            </a:r>
          </a:p>
          <a:p>
            <a:pPr eaLnBrk="1" hangingPunct="1"/>
            <a:r>
              <a:rPr lang="it-IT" altLang="it-IT" sz="1600">
                <a:latin typeface="Comic Sans MS" panose="030F0702030302020204" pitchFamily="66" charset="0"/>
              </a:rPr>
              <a:t>Presenza di un’unica apertura branchiale esterna. </a:t>
            </a:r>
          </a:p>
          <a:p>
            <a:pPr eaLnBrk="1" hangingPunct="1"/>
            <a:endParaRPr lang="it-IT" altLang="it-IT" sz="1600">
              <a:latin typeface="Comic Sans MS" panose="030F0702030302020204" pitchFamily="66" charset="0"/>
            </a:endParaRPr>
          </a:p>
          <a:p>
            <a:pPr eaLnBrk="1" hangingPunct="1"/>
            <a:r>
              <a:rPr lang="it-IT" altLang="it-IT" sz="1600">
                <a:latin typeface="Comic Sans MS" panose="030F0702030302020204" pitchFamily="66" charset="0"/>
              </a:rPr>
              <a:t>Gli scudi ossei si formavano da diversi centri di ossificazione e si   fondevano quando l’animale aveva raggiunto la max taglia. </a:t>
            </a:r>
          </a:p>
          <a:p>
            <a:pPr eaLnBrk="1" hangingPunct="1"/>
            <a:endParaRPr lang="it-IT" altLang="it-IT" sz="1600">
              <a:latin typeface="Comic Sans MS" panose="030F0702030302020204" pitchFamily="66" charset="0"/>
            </a:endParaRPr>
          </a:p>
        </p:txBody>
      </p:sp>
      <p:sp>
        <p:nvSpPr>
          <p:cNvPr id="3083" name="Text Box 11">
            <a:extLst>
              <a:ext uri="{FF2B5EF4-FFF2-40B4-BE49-F238E27FC236}">
                <a16:creationId xmlns:a16="http://schemas.microsoft.com/office/drawing/2014/main" id="{CB038516-F278-48FB-B16D-D7399B97853A}"/>
              </a:ext>
            </a:extLst>
          </p:cNvPr>
          <p:cNvSpPr txBox="1">
            <a:spLocks noChangeArrowheads="1"/>
          </p:cNvSpPr>
          <p:nvPr/>
        </p:nvSpPr>
        <p:spPr bwMode="auto">
          <a:xfrm>
            <a:off x="1406525" y="528638"/>
            <a:ext cx="3625850" cy="579437"/>
          </a:xfrm>
          <a:prstGeom prst="rect">
            <a:avLst/>
          </a:prstGeom>
          <a:noFill/>
          <a:ln w="9525">
            <a:noFill/>
            <a:miter lim="800000"/>
            <a:headEnd/>
            <a:tailEnd/>
          </a:ln>
          <a:effectLst/>
        </p:spPr>
        <p:txBody>
          <a:bodyPr wrap="none">
            <a:spAutoFit/>
          </a:bodyPr>
          <a:lstStyle/>
          <a:p>
            <a:pPr>
              <a:defRPr/>
            </a:pPr>
            <a:r>
              <a:rPr lang="it-IT" sz="3200" b="1" dirty="0" err="1">
                <a:solidFill>
                  <a:srgbClr val="A50021"/>
                </a:solidFill>
                <a:effectLst>
                  <a:outerShdw blurRad="38100" dist="38100" dir="2700000" algn="tl">
                    <a:srgbClr val="C0C0C0"/>
                  </a:outerShdw>
                </a:effectLst>
                <a:latin typeface="Comic Sans MS" pitchFamily="66" charset="0"/>
              </a:rPr>
              <a:t>Pteraspidomorpha</a:t>
            </a:r>
            <a:endParaRPr lang="it-IT" sz="3200" b="1" dirty="0">
              <a:solidFill>
                <a:srgbClr val="A50021"/>
              </a:solidFill>
              <a:effectLst>
                <a:outerShdw blurRad="38100" dist="38100" dir="2700000" algn="tl">
                  <a:srgbClr val="C0C0C0"/>
                </a:outerShdw>
              </a:effectLst>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19513"/>
    </mc:Choice>
    <mc:Fallback xmlns="">
      <p:transition spd="slow" advTm="11951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a:extLst>
              <a:ext uri="{FF2B5EF4-FFF2-40B4-BE49-F238E27FC236}">
                <a16:creationId xmlns:a16="http://schemas.microsoft.com/office/drawing/2014/main" id="{2D18B78B-7F96-427D-A3D9-9D00757ECA7C}"/>
              </a:ext>
            </a:extLst>
          </p:cNvPr>
          <p:cNvGraphicFramePr>
            <a:graphicFrameLocks noChangeAspect="1"/>
          </p:cNvGraphicFramePr>
          <p:nvPr/>
        </p:nvGraphicFramePr>
        <p:xfrm>
          <a:off x="609600" y="2058988"/>
          <a:ext cx="2711450" cy="2462212"/>
        </p:xfrm>
        <a:graphic>
          <a:graphicData uri="http://schemas.openxmlformats.org/presentationml/2006/ole">
            <mc:AlternateContent xmlns:mc="http://schemas.openxmlformats.org/markup-compatibility/2006">
              <mc:Choice xmlns:v="urn:schemas-microsoft-com:vml" Requires="v">
                <p:oleObj spid="_x0000_s2108" name="Image" r:id="rId3" imgW="2712037" imgH="2462580" progId="Photoshop.Image.8">
                  <p:embed/>
                </p:oleObj>
              </mc:Choice>
              <mc:Fallback>
                <p:oleObj name="Image" r:id="rId3" imgW="2712037" imgH="2462580" progId="Photoshop.Imag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058988"/>
                        <a:ext cx="2711450" cy="246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5">
            <a:extLst>
              <a:ext uri="{FF2B5EF4-FFF2-40B4-BE49-F238E27FC236}">
                <a16:creationId xmlns:a16="http://schemas.microsoft.com/office/drawing/2014/main" id="{2EEB7430-6131-4CC9-93DF-EEC84FD8C03B}"/>
              </a:ext>
            </a:extLst>
          </p:cNvPr>
          <p:cNvGraphicFramePr>
            <a:graphicFrameLocks noChangeAspect="1"/>
          </p:cNvGraphicFramePr>
          <p:nvPr/>
        </p:nvGraphicFramePr>
        <p:xfrm>
          <a:off x="444500" y="6961188"/>
          <a:ext cx="5867400" cy="2106612"/>
        </p:xfrm>
        <a:graphic>
          <a:graphicData uri="http://schemas.openxmlformats.org/presentationml/2006/ole">
            <mc:AlternateContent xmlns:mc="http://schemas.openxmlformats.org/markup-compatibility/2006">
              <mc:Choice xmlns:v="urn:schemas-microsoft-com:vml" Requires="v">
                <p:oleObj spid="_x0000_s2109" name="Image" r:id="rId5" imgW="4051508" imgH="1453968" progId="Photoshop.Image.8">
                  <p:embed/>
                </p:oleObj>
              </mc:Choice>
              <mc:Fallback>
                <p:oleObj name="Image" r:id="rId5" imgW="4051508" imgH="1453968" progId="Photoshop.Image.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500" y="6961188"/>
                        <a:ext cx="5867400" cy="210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7">
            <a:extLst>
              <a:ext uri="{FF2B5EF4-FFF2-40B4-BE49-F238E27FC236}">
                <a16:creationId xmlns:a16="http://schemas.microsoft.com/office/drawing/2014/main" id="{3C3CF438-27FB-4BBE-9C96-4D2B01838836}"/>
              </a:ext>
            </a:extLst>
          </p:cNvPr>
          <p:cNvSpPr txBox="1">
            <a:spLocks noChangeArrowheads="1"/>
          </p:cNvSpPr>
          <p:nvPr/>
        </p:nvSpPr>
        <p:spPr bwMode="auto">
          <a:xfrm>
            <a:off x="444500" y="4598988"/>
            <a:ext cx="27813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400">
                <a:latin typeface="Comic Sans MS" panose="030F0702030302020204" pitchFamily="66" charset="0"/>
              </a:rPr>
              <a:t>Scudo cefalico dello pteraspide</a:t>
            </a:r>
          </a:p>
          <a:p>
            <a:pPr eaLnBrk="1" hangingPunct="1"/>
            <a:r>
              <a:rPr lang="it-IT" altLang="it-IT" sz="1400" i="1">
                <a:latin typeface="Comic Sans MS" panose="030F0702030302020204" pitchFamily="66" charset="0"/>
              </a:rPr>
              <a:t>Protaspis transversa</a:t>
            </a:r>
          </a:p>
        </p:txBody>
      </p:sp>
      <p:sp>
        <p:nvSpPr>
          <p:cNvPr id="20491" name="Text Box 11">
            <a:extLst>
              <a:ext uri="{FF2B5EF4-FFF2-40B4-BE49-F238E27FC236}">
                <a16:creationId xmlns:a16="http://schemas.microsoft.com/office/drawing/2014/main" id="{262E8D56-CDE7-4380-826C-6FD9B274EC79}"/>
              </a:ext>
            </a:extLst>
          </p:cNvPr>
          <p:cNvSpPr txBox="1">
            <a:spLocks noChangeArrowheads="1"/>
          </p:cNvSpPr>
          <p:nvPr/>
        </p:nvSpPr>
        <p:spPr bwMode="auto">
          <a:xfrm>
            <a:off x="1406525" y="534988"/>
            <a:ext cx="3625850" cy="579437"/>
          </a:xfrm>
          <a:prstGeom prst="rect">
            <a:avLst/>
          </a:prstGeom>
          <a:noFill/>
          <a:ln w="9525">
            <a:noFill/>
            <a:miter lim="800000"/>
            <a:headEnd/>
            <a:tailEnd/>
          </a:ln>
          <a:effectLst/>
        </p:spPr>
        <p:txBody>
          <a:bodyPr wrap="none">
            <a:spAutoFit/>
          </a:bodyPr>
          <a:lstStyle/>
          <a:p>
            <a:pPr>
              <a:defRPr/>
            </a:pPr>
            <a:r>
              <a:rPr lang="it-IT" sz="3200" b="1">
                <a:solidFill>
                  <a:srgbClr val="A50021"/>
                </a:solidFill>
                <a:effectLst>
                  <a:outerShdw blurRad="38100" dist="38100" dir="2700000" algn="tl">
                    <a:srgbClr val="C0C0C0"/>
                  </a:outerShdw>
                </a:effectLst>
                <a:latin typeface="Comic Sans MS" pitchFamily="66" charset="0"/>
              </a:rPr>
              <a:t>Pteraspidomorpha</a:t>
            </a:r>
          </a:p>
        </p:txBody>
      </p:sp>
      <p:sp>
        <p:nvSpPr>
          <p:cNvPr id="20492" name="Text Box 12">
            <a:extLst>
              <a:ext uri="{FF2B5EF4-FFF2-40B4-BE49-F238E27FC236}">
                <a16:creationId xmlns:a16="http://schemas.microsoft.com/office/drawing/2014/main" id="{4E4488E7-44B0-44E7-9849-D9E2CA728B6D}"/>
              </a:ext>
            </a:extLst>
          </p:cNvPr>
          <p:cNvSpPr txBox="1">
            <a:spLocks noChangeArrowheads="1"/>
          </p:cNvSpPr>
          <p:nvPr/>
        </p:nvSpPr>
        <p:spPr bwMode="auto">
          <a:xfrm>
            <a:off x="53975" y="946150"/>
            <a:ext cx="2035175" cy="762000"/>
          </a:xfrm>
          <a:prstGeom prst="rect">
            <a:avLst/>
          </a:prstGeom>
          <a:noFill/>
          <a:ln w="9525">
            <a:noFill/>
            <a:miter lim="800000"/>
            <a:headEnd/>
            <a:tailEnd/>
          </a:ln>
          <a:effectLst/>
        </p:spPr>
        <p:txBody>
          <a:bodyPr wrap="none">
            <a:spAutoFit/>
          </a:bodyPr>
          <a:lstStyle/>
          <a:p>
            <a:pPr>
              <a:defRPr/>
            </a:pPr>
            <a:r>
              <a:rPr lang="it-IT">
                <a:solidFill>
                  <a:srgbClr val="000066"/>
                </a:solidFill>
                <a:effectLst>
                  <a:outerShdw blurRad="38100" dist="38100" dir="2700000" algn="tl">
                    <a:srgbClr val="C0C0C0"/>
                  </a:outerShdw>
                </a:effectLst>
                <a:latin typeface="Comic Sans MS" pitchFamily="66" charset="0"/>
              </a:rPr>
              <a:t>Heterostraci</a:t>
            </a:r>
            <a:endParaRPr lang="it-IT">
              <a:solidFill>
                <a:srgbClr val="A50021"/>
              </a:solidFill>
              <a:effectLst>
                <a:outerShdw blurRad="38100" dist="38100" dir="2700000" algn="tl">
                  <a:srgbClr val="C0C0C0"/>
                </a:outerShdw>
              </a:effectLst>
              <a:latin typeface="Comic Sans MS" pitchFamily="66" charset="0"/>
            </a:endParaRPr>
          </a:p>
          <a:p>
            <a:pPr>
              <a:defRPr/>
            </a:pPr>
            <a:endParaRPr lang="it-IT" sz="2000" b="1">
              <a:solidFill>
                <a:srgbClr val="A50021"/>
              </a:solidFill>
              <a:effectLst>
                <a:outerShdw blurRad="38100" dist="38100" dir="2700000" algn="tl">
                  <a:srgbClr val="C0C0C0"/>
                </a:outerShdw>
              </a:effectLst>
              <a:latin typeface="Comic Sans MS" pitchFamily="66" charset="0"/>
            </a:endParaRPr>
          </a:p>
        </p:txBody>
      </p:sp>
      <p:graphicFrame>
        <p:nvGraphicFramePr>
          <p:cNvPr id="2052" name="Object 13">
            <a:extLst>
              <a:ext uri="{FF2B5EF4-FFF2-40B4-BE49-F238E27FC236}">
                <a16:creationId xmlns:a16="http://schemas.microsoft.com/office/drawing/2014/main" id="{48D16EC0-A8C8-43F6-8ECD-7290583B3FA3}"/>
              </a:ext>
            </a:extLst>
          </p:cNvPr>
          <p:cNvGraphicFramePr>
            <a:graphicFrameLocks noChangeAspect="1"/>
          </p:cNvGraphicFramePr>
          <p:nvPr/>
        </p:nvGraphicFramePr>
        <p:xfrm>
          <a:off x="3581400" y="1839913"/>
          <a:ext cx="2919413" cy="3124200"/>
        </p:xfrm>
        <a:graphic>
          <a:graphicData uri="http://schemas.openxmlformats.org/presentationml/2006/ole">
            <mc:AlternateContent xmlns:mc="http://schemas.openxmlformats.org/markup-compatibility/2006">
              <mc:Choice xmlns:v="urn:schemas-microsoft-com:vml" Requires="v">
                <p:oleObj spid="_x0000_s2110" name="Image" r:id="rId7" imgW="3364714" imgH="3602438" progId="Photoshop.Image.8">
                  <p:embed/>
                </p:oleObj>
              </mc:Choice>
              <mc:Fallback>
                <p:oleObj name="Image" r:id="rId7" imgW="3364714" imgH="3602438" progId="Photoshop.Image.8">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1839913"/>
                        <a:ext cx="2919413"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6" name="Text Box 14">
            <a:extLst>
              <a:ext uri="{FF2B5EF4-FFF2-40B4-BE49-F238E27FC236}">
                <a16:creationId xmlns:a16="http://schemas.microsoft.com/office/drawing/2014/main" id="{68ECF0E1-61DA-44FF-AC11-3F543BC307BB}"/>
              </a:ext>
            </a:extLst>
          </p:cNvPr>
          <p:cNvSpPr txBox="1">
            <a:spLocks noChangeArrowheads="1"/>
          </p:cNvSpPr>
          <p:nvPr/>
        </p:nvSpPr>
        <p:spPr bwMode="auto">
          <a:xfrm>
            <a:off x="3695700" y="5094288"/>
            <a:ext cx="2824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400">
                <a:latin typeface="Comic Sans MS" panose="030F0702030302020204" pitchFamily="66" charset="0"/>
              </a:rPr>
              <a:t>Scudo cefalico dell’eterostraco </a:t>
            </a:r>
          </a:p>
          <a:p>
            <a:pPr eaLnBrk="1" hangingPunct="1"/>
            <a:r>
              <a:rPr lang="it-IT" altLang="it-IT" sz="1400" i="1">
                <a:latin typeface="Comic Sans MS" panose="030F0702030302020204" pitchFamily="66" charset="0"/>
              </a:rPr>
              <a:t>Errivaspis waynensis</a:t>
            </a:r>
          </a:p>
        </p:txBody>
      </p:sp>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3" name="Input penna 2">
                <a:extLst>
                  <a:ext uri="{FF2B5EF4-FFF2-40B4-BE49-F238E27FC236}">
                    <a16:creationId xmlns:a16="http://schemas.microsoft.com/office/drawing/2014/main" id="{E4701EF3-6531-4C1E-ADD0-4AF498E153B8}"/>
                  </a:ext>
                </a:extLst>
              </p14:cNvPr>
              <p14:cNvContentPartPr/>
              <p14:nvPr>
                <p:extLst>
                  <p:ext uri="{42D2F446-02D8-4167-A562-619A0277C38B}">
                    <p15:isNarration xmlns:p15="http://schemas.microsoft.com/office/powerpoint/2012/main" val="1"/>
                  </p:ext>
                </p:extLst>
              </p14:nvPr>
            </p14:nvContentPartPr>
            <p14:xfrm>
              <a:off x="1535040" y="1535400"/>
              <a:ext cx="3771360" cy="1702080"/>
            </p14:xfrm>
          </p:contentPart>
        </mc:Choice>
        <mc:Fallback xmlns="">
          <p:pic>
            <p:nvPicPr>
              <p:cNvPr id="3" name="Input penna 2">
                <a:extLst>
                  <a:ext uri="{FF2B5EF4-FFF2-40B4-BE49-F238E27FC236}">
                    <a16:creationId xmlns:a16="http://schemas.microsoft.com/office/drawing/2014/main" id="{E4701EF3-6531-4C1E-ADD0-4AF498E153B8}"/>
                  </a:ext>
                </a:extLst>
              </p:cNvPr>
              <p:cNvPicPr>
                <a:picLocks noGrp="1" noRot="1" noChangeAspect="1" noMove="1" noResize="1" noEditPoints="1" noAdjustHandles="1" noChangeArrowheads="1" noChangeShapeType="1"/>
              </p:cNvPicPr>
              <p:nvPr/>
            </p:nvPicPr>
            <p:blipFill>
              <a:blip r:embed="rId12"/>
              <a:stretch>
                <a:fillRect/>
              </a:stretch>
            </p:blipFill>
            <p:spPr>
              <a:xfrm>
                <a:off x="1525680" y="1526040"/>
                <a:ext cx="3790080" cy="172080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47345"/>
    </mc:Choice>
    <mc:Fallback xmlns="">
      <p:transition spd="slow" advTm="47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md type="call" cmd="playFrom(0.0)">
                                      <p:cBhvr>
                                        <p:cTn id="7"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5">
            <a:extLst>
              <a:ext uri="{FF2B5EF4-FFF2-40B4-BE49-F238E27FC236}">
                <a16:creationId xmlns:a16="http://schemas.microsoft.com/office/drawing/2014/main" id="{B39EF772-9AF7-4272-B17D-3B5279824431}"/>
              </a:ext>
            </a:extLst>
          </p:cNvPr>
          <p:cNvGraphicFramePr>
            <a:graphicFrameLocks noChangeAspect="1"/>
          </p:cNvGraphicFramePr>
          <p:nvPr/>
        </p:nvGraphicFramePr>
        <p:xfrm>
          <a:off x="0" y="2162175"/>
          <a:ext cx="6858000" cy="5489575"/>
        </p:xfrm>
        <a:graphic>
          <a:graphicData uri="http://schemas.openxmlformats.org/presentationml/2006/ole">
            <mc:AlternateContent xmlns:mc="http://schemas.openxmlformats.org/markup-compatibility/2006">
              <mc:Choice xmlns:v="urn:schemas-microsoft-com:vml" Requires="v">
                <p:oleObj spid="_x0000_s3093" name="Image" r:id="rId3" imgW="6509990" imgH="7625466" progId="Photoshop.Image.8">
                  <p:embed/>
                </p:oleObj>
              </mc:Choice>
              <mc:Fallback>
                <p:oleObj name="Image" r:id="rId3" imgW="6509990" imgH="7625466" progId="Photoshop.Image.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t="31660"/>
                      <a:stretch>
                        <a:fillRect/>
                      </a:stretch>
                    </p:blipFill>
                    <p:spPr bwMode="auto">
                      <a:xfrm>
                        <a:off x="0" y="2162175"/>
                        <a:ext cx="6858000" cy="548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Text Box 6">
            <a:extLst>
              <a:ext uri="{FF2B5EF4-FFF2-40B4-BE49-F238E27FC236}">
                <a16:creationId xmlns:a16="http://schemas.microsoft.com/office/drawing/2014/main" id="{7078FFE7-42F9-4E18-9522-D91AA0F3E21A}"/>
              </a:ext>
            </a:extLst>
          </p:cNvPr>
          <p:cNvSpPr txBox="1">
            <a:spLocks noChangeArrowheads="1"/>
          </p:cNvSpPr>
          <p:nvPr/>
        </p:nvSpPr>
        <p:spPr bwMode="auto">
          <a:xfrm>
            <a:off x="858043" y="546932"/>
            <a:ext cx="5141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dirty="0">
                <a:latin typeface="Comic Sans MS" panose="030F0702030302020204" pitchFamily="66" charset="0"/>
              </a:rPr>
              <a:t>Specializzazioni degli </a:t>
            </a:r>
            <a:r>
              <a:rPr lang="it-IT" altLang="it-IT" dirty="0" err="1">
                <a:latin typeface="Comic Sans MS" panose="030F0702030302020204" pitchFamily="66" charset="0"/>
              </a:rPr>
              <a:t>Heterostraci</a:t>
            </a:r>
            <a:endParaRPr lang="it-IT" altLang="it-IT" dirty="0">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82002"/>
    </mc:Choice>
    <mc:Fallback xmlns="">
      <p:transition spd="slow" advTm="8200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LoganelliaTransfSeries">
            <a:extLst>
              <a:ext uri="{FF2B5EF4-FFF2-40B4-BE49-F238E27FC236}">
                <a16:creationId xmlns:a16="http://schemas.microsoft.com/office/drawing/2014/main" id="{26691006-1AC0-46AC-AF50-34337DB68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825625"/>
            <a:ext cx="65341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6">
            <a:extLst>
              <a:ext uri="{FF2B5EF4-FFF2-40B4-BE49-F238E27FC236}">
                <a16:creationId xmlns:a16="http://schemas.microsoft.com/office/drawing/2014/main" id="{2D2FD44D-4142-4D39-ABD5-2B0EF6ABBF2F}"/>
              </a:ext>
            </a:extLst>
          </p:cNvPr>
          <p:cNvSpPr txBox="1">
            <a:spLocks noChangeArrowheads="1"/>
          </p:cNvSpPr>
          <p:nvPr/>
        </p:nvSpPr>
        <p:spPr bwMode="auto">
          <a:xfrm>
            <a:off x="2552700" y="1241425"/>
            <a:ext cx="1716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b="1">
                <a:latin typeface="Comic Sans MS" panose="030F0702030302020204" pitchFamily="66" charset="0"/>
              </a:rPr>
              <a:t>Thelodonti</a:t>
            </a:r>
          </a:p>
        </p:txBody>
      </p:sp>
      <p:sp>
        <p:nvSpPr>
          <p:cNvPr id="28676" name="Text Box 7">
            <a:extLst>
              <a:ext uri="{FF2B5EF4-FFF2-40B4-BE49-F238E27FC236}">
                <a16:creationId xmlns:a16="http://schemas.microsoft.com/office/drawing/2014/main" id="{12C92F85-1B08-4760-9762-8460C3FAF4E9}"/>
              </a:ext>
            </a:extLst>
          </p:cNvPr>
          <p:cNvSpPr txBox="1">
            <a:spLocks noChangeArrowheads="1"/>
          </p:cNvSpPr>
          <p:nvPr/>
        </p:nvSpPr>
        <p:spPr bwMode="auto">
          <a:xfrm>
            <a:off x="174625" y="3022600"/>
            <a:ext cx="60118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2000">
                <a:latin typeface="Comic Sans MS" panose="030F0702030302020204" pitchFamily="66" charset="0"/>
              </a:rPr>
              <a:t>Affinità incerte, dentelli isolati simili alle scaglie placoidi, strutture simili alle pinne pettorali pari e pelviche ed un vero stomaco</a:t>
            </a:r>
          </a:p>
        </p:txBody>
      </p:sp>
      <p:pic>
        <p:nvPicPr>
          <p:cNvPr id="28677" name="Picture 9" descr="19980709-fishwholebody">
            <a:extLst>
              <a:ext uri="{FF2B5EF4-FFF2-40B4-BE49-F238E27FC236}">
                <a16:creationId xmlns:a16="http://schemas.microsoft.com/office/drawing/2014/main" id="{8D50F840-CA49-4483-88A9-C44202148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408305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1" descr="Paleozoic Fork-Tailed Thelodont">
            <a:extLst>
              <a:ext uri="{FF2B5EF4-FFF2-40B4-BE49-F238E27FC236}">
                <a16:creationId xmlns:a16="http://schemas.microsoft.com/office/drawing/2014/main" id="{113A9B36-1313-4BB8-8C7E-B98BAB10FA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650" y="6691313"/>
            <a:ext cx="6240463"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2">
            <a:extLst>
              <a:ext uri="{FF2B5EF4-FFF2-40B4-BE49-F238E27FC236}">
                <a16:creationId xmlns:a16="http://schemas.microsoft.com/office/drawing/2014/main" id="{BA8C1BE5-EE44-4969-A9CE-7D0E12A8F0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000" y="4221163"/>
            <a:ext cx="3048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 Box 13">
            <a:extLst>
              <a:ext uri="{FF2B5EF4-FFF2-40B4-BE49-F238E27FC236}">
                <a16:creationId xmlns:a16="http://schemas.microsoft.com/office/drawing/2014/main" id="{AC1E97B3-445B-4E90-B320-2966A6BC1D86}"/>
              </a:ext>
            </a:extLst>
          </p:cNvPr>
          <p:cNvSpPr txBox="1">
            <a:spLocks noChangeArrowheads="1"/>
          </p:cNvSpPr>
          <p:nvPr/>
        </p:nvSpPr>
        <p:spPr bwMode="auto">
          <a:xfrm>
            <a:off x="4772025" y="6684963"/>
            <a:ext cx="1566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a:solidFill>
                  <a:schemeClr val="bg1"/>
                </a:solidFill>
                <a:latin typeface="Comic Sans MS" panose="030F0702030302020204" pitchFamily="66" charset="0"/>
              </a:rPr>
              <a:t>Loganellia</a:t>
            </a:r>
          </a:p>
        </p:txBody>
      </p:sp>
    </p:spTree>
  </p:cSld>
  <p:clrMapOvr>
    <a:masterClrMapping/>
  </p:clrMapOvr>
  <mc:AlternateContent xmlns:mc="http://schemas.openxmlformats.org/markup-compatibility/2006" xmlns:p14="http://schemas.microsoft.com/office/powerpoint/2010/main">
    <mc:Choice Requires="p14">
      <p:transition spd="slow" p14:dur="2000" advTm="75442"/>
    </mc:Choice>
    <mc:Fallback xmlns="">
      <p:transition spd="slow" advTm="7544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8" name="Text Box 12">
            <a:extLst>
              <a:ext uri="{FF2B5EF4-FFF2-40B4-BE49-F238E27FC236}">
                <a16:creationId xmlns:a16="http://schemas.microsoft.com/office/drawing/2014/main" id="{43052600-B695-4C1E-BA56-498770AEC6CB}"/>
              </a:ext>
            </a:extLst>
          </p:cNvPr>
          <p:cNvSpPr txBox="1">
            <a:spLocks noChangeArrowheads="1"/>
          </p:cNvSpPr>
          <p:nvPr/>
        </p:nvSpPr>
        <p:spPr bwMode="auto">
          <a:xfrm>
            <a:off x="190500" y="893763"/>
            <a:ext cx="4062413" cy="3200400"/>
          </a:xfrm>
          <a:prstGeom prst="rect">
            <a:avLst/>
          </a:prstGeom>
          <a:noFill/>
          <a:ln w="9525">
            <a:noFill/>
            <a:miter lim="800000"/>
            <a:headEnd/>
            <a:tailEnd/>
          </a:ln>
          <a:effectLst/>
        </p:spPr>
        <p:txBody>
          <a:bodyPr wrap="none">
            <a:spAutoFit/>
          </a:bodyPr>
          <a:lstStyle/>
          <a:p>
            <a:pPr>
              <a:defRPr/>
            </a:pPr>
            <a:r>
              <a:rPr lang="it-IT" sz="3200" b="1">
                <a:solidFill>
                  <a:srgbClr val="A50021"/>
                </a:solidFill>
                <a:effectLst>
                  <a:outerShdw blurRad="38100" dist="38100" dir="2700000" algn="tl">
                    <a:srgbClr val="C0C0C0"/>
                  </a:outerShdw>
                </a:effectLst>
                <a:latin typeface="Comic Sans MS" pitchFamily="66" charset="0"/>
              </a:rPr>
              <a:t>Cephalaspidomorpha</a:t>
            </a:r>
          </a:p>
          <a:p>
            <a:pPr>
              <a:defRPr/>
            </a:pPr>
            <a:endParaRPr lang="it-IT" sz="2000" b="1">
              <a:solidFill>
                <a:srgbClr val="000066"/>
              </a:solidFill>
              <a:effectLst>
                <a:outerShdw blurRad="38100" dist="38100" dir="2700000" algn="tl">
                  <a:srgbClr val="C0C0C0"/>
                </a:outerShdw>
              </a:effectLst>
              <a:latin typeface="Comic Sans MS" pitchFamily="66" charset="0"/>
            </a:endParaRPr>
          </a:p>
          <a:p>
            <a:pPr>
              <a:defRPr/>
            </a:pPr>
            <a:endParaRPr lang="it-IT" sz="2000" b="1">
              <a:solidFill>
                <a:srgbClr val="000066"/>
              </a:solidFill>
              <a:effectLst>
                <a:outerShdw blurRad="38100" dist="38100" dir="2700000" algn="tl">
                  <a:srgbClr val="C0C0C0"/>
                </a:outerShdw>
              </a:effectLst>
              <a:latin typeface="Comic Sans MS" pitchFamily="66" charset="0"/>
            </a:endParaRPr>
          </a:p>
          <a:p>
            <a:pPr>
              <a:defRPr/>
            </a:pPr>
            <a:endParaRPr lang="it-IT" sz="2000" b="1">
              <a:solidFill>
                <a:srgbClr val="000066"/>
              </a:solidFill>
              <a:effectLst>
                <a:outerShdw blurRad="38100" dist="38100" dir="2700000" algn="tl">
                  <a:srgbClr val="C0C0C0"/>
                </a:outerShdw>
              </a:effectLst>
              <a:latin typeface="Comic Sans MS" pitchFamily="66" charset="0"/>
            </a:endParaRPr>
          </a:p>
          <a:p>
            <a:pPr>
              <a:defRPr/>
            </a:pPr>
            <a:r>
              <a:rPr lang="it-IT" sz="2000" b="1">
                <a:solidFill>
                  <a:srgbClr val="000066"/>
                </a:solidFill>
                <a:effectLst>
                  <a:outerShdw blurRad="38100" dist="38100" dir="2700000" algn="tl">
                    <a:srgbClr val="C0C0C0"/>
                  </a:outerShdw>
                </a:effectLst>
                <a:latin typeface="Comic Sans MS" pitchFamily="66" charset="0"/>
              </a:rPr>
              <a:t>Osteostraci</a:t>
            </a:r>
          </a:p>
          <a:p>
            <a:pPr>
              <a:defRPr/>
            </a:pPr>
            <a:r>
              <a:rPr lang="it-IT" sz="2000" b="1">
                <a:solidFill>
                  <a:srgbClr val="000066"/>
                </a:solidFill>
                <a:effectLst>
                  <a:outerShdw blurRad="38100" dist="38100" dir="2700000" algn="tl">
                    <a:srgbClr val="C0C0C0"/>
                  </a:outerShdw>
                </a:effectLst>
                <a:latin typeface="Comic Sans MS" pitchFamily="66" charset="0"/>
              </a:rPr>
              <a:t>Anaspidi</a:t>
            </a:r>
          </a:p>
          <a:p>
            <a:pPr>
              <a:defRPr/>
            </a:pPr>
            <a:r>
              <a:rPr lang="it-IT" sz="2000" b="1">
                <a:solidFill>
                  <a:srgbClr val="000066"/>
                </a:solidFill>
                <a:effectLst>
                  <a:outerShdw blurRad="38100" dist="38100" dir="2700000" algn="tl">
                    <a:srgbClr val="C0C0C0"/>
                  </a:outerShdw>
                </a:effectLst>
                <a:latin typeface="Comic Sans MS" pitchFamily="66" charset="0"/>
              </a:rPr>
              <a:t>Galeaspidi</a:t>
            </a:r>
          </a:p>
          <a:p>
            <a:pPr>
              <a:defRPr/>
            </a:pPr>
            <a:r>
              <a:rPr lang="it-IT" sz="2000" b="1">
                <a:solidFill>
                  <a:srgbClr val="000066"/>
                </a:solidFill>
                <a:effectLst>
                  <a:outerShdw blurRad="38100" dist="38100" dir="2700000" algn="tl">
                    <a:srgbClr val="C0C0C0"/>
                  </a:outerShdw>
                </a:effectLst>
                <a:latin typeface="Comic Sans MS" pitchFamily="66" charset="0"/>
              </a:rPr>
              <a:t>Pituriaspidi</a:t>
            </a:r>
            <a:endParaRPr lang="it-IT" sz="3200" b="1">
              <a:solidFill>
                <a:srgbClr val="A50021"/>
              </a:solidFill>
              <a:effectLst>
                <a:outerShdw blurRad="38100" dist="38100" dir="2700000" algn="tl">
                  <a:srgbClr val="C0C0C0"/>
                </a:outerShdw>
              </a:effectLst>
              <a:latin typeface="Comic Sans MS" pitchFamily="66" charset="0"/>
            </a:endParaRPr>
          </a:p>
          <a:p>
            <a:pPr>
              <a:defRPr/>
            </a:pPr>
            <a:endParaRPr lang="it-IT" sz="3200" b="1">
              <a:solidFill>
                <a:srgbClr val="A50021"/>
              </a:solidFill>
              <a:effectLst>
                <a:outerShdw blurRad="38100" dist="38100" dir="2700000" algn="tl">
                  <a:srgbClr val="C0C0C0"/>
                </a:outerShdw>
              </a:effectLst>
              <a:latin typeface="Comic Sans MS" pitchFamily="66" charset="0"/>
            </a:endParaRPr>
          </a:p>
        </p:txBody>
      </p:sp>
      <p:sp>
        <p:nvSpPr>
          <p:cNvPr id="29699" name="Text Box 13">
            <a:extLst>
              <a:ext uri="{FF2B5EF4-FFF2-40B4-BE49-F238E27FC236}">
                <a16:creationId xmlns:a16="http://schemas.microsoft.com/office/drawing/2014/main" id="{55CDE762-D1C7-4D2C-B125-33657BDC4030}"/>
              </a:ext>
            </a:extLst>
          </p:cNvPr>
          <p:cNvSpPr txBox="1">
            <a:spLocks noChangeArrowheads="1"/>
          </p:cNvSpPr>
          <p:nvPr/>
        </p:nvSpPr>
        <p:spPr bwMode="auto">
          <a:xfrm>
            <a:off x="314325" y="1460500"/>
            <a:ext cx="4784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a:latin typeface="Comic Sans MS" panose="030F0702030302020204" pitchFamily="66" charset="0"/>
              </a:rPr>
              <a:t>Unica apertura nasale: monorinia</a:t>
            </a:r>
          </a:p>
        </p:txBody>
      </p:sp>
      <p:pic>
        <p:nvPicPr>
          <p:cNvPr id="29700" name="Picture 15" descr="taxon links">
            <a:extLst>
              <a:ext uri="{FF2B5EF4-FFF2-40B4-BE49-F238E27FC236}">
                <a16:creationId xmlns:a16="http://schemas.microsoft.com/office/drawing/2014/main" id="{DBCB5FBE-50F9-486E-872F-05D87B33A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4968875"/>
            <a:ext cx="68580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16">
            <a:extLst>
              <a:ext uri="{FF2B5EF4-FFF2-40B4-BE49-F238E27FC236}">
                <a16:creationId xmlns:a16="http://schemas.microsoft.com/office/drawing/2014/main" id="{16A09E2D-F2F4-4BF9-808F-5EAF620646CD}"/>
              </a:ext>
            </a:extLst>
          </p:cNvPr>
          <p:cNvSpPr>
            <a:spLocks noChangeArrowheads="1"/>
          </p:cNvSpPr>
          <p:nvPr/>
        </p:nvSpPr>
        <p:spPr bwMode="auto">
          <a:xfrm>
            <a:off x="4594225" y="6230938"/>
            <a:ext cx="114300" cy="10922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02" name="Rectangle 17">
            <a:extLst>
              <a:ext uri="{FF2B5EF4-FFF2-40B4-BE49-F238E27FC236}">
                <a16:creationId xmlns:a16="http://schemas.microsoft.com/office/drawing/2014/main" id="{07D647CD-84BB-4965-AF29-EB32D40BD5F3}"/>
              </a:ext>
            </a:extLst>
          </p:cNvPr>
          <p:cNvSpPr>
            <a:spLocks noChangeArrowheads="1"/>
          </p:cNvSpPr>
          <p:nvPr/>
        </p:nvSpPr>
        <p:spPr bwMode="auto">
          <a:xfrm>
            <a:off x="4654550" y="6618288"/>
            <a:ext cx="2203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600" b="1">
                <a:latin typeface="Arial" panose="020B0604020202020204" pitchFamily="34" charset="0"/>
              </a:rPr>
              <a:t>Cephalaspidomorphi</a:t>
            </a:r>
          </a:p>
        </p:txBody>
      </p:sp>
    </p:spTree>
  </p:cSld>
  <p:clrMapOvr>
    <a:masterClrMapping/>
  </p:clrMapOvr>
  <mc:AlternateContent xmlns:mc="http://schemas.openxmlformats.org/markup-compatibility/2006" xmlns:p14="http://schemas.microsoft.com/office/powerpoint/2010/main">
    <mc:Choice Requires="p14">
      <p:transition spd="slow" p14:dur="2000" advTm="41180"/>
    </mc:Choice>
    <mc:Fallback xmlns="">
      <p:transition spd="slow" advTm="4118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a:extLst>
              <a:ext uri="{FF2B5EF4-FFF2-40B4-BE49-F238E27FC236}">
                <a16:creationId xmlns:a16="http://schemas.microsoft.com/office/drawing/2014/main" id="{51908939-D35C-4E74-A6D6-367565C39243}"/>
              </a:ext>
            </a:extLst>
          </p:cNvPr>
          <p:cNvSpPr txBox="1">
            <a:spLocks noChangeArrowheads="1"/>
          </p:cNvSpPr>
          <p:nvPr/>
        </p:nvSpPr>
        <p:spPr bwMode="auto">
          <a:xfrm>
            <a:off x="171450" y="474663"/>
            <a:ext cx="6427788" cy="2592387"/>
          </a:xfrm>
          <a:prstGeom prst="rect">
            <a:avLst/>
          </a:prstGeom>
          <a:noFill/>
          <a:ln w="9525">
            <a:noFill/>
            <a:miter lim="800000"/>
            <a:headEnd/>
            <a:tailEnd/>
          </a:ln>
          <a:effectLst/>
        </p:spPr>
        <p:txBody>
          <a:bodyPr>
            <a:spAutoFit/>
          </a:bodyPr>
          <a:lstStyle/>
          <a:p>
            <a:pPr>
              <a:defRPr/>
            </a:pPr>
            <a:r>
              <a:rPr lang="it-IT" sz="3200" b="1" dirty="0" err="1">
                <a:effectLst>
                  <a:outerShdw blurRad="38100" dist="38100" dir="2700000" algn="tl">
                    <a:srgbClr val="C0C0C0"/>
                  </a:outerShdw>
                </a:effectLst>
                <a:latin typeface="Comic Sans MS" pitchFamily="66" charset="0"/>
              </a:rPr>
              <a:t>Cephalaspidomorpha</a:t>
            </a:r>
            <a:endParaRPr lang="it-IT" sz="3200" b="1" dirty="0">
              <a:effectLst>
                <a:outerShdw blurRad="38100" dist="38100" dir="2700000" algn="tl">
                  <a:srgbClr val="C0C0C0"/>
                </a:outerShdw>
              </a:effectLst>
              <a:latin typeface="Comic Sans MS" pitchFamily="66" charset="0"/>
            </a:endParaRPr>
          </a:p>
          <a:p>
            <a:pPr>
              <a:defRPr/>
            </a:pPr>
            <a:endParaRPr lang="it-IT" sz="3200" b="1" dirty="0">
              <a:effectLst>
                <a:outerShdw blurRad="38100" dist="38100" dir="2700000" algn="tl">
                  <a:srgbClr val="C0C0C0"/>
                </a:outerShdw>
              </a:effectLst>
              <a:latin typeface="Comic Sans MS" pitchFamily="66" charset="0"/>
            </a:endParaRPr>
          </a:p>
          <a:p>
            <a:pPr>
              <a:defRPr/>
            </a:pPr>
            <a:r>
              <a:rPr lang="it-IT" sz="2000" dirty="0" err="1">
                <a:effectLst>
                  <a:outerShdw blurRad="38100" dist="38100" dir="2700000" algn="tl">
                    <a:srgbClr val="C0C0C0"/>
                  </a:outerShdw>
                </a:effectLst>
                <a:latin typeface="Comic Sans MS" pitchFamily="66" charset="0"/>
              </a:rPr>
              <a:t>Galeaspida</a:t>
            </a:r>
            <a:r>
              <a:rPr lang="it-IT" sz="2000" dirty="0">
                <a:effectLst>
                  <a:outerShdw blurRad="38100" dist="38100" dir="2700000" algn="tl">
                    <a:srgbClr val="C0C0C0"/>
                  </a:outerShdw>
                </a:effectLst>
                <a:latin typeface="Comic Sans MS" pitchFamily="66" charset="0"/>
              </a:rPr>
              <a:t> </a:t>
            </a:r>
          </a:p>
          <a:p>
            <a:pPr>
              <a:defRPr/>
            </a:pPr>
            <a:r>
              <a:rPr lang="it-IT" sz="1600" dirty="0">
                <a:effectLst>
                  <a:outerShdw blurRad="38100" dist="38100" dir="2700000" algn="tl">
                    <a:srgbClr val="C0C0C0"/>
                  </a:outerShdw>
                </a:effectLst>
                <a:latin typeface="Comic Sans MS" pitchFamily="66" charset="0"/>
              </a:rPr>
              <a:t>assenza di pinne pari</a:t>
            </a:r>
          </a:p>
          <a:p>
            <a:pPr>
              <a:defRPr/>
            </a:pPr>
            <a:r>
              <a:rPr lang="it-IT" sz="1600" dirty="0">
                <a:effectLst>
                  <a:outerShdw blurRad="38100" dist="38100" dir="2700000" algn="tl">
                    <a:srgbClr val="C0C0C0"/>
                  </a:outerShdw>
                </a:effectLst>
                <a:latin typeface="Comic Sans MS" pitchFamily="66" charset="0"/>
              </a:rPr>
              <a:t>grande apertura mediana nello scudo cefalico in comunicazione con il faringe (olfatto e ventilazione)</a:t>
            </a:r>
          </a:p>
          <a:p>
            <a:pPr>
              <a:defRPr/>
            </a:pPr>
            <a:endParaRPr lang="it-IT" sz="3200" b="1" dirty="0">
              <a:effectLst>
                <a:outerShdw blurRad="38100" dist="38100" dir="2700000" algn="tl">
                  <a:srgbClr val="C0C0C0"/>
                </a:outerShdw>
              </a:effectLst>
              <a:latin typeface="Comic Sans MS" pitchFamily="66" charset="0"/>
            </a:endParaRPr>
          </a:p>
        </p:txBody>
      </p:sp>
      <p:sp>
        <p:nvSpPr>
          <p:cNvPr id="55301" name="Rectangle 5">
            <a:extLst>
              <a:ext uri="{FF2B5EF4-FFF2-40B4-BE49-F238E27FC236}">
                <a16:creationId xmlns:a16="http://schemas.microsoft.com/office/drawing/2014/main" id="{7B3E1246-5548-4D7B-9419-FFD49A8D6817}"/>
              </a:ext>
            </a:extLst>
          </p:cNvPr>
          <p:cNvSpPr>
            <a:spLocks noChangeArrowheads="1"/>
          </p:cNvSpPr>
          <p:nvPr/>
        </p:nvSpPr>
        <p:spPr bwMode="auto">
          <a:xfrm>
            <a:off x="177800" y="2478088"/>
            <a:ext cx="4757738" cy="581025"/>
          </a:xfrm>
          <a:prstGeom prst="rect">
            <a:avLst/>
          </a:prstGeom>
          <a:noFill/>
          <a:ln w="9525">
            <a:noFill/>
            <a:miter lim="800000"/>
            <a:headEnd/>
            <a:tailEnd/>
          </a:ln>
          <a:effectLst/>
        </p:spPr>
        <p:txBody>
          <a:bodyPr anchor="ctr">
            <a:spAutoFit/>
          </a:bodyPr>
          <a:lstStyle/>
          <a:p>
            <a:pPr>
              <a:defRPr/>
            </a:pPr>
            <a:r>
              <a:rPr lang="it-IT" sz="1600" dirty="0">
                <a:effectLst>
                  <a:outerShdw blurRad="38100" dist="38100" dir="2700000" algn="tl">
                    <a:srgbClr val="C0C0C0"/>
                  </a:outerShdw>
                </a:effectLst>
                <a:latin typeface="Comic Sans MS" pitchFamily="66" charset="0"/>
              </a:rPr>
              <a:t>sono i vertebrati con il maggior numero di fessure branchiali (circa 40). </a:t>
            </a:r>
          </a:p>
        </p:txBody>
      </p:sp>
      <p:pic>
        <p:nvPicPr>
          <p:cNvPr id="30724" name="Picture 10" descr="galeaspida">
            <a:extLst>
              <a:ext uri="{FF2B5EF4-FFF2-40B4-BE49-F238E27FC236}">
                <a16:creationId xmlns:a16="http://schemas.microsoft.com/office/drawing/2014/main" id="{E4DA9459-3305-4A27-9346-418375506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13" y="3275013"/>
            <a:ext cx="5711825"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2955"/>
    </mc:Choice>
    <mc:Fallback xmlns="">
      <p:transition spd="slow" advTm="5295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4">
            <a:extLst>
              <a:ext uri="{FF2B5EF4-FFF2-40B4-BE49-F238E27FC236}">
                <a16:creationId xmlns:a16="http://schemas.microsoft.com/office/drawing/2014/main" id="{A55E2D8C-AC5F-4C22-8ECD-94A443286D4E}"/>
              </a:ext>
            </a:extLst>
          </p:cNvPr>
          <p:cNvSpPr>
            <a:spLocks noChangeArrowheads="1"/>
          </p:cNvSpPr>
          <p:nvPr/>
        </p:nvSpPr>
        <p:spPr bwMode="auto">
          <a:xfrm>
            <a:off x="133350" y="966788"/>
            <a:ext cx="3429000" cy="1187450"/>
          </a:xfrm>
          <a:prstGeom prst="rect">
            <a:avLst/>
          </a:prstGeom>
          <a:noFill/>
          <a:ln w="9525">
            <a:noFill/>
            <a:miter lim="800000"/>
            <a:headEnd/>
            <a:tailEnd/>
          </a:ln>
          <a:effectLst/>
        </p:spPr>
        <p:txBody>
          <a:bodyPr>
            <a:spAutoFit/>
          </a:bodyPr>
          <a:lstStyle/>
          <a:p>
            <a:pPr>
              <a:defRPr/>
            </a:pPr>
            <a:r>
              <a:rPr lang="it-IT" b="1" dirty="0" err="1">
                <a:solidFill>
                  <a:srgbClr val="A50021"/>
                </a:solidFill>
                <a:effectLst>
                  <a:outerShdw blurRad="38100" dist="38100" dir="2700000" algn="tl">
                    <a:srgbClr val="C0C0C0"/>
                  </a:outerShdw>
                </a:effectLst>
                <a:latin typeface="Comic Sans MS" pitchFamily="66" charset="0"/>
              </a:rPr>
              <a:t>Cephalaspidomorpha</a:t>
            </a:r>
            <a:endParaRPr lang="it-IT" b="1" dirty="0">
              <a:solidFill>
                <a:srgbClr val="A50021"/>
              </a:solidFill>
              <a:effectLst>
                <a:outerShdw blurRad="38100" dist="38100" dir="2700000" algn="tl">
                  <a:srgbClr val="C0C0C0"/>
                </a:outerShdw>
              </a:effectLst>
              <a:latin typeface="Comic Sans MS" pitchFamily="66" charset="0"/>
            </a:endParaRPr>
          </a:p>
          <a:p>
            <a:pPr>
              <a:defRPr/>
            </a:pPr>
            <a:endParaRPr lang="it-IT" b="1" dirty="0">
              <a:solidFill>
                <a:srgbClr val="A50021"/>
              </a:solidFill>
              <a:effectLst>
                <a:outerShdw blurRad="38100" dist="38100" dir="2700000" algn="tl">
                  <a:srgbClr val="C0C0C0"/>
                </a:outerShdw>
              </a:effectLst>
              <a:latin typeface="Comic Sans MS" pitchFamily="66" charset="0"/>
            </a:endParaRPr>
          </a:p>
          <a:p>
            <a:pPr>
              <a:defRPr/>
            </a:pPr>
            <a:r>
              <a:rPr lang="it-IT" dirty="0" err="1">
                <a:solidFill>
                  <a:srgbClr val="000066"/>
                </a:solidFill>
                <a:effectLst>
                  <a:outerShdw blurRad="38100" dist="38100" dir="2700000" algn="tl">
                    <a:srgbClr val="C0C0C0"/>
                  </a:outerShdw>
                </a:effectLst>
                <a:latin typeface="Comic Sans MS" pitchFamily="66" charset="0"/>
              </a:rPr>
              <a:t>Pituriaspidi</a:t>
            </a:r>
            <a:r>
              <a:rPr lang="it-IT" dirty="0">
                <a:latin typeface="Comic Sans MS" pitchFamily="66" charset="0"/>
              </a:rPr>
              <a:t> </a:t>
            </a:r>
          </a:p>
        </p:txBody>
      </p:sp>
      <p:pic>
        <p:nvPicPr>
          <p:cNvPr id="31747" name="Picture 6" descr=" ">
            <a:extLst>
              <a:ext uri="{FF2B5EF4-FFF2-40B4-BE49-F238E27FC236}">
                <a16:creationId xmlns:a16="http://schemas.microsoft.com/office/drawing/2014/main" id="{78D6A699-52E5-4036-BC83-1BC09DC77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2527300"/>
            <a:ext cx="6311900" cy="398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4665"/>
    </mc:Choice>
    <mc:Fallback xmlns="">
      <p:transition spd="slow" advTm="5466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AB3B39E7-26C1-4933-91DC-FE4DEBA48A6D}"/>
              </a:ext>
            </a:extLst>
          </p:cNvPr>
          <p:cNvSpPr>
            <a:spLocks noGrp="1" noChangeArrowheads="1"/>
          </p:cNvSpPr>
          <p:nvPr>
            <p:ph type="title"/>
          </p:nvPr>
        </p:nvSpPr>
        <p:spPr>
          <a:xfrm>
            <a:off x="142875" y="1908175"/>
            <a:ext cx="5829300" cy="1524000"/>
          </a:xfrm>
        </p:spPr>
        <p:txBody>
          <a:bodyPr/>
          <a:lstStyle/>
          <a:p>
            <a:pPr algn="l" eaLnBrk="1" hangingPunct="1"/>
            <a:r>
              <a:rPr lang="it-IT" altLang="it-IT" sz="1600">
                <a:latin typeface="Comic Sans MS" panose="030F0702030302020204" pitchFamily="66" charset="0"/>
              </a:rPr>
              <a:t>At least one large, tri-radiate spine behind the series of the gill openings. </a:t>
            </a:r>
            <a:br>
              <a:rPr lang="it-IT" altLang="it-IT" sz="1600">
                <a:latin typeface="Comic Sans MS" panose="030F0702030302020204" pitchFamily="66" charset="0"/>
              </a:rPr>
            </a:br>
            <a:endParaRPr lang="it-IT" altLang="it-IT" sz="1600">
              <a:latin typeface="Comic Sans MS" panose="030F0702030302020204" pitchFamily="66" charset="0"/>
            </a:endParaRPr>
          </a:p>
        </p:txBody>
      </p:sp>
      <p:sp>
        <p:nvSpPr>
          <p:cNvPr id="56324" name="Text Box 4">
            <a:extLst>
              <a:ext uri="{FF2B5EF4-FFF2-40B4-BE49-F238E27FC236}">
                <a16:creationId xmlns:a16="http://schemas.microsoft.com/office/drawing/2014/main" id="{B11E3A3C-0895-49D1-B12A-59AEBADDB364}"/>
              </a:ext>
            </a:extLst>
          </p:cNvPr>
          <p:cNvSpPr txBox="1">
            <a:spLocks noChangeArrowheads="1"/>
          </p:cNvSpPr>
          <p:nvPr/>
        </p:nvSpPr>
        <p:spPr bwMode="auto">
          <a:xfrm>
            <a:off x="152400" y="828675"/>
            <a:ext cx="4062413" cy="884238"/>
          </a:xfrm>
          <a:prstGeom prst="rect">
            <a:avLst/>
          </a:prstGeom>
          <a:noFill/>
          <a:ln w="9525">
            <a:noFill/>
            <a:miter lim="800000"/>
            <a:headEnd/>
            <a:tailEnd/>
          </a:ln>
          <a:effectLst/>
        </p:spPr>
        <p:txBody>
          <a:bodyPr wrap="none">
            <a:spAutoFit/>
          </a:bodyPr>
          <a:lstStyle/>
          <a:p>
            <a:pPr>
              <a:defRPr/>
            </a:pPr>
            <a:r>
              <a:rPr lang="it-IT" sz="3200" b="1">
                <a:solidFill>
                  <a:srgbClr val="A50021"/>
                </a:solidFill>
                <a:effectLst>
                  <a:outerShdw blurRad="38100" dist="38100" dir="2700000" algn="tl">
                    <a:srgbClr val="C0C0C0"/>
                  </a:outerShdw>
                </a:effectLst>
                <a:latin typeface="Comic Sans MS" pitchFamily="66" charset="0"/>
              </a:rPr>
              <a:t>Cephalaspidomorpha</a:t>
            </a:r>
          </a:p>
          <a:p>
            <a:pPr>
              <a:defRPr/>
            </a:pPr>
            <a:r>
              <a:rPr lang="it-IT" sz="2000" b="1">
                <a:solidFill>
                  <a:srgbClr val="000066"/>
                </a:solidFill>
                <a:effectLst>
                  <a:outerShdw blurRad="38100" dist="38100" dir="2700000" algn="tl">
                    <a:srgbClr val="C0C0C0"/>
                  </a:outerShdw>
                </a:effectLst>
                <a:latin typeface="Comic Sans MS" pitchFamily="66" charset="0"/>
              </a:rPr>
              <a:t>Anaspidi</a:t>
            </a:r>
            <a:endParaRPr lang="it-IT" sz="3200" b="1">
              <a:solidFill>
                <a:srgbClr val="A50021"/>
              </a:solidFill>
              <a:effectLst>
                <a:outerShdw blurRad="38100" dist="38100" dir="2700000" algn="tl">
                  <a:srgbClr val="C0C0C0"/>
                </a:outerShdw>
              </a:effectLst>
              <a:latin typeface="Comic Sans MS" pitchFamily="66" charset="0"/>
            </a:endParaRPr>
          </a:p>
        </p:txBody>
      </p:sp>
      <p:pic>
        <p:nvPicPr>
          <p:cNvPr id="32772" name="Picture 5">
            <a:extLst>
              <a:ext uri="{FF2B5EF4-FFF2-40B4-BE49-F238E27FC236}">
                <a16:creationId xmlns:a16="http://schemas.microsoft.com/office/drawing/2014/main" id="{E7448D2B-A76C-4DC5-95A9-63804BC061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0888" y="3144838"/>
            <a:ext cx="5362575" cy="2733675"/>
          </a:xfrm>
          <a:solidFill>
            <a:srgbClr val="11C741"/>
          </a:solidFill>
        </p:spPr>
      </p:pic>
      <p:sp>
        <p:nvSpPr>
          <p:cNvPr id="32773" name="Rectangle 7">
            <a:extLst>
              <a:ext uri="{FF2B5EF4-FFF2-40B4-BE49-F238E27FC236}">
                <a16:creationId xmlns:a16="http://schemas.microsoft.com/office/drawing/2014/main" id="{2D87C621-75DA-41FE-BA7B-A5C1FD226974}"/>
              </a:ext>
            </a:extLst>
          </p:cNvPr>
          <p:cNvSpPr>
            <a:spLocks noChangeArrowheads="1"/>
          </p:cNvSpPr>
          <p:nvPr/>
        </p:nvSpPr>
        <p:spPr bwMode="auto">
          <a:xfrm>
            <a:off x="0" y="6242050"/>
            <a:ext cx="6858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200">
                <a:latin typeface="Comic Sans MS" panose="030F0702030302020204" pitchFamily="66" charset="0"/>
              </a:rPr>
              <a:t>Anaspids are characterized by a large, tri-radiate spine (red) posteriorly to the series of branchial openings. Typical anaspids are restricted to the Silurian but some doubtful forms occur in the Late Devonian. It is assumed that the most primitive anaspids, such as Pharyngolepis (top), possessed a long, ribon-shaped, ventrolateral fin-fold (green). More advanced forms, such as Rhyncholepis (bottom), possessed a shorter paired fin-fold (green) and enlarged, spine-shaped, median dorsal scutes. (After Ritchie 1964, 1980.) </a:t>
            </a:r>
          </a:p>
        </p:txBody>
      </p:sp>
    </p:spTree>
  </p:cSld>
  <p:clrMapOvr>
    <a:masterClrMapping/>
  </p:clrMapOvr>
  <mc:AlternateContent xmlns:mc="http://schemas.openxmlformats.org/markup-compatibility/2006" xmlns:p14="http://schemas.microsoft.com/office/powerpoint/2010/main">
    <mc:Choice Requires="p14">
      <p:transition spd="slow" p14:dur="2000" advTm="177671"/>
    </mc:Choice>
    <mc:Fallback xmlns="">
      <p:transition spd="slow" advTm="17767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a:extLst>
              <a:ext uri="{FF2B5EF4-FFF2-40B4-BE49-F238E27FC236}">
                <a16:creationId xmlns:a16="http://schemas.microsoft.com/office/drawing/2014/main" id="{BCFB8B5D-E32C-4F4C-9DDA-062AE5924A5C}"/>
              </a:ext>
            </a:extLst>
          </p:cNvPr>
          <p:cNvSpPr txBox="1">
            <a:spLocks noChangeArrowheads="1"/>
          </p:cNvSpPr>
          <p:nvPr/>
        </p:nvSpPr>
        <p:spPr bwMode="auto">
          <a:xfrm>
            <a:off x="396875" y="720725"/>
            <a:ext cx="61483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200" b="1">
                <a:solidFill>
                  <a:srgbClr val="000066"/>
                </a:solidFill>
                <a:latin typeface="Comic Sans MS" panose="030F0702030302020204" pitchFamily="66" charset="0"/>
              </a:rPr>
              <a:t>Head and backbone of the Early Cambrian vertebrate </a:t>
            </a:r>
            <a:r>
              <a:rPr lang="it-IT" altLang="it-IT" sz="1200" b="1" i="1">
                <a:solidFill>
                  <a:srgbClr val="000066"/>
                </a:solidFill>
                <a:latin typeface="Comic Sans MS" panose="030F0702030302020204" pitchFamily="66" charset="0"/>
              </a:rPr>
              <a:t>Haikouichthys</a:t>
            </a:r>
          </a:p>
          <a:p>
            <a:pPr eaLnBrk="1" hangingPunct="1"/>
            <a:r>
              <a:rPr lang="it-IT" altLang="it-IT" sz="1200" b="1">
                <a:solidFill>
                  <a:srgbClr val="000066"/>
                </a:solidFill>
                <a:latin typeface="Comic Sans MS" panose="030F0702030302020204" pitchFamily="66" charset="0"/>
              </a:rPr>
              <a:t>D.-G. Shu et al., NATURE, 421, 30 JANUARY 2003</a:t>
            </a:r>
          </a:p>
          <a:p>
            <a:pPr eaLnBrk="1" hangingPunct="1"/>
            <a:endParaRPr lang="it-IT" altLang="it-IT" sz="1200" b="1">
              <a:solidFill>
                <a:srgbClr val="000066"/>
              </a:solidFill>
              <a:latin typeface="Comic Sans MS" panose="030F0702030302020204" pitchFamily="66" charset="0"/>
            </a:endParaRPr>
          </a:p>
          <a:p>
            <a:pPr eaLnBrk="1" hangingPunct="1"/>
            <a:endParaRPr lang="it-IT" altLang="it-IT" sz="1200">
              <a:latin typeface="Comic Sans MS" panose="030F0702030302020204" pitchFamily="66" charset="0"/>
            </a:endParaRPr>
          </a:p>
        </p:txBody>
      </p:sp>
      <p:sp>
        <p:nvSpPr>
          <p:cNvPr id="18435" name="Text Box 4">
            <a:extLst>
              <a:ext uri="{FF2B5EF4-FFF2-40B4-BE49-F238E27FC236}">
                <a16:creationId xmlns:a16="http://schemas.microsoft.com/office/drawing/2014/main" id="{D63D7C66-579B-485C-9A95-5E293EDE2DDB}"/>
              </a:ext>
            </a:extLst>
          </p:cNvPr>
          <p:cNvSpPr txBox="1">
            <a:spLocks noChangeArrowheads="1"/>
          </p:cNvSpPr>
          <p:nvPr/>
        </p:nvSpPr>
        <p:spPr bwMode="auto">
          <a:xfrm>
            <a:off x="323850" y="1160463"/>
            <a:ext cx="6637338"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15000"/>
              </a:lnSpc>
            </a:pPr>
            <a:r>
              <a:rPr lang="it-IT" altLang="it-IT" sz="1400" i="1">
                <a:latin typeface="Comic Sans MS" panose="030F0702030302020204" pitchFamily="66" charset="0"/>
              </a:rPr>
              <a:t>Haikouichthys</a:t>
            </a:r>
            <a:r>
              <a:rPr lang="it-IT" altLang="it-IT" sz="1400">
                <a:latin typeface="Comic Sans MS" panose="030F0702030302020204" pitchFamily="66" charset="0"/>
              </a:rPr>
              <a:t> mostra </a:t>
            </a:r>
            <a:r>
              <a:rPr lang="it-IT" altLang="it-IT" sz="1400" u="sng">
                <a:latin typeface="Comic Sans MS" panose="030F0702030302020204" pitchFamily="66" charset="0"/>
              </a:rPr>
              <a:t>differenze significative</a:t>
            </a:r>
            <a:r>
              <a:rPr lang="it-IT" altLang="it-IT" sz="1400">
                <a:latin typeface="Comic Sans MS" panose="030F0702030302020204" pitchFamily="66" charset="0"/>
              </a:rPr>
              <a:t> rispetto a altri agnati fossili:</a:t>
            </a:r>
          </a:p>
          <a:p>
            <a:pPr eaLnBrk="1" hangingPunct="1">
              <a:lnSpc>
                <a:spcPct val="115000"/>
              </a:lnSpc>
              <a:buFontTx/>
              <a:buChar char="•"/>
            </a:pPr>
            <a:r>
              <a:rPr lang="it-IT" altLang="it-IT" sz="1400">
                <a:latin typeface="Comic Sans MS" panose="030F0702030302020204" pitchFamily="66" charset="0"/>
              </a:rPr>
              <a:t>una piccola estensione lobata della testa, con occhi e probabili fossette nasali e quello che appare come una capsula otica.</a:t>
            </a:r>
          </a:p>
          <a:p>
            <a:pPr eaLnBrk="1" hangingPunct="1">
              <a:lnSpc>
                <a:spcPct val="115000"/>
              </a:lnSpc>
              <a:buFontTx/>
              <a:buChar char="•"/>
            </a:pPr>
            <a:r>
              <a:rPr lang="it-IT" altLang="it-IT" sz="1400">
                <a:latin typeface="Comic Sans MS" panose="030F0702030302020204" pitchFamily="66" charset="0"/>
              </a:rPr>
              <a:t>una notocorda con elementi vertebrali separati. </a:t>
            </a:r>
          </a:p>
          <a:p>
            <a:pPr eaLnBrk="1" hangingPunct="1">
              <a:lnSpc>
                <a:spcPct val="115000"/>
              </a:lnSpc>
              <a:buFontTx/>
              <a:buChar char="•"/>
            </a:pPr>
            <a:r>
              <a:rPr lang="it-IT" altLang="it-IT" sz="1400">
                <a:latin typeface="Comic Sans MS" panose="030F0702030302020204" pitchFamily="66" charset="0"/>
              </a:rPr>
              <a:t>L’analisi filogenetica indica che questa specie si colloca tra il gruppo originale dei cranioti.</a:t>
            </a:r>
          </a:p>
          <a:p>
            <a:pPr eaLnBrk="1" hangingPunct="1">
              <a:lnSpc>
                <a:spcPct val="115000"/>
              </a:lnSpc>
              <a:buFontTx/>
              <a:buChar char="•"/>
            </a:pPr>
            <a:r>
              <a:rPr lang="it-IT" altLang="it-IT" sz="1400">
                <a:latin typeface="Comic Sans MS" panose="030F0702030302020204" pitchFamily="66" charset="0"/>
              </a:rPr>
              <a:t>Assenza di dermatoscheletro</a:t>
            </a:r>
          </a:p>
          <a:p>
            <a:pPr eaLnBrk="1" hangingPunct="1">
              <a:lnSpc>
                <a:spcPct val="115000"/>
              </a:lnSpc>
              <a:buFontTx/>
              <a:buChar char="•"/>
            </a:pPr>
            <a:r>
              <a:rPr lang="it-IT" altLang="it-IT" sz="1400" i="1">
                <a:latin typeface="Comic Sans MS" panose="030F0702030302020204" pitchFamily="66" charset="0"/>
              </a:rPr>
              <a:t>Haikouichthys</a:t>
            </a:r>
            <a:r>
              <a:rPr lang="it-IT" altLang="it-IT" sz="1400">
                <a:latin typeface="Comic Sans MS" panose="030F0702030302020204" pitchFamily="66" charset="0"/>
              </a:rPr>
              <a:t> in qualche modo ricorda la larva ammocete delle lamprede.</a:t>
            </a:r>
          </a:p>
        </p:txBody>
      </p:sp>
      <p:sp>
        <p:nvSpPr>
          <p:cNvPr id="18436" name="Text Box 5">
            <a:extLst>
              <a:ext uri="{FF2B5EF4-FFF2-40B4-BE49-F238E27FC236}">
                <a16:creationId xmlns:a16="http://schemas.microsoft.com/office/drawing/2014/main" id="{E87D81E5-903B-4CDB-BF53-1238E4DD3517}"/>
              </a:ext>
            </a:extLst>
          </p:cNvPr>
          <p:cNvSpPr txBox="1">
            <a:spLocks noChangeArrowheads="1"/>
          </p:cNvSpPr>
          <p:nvPr/>
        </p:nvSpPr>
        <p:spPr bwMode="auto">
          <a:xfrm>
            <a:off x="1652588" y="323850"/>
            <a:ext cx="370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a:latin typeface="Comic Sans MS" panose="030F0702030302020204" pitchFamily="66" charset="0"/>
              </a:rPr>
              <a:t>Vertebrati non corazzati</a:t>
            </a:r>
          </a:p>
        </p:txBody>
      </p:sp>
      <p:pic>
        <p:nvPicPr>
          <p:cNvPr id="18437" name="Picture 7">
            <a:extLst>
              <a:ext uri="{FF2B5EF4-FFF2-40B4-BE49-F238E27FC236}">
                <a16:creationId xmlns:a16="http://schemas.microsoft.com/office/drawing/2014/main" id="{0199D01A-58C1-4292-9839-9ABE92806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8" y="3170238"/>
            <a:ext cx="660717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a:extLst>
              <a:ext uri="{FF2B5EF4-FFF2-40B4-BE49-F238E27FC236}">
                <a16:creationId xmlns:a16="http://schemas.microsoft.com/office/drawing/2014/main" id="{355C7F29-18B9-4E43-963B-453AF110E6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88" y="5010150"/>
            <a:ext cx="5478462"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9">
            <a:extLst>
              <a:ext uri="{FF2B5EF4-FFF2-40B4-BE49-F238E27FC236}">
                <a16:creationId xmlns:a16="http://schemas.microsoft.com/office/drawing/2014/main" id="{B68A6B33-B98B-4F48-952B-AAA139175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600" y="8421688"/>
            <a:ext cx="4713288"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7">
            <a:extLst>
              <a:ext uri="{FF2B5EF4-FFF2-40B4-BE49-F238E27FC236}">
                <a16:creationId xmlns:a16="http://schemas.microsoft.com/office/drawing/2014/main" id="{63C55DEC-C73D-4EF1-933D-CAA0641C9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13" y="2911475"/>
            <a:ext cx="11517312"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9068"/>
    </mc:Choice>
    <mc:Fallback xmlns="">
      <p:transition spd="slow" advTm="19906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8442"/>
                                        </p:tgtEl>
                                        <p:attrNameLst>
                                          <p:attrName>style.visibility</p:attrName>
                                        </p:attrNameLst>
                                      </p:cBhvr>
                                      <p:to>
                                        <p:strVal val="visible"/>
                                      </p:to>
                                    </p:set>
                                    <p:animEffect transition="in" filter="checkerboard(across)">
                                      <p:cBhvr>
                                        <p:cTn id="7" dur="500"/>
                                        <p:tgtEl>
                                          <p:spTgt spid="18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Jamoytius">
            <a:extLst>
              <a:ext uri="{FF2B5EF4-FFF2-40B4-BE49-F238E27FC236}">
                <a16:creationId xmlns:a16="http://schemas.microsoft.com/office/drawing/2014/main" id="{65AD35CE-D3EB-4141-899E-DE7F59F88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63" y="3243263"/>
            <a:ext cx="5895975"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26621"/>
    </mc:Choice>
    <mc:Fallback xmlns="">
      <p:transition spd="slow" advTm="2662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a:extLst>
              <a:ext uri="{FF2B5EF4-FFF2-40B4-BE49-F238E27FC236}">
                <a16:creationId xmlns:a16="http://schemas.microsoft.com/office/drawing/2014/main" id="{4DDA7101-58B0-4C8D-8B5A-2049907CE2FC}"/>
              </a:ext>
            </a:extLst>
          </p:cNvPr>
          <p:cNvSpPr txBox="1">
            <a:spLocks noChangeArrowheads="1"/>
          </p:cNvSpPr>
          <p:nvPr/>
        </p:nvSpPr>
        <p:spPr bwMode="auto">
          <a:xfrm>
            <a:off x="152400" y="276225"/>
            <a:ext cx="4062413" cy="884238"/>
          </a:xfrm>
          <a:prstGeom prst="rect">
            <a:avLst/>
          </a:prstGeom>
          <a:noFill/>
          <a:ln w="9525">
            <a:noFill/>
            <a:miter lim="800000"/>
            <a:headEnd/>
            <a:tailEnd/>
          </a:ln>
          <a:effectLst/>
        </p:spPr>
        <p:txBody>
          <a:bodyPr wrap="none">
            <a:spAutoFit/>
          </a:bodyPr>
          <a:lstStyle/>
          <a:p>
            <a:pPr>
              <a:defRPr/>
            </a:pPr>
            <a:r>
              <a:rPr lang="it-IT" sz="3200" b="1">
                <a:solidFill>
                  <a:srgbClr val="A50021"/>
                </a:solidFill>
                <a:effectLst>
                  <a:outerShdw blurRad="38100" dist="38100" dir="2700000" algn="tl">
                    <a:srgbClr val="C0C0C0"/>
                  </a:outerShdw>
                </a:effectLst>
                <a:latin typeface="Comic Sans MS" pitchFamily="66" charset="0"/>
              </a:rPr>
              <a:t>Cephalaspidomorpha</a:t>
            </a:r>
          </a:p>
          <a:p>
            <a:pPr>
              <a:defRPr/>
            </a:pPr>
            <a:r>
              <a:rPr lang="it-IT" sz="2000" b="1">
                <a:solidFill>
                  <a:srgbClr val="000066"/>
                </a:solidFill>
                <a:effectLst>
                  <a:outerShdw blurRad="38100" dist="38100" dir="2700000" algn="tl">
                    <a:srgbClr val="C0C0C0"/>
                  </a:outerShdw>
                </a:effectLst>
                <a:latin typeface="Comic Sans MS" pitchFamily="66" charset="0"/>
              </a:rPr>
              <a:t>Anaspidi</a:t>
            </a:r>
            <a:endParaRPr lang="it-IT" sz="3200" b="1">
              <a:solidFill>
                <a:srgbClr val="A50021"/>
              </a:solidFill>
              <a:effectLst>
                <a:outerShdw blurRad="38100" dist="38100" dir="2700000" algn="tl">
                  <a:srgbClr val="C0C0C0"/>
                </a:outerShdw>
              </a:effectLst>
              <a:latin typeface="Comic Sans MS" pitchFamily="66" charset="0"/>
            </a:endParaRPr>
          </a:p>
        </p:txBody>
      </p:sp>
      <p:graphicFrame>
        <p:nvGraphicFramePr>
          <p:cNvPr id="4098" name="Object 3">
            <a:extLst>
              <a:ext uri="{FF2B5EF4-FFF2-40B4-BE49-F238E27FC236}">
                <a16:creationId xmlns:a16="http://schemas.microsoft.com/office/drawing/2014/main" id="{1BC98CEF-1F14-4C0D-A3DA-3F621B669EAA}"/>
              </a:ext>
            </a:extLst>
          </p:cNvPr>
          <p:cNvGraphicFramePr>
            <a:graphicFrameLocks noChangeAspect="1"/>
          </p:cNvGraphicFramePr>
          <p:nvPr/>
        </p:nvGraphicFramePr>
        <p:xfrm>
          <a:off x="990600" y="5762625"/>
          <a:ext cx="4038600" cy="1631950"/>
        </p:xfrm>
        <a:graphic>
          <a:graphicData uri="http://schemas.openxmlformats.org/presentationml/2006/ole">
            <mc:AlternateContent xmlns:mc="http://schemas.openxmlformats.org/markup-compatibility/2006">
              <mc:Choice xmlns:v="urn:schemas-microsoft-com:vml" Requires="v">
                <p:oleObj spid="_x0000_s4137" name="Image" r:id="rId3" imgW="4038808" imgH="1631746" progId="Photoshop.Image.8">
                  <p:embed/>
                </p:oleObj>
              </mc:Choice>
              <mc:Fallback>
                <p:oleObj name="Image" r:id="rId3" imgW="4038808" imgH="1631746" progId="Photoshop.Image.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5762625"/>
                        <a:ext cx="40386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4">
            <a:extLst>
              <a:ext uri="{FF2B5EF4-FFF2-40B4-BE49-F238E27FC236}">
                <a16:creationId xmlns:a16="http://schemas.microsoft.com/office/drawing/2014/main" id="{FD1646A7-9A74-4E3D-AF4A-98E390C706DA}"/>
              </a:ext>
            </a:extLst>
          </p:cNvPr>
          <p:cNvGraphicFramePr>
            <a:graphicFrameLocks noChangeAspect="1"/>
          </p:cNvGraphicFramePr>
          <p:nvPr/>
        </p:nvGraphicFramePr>
        <p:xfrm>
          <a:off x="1828800" y="2409825"/>
          <a:ext cx="4824413" cy="3246438"/>
        </p:xfrm>
        <a:graphic>
          <a:graphicData uri="http://schemas.openxmlformats.org/presentationml/2006/ole">
            <mc:AlternateContent xmlns:mc="http://schemas.openxmlformats.org/markup-compatibility/2006">
              <mc:Choice xmlns:v="urn:schemas-microsoft-com:vml" Requires="v">
                <p:oleObj spid="_x0000_s4138" name="Image" r:id="rId5" imgW="6449035" imgH="4339993" progId="Photoshop.Image.8">
                  <p:embed/>
                </p:oleObj>
              </mc:Choice>
              <mc:Fallback>
                <p:oleObj name="Image" r:id="rId5" imgW="6449035" imgH="4339993" progId="Photoshop.Image.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2409825"/>
                        <a:ext cx="4824413" cy="324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49" name="Text Box 5">
            <a:extLst>
              <a:ext uri="{FF2B5EF4-FFF2-40B4-BE49-F238E27FC236}">
                <a16:creationId xmlns:a16="http://schemas.microsoft.com/office/drawing/2014/main" id="{07BF041C-E666-423A-B111-28AC77F2E362}"/>
              </a:ext>
            </a:extLst>
          </p:cNvPr>
          <p:cNvSpPr txBox="1">
            <a:spLocks noChangeArrowheads="1"/>
          </p:cNvSpPr>
          <p:nvPr/>
        </p:nvSpPr>
        <p:spPr bwMode="auto">
          <a:xfrm>
            <a:off x="365125" y="3494088"/>
            <a:ext cx="1254125" cy="701675"/>
          </a:xfrm>
          <a:prstGeom prst="rect">
            <a:avLst/>
          </a:prstGeom>
          <a:noFill/>
          <a:ln w="9525">
            <a:noFill/>
            <a:miter lim="800000"/>
            <a:headEnd/>
            <a:tailEnd/>
          </a:ln>
          <a:effectLst/>
        </p:spPr>
        <p:txBody>
          <a:bodyPr wrap="none">
            <a:spAutoFit/>
          </a:bodyPr>
          <a:lstStyle/>
          <a:p>
            <a:pPr>
              <a:defRPr/>
            </a:pPr>
            <a:r>
              <a:rPr lang="it-IT" sz="2000">
                <a:effectLst>
                  <a:outerShdw blurRad="38100" dist="38100" dir="2700000" algn="tl">
                    <a:srgbClr val="C0C0C0"/>
                  </a:outerShdw>
                </a:effectLst>
                <a:latin typeface="Comic Sans MS" pitchFamily="66" charset="0"/>
              </a:rPr>
              <a:t>Anaspide</a:t>
            </a:r>
          </a:p>
          <a:p>
            <a:pPr>
              <a:defRPr/>
            </a:pPr>
            <a:r>
              <a:rPr lang="it-IT" sz="2000" i="1">
                <a:effectLst>
                  <a:outerShdw blurRad="38100" dist="38100" dir="2700000" algn="tl">
                    <a:srgbClr val="C0C0C0"/>
                  </a:outerShdw>
                </a:effectLst>
                <a:latin typeface="Comic Sans MS" pitchFamily="66" charset="0"/>
              </a:rPr>
              <a:t>Birkenia</a:t>
            </a:r>
          </a:p>
        </p:txBody>
      </p:sp>
      <p:pic>
        <p:nvPicPr>
          <p:cNvPr id="4102" name="Picture 7" descr="Anaspida2">
            <a:extLst>
              <a:ext uri="{FF2B5EF4-FFF2-40B4-BE49-F238E27FC236}">
                <a16:creationId xmlns:a16="http://schemas.microsoft.com/office/drawing/2014/main" id="{63D742E4-624A-4A7E-91BF-26EB49BC0F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7591425"/>
            <a:ext cx="26924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86871"/>
    </mc:Choice>
    <mc:Fallback xmlns="">
      <p:transition spd="slow" advTm="8687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Risultati immagini per Black Ghost Knifefish">
            <a:extLst>
              <a:ext uri="{FF2B5EF4-FFF2-40B4-BE49-F238E27FC236}">
                <a16:creationId xmlns:a16="http://schemas.microsoft.com/office/drawing/2014/main" id="{40F9BD96-DF0C-45DC-86F3-C8BF45ED20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25" y="1625600"/>
            <a:ext cx="4973638"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2380"/>
    </mc:Choice>
    <mc:Fallback xmlns="">
      <p:transition spd="slow" advTm="3238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a:extLst>
              <a:ext uri="{FF2B5EF4-FFF2-40B4-BE49-F238E27FC236}">
                <a16:creationId xmlns:a16="http://schemas.microsoft.com/office/drawing/2014/main" id="{41E2D494-B4AC-4343-904F-70368B871C05}"/>
              </a:ext>
            </a:extLst>
          </p:cNvPr>
          <p:cNvSpPr txBox="1">
            <a:spLocks noChangeArrowheads="1"/>
          </p:cNvSpPr>
          <p:nvPr/>
        </p:nvSpPr>
        <p:spPr bwMode="auto">
          <a:xfrm>
            <a:off x="0" y="511175"/>
            <a:ext cx="4062413" cy="1858963"/>
          </a:xfrm>
          <a:prstGeom prst="rect">
            <a:avLst/>
          </a:prstGeom>
          <a:noFill/>
          <a:ln w="9525">
            <a:noFill/>
            <a:miter lim="800000"/>
            <a:headEnd/>
            <a:tailEnd/>
          </a:ln>
          <a:effectLst/>
        </p:spPr>
        <p:txBody>
          <a:bodyPr wrap="none">
            <a:spAutoFit/>
          </a:bodyPr>
          <a:lstStyle/>
          <a:p>
            <a:pPr>
              <a:defRPr/>
            </a:pPr>
            <a:r>
              <a:rPr lang="it-IT" sz="3200" b="1">
                <a:solidFill>
                  <a:srgbClr val="A50021"/>
                </a:solidFill>
                <a:effectLst>
                  <a:outerShdw blurRad="38100" dist="38100" dir="2700000" algn="tl">
                    <a:srgbClr val="C0C0C0"/>
                  </a:outerShdw>
                </a:effectLst>
                <a:latin typeface="Comic Sans MS" pitchFamily="66" charset="0"/>
              </a:rPr>
              <a:t>Cephalaspidomorpha</a:t>
            </a:r>
          </a:p>
          <a:p>
            <a:pPr>
              <a:defRPr/>
            </a:pPr>
            <a:endParaRPr lang="it-IT" sz="3200" b="1">
              <a:solidFill>
                <a:srgbClr val="A50021"/>
              </a:solidFill>
              <a:effectLst>
                <a:outerShdw blurRad="38100" dist="38100" dir="2700000" algn="tl">
                  <a:srgbClr val="C0C0C0"/>
                </a:outerShdw>
              </a:effectLst>
              <a:latin typeface="Comic Sans MS" pitchFamily="66" charset="0"/>
            </a:endParaRPr>
          </a:p>
          <a:p>
            <a:pPr>
              <a:defRPr/>
            </a:pPr>
            <a:r>
              <a:rPr lang="it-IT" sz="2000" b="1">
                <a:solidFill>
                  <a:srgbClr val="000066"/>
                </a:solidFill>
                <a:effectLst>
                  <a:outerShdw blurRad="38100" dist="38100" dir="2700000" algn="tl">
                    <a:srgbClr val="C0C0C0"/>
                  </a:outerShdw>
                </a:effectLst>
                <a:latin typeface="Comic Sans MS" pitchFamily="66" charset="0"/>
              </a:rPr>
              <a:t>Osteostraci</a:t>
            </a:r>
            <a:endParaRPr lang="it-IT" sz="3200" b="1">
              <a:solidFill>
                <a:srgbClr val="A50021"/>
              </a:solidFill>
              <a:effectLst>
                <a:outerShdw blurRad="38100" dist="38100" dir="2700000" algn="tl">
                  <a:srgbClr val="C0C0C0"/>
                </a:outerShdw>
              </a:effectLst>
              <a:latin typeface="Comic Sans MS" pitchFamily="66" charset="0"/>
            </a:endParaRPr>
          </a:p>
          <a:p>
            <a:pPr>
              <a:defRPr/>
            </a:pPr>
            <a:endParaRPr lang="it-IT" sz="3200" b="1">
              <a:solidFill>
                <a:srgbClr val="A50021"/>
              </a:solidFill>
              <a:effectLst>
                <a:outerShdw blurRad="38100" dist="38100" dir="2700000" algn="tl">
                  <a:srgbClr val="C0C0C0"/>
                </a:outerShdw>
              </a:effectLst>
              <a:latin typeface="Comic Sans MS" pitchFamily="66" charset="0"/>
            </a:endParaRPr>
          </a:p>
        </p:txBody>
      </p:sp>
      <p:graphicFrame>
        <p:nvGraphicFramePr>
          <p:cNvPr id="5122" name="Object 4">
            <a:extLst>
              <a:ext uri="{FF2B5EF4-FFF2-40B4-BE49-F238E27FC236}">
                <a16:creationId xmlns:a16="http://schemas.microsoft.com/office/drawing/2014/main" id="{14CBA2EE-0E95-4E45-89D0-EFCBE9351D47}"/>
              </a:ext>
            </a:extLst>
          </p:cNvPr>
          <p:cNvGraphicFramePr>
            <a:graphicFrameLocks noChangeAspect="1"/>
          </p:cNvGraphicFramePr>
          <p:nvPr/>
        </p:nvGraphicFramePr>
        <p:xfrm>
          <a:off x="0" y="2263775"/>
          <a:ext cx="3429000" cy="2962275"/>
        </p:xfrm>
        <a:graphic>
          <a:graphicData uri="http://schemas.openxmlformats.org/presentationml/2006/ole">
            <mc:AlternateContent xmlns:mc="http://schemas.openxmlformats.org/markup-compatibility/2006">
              <mc:Choice xmlns:v="urn:schemas-microsoft-com:vml" Requires="v">
                <p:oleObj spid="_x0000_s5163" name="Image" r:id="rId4" imgW="6314934" imgH="5455469" progId="Photoshop.Image.8">
                  <p:embed/>
                </p:oleObj>
              </mc:Choice>
              <mc:Fallback>
                <p:oleObj name="Image" r:id="rId4" imgW="6314934" imgH="5455469" progId="Photoshop.Imag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63775"/>
                        <a:ext cx="342900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5" name="Text Box 5">
            <a:extLst>
              <a:ext uri="{FF2B5EF4-FFF2-40B4-BE49-F238E27FC236}">
                <a16:creationId xmlns:a16="http://schemas.microsoft.com/office/drawing/2014/main" id="{13E860EE-6939-45D3-99B2-64813F2CBBA9}"/>
              </a:ext>
            </a:extLst>
          </p:cNvPr>
          <p:cNvSpPr txBox="1">
            <a:spLocks noChangeArrowheads="1"/>
          </p:cNvSpPr>
          <p:nvPr/>
        </p:nvSpPr>
        <p:spPr bwMode="auto">
          <a:xfrm>
            <a:off x="3581400" y="4168775"/>
            <a:ext cx="27701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400">
                <a:latin typeface="Comic Sans MS" panose="030F0702030302020204" pitchFamily="66" charset="0"/>
              </a:rPr>
              <a:t>Scudo cefalico dell’osteostraco</a:t>
            </a:r>
          </a:p>
          <a:p>
            <a:pPr eaLnBrk="1" hangingPunct="1"/>
            <a:r>
              <a:rPr lang="it-IT" altLang="it-IT" sz="1600" i="1">
                <a:latin typeface="Comic Sans MS" panose="030F0702030302020204" pitchFamily="66" charset="0"/>
              </a:rPr>
              <a:t>Zenaspis</a:t>
            </a:r>
          </a:p>
        </p:txBody>
      </p:sp>
      <p:pic>
        <p:nvPicPr>
          <p:cNvPr id="5126" name="Picture 7" descr="d-14">
            <a:extLst>
              <a:ext uri="{FF2B5EF4-FFF2-40B4-BE49-F238E27FC236}">
                <a16:creationId xmlns:a16="http://schemas.microsoft.com/office/drawing/2014/main" id="{FA7E81B8-5C39-4CFF-9EA6-D617690EF6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8663" y="1273175"/>
            <a:ext cx="3589337"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8">
            <a:extLst>
              <a:ext uri="{FF2B5EF4-FFF2-40B4-BE49-F238E27FC236}">
                <a16:creationId xmlns:a16="http://schemas.microsoft.com/office/drawing/2014/main" id="{85D51098-D3E9-4BF6-9169-ABA8E35D2BFE}"/>
              </a:ext>
            </a:extLst>
          </p:cNvPr>
          <p:cNvSpPr txBox="1">
            <a:spLocks noChangeArrowheads="1"/>
          </p:cNvSpPr>
          <p:nvPr/>
        </p:nvSpPr>
        <p:spPr bwMode="auto">
          <a:xfrm>
            <a:off x="4724400" y="815975"/>
            <a:ext cx="31305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600" i="1">
                <a:latin typeface="Comic Sans MS" panose="030F0702030302020204" pitchFamily="66" charset="0"/>
              </a:rPr>
              <a:t>Cephalaspis lyelli</a:t>
            </a:r>
          </a:p>
          <a:p>
            <a:pPr eaLnBrk="1" hangingPunct="1"/>
            <a:endParaRPr lang="it-IT" altLang="it-IT" sz="1600" i="1">
              <a:latin typeface="Comic Sans MS" panose="030F0702030302020204" pitchFamily="66" charset="0"/>
            </a:endParaRPr>
          </a:p>
        </p:txBody>
      </p:sp>
      <p:graphicFrame>
        <p:nvGraphicFramePr>
          <p:cNvPr id="5123" name="Object 9">
            <a:extLst>
              <a:ext uri="{FF2B5EF4-FFF2-40B4-BE49-F238E27FC236}">
                <a16:creationId xmlns:a16="http://schemas.microsoft.com/office/drawing/2014/main" id="{CB53AEE7-3840-47C6-B8C2-A625FE20A1B4}"/>
              </a:ext>
            </a:extLst>
          </p:cNvPr>
          <p:cNvGraphicFramePr>
            <a:graphicFrameLocks noChangeAspect="1"/>
          </p:cNvGraphicFramePr>
          <p:nvPr/>
        </p:nvGraphicFramePr>
        <p:xfrm>
          <a:off x="676275" y="6883400"/>
          <a:ext cx="5314950" cy="1852613"/>
        </p:xfrm>
        <a:graphic>
          <a:graphicData uri="http://schemas.openxmlformats.org/presentationml/2006/ole">
            <mc:AlternateContent xmlns:mc="http://schemas.openxmlformats.org/markup-compatibility/2006">
              <mc:Choice xmlns:v="urn:schemas-microsoft-com:vml" Requires="v">
                <p:oleObj spid="_x0000_s5164" name="Image" r:id="rId7" imgW="8812698" imgH="3073016" progId="Photoshop.Image.8">
                  <p:embed/>
                </p:oleObj>
              </mc:Choice>
              <mc:Fallback>
                <p:oleObj name="Image" r:id="rId7" imgW="8812698" imgH="3073016" progId="Photoshop.Image.8">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275" y="6883400"/>
                        <a:ext cx="5314950"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8" name="Text Box 10">
            <a:extLst>
              <a:ext uri="{FF2B5EF4-FFF2-40B4-BE49-F238E27FC236}">
                <a16:creationId xmlns:a16="http://schemas.microsoft.com/office/drawing/2014/main" id="{EEE72A33-E970-4EF0-B444-985DE9CC9332}"/>
              </a:ext>
            </a:extLst>
          </p:cNvPr>
          <p:cNvSpPr txBox="1">
            <a:spLocks noChangeArrowheads="1"/>
          </p:cNvSpPr>
          <p:nvPr/>
        </p:nvSpPr>
        <p:spPr bwMode="auto">
          <a:xfrm>
            <a:off x="3648075" y="4997450"/>
            <a:ext cx="296068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Char char="•"/>
            </a:pPr>
            <a:r>
              <a:rPr lang="it-IT" altLang="it-IT" sz="1600">
                <a:latin typeface="Comic Sans MS" panose="030F0702030302020204" pitchFamily="66" charset="0"/>
              </a:rPr>
              <a:t>Osso cellulare. </a:t>
            </a:r>
          </a:p>
          <a:p>
            <a:pPr eaLnBrk="1" hangingPunct="1">
              <a:buFontTx/>
              <a:buChar char="•"/>
            </a:pPr>
            <a:r>
              <a:rPr lang="it-IT" altLang="it-IT" sz="1600">
                <a:latin typeface="Comic Sans MS" panose="030F0702030302020204" pitchFamily="66" charset="0"/>
              </a:rPr>
              <a:t>Assenza di segni di accrescimento nello scudo.</a:t>
            </a:r>
          </a:p>
          <a:p>
            <a:pPr eaLnBrk="1" hangingPunct="1">
              <a:buFontTx/>
              <a:buChar char="•"/>
            </a:pPr>
            <a:r>
              <a:rPr lang="it-IT" altLang="it-IT" sz="1600">
                <a:latin typeface="Comic Sans MS" panose="030F0702030302020204" pitchFamily="66" charset="0"/>
              </a:rPr>
              <a:t>Coda epicerca.</a:t>
            </a:r>
          </a:p>
          <a:p>
            <a:pPr eaLnBrk="1" hangingPunct="1">
              <a:buFontTx/>
              <a:buChar char="•"/>
            </a:pPr>
            <a:r>
              <a:rPr lang="it-IT" altLang="it-IT" sz="1600">
                <a:latin typeface="Comic Sans MS" panose="030F0702030302020204" pitchFamily="66" charset="0"/>
              </a:rPr>
              <a:t>Pinne pari dotate di muscoli.</a:t>
            </a:r>
          </a:p>
        </p:txBody>
      </p:sp>
    </p:spTree>
  </p:cSld>
  <p:clrMapOvr>
    <a:masterClrMapping/>
  </p:clrMapOvr>
  <mc:AlternateContent xmlns:mc="http://schemas.openxmlformats.org/markup-compatibility/2006" xmlns:p14="http://schemas.microsoft.com/office/powerpoint/2010/main">
    <mc:Choice Requires="p14">
      <p:transition spd="slow" p14:dur="2000" advTm="215513"/>
    </mc:Choice>
    <mc:Fallback xmlns="">
      <p:transition spd="slow" advTm="21551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4">
            <a:extLst>
              <a:ext uri="{FF2B5EF4-FFF2-40B4-BE49-F238E27FC236}">
                <a16:creationId xmlns:a16="http://schemas.microsoft.com/office/drawing/2014/main" id="{0BAC9130-021C-4989-B0B4-176887C4B39B}"/>
              </a:ext>
            </a:extLst>
          </p:cNvPr>
          <p:cNvGraphicFramePr>
            <a:graphicFrameLocks noChangeAspect="1"/>
          </p:cNvGraphicFramePr>
          <p:nvPr/>
        </p:nvGraphicFramePr>
        <p:xfrm>
          <a:off x="0" y="798513"/>
          <a:ext cx="6858000" cy="6161087"/>
        </p:xfrm>
        <a:graphic>
          <a:graphicData uri="http://schemas.openxmlformats.org/presentationml/2006/ole">
            <mc:AlternateContent xmlns:mc="http://schemas.openxmlformats.org/markup-compatibility/2006">
              <mc:Choice xmlns:v="urn:schemas-microsoft-com:vml" Requires="v">
                <p:oleObj spid="_x0000_s6166" name="Image" r:id="rId4" imgW="9498413" imgH="8533333" progId="Photoshop.Image.8">
                  <p:embed/>
                </p:oleObj>
              </mc:Choice>
              <mc:Fallback>
                <p:oleObj name="Image" r:id="rId4" imgW="9498413" imgH="8533333" progId="Photoshop.Imag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98513"/>
                        <a:ext cx="6858000" cy="61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7" name="Text Box 7">
            <a:extLst>
              <a:ext uri="{FF2B5EF4-FFF2-40B4-BE49-F238E27FC236}">
                <a16:creationId xmlns:a16="http://schemas.microsoft.com/office/drawing/2014/main" id="{4C7ABDA8-EBA2-4488-BDA8-B3C1A1550418}"/>
              </a:ext>
            </a:extLst>
          </p:cNvPr>
          <p:cNvSpPr txBox="1">
            <a:spLocks noChangeArrowheads="1"/>
          </p:cNvSpPr>
          <p:nvPr/>
        </p:nvSpPr>
        <p:spPr bwMode="auto">
          <a:xfrm>
            <a:off x="339725" y="7439025"/>
            <a:ext cx="5149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800">
                <a:latin typeface="Comic Sans MS" panose="030F0702030302020204" pitchFamily="66" charset="0"/>
              </a:rPr>
              <a:t>Elettrocezione</a:t>
            </a:r>
          </a:p>
          <a:p>
            <a:pPr eaLnBrk="1" hangingPunct="1"/>
            <a:r>
              <a:rPr lang="it-IT" altLang="it-IT" sz="1800">
                <a:latin typeface="Comic Sans MS" panose="030F0702030302020204" pitchFamily="66" charset="0"/>
              </a:rPr>
              <a:t>Estensione sensoriale dell’apparato vestibolare</a:t>
            </a:r>
          </a:p>
        </p:txBody>
      </p:sp>
      <p:sp>
        <p:nvSpPr>
          <p:cNvPr id="6148" name="Rectangle 6">
            <a:extLst>
              <a:ext uri="{FF2B5EF4-FFF2-40B4-BE49-F238E27FC236}">
                <a16:creationId xmlns:a16="http://schemas.microsoft.com/office/drawing/2014/main" id="{A4284F27-B2C1-4036-A39B-BFF99D18992E}"/>
              </a:ext>
            </a:extLst>
          </p:cNvPr>
          <p:cNvSpPr>
            <a:spLocks noChangeArrowheads="1"/>
          </p:cNvSpPr>
          <p:nvPr/>
        </p:nvSpPr>
        <p:spPr bwMode="auto">
          <a:xfrm>
            <a:off x="3762375" y="4305300"/>
            <a:ext cx="3095625" cy="2546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Tree>
  </p:cSld>
  <p:clrMapOvr>
    <a:masterClrMapping/>
  </p:clrMapOvr>
  <mc:AlternateContent xmlns:mc="http://schemas.openxmlformats.org/markup-compatibility/2006" xmlns:p14="http://schemas.microsoft.com/office/powerpoint/2010/main">
    <mc:Choice Requires="p14">
      <p:transition spd="slow" p14:dur="2000" advTm="111298"/>
    </mc:Choice>
    <mc:Fallback xmlns="">
      <p:transition spd="slow" advTm="11129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img031">
            <a:extLst>
              <a:ext uri="{FF2B5EF4-FFF2-40B4-BE49-F238E27FC236}">
                <a16:creationId xmlns:a16="http://schemas.microsoft.com/office/drawing/2014/main" id="{3FBC87B6-23F4-43AE-A353-0A198E420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77925"/>
            <a:ext cx="5867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6352"/>
    </mc:Choice>
    <mc:Fallback xmlns="">
      <p:transition spd="slow" advTm="1635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asellaDiTesto 2">
            <a:extLst>
              <a:ext uri="{FF2B5EF4-FFF2-40B4-BE49-F238E27FC236}">
                <a16:creationId xmlns:a16="http://schemas.microsoft.com/office/drawing/2014/main" id="{532DB8C1-CFF1-4FA5-B624-32A7BD5D5F38}"/>
              </a:ext>
            </a:extLst>
          </p:cNvPr>
          <p:cNvSpPr txBox="1">
            <a:spLocks noChangeArrowheads="1"/>
          </p:cNvSpPr>
          <p:nvPr/>
        </p:nvSpPr>
        <p:spPr bwMode="auto">
          <a:xfrm>
            <a:off x="1863725" y="1087438"/>
            <a:ext cx="3236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3200" b="1"/>
              <a:t>Gli Agnati attuali</a:t>
            </a:r>
          </a:p>
        </p:txBody>
      </p:sp>
      <p:sp>
        <p:nvSpPr>
          <p:cNvPr id="37891" name="AutoShape 4">
            <a:extLst>
              <a:ext uri="{FF2B5EF4-FFF2-40B4-BE49-F238E27FC236}">
                <a16:creationId xmlns:a16="http://schemas.microsoft.com/office/drawing/2014/main" id="{CC7E02B2-1AEC-401A-8F2E-40B025276AD6}"/>
              </a:ext>
            </a:extLst>
          </p:cNvPr>
          <p:cNvSpPr>
            <a:spLocks noChangeAspect="1" noChangeArrowheads="1"/>
          </p:cNvSpPr>
          <p:nvPr/>
        </p:nvSpPr>
        <p:spPr bwMode="auto">
          <a:xfrm>
            <a:off x="7620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37892" name="AutoShape 6">
            <a:extLst>
              <a:ext uri="{FF2B5EF4-FFF2-40B4-BE49-F238E27FC236}">
                <a16:creationId xmlns:a16="http://schemas.microsoft.com/office/drawing/2014/main" id="{B2E19873-A457-469D-8812-5F2CF9B2104D}"/>
              </a:ext>
            </a:extLst>
          </p:cNvPr>
          <p:cNvSpPr>
            <a:spLocks noChangeAspect="1" noChangeArrowheads="1"/>
          </p:cNvSpPr>
          <p:nvPr/>
        </p:nvSpPr>
        <p:spPr bwMode="auto">
          <a:xfrm>
            <a:off x="7620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pic>
        <p:nvPicPr>
          <p:cNvPr id="37893" name="Picture 8">
            <a:extLst>
              <a:ext uri="{FF2B5EF4-FFF2-40B4-BE49-F238E27FC236}">
                <a16:creationId xmlns:a16="http://schemas.microsoft.com/office/drawing/2014/main" id="{8A975A49-DC2E-414A-A10E-922B762C8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8" y="2159000"/>
            <a:ext cx="644525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39090"/>
    </mc:Choice>
    <mc:Fallback xmlns="">
      <p:transition spd="slow" advTm="13909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a:extLst>
              <a:ext uri="{FF2B5EF4-FFF2-40B4-BE49-F238E27FC236}">
                <a16:creationId xmlns:a16="http://schemas.microsoft.com/office/drawing/2014/main" id="{C363CAAA-548C-481F-969F-2B8A4EA58374}"/>
              </a:ext>
            </a:extLst>
          </p:cNvPr>
          <p:cNvSpPr txBox="1">
            <a:spLocks noChangeArrowheads="1"/>
          </p:cNvSpPr>
          <p:nvPr/>
        </p:nvSpPr>
        <p:spPr bwMode="auto">
          <a:xfrm>
            <a:off x="4322763" y="327025"/>
            <a:ext cx="2443298" cy="769441"/>
          </a:xfrm>
          <a:prstGeom prst="rect">
            <a:avLst/>
          </a:prstGeom>
          <a:noFill/>
          <a:ln w="9525">
            <a:noFill/>
            <a:miter lim="800000"/>
            <a:headEnd/>
            <a:tailEnd/>
          </a:ln>
          <a:effectLst/>
        </p:spPr>
        <p:txBody>
          <a:bodyPr wrap="none">
            <a:spAutoFit/>
          </a:bodyPr>
          <a:lstStyle/>
          <a:p>
            <a:pPr>
              <a:defRPr/>
            </a:pPr>
            <a:r>
              <a:rPr lang="it-IT" sz="2800" b="1" dirty="0" err="1">
                <a:solidFill>
                  <a:srgbClr val="A50021"/>
                </a:solidFill>
                <a:effectLst>
                  <a:outerShdw blurRad="38100" dist="38100" dir="2700000" algn="tl">
                    <a:srgbClr val="C0C0C0"/>
                  </a:outerShdw>
                </a:effectLst>
                <a:latin typeface="Comic Sans MS" pitchFamily="66" charset="0"/>
              </a:rPr>
              <a:t>Myxinoidea</a:t>
            </a:r>
            <a:endParaRPr lang="it-IT" sz="2800" b="1" dirty="0">
              <a:solidFill>
                <a:srgbClr val="A50021"/>
              </a:solidFill>
              <a:effectLst>
                <a:outerShdw blurRad="38100" dist="38100" dir="2700000" algn="tl">
                  <a:srgbClr val="C0C0C0"/>
                </a:outerShdw>
              </a:effectLst>
              <a:latin typeface="Comic Sans MS" pitchFamily="66" charset="0"/>
            </a:endParaRPr>
          </a:p>
          <a:p>
            <a:pPr>
              <a:defRPr/>
            </a:pPr>
            <a:r>
              <a:rPr lang="it-IT" sz="1600" b="1" dirty="0">
                <a:solidFill>
                  <a:srgbClr val="A50021"/>
                </a:solidFill>
                <a:effectLst>
                  <a:outerShdw blurRad="38100" dist="38100" dir="2700000" algn="tl">
                    <a:srgbClr val="C0C0C0"/>
                  </a:outerShdw>
                </a:effectLst>
                <a:latin typeface="Comic Sans MS" pitchFamily="66" charset="0"/>
              </a:rPr>
              <a:t>Circa 60 specie viventi</a:t>
            </a:r>
          </a:p>
        </p:txBody>
      </p:sp>
      <p:sp>
        <p:nvSpPr>
          <p:cNvPr id="77827" name="Text Box 3">
            <a:extLst>
              <a:ext uri="{FF2B5EF4-FFF2-40B4-BE49-F238E27FC236}">
                <a16:creationId xmlns:a16="http://schemas.microsoft.com/office/drawing/2014/main" id="{9695BB02-8509-439F-8E66-9973BF0D4941}"/>
              </a:ext>
            </a:extLst>
          </p:cNvPr>
          <p:cNvSpPr txBox="1">
            <a:spLocks noChangeArrowheads="1"/>
          </p:cNvSpPr>
          <p:nvPr/>
        </p:nvSpPr>
        <p:spPr bwMode="auto">
          <a:xfrm>
            <a:off x="101600" y="323850"/>
            <a:ext cx="3611563" cy="5133713"/>
          </a:xfrm>
          <a:prstGeom prst="rect">
            <a:avLst/>
          </a:prstGeom>
          <a:noFill/>
          <a:ln w="9525">
            <a:noFill/>
            <a:miter lim="800000"/>
            <a:headEnd/>
            <a:tailEnd/>
          </a:ln>
          <a:effectLst/>
        </p:spPr>
        <p:txBody>
          <a:bodyPr>
            <a:spAutoFit/>
          </a:bodyPr>
          <a:lstStyle/>
          <a:p>
            <a:pPr marL="482600" indent="-482600" algn="ctr">
              <a:defRPr/>
            </a:pPr>
            <a:r>
              <a:rPr lang="it-IT" sz="1400" b="1" dirty="0">
                <a:solidFill>
                  <a:srgbClr val="000066"/>
                </a:solidFill>
                <a:effectLst>
                  <a:outerShdw blurRad="38100" dist="38100" dir="2700000" algn="tl">
                    <a:srgbClr val="C0C0C0"/>
                  </a:outerShdw>
                </a:effectLst>
                <a:latin typeface="Comic Sans MS" pitchFamily="66" charset="0"/>
              </a:rPr>
              <a:t>CARATTERISTICHE</a:t>
            </a:r>
          </a:p>
          <a:p>
            <a:pPr marL="482600" indent="-482600">
              <a:defRPr/>
            </a:pPr>
            <a:endParaRPr lang="it-IT" sz="1400" dirty="0">
              <a:latin typeface="Comic Sans MS" pitchFamily="66" charset="0"/>
            </a:endParaRPr>
          </a:p>
          <a:p>
            <a:pPr marL="482600" indent="-482600">
              <a:lnSpc>
                <a:spcPct val="120000"/>
              </a:lnSpc>
              <a:buFontTx/>
              <a:buChar char="•"/>
              <a:defRPr/>
            </a:pPr>
            <a:r>
              <a:rPr lang="it-IT" sz="1400" b="1" dirty="0">
                <a:latin typeface="Comic Sans MS" pitchFamily="66" charset="0"/>
              </a:rPr>
              <a:t>Occhi piccoli senza muscolatura estrinseca</a:t>
            </a:r>
          </a:p>
          <a:p>
            <a:pPr marL="482600" indent="-482600">
              <a:lnSpc>
                <a:spcPct val="120000"/>
              </a:lnSpc>
              <a:buFontTx/>
              <a:buChar char="•"/>
              <a:defRPr/>
            </a:pPr>
            <a:r>
              <a:rPr lang="it-IT" sz="1400" dirty="0">
                <a:latin typeface="Comic Sans MS" pitchFamily="66" charset="0"/>
              </a:rPr>
              <a:t>Cranio fibroso e non cartilagineo</a:t>
            </a:r>
          </a:p>
          <a:p>
            <a:pPr marL="482600" indent="-482600">
              <a:lnSpc>
                <a:spcPct val="120000"/>
              </a:lnSpc>
              <a:buFontTx/>
              <a:buChar char="•"/>
              <a:defRPr/>
            </a:pPr>
            <a:r>
              <a:rPr lang="it-IT" sz="1400" dirty="0">
                <a:latin typeface="Comic Sans MS" pitchFamily="66" charset="0"/>
              </a:rPr>
              <a:t>Mancanza di occhio pineale</a:t>
            </a:r>
          </a:p>
          <a:p>
            <a:pPr marL="482600" indent="-482600">
              <a:lnSpc>
                <a:spcPct val="120000"/>
              </a:lnSpc>
              <a:buFontTx/>
              <a:buChar char="•"/>
              <a:defRPr/>
            </a:pPr>
            <a:r>
              <a:rPr lang="it-IT" sz="1400" dirty="0">
                <a:latin typeface="Comic Sans MS" pitchFamily="66" charset="0"/>
              </a:rPr>
              <a:t>Mancanza di </a:t>
            </a:r>
            <a:r>
              <a:rPr lang="it-IT" sz="1400" dirty="0" err="1">
                <a:latin typeface="Comic Sans MS" pitchFamily="66" charset="0"/>
              </a:rPr>
              <a:t>elettrorecezione</a:t>
            </a:r>
            <a:endParaRPr lang="it-IT" sz="1400" dirty="0">
              <a:latin typeface="Comic Sans MS" pitchFamily="66" charset="0"/>
            </a:endParaRPr>
          </a:p>
          <a:p>
            <a:pPr marL="482600" indent="-482600">
              <a:lnSpc>
                <a:spcPct val="120000"/>
              </a:lnSpc>
              <a:buFontTx/>
              <a:buChar char="•"/>
              <a:defRPr/>
            </a:pPr>
            <a:r>
              <a:rPr lang="it-IT" sz="1400" b="1" dirty="0">
                <a:latin typeface="Comic Sans MS" pitchFamily="66" charset="0"/>
              </a:rPr>
              <a:t>Apparente mancanza di </a:t>
            </a:r>
            <a:r>
              <a:rPr lang="it-IT" sz="1400" b="1" dirty="0" err="1">
                <a:latin typeface="Comic Sans MS" pitchFamily="66" charset="0"/>
              </a:rPr>
              <a:t>neuromasti</a:t>
            </a:r>
            <a:endParaRPr lang="it-IT" sz="1400" b="1" dirty="0">
              <a:latin typeface="Comic Sans MS" pitchFamily="66" charset="0"/>
            </a:endParaRPr>
          </a:p>
          <a:p>
            <a:pPr marL="482600" indent="-482600">
              <a:lnSpc>
                <a:spcPct val="120000"/>
              </a:lnSpc>
              <a:buFontTx/>
              <a:buChar char="•"/>
              <a:defRPr/>
            </a:pPr>
            <a:r>
              <a:rPr lang="it-IT" sz="1400" b="1" dirty="0">
                <a:latin typeface="Comic Sans MS" pitchFamily="66" charset="0"/>
              </a:rPr>
              <a:t>Circolatorio con cuori accessori</a:t>
            </a:r>
          </a:p>
          <a:p>
            <a:pPr marL="482600" indent="-482600">
              <a:lnSpc>
                <a:spcPct val="120000"/>
              </a:lnSpc>
              <a:buFontTx/>
              <a:buChar char="•"/>
              <a:defRPr/>
            </a:pPr>
            <a:r>
              <a:rPr lang="it-IT" sz="1400" dirty="0">
                <a:latin typeface="Comic Sans MS" pitchFamily="66" charset="0"/>
              </a:rPr>
              <a:t>Un solo tipo di leucociti</a:t>
            </a:r>
          </a:p>
          <a:p>
            <a:pPr marL="482600" indent="-482600">
              <a:lnSpc>
                <a:spcPct val="120000"/>
              </a:lnSpc>
              <a:buFontTx/>
              <a:buChar char="•"/>
              <a:defRPr/>
            </a:pPr>
            <a:r>
              <a:rPr lang="it-IT" sz="1400" dirty="0">
                <a:latin typeface="Comic Sans MS" pitchFamily="66" charset="0"/>
              </a:rPr>
              <a:t>Mancanza di milza</a:t>
            </a:r>
          </a:p>
          <a:p>
            <a:pPr marL="482600" indent="-482600">
              <a:lnSpc>
                <a:spcPct val="120000"/>
              </a:lnSpc>
              <a:buFontTx/>
              <a:buChar char="•"/>
              <a:defRPr/>
            </a:pPr>
            <a:r>
              <a:rPr lang="it-IT" sz="1400" b="1" dirty="0">
                <a:latin typeface="Comic Sans MS" pitchFamily="66" charset="0"/>
              </a:rPr>
              <a:t>Pinne non muscolari</a:t>
            </a:r>
          </a:p>
          <a:p>
            <a:pPr marL="482600" indent="-482600">
              <a:lnSpc>
                <a:spcPct val="120000"/>
              </a:lnSpc>
              <a:buFontTx/>
              <a:buChar char="•"/>
              <a:defRPr/>
            </a:pPr>
            <a:r>
              <a:rPr lang="it-IT" sz="1400" b="1" dirty="0">
                <a:latin typeface="Comic Sans MS" pitchFamily="66" charset="0"/>
              </a:rPr>
              <a:t>Mancanza di elementi vertebrali cartilaginei (????)</a:t>
            </a:r>
          </a:p>
          <a:p>
            <a:pPr marL="482600" indent="-482600">
              <a:lnSpc>
                <a:spcPct val="120000"/>
              </a:lnSpc>
              <a:buFontTx/>
              <a:buChar char="•"/>
              <a:defRPr/>
            </a:pPr>
            <a:r>
              <a:rPr lang="it-IT" sz="1400" dirty="0">
                <a:latin typeface="Comic Sans MS" pitchFamily="66" charset="0"/>
              </a:rPr>
              <a:t>Mancanza di dotti collettori renali</a:t>
            </a:r>
          </a:p>
          <a:p>
            <a:pPr marL="482600" indent="-482600">
              <a:lnSpc>
                <a:spcPct val="120000"/>
              </a:lnSpc>
              <a:buFontTx/>
              <a:buChar char="•"/>
              <a:defRPr/>
            </a:pPr>
            <a:r>
              <a:rPr lang="it-IT" sz="1400" dirty="0">
                <a:latin typeface="Comic Sans MS" pitchFamily="66" charset="0"/>
              </a:rPr>
              <a:t>Connessione aperta tra cavità pericardica e celoma</a:t>
            </a:r>
          </a:p>
          <a:p>
            <a:pPr marL="482600" indent="-482600">
              <a:lnSpc>
                <a:spcPct val="120000"/>
              </a:lnSpc>
              <a:buFontTx/>
              <a:buChar char="•"/>
              <a:defRPr/>
            </a:pPr>
            <a:r>
              <a:rPr lang="it-IT" sz="1400" b="1" dirty="0">
                <a:latin typeface="Comic Sans MS" pitchFamily="66" charset="0"/>
              </a:rPr>
              <a:t>Fluidi corporei </a:t>
            </a:r>
            <a:r>
              <a:rPr lang="it-IT" sz="1400" b="1" dirty="0" err="1">
                <a:latin typeface="Comic Sans MS" pitchFamily="66" charset="0"/>
              </a:rPr>
              <a:t>isosmotici</a:t>
            </a:r>
            <a:endParaRPr lang="it-IT" sz="1400" b="1" dirty="0">
              <a:latin typeface="Comic Sans MS" pitchFamily="66" charset="0"/>
            </a:endParaRPr>
          </a:p>
          <a:p>
            <a:pPr marL="482600" indent="-482600">
              <a:buFontTx/>
              <a:buChar char="•"/>
              <a:defRPr/>
            </a:pPr>
            <a:r>
              <a:rPr lang="it-IT" sz="1400" b="1" dirty="0">
                <a:latin typeface="Comic Sans MS" pitchFamily="66" charset="0"/>
              </a:rPr>
              <a:t>Un canale semicircolare</a:t>
            </a:r>
          </a:p>
        </p:txBody>
      </p:sp>
      <p:sp>
        <p:nvSpPr>
          <p:cNvPr id="38916" name="Text Box 4">
            <a:extLst>
              <a:ext uri="{FF2B5EF4-FFF2-40B4-BE49-F238E27FC236}">
                <a16:creationId xmlns:a16="http://schemas.microsoft.com/office/drawing/2014/main" id="{028412A3-56D0-4D5D-90F0-FDFB0A3267EC}"/>
              </a:ext>
            </a:extLst>
          </p:cNvPr>
          <p:cNvSpPr txBox="1">
            <a:spLocks noChangeArrowheads="1"/>
          </p:cNvSpPr>
          <p:nvPr/>
        </p:nvSpPr>
        <p:spPr bwMode="auto">
          <a:xfrm>
            <a:off x="4375150" y="16827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pic>
        <p:nvPicPr>
          <p:cNvPr id="38917" name="Picture 5">
            <a:extLst>
              <a:ext uri="{FF2B5EF4-FFF2-40B4-BE49-F238E27FC236}">
                <a16:creationId xmlns:a16="http://schemas.microsoft.com/office/drawing/2014/main" id="{08A9B045-31A3-45E7-9BEB-D85B3842D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2888" y="1531938"/>
            <a:ext cx="2805112"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m-glutinosa">
            <a:extLst>
              <a:ext uri="{FF2B5EF4-FFF2-40B4-BE49-F238E27FC236}">
                <a16:creationId xmlns:a16="http://schemas.microsoft.com/office/drawing/2014/main" id="{A5E6DD7B-5D73-4DF0-A991-BEA4A955E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613400"/>
            <a:ext cx="534035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222957"/>
    </mc:Choice>
    <mc:Fallback xmlns="">
      <p:transition spd="slow" advTm="22295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a:extLst>
              <a:ext uri="{FF2B5EF4-FFF2-40B4-BE49-F238E27FC236}">
                <a16:creationId xmlns:a16="http://schemas.microsoft.com/office/drawing/2014/main" id="{AB48F8DF-A2A2-4890-A301-12FBD94C8BBC}"/>
              </a:ext>
            </a:extLst>
          </p:cNvPr>
          <p:cNvGraphicFramePr>
            <a:graphicFrameLocks noChangeAspect="1"/>
          </p:cNvGraphicFramePr>
          <p:nvPr/>
        </p:nvGraphicFramePr>
        <p:xfrm>
          <a:off x="-292100" y="1260475"/>
          <a:ext cx="7207250" cy="4806950"/>
        </p:xfrm>
        <a:graphic>
          <a:graphicData uri="http://schemas.openxmlformats.org/presentationml/2006/ole">
            <mc:AlternateContent xmlns:mc="http://schemas.openxmlformats.org/markup-compatibility/2006">
              <mc:Choice xmlns:v="urn:schemas-microsoft-com:vml" Requires="v">
                <p:oleObj spid="_x0000_s7189" name="Image" r:id="rId3" imgW="6514286" imgH="4342857" progId="Photoshop.Image.8">
                  <p:embed/>
                </p:oleObj>
              </mc:Choice>
              <mc:Fallback>
                <p:oleObj name="Image" r:id="rId3" imgW="6514286" imgH="4342857" progId="Photoshop.Imag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260475"/>
                        <a:ext cx="7207250" cy="480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Text Box 3">
            <a:extLst>
              <a:ext uri="{FF2B5EF4-FFF2-40B4-BE49-F238E27FC236}">
                <a16:creationId xmlns:a16="http://schemas.microsoft.com/office/drawing/2014/main" id="{21096FB7-9419-4887-A2F5-88BEB3475B1F}"/>
              </a:ext>
            </a:extLst>
          </p:cNvPr>
          <p:cNvSpPr txBox="1">
            <a:spLocks noChangeArrowheads="1"/>
          </p:cNvSpPr>
          <p:nvPr/>
        </p:nvSpPr>
        <p:spPr bwMode="auto">
          <a:xfrm>
            <a:off x="366713" y="6626225"/>
            <a:ext cx="1196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800" u="sng">
                <a:latin typeface="Comic Sans MS" panose="030F0702030302020204" pitchFamily="66" charset="0"/>
              </a:rPr>
              <a:t>60 specie</a:t>
            </a:r>
          </a:p>
        </p:txBody>
      </p:sp>
      <p:sp>
        <p:nvSpPr>
          <p:cNvPr id="7172" name="Oval 4">
            <a:extLst>
              <a:ext uri="{FF2B5EF4-FFF2-40B4-BE49-F238E27FC236}">
                <a16:creationId xmlns:a16="http://schemas.microsoft.com/office/drawing/2014/main" id="{DDA7C0A0-EC04-479D-9953-248B76B76584}"/>
              </a:ext>
            </a:extLst>
          </p:cNvPr>
          <p:cNvSpPr>
            <a:spLocks noChangeArrowheads="1"/>
          </p:cNvSpPr>
          <p:nvPr/>
        </p:nvSpPr>
        <p:spPr bwMode="auto">
          <a:xfrm>
            <a:off x="1884363" y="1357313"/>
            <a:ext cx="1128712" cy="474662"/>
          </a:xfrm>
          <a:prstGeom prst="ellipse">
            <a:avLst/>
          </a:prstGeom>
          <a:noFill/>
          <a:ln w="28575">
            <a:solidFill>
              <a:srgbClr val="FF544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cxnSp>
        <p:nvCxnSpPr>
          <p:cNvPr id="5" name="Connettore 2 4">
            <a:extLst>
              <a:ext uri="{FF2B5EF4-FFF2-40B4-BE49-F238E27FC236}">
                <a16:creationId xmlns:a16="http://schemas.microsoft.com/office/drawing/2014/main" id="{B62B6167-86B9-4DF8-93B4-F1F0594597A5}"/>
              </a:ext>
            </a:extLst>
          </p:cNvPr>
          <p:cNvCxnSpPr/>
          <p:nvPr/>
        </p:nvCxnSpPr>
        <p:spPr>
          <a:xfrm>
            <a:off x="1884363" y="3672590"/>
            <a:ext cx="0" cy="89941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83530"/>
    </mc:Choice>
    <mc:Fallback xmlns="">
      <p:transition spd="slow" advTm="8353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ICLO1">
            <a:extLst>
              <a:ext uri="{FF2B5EF4-FFF2-40B4-BE49-F238E27FC236}">
                <a16:creationId xmlns:a16="http://schemas.microsoft.com/office/drawing/2014/main" id="{C0C1CC0A-588B-44CA-94D8-5EFBCE2FB493}"/>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l="8789" t="2780" b="5026"/>
          <a:stretch>
            <a:fillRect/>
          </a:stretch>
        </p:blipFill>
        <p:spPr bwMode="auto">
          <a:xfrm>
            <a:off x="1304925" y="1779588"/>
            <a:ext cx="3995738" cy="3673475"/>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07523" name="Picture 3" descr="458373-hagfish">
            <a:extLst>
              <a:ext uri="{FF2B5EF4-FFF2-40B4-BE49-F238E27FC236}">
                <a16:creationId xmlns:a16="http://schemas.microsoft.com/office/drawing/2014/main" id="{27CFFA92-DDC2-4452-9B3D-0D21B8B8AA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2863" y="1692275"/>
            <a:ext cx="407035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5742"/>
    </mc:Choice>
    <mc:Fallback xmlns="">
      <p:transition spd="slow" advTm="3574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7523"/>
                                        </p:tgtEl>
                                        <p:attrNameLst>
                                          <p:attrName>style.visibility</p:attrName>
                                        </p:attrNameLst>
                                      </p:cBhvr>
                                      <p:to>
                                        <p:strVal val="visible"/>
                                      </p:to>
                                    </p:set>
                                    <p:anim calcmode="lin" valueType="num">
                                      <p:cBhvr>
                                        <p:cTn id="7" dur="1000" fill="hold"/>
                                        <p:tgtEl>
                                          <p:spTgt spid="107523"/>
                                        </p:tgtEl>
                                        <p:attrNameLst>
                                          <p:attrName>ppt_w</p:attrName>
                                        </p:attrNameLst>
                                      </p:cBhvr>
                                      <p:tavLst>
                                        <p:tav tm="0">
                                          <p:val>
                                            <p:strVal val="#ppt_w*0.70"/>
                                          </p:val>
                                        </p:tav>
                                        <p:tav tm="100000">
                                          <p:val>
                                            <p:strVal val="#ppt_w"/>
                                          </p:val>
                                        </p:tav>
                                      </p:tavLst>
                                    </p:anim>
                                    <p:anim calcmode="lin" valueType="num">
                                      <p:cBhvr>
                                        <p:cTn id="8" dur="1000" fill="hold"/>
                                        <p:tgtEl>
                                          <p:spTgt spid="107523"/>
                                        </p:tgtEl>
                                        <p:attrNameLst>
                                          <p:attrName>ppt_h</p:attrName>
                                        </p:attrNameLst>
                                      </p:cBhvr>
                                      <p:tavLst>
                                        <p:tav tm="0">
                                          <p:val>
                                            <p:strVal val="#ppt_h"/>
                                          </p:val>
                                        </p:tav>
                                        <p:tav tm="100000">
                                          <p:val>
                                            <p:strVal val="#ppt_h"/>
                                          </p:val>
                                        </p:tav>
                                      </p:tavLst>
                                    </p:anim>
                                    <p:animEffect transition="in" filter="fade">
                                      <p:cBhvr>
                                        <p:cTn id="9" dur="1000"/>
                                        <p:tgtEl>
                                          <p:spTgt spid="107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ANd9GcRfBICFMOZzJzySA2srWjpRdiMpgHx4pS9NDnr8Ga-i1wv5rLWt6Q">
            <a:extLst>
              <a:ext uri="{FF2B5EF4-FFF2-40B4-BE49-F238E27FC236}">
                <a16:creationId xmlns:a16="http://schemas.microsoft.com/office/drawing/2014/main" id="{BB3EE694-D177-4982-94E8-D8B4CC0AEC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00138"/>
            <a:ext cx="59340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7" descr="220px-Haikouichthys_3d">
            <a:extLst>
              <a:ext uri="{FF2B5EF4-FFF2-40B4-BE49-F238E27FC236}">
                <a16:creationId xmlns:a16="http://schemas.microsoft.com/office/drawing/2014/main" id="{DF2CD659-8C33-4B2A-BA4F-658DADD76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3" y="3390900"/>
            <a:ext cx="5521325"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71498"/>
    </mc:Choice>
    <mc:Fallback xmlns="">
      <p:transition spd="slow" advTm="7149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48B223C4-8F0A-4E07-85E3-0E127D94B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9063"/>
            <a:ext cx="6900863"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ella 2">
            <a:extLst>
              <a:ext uri="{FF2B5EF4-FFF2-40B4-BE49-F238E27FC236}">
                <a16:creationId xmlns:a16="http://schemas.microsoft.com/office/drawing/2014/main" id="{EC412A5B-01B5-4A73-BCF0-ECA053EC086A}"/>
              </a:ext>
            </a:extLst>
          </p:cNvPr>
          <p:cNvGraphicFramePr>
            <a:graphicFrameLocks noGrp="1"/>
          </p:cNvGraphicFramePr>
          <p:nvPr/>
        </p:nvGraphicFramePr>
        <p:xfrm>
          <a:off x="0" y="4733925"/>
          <a:ext cx="6573838" cy="1646238"/>
        </p:xfrm>
        <a:graphic>
          <a:graphicData uri="http://schemas.openxmlformats.org/drawingml/2006/table">
            <a:tbl>
              <a:tblPr/>
              <a:tblGrid>
                <a:gridCol w="6573838">
                  <a:extLst>
                    <a:ext uri="{9D8B030D-6E8A-4147-A177-3AD203B41FA5}">
                      <a16:colId xmlns:a16="http://schemas.microsoft.com/office/drawing/2014/main" val="20000"/>
                    </a:ext>
                  </a:extLst>
                </a:gridCol>
              </a:tblGrid>
              <a:tr h="1646238">
                <a:tc>
                  <a:txBody>
                    <a:bodyPr/>
                    <a:lstStyle/>
                    <a:p>
                      <a:pPr algn="ctr"/>
                      <a:r>
                        <a:rPr lang="it-IT" sz="1800" dirty="0"/>
                        <a:t>Un'esemplare di </a:t>
                      </a:r>
                      <a:r>
                        <a:rPr lang="it-IT" sz="1800" i="1" dirty="0" err="1"/>
                        <a:t>Dalatias</a:t>
                      </a:r>
                      <a:r>
                        <a:rPr lang="it-IT" sz="1800" i="1" dirty="0"/>
                        <a:t> </a:t>
                      </a:r>
                      <a:r>
                        <a:rPr lang="it-IT" sz="1800" dirty="0"/>
                        <a:t>(figura a, b e c) e uno di </a:t>
                      </a:r>
                      <a:r>
                        <a:rPr lang="it-IT" sz="1800" i="1" dirty="0" err="1"/>
                        <a:t>Polyprion</a:t>
                      </a:r>
                      <a:r>
                        <a:rPr lang="it-IT" sz="1800" i="1" dirty="0"/>
                        <a:t> </a:t>
                      </a:r>
                      <a:r>
                        <a:rPr lang="it-IT" sz="1800" dirty="0"/>
                        <a:t>(d,e </a:t>
                      </a:r>
                      <a:r>
                        <a:rPr lang="it-IT" sz="1800" dirty="0" err="1"/>
                        <a:t>e</a:t>
                      </a:r>
                      <a:r>
                        <a:rPr lang="it-IT" sz="1800" dirty="0"/>
                        <a:t> f) tentano di catturare un esemplare di </a:t>
                      </a:r>
                      <a:r>
                        <a:rPr lang="it-IT" sz="1800" i="1" dirty="0" err="1"/>
                        <a:t>Epatretus</a:t>
                      </a:r>
                      <a:r>
                        <a:rPr lang="it-IT" sz="1800" dirty="0"/>
                        <a:t>. Entrambi gli attacchi falliscono miseramente. Notare come dopo aver rilasciato la preda, entrambi i predatori aprono il più possibile la bocca per tentare di far uscire la sostanza gelatinosa da essa e dalle branchie. Da </a:t>
                      </a:r>
                      <a:r>
                        <a:rPr lang="it-IT" sz="1800" dirty="0" err="1"/>
                        <a:t>Zintzen</a:t>
                      </a:r>
                      <a:r>
                        <a:rPr lang="it-IT" sz="1800" dirty="0"/>
                        <a:t> </a:t>
                      </a:r>
                      <a:r>
                        <a:rPr lang="it-IT" sz="1800" dirty="0" err="1"/>
                        <a:t>et</a:t>
                      </a:r>
                      <a:r>
                        <a:rPr lang="it-IT" sz="1800" dirty="0"/>
                        <a:t> al., 2011</a:t>
                      </a:r>
                    </a:p>
                  </a:txBody>
                  <a:tcPr marL="0" marR="0" marT="0" marB="0" anchor="ctr">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40965" name="Rettangolo 3">
            <a:extLst>
              <a:ext uri="{FF2B5EF4-FFF2-40B4-BE49-F238E27FC236}">
                <a16:creationId xmlns:a16="http://schemas.microsoft.com/office/drawing/2014/main" id="{ADD86F0E-2894-46E2-B93F-41A92B205E9A}"/>
              </a:ext>
            </a:extLst>
          </p:cNvPr>
          <p:cNvSpPr>
            <a:spLocks noChangeArrowheads="1"/>
          </p:cNvSpPr>
          <p:nvPr/>
        </p:nvSpPr>
        <p:spPr bwMode="auto">
          <a:xfrm>
            <a:off x="334963" y="6958013"/>
            <a:ext cx="3429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dirty="0"/>
              <a:t>https://www.youtube.com/watch?v=yCMjfjUFPMQ</a:t>
            </a:r>
          </a:p>
        </p:txBody>
      </p:sp>
    </p:spTree>
  </p:cSld>
  <p:clrMapOvr>
    <a:masterClrMapping/>
  </p:clrMapOvr>
  <mc:AlternateContent xmlns:mc="http://schemas.openxmlformats.org/markup-compatibility/2006" xmlns:p14="http://schemas.microsoft.com/office/powerpoint/2010/main">
    <mc:Choice Requires="p14">
      <p:transition spd="slow" p14:dur="2000" advTm="83776"/>
    </mc:Choice>
    <mc:Fallback xmlns="">
      <p:transition spd="slow" advTm="8377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5">
            <a:extLst>
              <a:ext uri="{FF2B5EF4-FFF2-40B4-BE49-F238E27FC236}">
                <a16:creationId xmlns:a16="http://schemas.microsoft.com/office/drawing/2014/main" id="{634FD409-9B5F-4C0B-AF25-37126FB64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3" y="769938"/>
            <a:ext cx="60483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3" descr="missina">
            <a:extLst>
              <a:ext uri="{FF2B5EF4-FFF2-40B4-BE49-F238E27FC236}">
                <a16:creationId xmlns:a16="http://schemas.microsoft.com/office/drawing/2014/main" id="{C7EF472D-585A-4CE0-AB23-73179F2BFA22}"/>
              </a:ext>
            </a:extLst>
          </p:cNvPr>
          <p:cNvPicPr>
            <a:picLocks noChangeAspect="1" noChangeArrowheads="1"/>
          </p:cNvPicPr>
          <p:nvPr/>
        </p:nvPicPr>
        <p:blipFill>
          <a:blip r:embed="rId5">
            <a:lum bright="-18000" contrast="-12000"/>
            <a:extLst>
              <a:ext uri="{28A0092B-C50C-407E-A947-70E740481C1C}">
                <a14:useLocalDpi xmlns:a14="http://schemas.microsoft.com/office/drawing/2010/main" val="0"/>
              </a:ext>
            </a:extLst>
          </a:blip>
          <a:srcRect l="2158" t="6892" b="1213"/>
          <a:stretch>
            <a:fillRect/>
          </a:stretch>
        </p:blipFill>
        <p:spPr bwMode="auto">
          <a:xfrm>
            <a:off x="457200" y="790575"/>
            <a:ext cx="5981700"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2662"/>
    </mc:Choice>
    <mc:Fallback xmlns="">
      <p:transition spd="slow" advTm="6266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9571"/>
                                        </p:tgtEl>
                                        <p:attrNameLst>
                                          <p:attrName>style.visibility</p:attrName>
                                        </p:attrNameLst>
                                      </p:cBhvr>
                                      <p:to>
                                        <p:strVal val="visible"/>
                                      </p:to>
                                    </p:set>
                                    <p:anim calcmode="lin" valueType="num">
                                      <p:cBhvr>
                                        <p:cTn id="7" dur="1000" fill="hold"/>
                                        <p:tgtEl>
                                          <p:spTgt spid="109571"/>
                                        </p:tgtEl>
                                        <p:attrNameLst>
                                          <p:attrName>ppt_w</p:attrName>
                                        </p:attrNameLst>
                                      </p:cBhvr>
                                      <p:tavLst>
                                        <p:tav tm="0">
                                          <p:val>
                                            <p:strVal val="#ppt_w*0.70"/>
                                          </p:val>
                                        </p:tav>
                                        <p:tav tm="100000">
                                          <p:val>
                                            <p:strVal val="#ppt_w"/>
                                          </p:val>
                                        </p:tav>
                                      </p:tavLst>
                                    </p:anim>
                                    <p:anim calcmode="lin" valueType="num">
                                      <p:cBhvr>
                                        <p:cTn id="8" dur="1000" fill="hold"/>
                                        <p:tgtEl>
                                          <p:spTgt spid="109571"/>
                                        </p:tgtEl>
                                        <p:attrNameLst>
                                          <p:attrName>ppt_h</p:attrName>
                                        </p:attrNameLst>
                                      </p:cBhvr>
                                      <p:tavLst>
                                        <p:tav tm="0">
                                          <p:val>
                                            <p:strVal val="#ppt_h"/>
                                          </p:val>
                                        </p:tav>
                                        <p:tav tm="100000">
                                          <p:val>
                                            <p:strVal val="#ppt_h"/>
                                          </p:val>
                                        </p:tav>
                                      </p:tavLst>
                                    </p:anim>
                                    <p:animEffect transition="in" filter="fade">
                                      <p:cBhvr>
                                        <p:cTn id="9" dur="1000"/>
                                        <p:tgtEl>
                                          <p:spTgt spid="109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agnati">
            <a:extLst>
              <a:ext uri="{FF2B5EF4-FFF2-40B4-BE49-F238E27FC236}">
                <a16:creationId xmlns:a16="http://schemas.microsoft.com/office/drawing/2014/main" id="{DA0AF26F-B69E-47DC-9ED6-02FDD4427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1476375"/>
            <a:ext cx="7035800"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12360"/>
    </mc:Choice>
    <mc:Fallback xmlns="">
      <p:transition spd="slow" advTm="11236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a:extLst>
              <a:ext uri="{FF2B5EF4-FFF2-40B4-BE49-F238E27FC236}">
                <a16:creationId xmlns:a16="http://schemas.microsoft.com/office/drawing/2014/main" id="{C1D533EC-A1D2-4456-A561-0C5BDF4EBD80}"/>
              </a:ext>
            </a:extLst>
          </p:cNvPr>
          <p:cNvGraphicFramePr>
            <a:graphicFrameLocks noChangeAspect="1"/>
          </p:cNvGraphicFramePr>
          <p:nvPr/>
        </p:nvGraphicFramePr>
        <p:xfrm>
          <a:off x="908050" y="566738"/>
          <a:ext cx="5346700" cy="8670925"/>
        </p:xfrm>
        <a:graphic>
          <a:graphicData uri="http://schemas.openxmlformats.org/presentationml/2006/ole">
            <mc:AlternateContent xmlns:mc="http://schemas.openxmlformats.org/markup-compatibility/2006">
              <mc:Choice xmlns:v="urn:schemas-microsoft-com:vml" Requires="v">
                <p:oleObj spid="_x0000_s8214" name="Image" r:id="rId3" imgW="3133085" imgH="5084074" progId="Photoshop.Image.7">
                  <p:embed/>
                </p:oleObj>
              </mc:Choice>
              <mc:Fallback>
                <p:oleObj name="Image" r:id="rId3" imgW="3133085" imgH="5084074" progId="Photoshop.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050" y="566738"/>
                        <a:ext cx="5346700" cy="867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5" name="Text Box 3">
            <a:extLst>
              <a:ext uri="{FF2B5EF4-FFF2-40B4-BE49-F238E27FC236}">
                <a16:creationId xmlns:a16="http://schemas.microsoft.com/office/drawing/2014/main" id="{BE1ED3D3-1388-4CF5-8809-F7F5E39AC795}"/>
              </a:ext>
            </a:extLst>
          </p:cNvPr>
          <p:cNvSpPr txBox="1">
            <a:spLocks noChangeArrowheads="1"/>
          </p:cNvSpPr>
          <p:nvPr/>
        </p:nvSpPr>
        <p:spPr bwMode="auto">
          <a:xfrm>
            <a:off x="1973263" y="76200"/>
            <a:ext cx="30464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it-IT" altLang="it-IT" b="1" baseline="-25000">
                <a:latin typeface="Arial" panose="020B0604020202020204" pitchFamily="34" charset="0"/>
              </a:rPr>
              <a:t>LE BRANCHIE DELLE MIXINE</a:t>
            </a:r>
          </a:p>
        </p:txBody>
      </p:sp>
      <p:sp>
        <p:nvSpPr>
          <p:cNvPr id="8196" name="Line 4">
            <a:extLst>
              <a:ext uri="{FF2B5EF4-FFF2-40B4-BE49-F238E27FC236}">
                <a16:creationId xmlns:a16="http://schemas.microsoft.com/office/drawing/2014/main" id="{720E199B-F428-45D7-B582-6B67A303EBA9}"/>
              </a:ext>
            </a:extLst>
          </p:cNvPr>
          <p:cNvSpPr>
            <a:spLocks noChangeShapeType="1"/>
          </p:cNvSpPr>
          <p:nvPr/>
        </p:nvSpPr>
        <p:spPr bwMode="auto">
          <a:xfrm flipH="1">
            <a:off x="2420938" y="990600"/>
            <a:ext cx="287337" cy="574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197" name="Text Box 5">
            <a:extLst>
              <a:ext uri="{FF2B5EF4-FFF2-40B4-BE49-F238E27FC236}">
                <a16:creationId xmlns:a16="http://schemas.microsoft.com/office/drawing/2014/main" id="{5D51014F-58DB-490E-B09A-29ACC6B78540}"/>
              </a:ext>
            </a:extLst>
          </p:cNvPr>
          <p:cNvSpPr txBox="1">
            <a:spLocks noChangeArrowheads="1"/>
          </p:cNvSpPr>
          <p:nvPr/>
        </p:nvSpPr>
        <p:spPr bwMode="auto">
          <a:xfrm>
            <a:off x="1844675" y="663575"/>
            <a:ext cx="2471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2000">
                <a:latin typeface="Arial" panose="020B0604020202020204" pitchFamily="34" charset="0"/>
              </a:rPr>
              <a:t>canale nasofaringeo</a:t>
            </a:r>
          </a:p>
        </p:txBody>
      </p:sp>
    </p:spTree>
  </p:cSld>
  <p:clrMapOvr>
    <a:masterClrMapping/>
  </p:clrMapOvr>
  <mc:AlternateContent xmlns:mc="http://schemas.openxmlformats.org/markup-compatibility/2006" xmlns:p14="http://schemas.microsoft.com/office/powerpoint/2010/main">
    <mc:Choice Requires="p14">
      <p:transition spd="slow" p14:dur="2000" advTm="88351"/>
    </mc:Choice>
    <mc:Fallback xmlns="">
      <p:transition spd="slow" advTm="88351"/>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LIMAAL_NY">
            <a:extLst>
              <a:ext uri="{FF2B5EF4-FFF2-40B4-BE49-F238E27FC236}">
                <a16:creationId xmlns:a16="http://schemas.microsoft.com/office/drawing/2014/main" id="{30C86374-E3A8-4D76-A134-0CD3A9F5F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854075"/>
            <a:ext cx="36671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3">
            <a:extLst>
              <a:ext uri="{FF2B5EF4-FFF2-40B4-BE49-F238E27FC236}">
                <a16:creationId xmlns:a16="http://schemas.microsoft.com/office/drawing/2014/main" id="{03CD904A-5EF4-4FBD-A834-B99BD22EC1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33750"/>
            <a:ext cx="685800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0914"/>
    </mc:Choice>
    <mc:Fallback xmlns="">
      <p:transition spd="slow" advTm="7091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dissolve">
                                      <p:cBhvr>
                                        <p:cTn id="7" dur="500"/>
                                        <p:tgtEl>
                                          <p:spTgt spid="80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a:extLst>
              <a:ext uri="{FF2B5EF4-FFF2-40B4-BE49-F238E27FC236}">
                <a16:creationId xmlns:a16="http://schemas.microsoft.com/office/drawing/2014/main" id="{31BCA334-71AA-4F45-A3B9-907C3F17CBDF}"/>
              </a:ext>
            </a:extLst>
          </p:cNvPr>
          <p:cNvSpPr txBox="1">
            <a:spLocks noChangeArrowheads="1"/>
          </p:cNvSpPr>
          <p:nvPr/>
        </p:nvSpPr>
        <p:spPr bwMode="auto">
          <a:xfrm>
            <a:off x="685800" y="571500"/>
            <a:ext cx="2611438" cy="579438"/>
          </a:xfrm>
          <a:prstGeom prst="rect">
            <a:avLst/>
          </a:prstGeom>
          <a:noFill/>
          <a:ln w="9525">
            <a:noFill/>
            <a:miter lim="800000"/>
            <a:headEnd/>
            <a:tailEnd/>
          </a:ln>
          <a:effectLst/>
        </p:spPr>
        <p:txBody>
          <a:bodyPr wrap="none">
            <a:spAutoFit/>
          </a:bodyPr>
          <a:lstStyle/>
          <a:p>
            <a:pPr>
              <a:defRPr/>
            </a:pPr>
            <a:r>
              <a:rPr lang="it-IT" sz="3200" b="1">
                <a:solidFill>
                  <a:srgbClr val="A50021"/>
                </a:solidFill>
                <a:effectLst>
                  <a:outerShdw blurRad="38100" dist="38100" dir="2700000" algn="tl">
                    <a:srgbClr val="C0C0C0"/>
                  </a:outerShdw>
                </a:effectLst>
                <a:latin typeface="Comic Sans MS" pitchFamily="66" charset="0"/>
              </a:rPr>
              <a:t>Petromizonti</a:t>
            </a:r>
          </a:p>
        </p:txBody>
      </p:sp>
      <p:pic>
        <p:nvPicPr>
          <p:cNvPr id="9220" name="Picture 3" descr="image002">
            <a:extLst>
              <a:ext uri="{FF2B5EF4-FFF2-40B4-BE49-F238E27FC236}">
                <a16:creationId xmlns:a16="http://schemas.microsoft.com/office/drawing/2014/main" id="{C09D2CBA-B7F4-44A0-960C-7D0590993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600700"/>
            <a:ext cx="48768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descr="pe_marin">
            <a:extLst>
              <a:ext uri="{FF2B5EF4-FFF2-40B4-BE49-F238E27FC236}">
                <a16:creationId xmlns:a16="http://schemas.microsoft.com/office/drawing/2014/main" id="{44FB3C4E-7A73-4D7D-8281-83F57D4B6C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90700"/>
            <a:ext cx="33607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18" name="Object 5">
            <a:extLst>
              <a:ext uri="{FF2B5EF4-FFF2-40B4-BE49-F238E27FC236}">
                <a16:creationId xmlns:a16="http://schemas.microsoft.com/office/drawing/2014/main" id="{FAE1E144-972A-4E40-8063-F9718B70EE8B}"/>
              </a:ext>
            </a:extLst>
          </p:cNvPr>
          <p:cNvGraphicFramePr>
            <a:graphicFrameLocks noChangeAspect="1"/>
          </p:cNvGraphicFramePr>
          <p:nvPr/>
        </p:nvGraphicFramePr>
        <p:xfrm>
          <a:off x="533400" y="4229100"/>
          <a:ext cx="5486400" cy="1293813"/>
        </p:xfrm>
        <a:graphic>
          <a:graphicData uri="http://schemas.openxmlformats.org/presentationml/2006/ole">
            <mc:AlternateContent xmlns:mc="http://schemas.openxmlformats.org/markup-compatibility/2006">
              <mc:Choice xmlns:v="urn:schemas-microsoft-com:vml" Requires="v">
                <p:oleObj spid="_x0000_s9239" name="Image" r:id="rId5" imgW="7728347" imgH="1822222" progId="Photoshop.Image.8">
                  <p:embed/>
                </p:oleObj>
              </mc:Choice>
              <mc:Fallback>
                <p:oleObj name="Image" r:id="rId5" imgW="7728347" imgH="1822222" progId="Photoshop.Image.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229100"/>
                        <a:ext cx="5486400" cy="129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2" name="Text Box 6">
            <a:extLst>
              <a:ext uri="{FF2B5EF4-FFF2-40B4-BE49-F238E27FC236}">
                <a16:creationId xmlns:a16="http://schemas.microsoft.com/office/drawing/2014/main" id="{D5E0AF4C-AC16-427C-9A7D-7B305F8D9E77}"/>
              </a:ext>
            </a:extLst>
          </p:cNvPr>
          <p:cNvSpPr txBox="1">
            <a:spLocks noChangeArrowheads="1"/>
          </p:cNvSpPr>
          <p:nvPr/>
        </p:nvSpPr>
        <p:spPr bwMode="auto">
          <a:xfrm>
            <a:off x="3700463" y="1109663"/>
            <a:ext cx="31511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2000">
                <a:latin typeface="Comic Sans MS" panose="030F0702030302020204" pitchFamily="66" charset="0"/>
              </a:rPr>
              <a:t>Vertebre</a:t>
            </a:r>
          </a:p>
          <a:p>
            <a:pPr eaLnBrk="1" hangingPunct="1"/>
            <a:r>
              <a:rPr lang="it-IT" altLang="it-IT" sz="2000">
                <a:latin typeface="Comic Sans MS" panose="030F0702030302020204" pitchFamily="66" charset="0"/>
              </a:rPr>
              <a:t>Due canali semicircolari</a:t>
            </a:r>
          </a:p>
          <a:p>
            <a:pPr eaLnBrk="1" hangingPunct="1"/>
            <a:r>
              <a:rPr lang="it-IT" altLang="it-IT" sz="2000">
                <a:latin typeface="Comic Sans MS" panose="030F0702030302020204" pitchFamily="66" charset="0"/>
              </a:rPr>
              <a:t>Assenza di tessuto osseo</a:t>
            </a:r>
          </a:p>
        </p:txBody>
      </p:sp>
    </p:spTree>
  </p:cSld>
  <p:clrMapOvr>
    <a:masterClrMapping/>
  </p:clrMapOvr>
  <mc:AlternateContent xmlns:mc="http://schemas.openxmlformats.org/markup-compatibility/2006" xmlns:p14="http://schemas.microsoft.com/office/powerpoint/2010/main">
    <mc:Choice Requires="p14">
      <p:transition spd="slow" p14:dur="2000" advTm="83056"/>
    </mc:Choice>
    <mc:Fallback xmlns="">
      <p:transition spd="slow" advTm="8305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523750D0-4349-44BE-91D7-F776F6C4A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462463"/>
            <a:ext cx="4600575" cy="3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3">
            <a:extLst>
              <a:ext uri="{FF2B5EF4-FFF2-40B4-BE49-F238E27FC236}">
                <a16:creationId xmlns:a16="http://schemas.microsoft.com/office/drawing/2014/main" id="{CC432C58-AC9A-4B91-AAAB-7F183F90F7EB}"/>
              </a:ext>
            </a:extLst>
          </p:cNvPr>
          <p:cNvSpPr txBox="1">
            <a:spLocks noChangeArrowheads="1"/>
          </p:cNvSpPr>
          <p:nvPr/>
        </p:nvSpPr>
        <p:spPr bwMode="auto">
          <a:xfrm>
            <a:off x="914400" y="804863"/>
            <a:ext cx="2611438" cy="579437"/>
          </a:xfrm>
          <a:prstGeom prst="rect">
            <a:avLst/>
          </a:prstGeom>
          <a:noFill/>
          <a:ln w="9525">
            <a:noFill/>
            <a:miter lim="800000"/>
            <a:headEnd/>
            <a:tailEnd/>
          </a:ln>
          <a:effectLst/>
        </p:spPr>
        <p:txBody>
          <a:bodyPr wrap="none">
            <a:spAutoFit/>
          </a:bodyPr>
          <a:lstStyle/>
          <a:p>
            <a:pPr>
              <a:defRPr/>
            </a:pPr>
            <a:r>
              <a:rPr lang="it-IT" sz="3200" b="1">
                <a:solidFill>
                  <a:srgbClr val="A50021"/>
                </a:solidFill>
                <a:effectLst>
                  <a:outerShdw blurRad="38100" dist="38100" dir="2700000" algn="tl">
                    <a:srgbClr val="C0C0C0"/>
                  </a:outerShdw>
                </a:effectLst>
                <a:latin typeface="Comic Sans MS" pitchFamily="66" charset="0"/>
              </a:rPr>
              <a:t>Petromizonti</a:t>
            </a:r>
          </a:p>
        </p:txBody>
      </p:sp>
      <p:pic>
        <p:nvPicPr>
          <p:cNvPr id="45060" name="Picture 4" descr="lampreyOnFish">
            <a:extLst>
              <a:ext uri="{FF2B5EF4-FFF2-40B4-BE49-F238E27FC236}">
                <a16:creationId xmlns:a16="http://schemas.microsoft.com/office/drawing/2014/main" id="{24FF48E5-B7FE-4043-8F0F-1A7522A5E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528763"/>
            <a:ext cx="2878138"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300px-Sea_Lamprey_fish">
            <a:extLst>
              <a:ext uri="{FF2B5EF4-FFF2-40B4-BE49-F238E27FC236}">
                <a16:creationId xmlns:a16="http://schemas.microsoft.com/office/drawing/2014/main" id="{AE3C6BF3-8C13-41C2-8D01-74F652B15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1413" y="1325563"/>
            <a:ext cx="28479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Rettangolo 5">
            <a:extLst>
              <a:ext uri="{FF2B5EF4-FFF2-40B4-BE49-F238E27FC236}">
                <a16:creationId xmlns:a16="http://schemas.microsoft.com/office/drawing/2014/main" id="{E9E6672A-C4CE-4AE8-8CAA-E89BC680A3D8}"/>
              </a:ext>
            </a:extLst>
          </p:cNvPr>
          <p:cNvSpPr>
            <a:spLocks noChangeArrowheads="1"/>
          </p:cNvSpPr>
          <p:nvPr/>
        </p:nvSpPr>
        <p:spPr bwMode="auto">
          <a:xfrm>
            <a:off x="0" y="8574088"/>
            <a:ext cx="6372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600" dirty="0"/>
              <a:t>https://www.youtube.com/watch?v=X1tQGeEzAjI</a:t>
            </a:r>
          </a:p>
        </p:txBody>
      </p:sp>
    </p:spTree>
  </p:cSld>
  <p:clrMapOvr>
    <a:masterClrMapping/>
  </p:clrMapOvr>
  <mc:AlternateContent xmlns:mc="http://schemas.openxmlformats.org/markup-compatibility/2006" xmlns:p14="http://schemas.microsoft.com/office/powerpoint/2010/main">
    <mc:Choice Requires="p14">
      <p:transition spd="slow" p14:dur="2000" advTm="107664"/>
    </mc:Choice>
    <mc:Fallback xmlns="">
      <p:transition spd="slow" advTm="107664"/>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a:extLst>
              <a:ext uri="{FF2B5EF4-FFF2-40B4-BE49-F238E27FC236}">
                <a16:creationId xmlns:a16="http://schemas.microsoft.com/office/drawing/2014/main" id="{11AF8DF9-F23E-44D2-BAB2-91F7F60699E2}"/>
              </a:ext>
            </a:extLst>
          </p:cNvPr>
          <p:cNvGraphicFramePr>
            <a:graphicFrameLocks noChangeAspect="1"/>
          </p:cNvGraphicFramePr>
          <p:nvPr/>
        </p:nvGraphicFramePr>
        <p:xfrm>
          <a:off x="-26988" y="1993900"/>
          <a:ext cx="3346451" cy="6235700"/>
        </p:xfrm>
        <a:graphic>
          <a:graphicData uri="http://schemas.openxmlformats.org/presentationml/2006/ole">
            <mc:AlternateContent xmlns:mc="http://schemas.openxmlformats.org/markup-compatibility/2006">
              <mc:Choice xmlns:v="urn:schemas-microsoft-com:vml" Requires="v">
                <p:oleObj spid="_x0000_s10314" name="Image" r:id="rId4" imgW="3346427" imgH="6235693" progId="Photoshop.Image.7">
                  <p:embed/>
                </p:oleObj>
              </mc:Choice>
              <mc:Fallback>
                <p:oleObj name="Image" r:id="rId4" imgW="3346427" imgH="6235693" progId="Photoshop.Image.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8" y="1993900"/>
                        <a:ext cx="3346451" cy="623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6" name="Text Box 3">
            <a:extLst>
              <a:ext uri="{FF2B5EF4-FFF2-40B4-BE49-F238E27FC236}">
                <a16:creationId xmlns:a16="http://schemas.microsoft.com/office/drawing/2014/main" id="{F3E7904C-2B37-446C-A2F2-ADF6602539A9}"/>
              </a:ext>
            </a:extLst>
          </p:cNvPr>
          <p:cNvSpPr txBox="1">
            <a:spLocks noChangeArrowheads="1"/>
          </p:cNvSpPr>
          <p:nvPr/>
        </p:nvSpPr>
        <p:spPr bwMode="auto">
          <a:xfrm>
            <a:off x="790575" y="1700213"/>
            <a:ext cx="15779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it-IT" altLang="it-IT" sz="2800" baseline="-25000">
                <a:latin typeface="Arial" panose="020B0604020202020204" pitchFamily="34" charset="0"/>
              </a:rPr>
              <a:t>AMMOCETE</a:t>
            </a:r>
          </a:p>
        </p:txBody>
      </p:sp>
      <p:graphicFrame>
        <p:nvGraphicFramePr>
          <p:cNvPr id="84996" name="Object 4">
            <a:extLst>
              <a:ext uri="{FF2B5EF4-FFF2-40B4-BE49-F238E27FC236}">
                <a16:creationId xmlns:a16="http://schemas.microsoft.com/office/drawing/2014/main" id="{266F527D-1A30-485E-8558-078E1664781C}"/>
              </a:ext>
            </a:extLst>
          </p:cNvPr>
          <p:cNvGraphicFramePr>
            <a:graphicFrameLocks noChangeAspect="1"/>
          </p:cNvGraphicFramePr>
          <p:nvPr/>
        </p:nvGraphicFramePr>
        <p:xfrm>
          <a:off x="3141663" y="1998663"/>
          <a:ext cx="4014787" cy="7145337"/>
        </p:xfrm>
        <a:graphic>
          <a:graphicData uri="http://schemas.openxmlformats.org/presentationml/2006/ole">
            <mc:AlternateContent xmlns:mc="http://schemas.openxmlformats.org/markup-compatibility/2006">
              <mc:Choice xmlns:v="urn:schemas-microsoft-com:vml" Requires="v">
                <p:oleObj spid="_x0000_s10315" name="Image" r:id="rId6" imgW="3169926" imgH="5641382" progId="Photoshop.Image.7">
                  <p:embed/>
                </p:oleObj>
              </mc:Choice>
              <mc:Fallback>
                <p:oleObj name="Image" r:id="rId6" imgW="3169926" imgH="5641382" progId="Photoshop.Image.7">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1663" y="1998663"/>
                        <a:ext cx="4014787" cy="714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4997" name="Text Box 5">
            <a:extLst>
              <a:ext uri="{FF2B5EF4-FFF2-40B4-BE49-F238E27FC236}">
                <a16:creationId xmlns:a16="http://schemas.microsoft.com/office/drawing/2014/main" id="{1AF23524-7C2C-4D28-8856-91CD32B39C5B}"/>
              </a:ext>
            </a:extLst>
          </p:cNvPr>
          <p:cNvSpPr txBox="1">
            <a:spLocks noChangeArrowheads="1"/>
          </p:cNvSpPr>
          <p:nvPr/>
        </p:nvSpPr>
        <p:spPr bwMode="auto">
          <a:xfrm>
            <a:off x="3532188" y="1700213"/>
            <a:ext cx="25304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it-IT" altLang="it-IT" sz="2800" baseline="-25000">
                <a:latin typeface="Arial" panose="020B0604020202020204" pitchFamily="34" charset="0"/>
              </a:rPr>
              <a:t>LAMPREDA  ADULTA</a:t>
            </a:r>
          </a:p>
        </p:txBody>
      </p:sp>
      <p:graphicFrame>
        <p:nvGraphicFramePr>
          <p:cNvPr id="10244" name="Object 6">
            <a:extLst>
              <a:ext uri="{FF2B5EF4-FFF2-40B4-BE49-F238E27FC236}">
                <a16:creationId xmlns:a16="http://schemas.microsoft.com/office/drawing/2014/main" id="{53761B66-A06F-4511-BF1C-92BA602AB104}"/>
              </a:ext>
            </a:extLst>
          </p:cNvPr>
          <p:cNvGraphicFramePr>
            <a:graphicFrameLocks noChangeAspect="1"/>
          </p:cNvGraphicFramePr>
          <p:nvPr/>
        </p:nvGraphicFramePr>
        <p:xfrm>
          <a:off x="-26988" y="7432675"/>
          <a:ext cx="3284538" cy="1819275"/>
        </p:xfrm>
        <a:graphic>
          <a:graphicData uri="http://schemas.openxmlformats.org/presentationml/2006/ole">
            <mc:AlternateContent xmlns:mc="http://schemas.openxmlformats.org/markup-compatibility/2006">
              <mc:Choice xmlns:v="urn:schemas-microsoft-com:vml" Requires="v">
                <p:oleObj spid="_x0000_s10316" name="Image" r:id="rId8" imgW="2791265" imgH="2590586" progId="Photoshop.Image.7">
                  <p:embed/>
                </p:oleObj>
              </mc:Choice>
              <mc:Fallback>
                <p:oleObj name="Image" r:id="rId8" imgW="2791265" imgH="2590586" progId="Photoshop.Image.7">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b="40300"/>
                      <a:stretch>
                        <a:fillRect/>
                      </a:stretch>
                    </p:blipFill>
                    <p:spPr bwMode="auto">
                      <a:xfrm>
                        <a:off x="-26988" y="7432675"/>
                        <a:ext cx="3284538"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4999" name="Object 7">
            <a:extLst>
              <a:ext uri="{FF2B5EF4-FFF2-40B4-BE49-F238E27FC236}">
                <a16:creationId xmlns:a16="http://schemas.microsoft.com/office/drawing/2014/main" id="{D37BCC77-B24C-40C7-A892-462C41EECE45}"/>
              </a:ext>
            </a:extLst>
          </p:cNvPr>
          <p:cNvGraphicFramePr>
            <a:graphicFrameLocks noChangeAspect="1"/>
          </p:cNvGraphicFramePr>
          <p:nvPr/>
        </p:nvGraphicFramePr>
        <p:xfrm>
          <a:off x="3168650" y="7599363"/>
          <a:ext cx="3789363" cy="1562100"/>
        </p:xfrm>
        <a:graphic>
          <a:graphicData uri="http://schemas.openxmlformats.org/presentationml/2006/ole">
            <mc:AlternateContent xmlns:mc="http://schemas.openxmlformats.org/markup-compatibility/2006">
              <mc:Choice xmlns:v="urn:schemas-microsoft-com:vml" Requires="v">
                <p:oleObj spid="_x0000_s10317" name="Image" r:id="rId10" imgW="2791265" imgH="2590586" progId="Photoshop.Image.7">
                  <p:embed/>
                </p:oleObj>
              </mc:Choice>
              <mc:Fallback>
                <p:oleObj name="Image" r:id="rId10" imgW="2791265" imgH="2590586" progId="Photoshop.Image.7">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t="55586"/>
                      <a:stretch>
                        <a:fillRect/>
                      </a:stretch>
                    </p:blipFill>
                    <p:spPr bwMode="auto">
                      <a:xfrm>
                        <a:off x="3168650" y="7599363"/>
                        <a:ext cx="3789363"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8" name="Text Box 8">
            <a:extLst>
              <a:ext uri="{FF2B5EF4-FFF2-40B4-BE49-F238E27FC236}">
                <a16:creationId xmlns:a16="http://schemas.microsoft.com/office/drawing/2014/main" id="{77213310-1F73-4EDD-9E4B-0E4F5D43A1C0}"/>
              </a:ext>
            </a:extLst>
          </p:cNvPr>
          <p:cNvSpPr txBox="1">
            <a:spLocks noChangeArrowheads="1"/>
          </p:cNvSpPr>
          <p:nvPr/>
        </p:nvSpPr>
        <p:spPr bwMode="auto">
          <a:xfrm>
            <a:off x="168275" y="481013"/>
            <a:ext cx="66897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2000">
                <a:latin typeface="Arial" panose="020B0604020202020204" pitchFamily="34" charset="0"/>
              </a:rPr>
              <a:t>Unica apertura nasale esterna; canale nasoipofisario; camere branchiali sacciformi; membrana respiratoria interna rispetto agli archi branchiali; presenza di un velum.</a:t>
            </a:r>
          </a:p>
        </p:txBody>
      </p:sp>
      <p:sp>
        <p:nvSpPr>
          <p:cNvPr id="10249" name="Text Box 9">
            <a:extLst>
              <a:ext uri="{FF2B5EF4-FFF2-40B4-BE49-F238E27FC236}">
                <a16:creationId xmlns:a16="http://schemas.microsoft.com/office/drawing/2014/main" id="{3751DD2F-D0D2-42D2-B15D-BDB2A887B731}"/>
              </a:ext>
            </a:extLst>
          </p:cNvPr>
          <p:cNvSpPr txBox="1">
            <a:spLocks noChangeArrowheads="1"/>
          </p:cNvSpPr>
          <p:nvPr/>
        </p:nvSpPr>
        <p:spPr bwMode="auto">
          <a:xfrm>
            <a:off x="1689100" y="136525"/>
            <a:ext cx="3482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b="1" baseline="-25000">
                <a:latin typeface="Arial" panose="020B0604020202020204" pitchFamily="34" charset="0"/>
              </a:rPr>
              <a:t>LE BRANCHIE NELLE LAMPREDE</a:t>
            </a:r>
          </a:p>
        </p:txBody>
      </p:sp>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141208"/>
    </mc:Choice>
    <mc:Fallback xmlns="">
      <p:transition spd="slow" advTm="14120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4996"/>
                                        </p:tgtEl>
                                        <p:attrNameLst>
                                          <p:attrName>style.visibility</p:attrName>
                                        </p:attrNameLst>
                                      </p:cBhvr>
                                      <p:to>
                                        <p:strVal val="visible"/>
                                      </p:to>
                                    </p:set>
                                    <p:animEffect transition="in" filter="dissolve">
                                      <p:cBhvr>
                                        <p:cTn id="7" dur="500"/>
                                        <p:tgtEl>
                                          <p:spTgt spid="8499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4997"/>
                                        </p:tgtEl>
                                        <p:attrNameLst>
                                          <p:attrName>style.visibility</p:attrName>
                                        </p:attrNameLst>
                                      </p:cBhvr>
                                      <p:to>
                                        <p:strVal val="visible"/>
                                      </p:to>
                                    </p:set>
                                    <p:animEffect transition="in" filter="dissolve">
                                      <p:cBhvr>
                                        <p:cTn id="10" dur="500"/>
                                        <p:tgtEl>
                                          <p:spTgt spid="84997"/>
                                        </p:tgtEl>
                                      </p:cBhvr>
                                    </p:animEffect>
                                  </p:childTnLst>
                                </p:cTn>
                              </p:par>
                              <p:par>
                                <p:cTn id="11" presetID="9" presetClass="entr" presetSubtype="0" fill="hold" nodeType="withEffect">
                                  <p:stCondLst>
                                    <p:cond delay="0"/>
                                  </p:stCondLst>
                                  <p:childTnLst>
                                    <p:set>
                                      <p:cBhvr>
                                        <p:cTn id="12" dur="1" fill="hold">
                                          <p:stCondLst>
                                            <p:cond delay="0"/>
                                          </p:stCondLst>
                                        </p:cTn>
                                        <p:tgtEl>
                                          <p:spTgt spid="84999"/>
                                        </p:tgtEl>
                                        <p:attrNameLst>
                                          <p:attrName>style.visibility</p:attrName>
                                        </p:attrNameLst>
                                      </p:cBhvr>
                                      <p:to>
                                        <p:strVal val="visible"/>
                                      </p:to>
                                    </p:set>
                                    <p:animEffect transition="in" filter="dissolve">
                                      <p:cBhvr>
                                        <p:cTn id="13" dur="500"/>
                                        <p:tgtEl>
                                          <p:spTgt spid="84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84714F9D-2C99-42BB-BB64-8810A0BE1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975" y="862013"/>
            <a:ext cx="5299075"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a:extLst>
              <a:ext uri="{FF2B5EF4-FFF2-40B4-BE49-F238E27FC236}">
                <a16:creationId xmlns:a16="http://schemas.microsoft.com/office/drawing/2014/main" id="{42271404-8716-46CC-9BE5-DCF50D4B6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5" y="5168900"/>
            <a:ext cx="558006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3744"/>
    </mc:Choice>
    <mc:Fallback xmlns="">
      <p:transition spd="slow" advTm="53744"/>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a:extLst>
              <a:ext uri="{FF2B5EF4-FFF2-40B4-BE49-F238E27FC236}">
                <a16:creationId xmlns:a16="http://schemas.microsoft.com/office/drawing/2014/main" id="{FDB0AD88-10B3-4194-900A-0F0A2723B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3" y="969963"/>
            <a:ext cx="6521450"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5">
            <a:extLst>
              <a:ext uri="{FF2B5EF4-FFF2-40B4-BE49-F238E27FC236}">
                <a16:creationId xmlns:a16="http://schemas.microsoft.com/office/drawing/2014/main" id="{ED4F7F11-AA1D-450F-84B8-0EBD4AA088DD}"/>
              </a:ext>
            </a:extLst>
          </p:cNvPr>
          <p:cNvSpPr txBox="1">
            <a:spLocks noChangeArrowheads="1"/>
          </p:cNvSpPr>
          <p:nvPr/>
        </p:nvSpPr>
        <p:spPr bwMode="auto">
          <a:xfrm>
            <a:off x="974725" y="382588"/>
            <a:ext cx="511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a:latin typeface="Arial" panose="020B0604020202020204" pitchFamily="34" charset="0"/>
              </a:rPr>
              <a:t>A sostegno della  ipotesi “ciclostomi”</a:t>
            </a:r>
          </a:p>
        </p:txBody>
      </p:sp>
      <p:sp>
        <p:nvSpPr>
          <p:cNvPr id="45063" name="Freeform 7">
            <a:extLst>
              <a:ext uri="{FF2B5EF4-FFF2-40B4-BE49-F238E27FC236}">
                <a16:creationId xmlns:a16="http://schemas.microsoft.com/office/drawing/2014/main" id="{DA2F1D73-A113-488E-ACCB-31FFF45E55AC}"/>
              </a:ext>
            </a:extLst>
          </p:cNvPr>
          <p:cNvSpPr>
            <a:spLocks/>
          </p:cNvSpPr>
          <p:nvPr/>
        </p:nvSpPr>
        <p:spPr bwMode="auto">
          <a:xfrm>
            <a:off x="606425" y="1608138"/>
            <a:ext cx="1997075" cy="971550"/>
          </a:xfrm>
          <a:custGeom>
            <a:avLst/>
            <a:gdLst>
              <a:gd name="T0" fmla="*/ 2147483647 w 1258"/>
              <a:gd name="T1" fmla="*/ 2147483647 h 612"/>
              <a:gd name="T2" fmla="*/ 2147483647 w 1258"/>
              <a:gd name="T3" fmla="*/ 2147483647 h 612"/>
              <a:gd name="T4" fmla="*/ 2147483647 w 1258"/>
              <a:gd name="T5" fmla="*/ 2147483647 h 612"/>
              <a:gd name="T6" fmla="*/ 2147483647 w 1258"/>
              <a:gd name="T7" fmla="*/ 2147483647 h 612"/>
              <a:gd name="T8" fmla="*/ 2147483647 w 1258"/>
              <a:gd name="T9" fmla="*/ 2147483647 h 612"/>
              <a:gd name="T10" fmla="*/ 2147483647 w 1258"/>
              <a:gd name="T11" fmla="*/ 2147483647 h 612"/>
              <a:gd name="T12" fmla="*/ 2147483647 w 1258"/>
              <a:gd name="T13" fmla="*/ 2147483647 h 612"/>
              <a:gd name="T14" fmla="*/ 2147483647 w 1258"/>
              <a:gd name="T15" fmla="*/ 2147483647 h 612"/>
              <a:gd name="T16" fmla="*/ 2147483647 w 1258"/>
              <a:gd name="T17" fmla="*/ 2147483647 h 612"/>
              <a:gd name="T18" fmla="*/ 2147483647 w 1258"/>
              <a:gd name="T19" fmla="*/ 2147483647 h 6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8"/>
              <a:gd name="T31" fmla="*/ 0 h 612"/>
              <a:gd name="T32" fmla="*/ 1258 w 1258"/>
              <a:gd name="T33" fmla="*/ 612 h 6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8" h="612">
                <a:moveTo>
                  <a:pt x="1091" y="73"/>
                </a:moveTo>
                <a:cubicBezTo>
                  <a:pt x="824" y="140"/>
                  <a:pt x="557" y="207"/>
                  <a:pt x="384" y="270"/>
                </a:cubicBezTo>
                <a:cubicBezTo>
                  <a:pt x="211" y="333"/>
                  <a:pt x="110" y="397"/>
                  <a:pt x="55" y="453"/>
                </a:cubicBezTo>
                <a:cubicBezTo>
                  <a:pt x="0" y="509"/>
                  <a:pt x="0" y="612"/>
                  <a:pt x="55" y="606"/>
                </a:cubicBezTo>
                <a:cubicBezTo>
                  <a:pt x="110" y="600"/>
                  <a:pt x="286" y="472"/>
                  <a:pt x="384" y="416"/>
                </a:cubicBezTo>
                <a:cubicBezTo>
                  <a:pt x="482" y="360"/>
                  <a:pt x="526" y="294"/>
                  <a:pt x="646" y="270"/>
                </a:cubicBezTo>
                <a:cubicBezTo>
                  <a:pt x="766" y="246"/>
                  <a:pt x="1005" y="280"/>
                  <a:pt x="1105" y="270"/>
                </a:cubicBezTo>
                <a:cubicBezTo>
                  <a:pt x="1205" y="260"/>
                  <a:pt x="1230" y="252"/>
                  <a:pt x="1244" y="212"/>
                </a:cubicBezTo>
                <a:cubicBezTo>
                  <a:pt x="1258" y="172"/>
                  <a:pt x="1205" y="60"/>
                  <a:pt x="1186" y="30"/>
                </a:cubicBezTo>
                <a:cubicBezTo>
                  <a:pt x="1167" y="0"/>
                  <a:pt x="1147" y="15"/>
                  <a:pt x="1127" y="30"/>
                </a:cubicBezTo>
              </a:path>
            </a:pathLst>
          </a:custGeom>
          <a:solidFill>
            <a:schemeClr val="accent1">
              <a:alpha val="61176"/>
            </a:schemeClr>
          </a:solidFill>
          <a:ln w="9525">
            <a:solidFill>
              <a:schemeClr val="tx1"/>
            </a:solidFill>
            <a:round/>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45064" name="Freeform 8">
            <a:extLst>
              <a:ext uri="{FF2B5EF4-FFF2-40B4-BE49-F238E27FC236}">
                <a16:creationId xmlns:a16="http://schemas.microsoft.com/office/drawing/2014/main" id="{206AEED3-4C2D-4D4E-A59B-8971A31E97BB}"/>
              </a:ext>
            </a:extLst>
          </p:cNvPr>
          <p:cNvSpPr>
            <a:spLocks/>
          </p:cNvSpPr>
          <p:nvPr/>
        </p:nvSpPr>
        <p:spPr bwMode="auto">
          <a:xfrm>
            <a:off x="955675" y="4697413"/>
            <a:ext cx="2354263" cy="593725"/>
          </a:xfrm>
          <a:custGeom>
            <a:avLst/>
            <a:gdLst>
              <a:gd name="T0" fmla="*/ 2147483647 w 1483"/>
              <a:gd name="T1" fmla="*/ 2147483647 h 374"/>
              <a:gd name="T2" fmla="*/ 2147483647 w 1483"/>
              <a:gd name="T3" fmla="*/ 2147483647 h 374"/>
              <a:gd name="T4" fmla="*/ 2147483647 w 1483"/>
              <a:gd name="T5" fmla="*/ 2147483647 h 374"/>
              <a:gd name="T6" fmla="*/ 2147483647 w 1483"/>
              <a:gd name="T7" fmla="*/ 2147483647 h 374"/>
              <a:gd name="T8" fmla="*/ 2147483647 w 1483"/>
              <a:gd name="T9" fmla="*/ 2147483647 h 374"/>
              <a:gd name="T10" fmla="*/ 2147483647 w 1483"/>
              <a:gd name="T11" fmla="*/ 2147483647 h 374"/>
              <a:gd name="T12" fmla="*/ 2147483647 w 1483"/>
              <a:gd name="T13" fmla="*/ 2147483647 h 374"/>
              <a:gd name="T14" fmla="*/ 2147483647 w 1483"/>
              <a:gd name="T15" fmla="*/ 2147483647 h 374"/>
              <a:gd name="T16" fmla="*/ 2147483647 w 1483"/>
              <a:gd name="T17" fmla="*/ 2147483647 h 374"/>
              <a:gd name="T18" fmla="*/ 2147483647 w 1483"/>
              <a:gd name="T19" fmla="*/ 2147483647 h 374"/>
              <a:gd name="T20" fmla="*/ 2147483647 w 1483"/>
              <a:gd name="T21" fmla="*/ 2147483647 h 374"/>
              <a:gd name="T22" fmla="*/ 2147483647 w 1483"/>
              <a:gd name="T23" fmla="*/ 2147483647 h 3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83"/>
              <a:gd name="T37" fmla="*/ 0 h 374"/>
              <a:gd name="T38" fmla="*/ 1483 w 1483"/>
              <a:gd name="T39" fmla="*/ 374 h 3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83" h="374">
                <a:moveTo>
                  <a:pt x="1425" y="286"/>
                </a:moveTo>
                <a:cubicBezTo>
                  <a:pt x="1413" y="271"/>
                  <a:pt x="1476" y="310"/>
                  <a:pt x="1381" y="271"/>
                </a:cubicBezTo>
                <a:cubicBezTo>
                  <a:pt x="1286" y="232"/>
                  <a:pt x="1013" y="96"/>
                  <a:pt x="856" y="52"/>
                </a:cubicBezTo>
                <a:cubicBezTo>
                  <a:pt x="699" y="8"/>
                  <a:pt x="566" y="0"/>
                  <a:pt x="441" y="8"/>
                </a:cubicBezTo>
                <a:cubicBezTo>
                  <a:pt x="316" y="16"/>
                  <a:pt x="174" y="64"/>
                  <a:pt x="105" y="103"/>
                </a:cubicBezTo>
                <a:cubicBezTo>
                  <a:pt x="36" y="142"/>
                  <a:pt x="0" y="197"/>
                  <a:pt x="25" y="242"/>
                </a:cubicBezTo>
                <a:cubicBezTo>
                  <a:pt x="50" y="287"/>
                  <a:pt x="167" y="372"/>
                  <a:pt x="258" y="373"/>
                </a:cubicBezTo>
                <a:cubicBezTo>
                  <a:pt x="349" y="374"/>
                  <a:pt x="482" y="268"/>
                  <a:pt x="572" y="249"/>
                </a:cubicBezTo>
                <a:cubicBezTo>
                  <a:pt x="662" y="230"/>
                  <a:pt x="685" y="239"/>
                  <a:pt x="798" y="256"/>
                </a:cubicBezTo>
                <a:cubicBezTo>
                  <a:pt x="911" y="273"/>
                  <a:pt x="1141" y="334"/>
                  <a:pt x="1250" y="351"/>
                </a:cubicBezTo>
                <a:cubicBezTo>
                  <a:pt x="1359" y="368"/>
                  <a:pt x="1425" y="364"/>
                  <a:pt x="1454" y="358"/>
                </a:cubicBezTo>
                <a:cubicBezTo>
                  <a:pt x="1483" y="352"/>
                  <a:pt x="1437" y="301"/>
                  <a:pt x="1425" y="286"/>
                </a:cubicBezTo>
                <a:close/>
              </a:path>
            </a:pathLst>
          </a:custGeom>
          <a:solidFill>
            <a:schemeClr val="accent1">
              <a:alpha val="61176"/>
            </a:schemeClr>
          </a:solidFill>
          <a:ln w="9525">
            <a:solidFill>
              <a:schemeClr val="tx1"/>
            </a:solidFill>
            <a:round/>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4238"/>
    </mc:Choice>
    <mc:Fallback xmlns="">
      <p:transition spd="slow" advTm="9423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dissolve">
                                      <p:cBhvr>
                                        <p:cTn id="7" dur="500"/>
                                        <p:tgtEl>
                                          <p:spTgt spid="4506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5064"/>
                                        </p:tgtEl>
                                        <p:attrNameLst>
                                          <p:attrName>style.visibility</p:attrName>
                                        </p:attrNameLst>
                                      </p:cBhvr>
                                      <p:to>
                                        <p:strVal val="visible"/>
                                      </p:to>
                                    </p:set>
                                    <p:animEffect transition="in" filter="dissolve">
                                      <p:cBhvr>
                                        <p:cTn id="10" dur="500"/>
                                        <p:tgtEl>
                                          <p:spTgt spid="45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89B7C5F0-D523-4CFC-9E2E-D51B70697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63" y="414338"/>
            <a:ext cx="4424362" cy="888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a:extLst>
              <a:ext uri="{FF2B5EF4-FFF2-40B4-BE49-F238E27FC236}">
                <a16:creationId xmlns:a16="http://schemas.microsoft.com/office/drawing/2014/main" id="{6D4D3FFC-C83F-4DFB-B46B-A03249197CBC}"/>
              </a:ext>
            </a:extLst>
          </p:cNvPr>
          <p:cNvSpPr>
            <a:spLocks noChangeArrowheads="1"/>
          </p:cNvSpPr>
          <p:nvPr/>
        </p:nvSpPr>
        <p:spPr bwMode="auto">
          <a:xfrm>
            <a:off x="4970463" y="1260475"/>
            <a:ext cx="103187" cy="767715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it-IT" altLang="it-IT">
              <a:latin typeface="Comic Sans MS" panose="030F0702030302020204" pitchFamily="66" charset="0"/>
            </a:endParaRPr>
          </a:p>
        </p:txBody>
      </p:sp>
      <p:sp>
        <p:nvSpPr>
          <p:cNvPr id="20484" name="Text Box 4">
            <a:extLst>
              <a:ext uri="{FF2B5EF4-FFF2-40B4-BE49-F238E27FC236}">
                <a16:creationId xmlns:a16="http://schemas.microsoft.com/office/drawing/2014/main" id="{7251793C-20B4-4FD8-98F6-976E1D13A2B2}"/>
              </a:ext>
            </a:extLst>
          </p:cNvPr>
          <p:cNvSpPr txBox="1">
            <a:spLocks noChangeArrowheads="1"/>
          </p:cNvSpPr>
          <p:nvPr/>
        </p:nvSpPr>
        <p:spPr bwMode="auto">
          <a:xfrm>
            <a:off x="5083175" y="4808538"/>
            <a:ext cx="1292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b="1">
                <a:solidFill>
                  <a:srgbClr val="11C741"/>
                </a:solidFill>
                <a:latin typeface="Comic Sans MS" panose="030F0702030302020204" pitchFamily="66" charset="0"/>
              </a:rPr>
              <a:t>cranioti</a:t>
            </a:r>
          </a:p>
        </p:txBody>
      </p:sp>
      <p:sp>
        <p:nvSpPr>
          <p:cNvPr id="20485" name="Rectangle 6">
            <a:extLst>
              <a:ext uri="{FF2B5EF4-FFF2-40B4-BE49-F238E27FC236}">
                <a16:creationId xmlns:a16="http://schemas.microsoft.com/office/drawing/2014/main" id="{ED12736A-56BD-4304-ADD6-E995E0960924}"/>
              </a:ext>
            </a:extLst>
          </p:cNvPr>
          <p:cNvSpPr>
            <a:spLocks noChangeArrowheads="1"/>
          </p:cNvSpPr>
          <p:nvPr/>
        </p:nvSpPr>
        <p:spPr bwMode="auto">
          <a:xfrm>
            <a:off x="4660900" y="2192338"/>
            <a:ext cx="127000" cy="6778625"/>
          </a:xfrm>
          <a:prstGeom prst="rect">
            <a:avLst/>
          </a:prstGeom>
          <a:solidFill>
            <a:srgbClr val="FF5447"/>
          </a:solidFill>
          <a:ln w="9525">
            <a:solidFill>
              <a:srgbClr val="FF5447"/>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0486" name="Text Box 7">
            <a:extLst>
              <a:ext uri="{FF2B5EF4-FFF2-40B4-BE49-F238E27FC236}">
                <a16:creationId xmlns:a16="http://schemas.microsoft.com/office/drawing/2014/main" id="{CEABCDA2-4958-4D2C-9E69-D740117E0C79}"/>
              </a:ext>
            </a:extLst>
          </p:cNvPr>
          <p:cNvSpPr txBox="1">
            <a:spLocks noChangeArrowheads="1"/>
          </p:cNvSpPr>
          <p:nvPr/>
        </p:nvSpPr>
        <p:spPr bwMode="auto">
          <a:xfrm>
            <a:off x="5172075" y="5848350"/>
            <a:ext cx="1685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b="1">
                <a:solidFill>
                  <a:srgbClr val="FF5447"/>
                </a:solidFill>
                <a:latin typeface="Comic Sans MS" panose="030F0702030302020204" pitchFamily="66" charset="0"/>
              </a:rPr>
              <a:t>vertebrati</a:t>
            </a:r>
          </a:p>
        </p:txBody>
      </p:sp>
      <p:sp>
        <p:nvSpPr>
          <p:cNvPr id="20487" name="Oval 8">
            <a:extLst>
              <a:ext uri="{FF2B5EF4-FFF2-40B4-BE49-F238E27FC236}">
                <a16:creationId xmlns:a16="http://schemas.microsoft.com/office/drawing/2014/main" id="{7528DE1C-DF77-47F6-AE72-C989500170D3}"/>
              </a:ext>
            </a:extLst>
          </p:cNvPr>
          <p:cNvSpPr>
            <a:spLocks noChangeArrowheads="1"/>
          </p:cNvSpPr>
          <p:nvPr/>
        </p:nvSpPr>
        <p:spPr bwMode="auto">
          <a:xfrm>
            <a:off x="2743200" y="2109788"/>
            <a:ext cx="1962150" cy="533400"/>
          </a:xfrm>
          <a:prstGeom prst="ellipse">
            <a:avLst/>
          </a:pr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Tree>
  </p:cSld>
  <p:clrMapOvr>
    <a:masterClrMapping/>
  </p:clrMapOvr>
  <mc:AlternateContent xmlns:mc="http://schemas.openxmlformats.org/markup-compatibility/2006" xmlns:p14="http://schemas.microsoft.com/office/powerpoint/2010/main">
    <mc:Choice Requires="p14">
      <p:transition spd="slow" p14:dur="2000" advTm="90277"/>
    </mc:Choice>
    <mc:Fallback xmlns="">
      <p:transition spd="slow" advTm="9027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6">
            <a:extLst>
              <a:ext uri="{FF2B5EF4-FFF2-40B4-BE49-F238E27FC236}">
                <a16:creationId xmlns:a16="http://schemas.microsoft.com/office/drawing/2014/main" id="{F8B1DADB-6EA4-4D49-AE42-0F27E5ECAC33}"/>
              </a:ext>
            </a:extLst>
          </p:cNvPr>
          <p:cNvSpPr txBox="1">
            <a:spLocks noChangeArrowheads="1"/>
          </p:cNvSpPr>
          <p:nvPr/>
        </p:nvSpPr>
        <p:spPr bwMode="auto">
          <a:xfrm>
            <a:off x="671513" y="1311275"/>
            <a:ext cx="5843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a:latin typeface="Comic Sans MS" panose="030F0702030302020204" pitchFamily="66" charset="0"/>
              </a:rPr>
              <a:t>Relazioni tra agnati attuali e gnatostomi</a:t>
            </a:r>
          </a:p>
        </p:txBody>
      </p:sp>
      <p:pic>
        <p:nvPicPr>
          <p:cNvPr id="48131" name="Picture 10">
            <a:extLst>
              <a:ext uri="{FF2B5EF4-FFF2-40B4-BE49-F238E27FC236}">
                <a16:creationId xmlns:a16="http://schemas.microsoft.com/office/drawing/2014/main" id="{A0435B6B-B66A-4982-982F-0A3A12FFD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1698625"/>
            <a:ext cx="5976938" cy="855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 Box 7">
            <a:extLst>
              <a:ext uri="{FF2B5EF4-FFF2-40B4-BE49-F238E27FC236}">
                <a16:creationId xmlns:a16="http://schemas.microsoft.com/office/drawing/2014/main" id="{9EADD68B-CBC1-4F7C-9288-18B7A39463BC}"/>
              </a:ext>
            </a:extLst>
          </p:cNvPr>
          <p:cNvSpPr txBox="1">
            <a:spLocks noChangeArrowheads="1"/>
          </p:cNvSpPr>
          <p:nvPr/>
        </p:nvSpPr>
        <p:spPr bwMode="auto">
          <a:xfrm>
            <a:off x="4733925" y="1773238"/>
            <a:ext cx="1444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a:latin typeface="Comic Sans MS" panose="030F0702030302020204" pitchFamily="66" charset="0"/>
              </a:rPr>
              <a:t>Ipotesi 1</a:t>
            </a:r>
          </a:p>
        </p:txBody>
      </p:sp>
      <p:sp>
        <p:nvSpPr>
          <p:cNvPr id="54280" name="Text Box 8">
            <a:extLst>
              <a:ext uri="{FF2B5EF4-FFF2-40B4-BE49-F238E27FC236}">
                <a16:creationId xmlns:a16="http://schemas.microsoft.com/office/drawing/2014/main" id="{61E95A0F-E95B-46AC-B4BE-19856E4A729E}"/>
              </a:ext>
            </a:extLst>
          </p:cNvPr>
          <p:cNvSpPr txBox="1">
            <a:spLocks noChangeArrowheads="1"/>
          </p:cNvSpPr>
          <p:nvPr/>
        </p:nvSpPr>
        <p:spPr bwMode="auto">
          <a:xfrm>
            <a:off x="4594225" y="4465638"/>
            <a:ext cx="1493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a:latin typeface="Comic Sans MS" panose="030F0702030302020204" pitchFamily="66" charset="0"/>
              </a:rPr>
              <a:t>Ipotesi 2</a:t>
            </a:r>
          </a:p>
        </p:txBody>
      </p:sp>
    </p:spTree>
  </p:cSld>
  <p:clrMapOvr>
    <a:masterClrMapping/>
  </p:clrMapOvr>
  <mc:AlternateContent xmlns:mc="http://schemas.openxmlformats.org/markup-compatibility/2006" xmlns:p14="http://schemas.microsoft.com/office/powerpoint/2010/main">
    <mc:Choice Requires="p14">
      <p:transition spd="slow" p14:dur="2000" advTm="89221"/>
    </mc:Choice>
    <mc:Fallback xmlns="">
      <p:transition spd="slow" advTm="8922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4279"/>
                                        </p:tgtEl>
                                        <p:attrNameLst>
                                          <p:attrName>style.visibility</p:attrName>
                                        </p:attrNameLst>
                                      </p:cBhvr>
                                      <p:to>
                                        <p:strVal val="visible"/>
                                      </p:to>
                                    </p:set>
                                    <p:animEffect transition="in" filter="dissolve">
                                      <p:cBhvr>
                                        <p:cTn id="7" dur="500"/>
                                        <p:tgtEl>
                                          <p:spTgt spid="5427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4280"/>
                                        </p:tgtEl>
                                        <p:attrNameLst>
                                          <p:attrName>style.visibility</p:attrName>
                                        </p:attrNameLst>
                                      </p:cBhvr>
                                      <p:to>
                                        <p:strVal val="visible"/>
                                      </p:to>
                                    </p:set>
                                    <p:animEffect transition="in" filter="dissolve">
                                      <p:cBhvr>
                                        <p:cTn id="10" dur="5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9" grpId="0"/>
      <p:bldP spid="5428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a:extLst>
              <a:ext uri="{FF2B5EF4-FFF2-40B4-BE49-F238E27FC236}">
                <a16:creationId xmlns:a16="http://schemas.microsoft.com/office/drawing/2014/main" id="{93298686-B4B3-44A1-8098-E0D37899FB19}"/>
              </a:ext>
            </a:extLst>
          </p:cNvPr>
          <p:cNvSpPr txBox="1">
            <a:spLocks noChangeArrowheads="1"/>
          </p:cNvSpPr>
          <p:nvPr/>
        </p:nvSpPr>
        <p:spPr bwMode="auto">
          <a:xfrm>
            <a:off x="606425" y="333375"/>
            <a:ext cx="33607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a:t>Embriologia delle myxine</a:t>
            </a:r>
          </a:p>
          <a:p>
            <a:pPr eaLnBrk="1" hangingPunct="1"/>
            <a:r>
              <a:rPr lang="it-IT" altLang="it-IT"/>
              <a:t>Bibliografia:</a:t>
            </a:r>
          </a:p>
          <a:p>
            <a:pPr eaLnBrk="1" hangingPunct="1"/>
            <a:endParaRPr lang="it-IT" altLang="it-IT"/>
          </a:p>
        </p:txBody>
      </p:sp>
      <p:pic>
        <p:nvPicPr>
          <p:cNvPr id="50179" name="Picture 5">
            <a:extLst>
              <a:ext uri="{FF2B5EF4-FFF2-40B4-BE49-F238E27FC236}">
                <a16:creationId xmlns:a16="http://schemas.microsoft.com/office/drawing/2014/main" id="{087D74CF-367D-4A08-916B-E064990C0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673600"/>
            <a:ext cx="6702425"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6">
            <a:extLst>
              <a:ext uri="{FF2B5EF4-FFF2-40B4-BE49-F238E27FC236}">
                <a16:creationId xmlns:a16="http://schemas.microsoft.com/office/drawing/2014/main" id="{840FB6E5-0807-493B-A861-4D6811A8B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984" t="23126" r="8855" b="37759"/>
          <a:stretch>
            <a:fillRect/>
          </a:stretch>
        </p:blipFill>
        <p:spPr bwMode="auto">
          <a:xfrm>
            <a:off x="482600" y="177800"/>
            <a:ext cx="5854700" cy="20081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0181" name="Picture 7">
            <a:extLst>
              <a:ext uri="{FF2B5EF4-FFF2-40B4-BE49-F238E27FC236}">
                <a16:creationId xmlns:a16="http://schemas.microsoft.com/office/drawing/2014/main" id="{FE9631CC-793B-4046-A397-3EE7E78B9F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292" t="19151" r="8464" b="37579"/>
          <a:stretch>
            <a:fillRect/>
          </a:stretch>
        </p:blipFill>
        <p:spPr bwMode="auto">
          <a:xfrm>
            <a:off x="711200" y="2409825"/>
            <a:ext cx="5410200" cy="20034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a:extLst>
              <a:ext uri="{FF2B5EF4-FFF2-40B4-BE49-F238E27FC236}">
                <a16:creationId xmlns:a16="http://schemas.microsoft.com/office/drawing/2014/main" id="{4178F9C2-176F-4571-AE1C-2339D726D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138" y="382588"/>
            <a:ext cx="4124325"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5">
            <a:extLst>
              <a:ext uri="{FF2B5EF4-FFF2-40B4-BE49-F238E27FC236}">
                <a16:creationId xmlns:a16="http://schemas.microsoft.com/office/drawing/2014/main" id="{CD793CC9-94DE-4B9C-90F2-91E4F707C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 y="7011988"/>
            <a:ext cx="60579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6">
            <a:extLst>
              <a:ext uri="{FF2B5EF4-FFF2-40B4-BE49-F238E27FC236}">
                <a16:creationId xmlns:a16="http://schemas.microsoft.com/office/drawing/2014/main" id="{64853986-01D8-47F0-A93E-233469CC2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46700"/>
            <a:ext cx="68580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D63E7DDC-045C-458F-93A5-16BDC6C7BBA0}"/>
              </a:ext>
            </a:extLst>
          </p:cNvPr>
          <p:cNvSpPr/>
          <p:nvPr/>
        </p:nvSpPr>
        <p:spPr>
          <a:xfrm>
            <a:off x="2147888" y="7272338"/>
            <a:ext cx="987425" cy="130492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2406"/>
                                        </p:tgtEl>
                                        <p:attrNameLst>
                                          <p:attrName>style.visibility</p:attrName>
                                        </p:attrNameLst>
                                      </p:cBhvr>
                                      <p:to>
                                        <p:strVal val="visible"/>
                                      </p:to>
                                    </p:set>
                                    <p:animEffect transition="in" filter="dissolve">
                                      <p:cBhvr>
                                        <p:cTn id="7" dur="500"/>
                                        <p:tgtEl>
                                          <p:spTgt spid="1024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2405"/>
                                        </p:tgtEl>
                                        <p:attrNameLst>
                                          <p:attrName>style.visibility</p:attrName>
                                        </p:attrNameLst>
                                      </p:cBhvr>
                                      <p:to>
                                        <p:strVal val="visible"/>
                                      </p:to>
                                    </p:set>
                                    <p:animEffect transition="in" filter="dissolve">
                                      <p:cBhvr>
                                        <p:cTn id="12" dur="500"/>
                                        <p:tgtEl>
                                          <p:spTgt spid="1024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a:extLst>
              <a:ext uri="{FF2B5EF4-FFF2-40B4-BE49-F238E27FC236}">
                <a16:creationId xmlns:a16="http://schemas.microsoft.com/office/drawing/2014/main" id="{DD0D37E8-F19C-4B49-98CE-5749016723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0"/>
            <a:ext cx="465455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5">
            <a:extLst>
              <a:ext uri="{FF2B5EF4-FFF2-40B4-BE49-F238E27FC236}">
                <a16:creationId xmlns:a16="http://schemas.microsoft.com/office/drawing/2014/main" id="{7416BE28-8DF5-4C6E-9D0D-E467AAA416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150" y="4752975"/>
            <a:ext cx="41529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4">
            <a:extLst>
              <a:ext uri="{FF2B5EF4-FFF2-40B4-BE49-F238E27FC236}">
                <a16:creationId xmlns:a16="http://schemas.microsoft.com/office/drawing/2014/main" id="{BAC3F55E-0F56-45AD-84D2-1750CA1B12D2}"/>
              </a:ext>
            </a:extLst>
          </p:cNvPr>
          <p:cNvSpPr txBox="1">
            <a:spLocks noChangeArrowheads="1"/>
          </p:cNvSpPr>
          <p:nvPr/>
        </p:nvSpPr>
        <p:spPr bwMode="auto">
          <a:xfrm>
            <a:off x="682625" y="930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pic>
        <p:nvPicPr>
          <p:cNvPr id="53251" name="Picture 5">
            <a:extLst>
              <a:ext uri="{FF2B5EF4-FFF2-40B4-BE49-F238E27FC236}">
                <a16:creationId xmlns:a16="http://schemas.microsoft.com/office/drawing/2014/main" id="{D8BDCD5D-D43C-4157-8CEE-D107D795E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7842"/>
          <a:stretch>
            <a:fillRect/>
          </a:stretch>
        </p:blipFill>
        <p:spPr bwMode="auto">
          <a:xfrm>
            <a:off x="819150" y="1609725"/>
            <a:ext cx="51308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a:extLst>
              <a:ext uri="{FF2B5EF4-FFF2-40B4-BE49-F238E27FC236}">
                <a16:creationId xmlns:a16="http://schemas.microsoft.com/office/drawing/2014/main" id="{F1CB7065-4B52-4A51-8A86-5A806F01B4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4851" t="64928" r="1485" b="19785"/>
          <a:stretch>
            <a:fillRect/>
          </a:stretch>
        </p:blipFill>
        <p:spPr bwMode="auto">
          <a:xfrm>
            <a:off x="4489450" y="669925"/>
            <a:ext cx="17272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8">
            <a:extLst>
              <a:ext uri="{FF2B5EF4-FFF2-40B4-BE49-F238E27FC236}">
                <a16:creationId xmlns:a16="http://schemas.microsoft.com/office/drawing/2014/main" id="{4519A2B1-F7DE-431F-A19E-CF53487E0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4851" t="64928" r="1485" b="19785"/>
          <a:stretch>
            <a:fillRect/>
          </a:stretch>
        </p:blipFill>
        <p:spPr bwMode="auto">
          <a:xfrm>
            <a:off x="2393950" y="682625"/>
            <a:ext cx="17272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Picture 9">
            <a:extLst>
              <a:ext uri="{FF2B5EF4-FFF2-40B4-BE49-F238E27FC236}">
                <a16:creationId xmlns:a16="http://schemas.microsoft.com/office/drawing/2014/main" id="{BEBABCBD-D702-4E7A-BF6B-0E3397F79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643" t="51079" r="41832" b="32375"/>
          <a:stretch>
            <a:fillRect/>
          </a:stretch>
        </p:blipFill>
        <p:spPr bwMode="auto">
          <a:xfrm>
            <a:off x="0" y="2016125"/>
            <a:ext cx="11557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10">
            <a:extLst>
              <a:ext uri="{FF2B5EF4-FFF2-40B4-BE49-F238E27FC236}">
                <a16:creationId xmlns:a16="http://schemas.microsoft.com/office/drawing/2014/main" id="{06E199FE-ED56-4C70-848D-5E60B32C0D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4851" t="64928" r="1485" b="19785"/>
          <a:stretch>
            <a:fillRect/>
          </a:stretch>
        </p:blipFill>
        <p:spPr bwMode="auto">
          <a:xfrm>
            <a:off x="-44450" y="3489325"/>
            <a:ext cx="17272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3" name="Line 11">
            <a:extLst>
              <a:ext uri="{FF2B5EF4-FFF2-40B4-BE49-F238E27FC236}">
                <a16:creationId xmlns:a16="http://schemas.microsoft.com/office/drawing/2014/main" id="{938C8B61-F636-401F-BF36-BC888CA22E04}"/>
              </a:ext>
            </a:extLst>
          </p:cNvPr>
          <p:cNvSpPr>
            <a:spLocks noChangeShapeType="1"/>
          </p:cNvSpPr>
          <p:nvPr/>
        </p:nvSpPr>
        <p:spPr bwMode="auto">
          <a:xfrm>
            <a:off x="1143000" y="2768600"/>
            <a:ext cx="622300" cy="279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0124" name="Line 12">
            <a:extLst>
              <a:ext uri="{FF2B5EF4-FFF2-40B4-BE49-F238E27FC236}">
                <a16:creationId xmlns:a16="http://schemas.microsoft.com/office/drawing/2014/main" id="{4CFB473C-9950-42A7-B25C-B6D104DB5ACC}"/>
              </a:ext>
            </a:extLst>
          </p:cNvPr>
          <p:cNvSpPr>
            <a:spLocks noChangeShapeType="1"/>
          </p:cNvSpPr>
          <p:nvPr/>
        </p:nvSpPr>
        <p:spPr bwMode="auto">
          <a:xfrm flipV="1">
            <a:off x="1193800" y="3416300"/>
            <a:ext cx="584200" cy="482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0125" name="Text Box 13">
            <a:extLst>
              <a:ext uri="{FF2B5EF4-FFF2-40B4-BE49-F238E27FC236}">
                <a16:creationId xmlns:a16="http://schemas.microsoft.com/office/drawing/2014/main" id="{07C029D5-B105-4244-8631-9C57DE1E8DB4}"/>
              </a:ext>
            </a:extLst>
          </p:cNvPr>
          <p:cNvSpPr txBox="1">
            <a:spLocks noChangeArrowheads="1"/>
          </p:cNvSpPr>
          <p:nvPr/>
        </p:nvSpPr>
        <p:spPr bwMode="auto">
          <a:xfrm>
            <a:off x="1304925" y="3470275"/>
            <a:ext cx="3190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a:t>?</a:t>
            </a:r>
          </a:p>
        </p:txBody>
      </p:sp>
      <p:sp>
        <p:nvSpPr>
          <p:cNvPr id="90126" name="Text Box 14">
            <a:extLst>
              <a:ext uri="{FF2B5EF4-FFF2-40B4-BE49-F238E27FC236}">
                <a16:creationId xmlns:a16="http://schemas.microsoft.com/office/drawing/2014/main" id="{760D62A7-E065-4AE9-9E57-8A97DFD97917}"/>
              </a:ext>
            </a:extLst>
          </p:cNvPr>
          <p:cNvSpPr txBox="1">
            <a:spLocks noChangeArrowheads="1"/>
          </p:cNvSpPr>
          <p:nvPr/>
        </p:nvSpPr>
        <p:spPr bwMode="auto">
          <a:xfrm>
            <a:off x="1216025" y="2644775"/>
            <a:ext cx="3190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20"/>
                                        </p:tgtEl>
                                        <p:attrNameLst>
                                          <p:attrName>style.visibility</p:attrName>
                                        </p:attrNameLst>
                                      </p:cBhvr>
                                      <p:to>
                                        <p:strVal val="visible"/>
                                      </p:to>
                                    </p:set>
                                    <p:animEffect transition="in" filter="dissolve">
                                      <p:cBhvr>
                                        <p:cTn id="7" dur="500"/>
                                        <p:tgtEl>
                                          <p:spTgt spid="90120"/>
                                        </p:tgtEl>
                                      </p:cBhvr>
                                    </p:animEffect>
                                  </p:childTnLst>
                                </p:cTn>
                              </p:par>
                              <p:par>
                                <p:cTn id="8" presetID="9" presetClass="entr" presetSubtype="0" fill="hold" nodeType="withEffect">
                                  <p:stCondLst>
                                    <p:cond delay="0"/>
                                  </p:stCondLst>
                                  <p:childTnLst>
                                    <p:set>
                                      <p:cBhvr>
                                        <p:cTn id="9" dur="1" fill="hold">
                                          <p:stCondLst>
                                            <p:cond delay="0"/>
                                          </p:stCondLst>
                                        </p:cTn>
                                        <p:tgtEl>
                                          <p:spTgt spid="90118"/>
                                        </p:tgtEl>
                                        <p:attrNameLst>
                                          <p:attrName>style.visibility</p:attrName>
                                        </p:attrNameLst>
                                      </p:cBhvr>
                                      <p:to>
                                        <p:strVal val="visible"/>
                                      </p:to>
                                    </p:set>
                                    <p:animEffect transition="in" filter="dissolve">
                                      <p:cBhvr>
                                        <p:cTn id="10" dur="500"/>
                                        <p:tgtEl>
                                          <p:spTgt spid="901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90124"/>
                                        </p:tgtEl>
                                        <p:attrNameLst>
                                          <p:attrName>style.visibility</p:attrName>
                                        </p:attrNameLst>
                                      </p:cBhvr>
                                      <p:to>
                                        <p:strVal val="visible"/>
                                      </p:to>
                                    </p:set>
                                    <p:animEffect transition="in" filter="dissolve">
                                      <p:cBhvr>
                                        <p:cTn id="15" dur="500"/>
                                        <p:tgtEl>
                                          <p:spTgt spid="9012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0125"/>
                                        </p:tgtEl>
                                        <p:attrNameLst>
                                          <p:attrName>style.visibility</p:attrName>
                                        </p:attrNameLst>
                                      </p:cBhvr>
                                      <p:to>
                                        <p:strVal val="visible"/>
                                      </p:to>
                                    </p:set>
                                    <p:animEffect transition="in" filter="dissolve">
                                      <p:cBhvr>
                                        <p:cTn id="18" dur="500"/>
                                        <p:tgtEl>
                                          <p:spTgt spid="90125"/>
                                        </p:tgtEl>
                                      </p:cBhvr>
                                    </p:animEffect>
                                  </p:childTnLst>
                                </p:cTn>
                              </p:par>
                              <p:par>
                                <p:cTn id="19" presetID="9" presetClass="entr" presetSubtype="0" fill="hold" nodeType="withEffect">
                                  <p:stCondLst>
                                    <p:cond delay="0"/>
                                  </p:stCondLst>
                                  <p:childTnLst>
                                    <p:set>
                                      <p:cBhvr>
                                        <p:cTn id="20" dur="1" fill="hold">
                                          <p:stCondLst>
                                            <p:cond delay="0"/>
                                          </p:stCondLst>
                                        </p:cTn>
                                        <p:tgtEl>
                                          <p:spTgt spid="90122"/>
                                        </p:tgtEl>
                                        <p:attrNameLst>
                                          <p:attrName>style.visibility</p:attrName>
                                        </p:attrNameLst>
                                      </p:cBhvr>
                                      <p:to>
                                        <p:strVal val="visible"/>
                                      </p:to>
                                    </p:set>
                                    <p:animEffect transition="in" filter="dissolve">
                                      <p:cBhvr>
                                        <p:cTn id="21" dur="500"/>
                                        <p:tgtEl>
                                          <p:spTgt spid="9012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90123"/>
                                        </p:tgtEl>
                                        <p:attrNameLst>
                                          <p:attrName>style.visibility</p:attrName>
                                        </p:attrNameLst>
                                      </p:cBhvr>
                                      <p:to>
                                        <p:strVal val="visible"/>
                                      </p:to>
                                    </p:set>
                                    <p:animEffect transition="in" filter="dissolve">
                                      <p:cBhvr>
                                        <p:cTn id="26" dur="500"/>
                                        <p:tgtEl>
                                          <p:spTgt spid="90123"/>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0126"/>
                                        </p:tgtEl>
                                        <p:attrNameLst>
                                          <p:attrName>style.visibility</p:attrName>
                                        </p:attrNameLst>
                                      </p:cBhvr>
                                      <p:to>
                                        <p:strVal val="visible"/>
                                      </p:to>
                                    </p:set>
                                    <p:animEffect transition="in" filter="dissolve">
                                      <p:cBhvr>
                                        <p:cTn id="29" dur="500"/>
                                        <p:tgtEl>
                                          <p:spTgt spid="90126"/>
                                        </p:tgtEl>
                                      </p:cBhvr>
                                    </p:animEffect>
                                  </p:childTnLst>
                                </p:cTn>
                              </p:par>
                              <p:par>
                                <p:cTn id="30" presetID="9" presetClass="entr" presetSubtype="0" fill="hold" nodeType="withEffect">
                                  <p:stCondLst>
                                    <p:cond delay="0"/>
                                  </p:stCondLst>
                                  <p:childTnLst>
                                    <p:set>
                                      <p:cBhvr>
                                        <p:cTn id="31" dur="1" fill="hold">
                                          <p:stCondLst>
                                            <p:cond delay="0"/>
                                          </p:stCondLst>
                                        </p:cTn>
                                        <p:tgtEl>
                                          <p:spTgt spid="90121"/>
                                        </p:tgtEl>
                                        <p:attrNameLst>
                                          <p:attrName>style.visibility</p:attrName>
                                        </p:attrNameLst>
                                      </p:cBhvr>
                                      <p:to>
                                        <p:strVal val="visible"/>
                                      </p:to>
                                    </p:set>
                                    <p:animEffect transition="in" filter="dissolve">
                                      <p:cBhvr>
                                        <p:cTn id="32" dur="500"/>
                                        <p:tgtEl>
                                          <p:spTgt spid="901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xit" presetSubtype="0" fill="hold" grpId="1" nodeType="clickEffect">
                                  <p:stCondLst>
                                    <p:cond delay="0"/>
                                  </p:stCondLst>
                                  <p:childTnLst>
                                    <p:animEffect transition="out" filter="dissolve">
                                      <p:cBhvr>
                                        <p:cTn id="36" dur="500"/>
                                        <p:tgtEl>
                                          <p:spTgt spid="90125"/>
                                        </p:tgtEl>
                                      </p:cBhvr>
                                    </p:animEffect>
                                    <p:set>
                                      <p:cBhvr>
                                        <p:cTn id="37" dur="1" fill="hold">
                                          <p:stCondLst>
                                            <p:cond delay="499"/>
                                          </p:stCondLst>
                                        </p:cTn>
                                        <p:tgtEl>
                                          <p:spTgt spid="90125"/>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90126"/>
                                        </p:tgtEl>
                                      </p:cBhvr>
                                    </p:animEffect>
                                    <p:set>
                                      <p:cBhvr>
                                        <p:cTn id="40" dur="1" fill="hold">
                                          <p:stCondLst>
                                            <p:cond delay="499"/>
                                          </p:stCondLst>
                                        </p:cTn>
                                        <p:tgtEl>
                                          <p:spTgt spid="90126"/>
                                        </p:tgtEl>
                                        <p:attrNameLst>
                                          <p:attrName>style.visibility</p:attrName>
                                        </p:attrNameLst>
                                      </p:cBhvr>
                                      <p:to>
                                        <p:strVal val="hidden"/>
                                      </p:to>
                                    </p:set>
                                  </p:childTnLst>
                                </p:cTn>
                              </p:par>
                              <p:par>
                                <p:cTn id="41" presetID="9" presetClass="exit" presetSubtype="0" fill="hold" nodeType="withEffect">
                                  <p:stCondLst>
                                    <p:cond delay="0"/>
                                  </p:stCondLst>
                                  <p:childTnLst>
                                    <p:animEffect transition="out" filter="dissolve">
                                      <p:cBhvr>
                                        <p:cTn id="42" dur="500"/>
                                        <p:tgtEl>
                                          <p:spTgt spid="90123"/>
                                        </p:tgtEl>
                                      </p:cBhvr>
                                    </p:animEffect>
                                    <p:set>
                                      <p:cBhvr>
                                        <p:cTn id="43" dur="1" fill="hold">
                                          <p:stCondLst>
                                            <p:cond delay="499"/>
                                          </p:stCondLst>
                                        </p:cTn>
                                        <p:tgtEl>
                                          <p:spTgt spid="90123"/>
                                        </p:tgtEl>
                                        <p:attrNameLst>
                                          <p:attrName>style.visibility</p:attrName>
                                        </p:attrNameLst>
                                      </p:cBhvr>
                                      <p:to>
                                        <p:strVal val="hidden"/>
                                      </p:to>
                                    </p:set>
                                  </p:childTnLst>
                                </p:cTn>
                              </p:par>
                              <p:par>
                                <p:cTn id="44" presetID="9" presetClass="exit" presetSubtype="0" fill="hold" nodeType="withEffect">
                                  <p:stCondLst>
                                    <p:cond delay="0"/>
                                  </p:stCondLst>
                                  <p:childTnLst>
                                    <p:animEffect transition="out" filter="dissolve">
                                      <p:cBhvr>
                                        <p:cTn id="45" dur="500"/>
                                        <p:tgtEl>
                                          <p:spTgt spid="90121"/>
                                        </p:tgtEl>
                                      </p:cBhvr>
                                    </p:animEffect>
                                    <p:set>
                                      <p:cBhvr>
                                        <p:cTn id="46" dur="1" fill="hold">
                                          <p:stCondLst>
                                            <p:cond delay="499"/>
                                          </p:stCondLst>
                                        </p:cTn>
                                        <p:tgtEl>
                                          <p:spTgt spid="901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5" grpId="0" animBg="1"/>
      <p:bldP spid="90125" grpId="1" animBg="1"/>
      <p:bldP spid="90126" grpId="0" animBg="1"/>
      <p:bldP spid="90126"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23D5B603-5895-48D0-BE6E-722A62826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5745"/>
          <a:stretch>
            <a:fillRect/>
          </a:stretch>
        </p:blipFill>
        <p:spPr bwMode="auto">
          <a:xfrm>
            <a:off x="0" y="1676400"/>
            <a:ext cx="6858000"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ttangolo 2">
            <a:extLst>
              <a:ext uri="{FF2B5EF4-FFF2-40B4-BE49-F238E27FC236}">
                <a16:creationId xmlns:a16="http://schemas.microsoft.com/office/drawing/2014/main" id="{A74DB7D7-F100-4E03-A2A4-59263DD49B03}"/>
              </a:ext>
            </a:extLst>
          </p:cNvPr>
          <p:cNvSpPr>
            <a:spLocks noChangeArrowheads="1"/>
          </p:cNvSpPr>
          <p:nvPr/>
        </p:nvSpPr>
        <p:spPr bwMode="auto">
          <a:xfrm>
            <a:off x="0" y="6511925"/>
            <a:ext cx="68580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it-IT" sz="1800">
                <a:latin typeface="Arial" panose="020B0604020202020204" pitchFamily="34" charset="0"/>
                <a:cs typeface="Arial" panose="020B0604020202020204" pitchFamily="34" charset="0"/>
              </a:rPr>
              <a:t>Figure 1. (</a:t>
            </a:r>
            <a:r>
              <a:rPr lang="en-US" altLang="it-IT" sz="1800" b="1">
                <a:latin typeface="Arial" panose="020B0604020202020204" pitchFamily="34" charset="0"/>
                <a:cs typeface="Arial" panose="020B0604020202020204" pitchFamily="34" charset="0"/>
              </a:rPr>
              <a:t>B</a:t>
            </a:r>
            <a:r>
              <a:rPr lang="en-US" altLang="it-IT" sz="1800">
                <a:latin typeface="Arial" panose="020B0604020202020204" pitchFamily="34" charset="0"/>
                <a:cs typeface="Arial" panose="020B0604020202020204" pitchFamily="34" charset="0"/>
              </a:rPr>
              <a:t>) Illustration of the caudal skeleton of </a:t>
            </a:r>
            <a:r>
              <a:rPr lang="en-US" altLang="it-IT" sz="1800" i="1">
                <a:latin typeface="Arial" panose="020B0604020202020204" pitchFamily="34" charset="0"/>
                <a:cs typeface="Arial" panose="020B0604020202020204" pitchFamily="34" charset="0"/>
              </a:rPr>
              <a:t>Bdellostoma</a:t>
            </a:r>
            <a:r>
              <a:rPr lang="en-US" altLang="it-IT" sz="1800">
                <a:latin typeface="Arial" panose="020B0604020202020204" pitchFamily="34" charset="0"/>
                <a:cs typeface="Arial" panose="020B0604020202020204" pitchFamily="34" charset="0"/>
              </a:rPr>
              <a:t> species by Ayers and Jackson (</a:t>
            </a:r>
            <a:r>
              <a:rPr lang="en-US" altLang="it-IT" sz="1800">
                <a:latin typeface="Arial" panose="020B0604020202020204" pitchFamily="34" charset="0"/>
                <a:cs typeface="Arial" panose="020B0604020202020204" pitchFamily="34" charset="0"/>
                <a:hlinkClick r:id="rId3" tooltip="Link to bibliographic citation"/>
              </a:rPr>
              <a:t>1900</a:t>
            </a:r>
            <a:r>
              <a:rPr lang="en-US" altLang="it-IT" sz="1800">
                <a:latin typeface="Arial" panose="020B0604020202020204" pitchFamily="34" charset="0"/>
                <a:cs typeface="Arial" panose="020B0604020202020204" pitchFamily="34" charset="0"/>
              </a:rPr>
              <a:t>). Cartilaginous nodules are identified on the ventral aspect of the notochord (black arrowheads). (</a:t>
            </a:r>
            <a:r>
              <a:rPr lang="en-US" altLang="it-IT" sz="1800" b="1">
                <a:latin typeface="Arial" panose="020B0604020202020204" pitchFamily="34" charset="0"/>
                <a:cs typeface="Arial" panose="020B0604020202020204" pitchFamily="34" charset="0"/>
              </a:rPr>
              <a:t>C</a:t>
            </a:r>
            <a:r>
              <a:rPr lang="en-US" altLang="it-IT" sz="1800">
                <a:latin typeface="Arial" panose="020B0604020202020204" pitchFamily="34" charset="0"/>
                <a:cs typeface="Arial" panose="020B0604020202020204" pitchFamily="34" charset="0"/>
              </a:rPr>
              <a:t>) Lateral view of the Alcian blue-stained caudal region of </a:t>
            </a:r>
            <a:r>
              <a:rPr lang="en-US" altLang="it-IT" sz="1800" i="1">
                <a:latin typeface="Arial" panose="020B0604020202020204" pitchFamily="34" charset="0"/>
                <a:cs typeface="Arial" panose="020B0604020202020204" pitchFamily="34" charset="0"/>
              </a:rPr>
              <a:t>E. burgeri</a:t>
            </a:r>
            <a:r>
              <a:rPr lang="en-US" altLang="it-IT" sz="1800">
                <a:latin typeface="Arial" panose="020B0604020202020204" pitchFamily="34" charset="0"/>
                <a:cs typeface="Arial" panose="020B0604020202020204" pitchFamily="34" charset="0"/>
              </a:rPr>
              <a:t>. At the postcloacal level, small cartilaginous nodules are located on the ventral side of the notochord (black arrowheads). Abbreviations: cl, cloaca; dfr, dorsal fin radials; mdb, median dorsal bar; mu, mucus gland; mvd, median ventral bar; nt, notochord; vfr, ventral fin radials. Scale bar, 1 mm.</a:t>
            </a:r>
            <a:endParaRPr lang="it-IT" altLang="it-IT" sz="1800">
              <a:latin typeface="Arial" panose="020B0604020202020204" pitchFamily="34" charset="0"/>
              <a:cs typeface="Arial" panose="020B0604020202020204" pitchFamily="34" charset="0"/>
            </a:endParaRPr>
          </a:p>
        </p:txBody>
      </p:sp>
      <p:sp>
        <p:nvSpPr>
          <p:cNvPr id="54276" name="Rettangolo 5">
            <a:extLst>
              <a:ext uri="{FF2B5EF4-FFF2-40B4-BE49-F238E27FC236}">
                <a16:creationId xmlns:a16="http://schemas.microsoft.com/office/drawing/2014/main" id="{7119EEE1-65C2-41DA-883A-72CD8B4EB4D6}"/>
              </a:ext>
            </a:extLst>
          </p:cNvPr>
          <p:cNvSpPr>
            <a:spLocks noChangeArrowheads="1"/>
          </p:cNvSpPr>
          <p:nvPr/>
        </p:nvSpPr>
        <p:spPr bwMode="auto">
          <a:xfrm>
            <a:off x="0" y="0"/>
            <a:ext cx="79803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600" b="1"/>
              <a:t>Late Development of Hagfish Vertebral Elements</a:t>
            </a:r>
          </a:p>
          <a:p>
            <a:pPr eaLnBrk="1" hangingPunct="1"/>
            <a:r>
              <a:rPr lang="it-IT" altLang="it-IT" sz="1600"/>
              <a:t>KINYA G. OTA</a:t>
            </a:r>
            <a:r>
              <a:rPr lang="it-IT" altLang="it-IT" sz="1600" baseline="30000"/>
              <a:t>1,*</a:t>
            </a:r>
            <a:r>
              <a:rPr lang="it-IT" altLang="it-IT" sz="1600"/>
              <a:t>, </a:t>
            </a:r>
          </a:p>
          <a:p>
            <a:pPr eaLnBrk="1" hangingPunct="1"/>
            <a:r>
              <a:rPr lang="it-IT" altLang="it-IT" sz="1600"/>
              <a:t>SATOKO FUJIMOTO</a:t>
            </a:r>
            <a:r>
              <a:rPr lang="it-IT" altLang="it-IT" sz="1600" baseline="30000"/>
              <a:t>2</a:t>
            </a:r>
            <a:r>
              <a:rPr lang="it-IT" altLang="it-IT" sz="1600"/>
              <a:t>, </a:t>
            </a:r>
          </a:p>
          <a:p>
            <a:pPr eaLnBrk="1" hangingPunct="1"/>
            <a:r>
              <a:rPr lang="it-IT" altLang="it-IT" sz="1600"/>
              <a:t>YASUHIRO OISI</a:t>
            </a:r>
            <a:r>
              <a:rPr lang="it-IT" altLang="it-IT" sz="1600" baseline="30000"/>
              <a:t>2,3</a:t>
            </a:r>
            <a:r>
              <a:rPr lang="it-IT" altLang="it-IT" sz="1600"/>
              <a:t>, </a:t>
            </a:r>
          </a:p>
          <a:p>
            <a:pPr eaLnBrk="1" hangingPunct="1"/>
            <a:r>
              <a:rPr lang="it-IT" altLang="it-IT" sz="1600"/>
              <a:t>SHIGERU KURATANI</a:t>
            </a:r>
            <a:r>
              <a:rPr lang="it-IT" altLang="it-IT" sz="1600" baseline="30000"/>
              <a:t>2,3</a:t>
            </a:r>
            <a:endParaRPr lang="it-IT" altLang="it-IT" sz="1600"/>
          </a:p>
          <a:p>
            <a:pPr eaLnBrk="1" hangingPunct="1"/>
            <a:r>
              <a:rPr lang="it-IT" altLang="it-IT" sz="1600"/>
              <a:t>Article first published online: 8 FEB 2013</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1DED9D98-74E6-4AA8-8734-E5556DC83F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622300"/>
            <a:ext cx="4308475" cy="726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ttangolo 2">
            <a:extLst>
              <a:ext uri="{FF2B5EF4-FFF2-40B4-BE49-F238E27FC236}">
                <a16:creationId xmlns:a16="http://schemas.microsoft.com/office/drawing/2014/main" id="{E5146C92-199D-4EC1-95D6-F95498A2FBBA}"/>
              </a:ext>
            </a:extLst>
          </p:cNvPr>
          <p:cNvSpPr>
            <a:spLocks noChangeArrowheads="1"/>
          </p:cNvSpPr>
          <p:nvPr/>
        </p:nvSpPr>
        <p:spPr bwMode="auto">
          <a:xfrm>
            <a:off x="177800" y="7912100"/>
            <a:ext cx="65405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it-IT" sz="1200" b="1">
                <a:latin typeface="Arial" panose="020B0604020202020204" pitchFamily="34" charset="0"/>
                <a:cs typeface="Arial" panose="020B0604020202020204" pitchFamily="34" charset="0"/>
              </a:rPr>
              <a:t>Comparison of axial skeletal elements </a:t>
            </a:r>
            <a:r>
              <a:rPr lang="en-US" altLang="it-IT" sz="1200">
                <a:latin typeface="Arial" panose="020B0604020202020204" pitchFamily="34" charset="0"/>
                <a:cs typeface="Arial" panose="020B0604020202020204" pitchFamily="34" charset="0"/>
              </a:rPr>
              <a:t>(</a:t>
            </a:r>
            <a:r>
              <a:rPr lang="en-US" altLang="it-IT" sz="1200" b="1">
                <a:latin typeface="Arial" panose="020B0604020202020204" pitchFamily="34" charset="0"/>
                <a:cs typeface="Arial" panose="020B0604020202020204" pitchFamily="34" charset="0"/>
              </a:rPr>
              <a:t>a</a:t>
            </a:r>
            <a:r>
              <a:rPr lang="en-US" altLang="it-IT" sz="1200">
                <a:latin typeface="Arial" panose="020B0604020202020204" pitchFamily="34" charset="0"/>
                <a:cs typeface="Arial" panose="020B0604020202020204" pitchFamily="34" charset="0"/>
              </a:rPr>
              <a:t>) </a:t>
            </a:r>
            <a:r>
              <a:rPr lang="en-US" altLang="it-IT" sz="1200" i="1">
                <a:latin typeface="Arial" panose="020B0604020202020204" pitchFamily="34" charset="0"/>
                <a:cs typeface="Arial" panose="020B0604020202020204" pitchFamily="34" charset="0"/>
              </a:rPr>
              <a:t>E. burgeri</a:t>
            </a:r>
            <a:r>
              <a:rPr lang="en-US" altLang="it-IT" sz="1200">
                <a:latin typeface="Arial" panose="020B0604020202020204" pitchFamily="34" charset="0"/>
                <a:cs typeface="Arial" panose="020B0604020202020204" pitchFamily="34" charset="0"/>
              </a:rPr>
              <a:t>. (</a:t>
            </a:r>
            <a:r>
              <a:rPr lang="en-US" altLang="it-IT" sz="1200" b="1">
                <a:latin typeface="Arial" panose="020B0604020202020204" pitchFamily="34" charset="0"/>
                <a:cs typeface="Arial" panose="020B0604020202020204" pitchFamily="34" charset="0"/>
              </a:rPr>
              <a:t>b</a:t>
            </a:r>
            <a:r>
              <a:rPr lang="en-US" altLang="it-IT" sz="1200">
                <a:latin typeface="Arial" panose="020B0604020202020204" pitchFamily="34" charset="0"/>
                <a:cs typeface="Arial" panose="020B0604020202020204" pitchFamily="34" charset="0"/>
              </a:rPr>
              <a:t>) Ventral view of a horizontally sectioned </a:t>
            </a:r>
            <a:r>
              <a:rPr lang="en-US" altLang="it-IT" sz="1200" i="1">
                <a:latin typeface="Arial" panose="020B0604020202020204" pitchFamily="34" charset="0"/>
                <a:cs typeface="Arial" panose="020B0604020202020204" pitchFamily="34" charset="0"/>
              </a:rPr>
              <a:t>E. burgeri</a:t>
            </a:r>
            <a:r>
              <a:rPr lang="en-US" altLang="it-IT" sz="1200">
                <a:latin typeface="Arial" panose="020B0604020202020204" pitchFamily="34" charset="0"/>
                <a:cs typeface="Arial" panose="020B0604020202020204" pitchFamily="34" charset="0"/>
              </a:rPr>
              <a:t> specimen. (</a:t>
            </a:r>
            <a:r>
              <a:rPr lang="en-US" altLang="it-IT" sz="1200" b="1">
                <a:latin typeface="Arial" panose="020B0604020202020204" pitchFamily="34" charset="0"/>
                <a:cs typeface="Arial" panose="020B0604020202020204" pitchFamily="34" charset="0"/>
              </a:rPr>
              <a:t>c</a:t>
            </a:r>
            <a:r>
              <a:rPr lang="en-US" altLang="it-IT" sz="1200">
                <a:latin typeface="Arial" panose="020B0604020202020204" pitchFamily="34" charset="0"/>
                <a:cs typeface="Arial" panose="020B0604020202020204" pitchFamily="34" charset="0"/>
              </a:rPr>
              <a:t>) Transverse view of </a:t>
            </a:r>
            <a:r>
              <a:rPr lang="en-US" altLang="it-IT" sz="1200" i="1">
                <a:latin typeface="Arial" panose="020B0604020202020204" pitchFamily="34" charset="0"/>
                <a:cs typeface="Arial" panose="020B0604020202020204" pitchFamily="34" charset="0"/>
              </a:rPr>
              <a:t>L. japonicum</a:t>
            </a:r>
            <a:r>
              <a:rPr lang="en-US" altLang="it-IT" sz="1200">
                <a:latin typeface="Arial" panose="020B0604020202020204" pitchFamily="34" charset="0"/>
                <a:cs typeface="Arial" panose="020B0604020202020204" pitchFamily="34" charset="0"/>
              </a:rPr>
              <a:t>. (</a:t>
            </a:r>
            <a:r>
              <a:rPr lang="en-US" altLang="it-IT" sz="1200" b="1">
                <a:latin typeface="Arial" panose="020B0604020202020204" pitchFamily="34" charset="0"/>
                <a:cs typeface="Arial" panose="020B0604020202020204" pitchFamily="34" charset="0"/>
              </a:rPr>
              <a:t>d</a:t>
            </a:r>
            <a:r>
              <a:rPr lang="en-US" altLang="it-IT" sz="1200">
                <a:latin typeface="Arial" panose="020B0604020202020204" pitchFamily="34" charset="0"/>
                <a:cs typeface="Arial" panose="020B0604020202020204" pitchFamily="34" charset="0"/>
              </a:rPr>
              <a:t>) Ventral view of a horizontally sectioned </a:t>
            </a:r>
            <a:r>
              <a:rPr lang="en-US" altLang="it-IT" sz="1200" i="1">
                <a:latin typeface="Arial" panose="020B0604020202020204" pitchFamily="34" charset="0"/>
                <a:cs typeface="Arial" panose="020B0604020202020204" pitchFamily="34" charset="0"/>
              </a:rPr>
              <a:t>L. japonicum</a:t>
            </a:r>
            <a:r>
              <a:rPr lang="en-US" altLang="it-IT" sz="1200">
                <a:latin typeface="Arial" panose="020B0604020202020204" pitchFamily="34" charset="0"/>
                <a:cs typeface="Arial" panose="020B0604020202020204" pitchFamily="34" charset="0"/>
              </a:rPr>
              <a:t> specimen. (</a:t>
            </a:r>
            <a:r>
              <a:rPr lang="en-US" altLang="it-IT" sz="1200" b="1">
                <a:latin typeface="Arial" panose="020B0604020202020204" pitchFamily="34" charset="0"/>
                <a:cs typeface="Arial" panose="020B0604020202020204" pitchFamily="34" charset="0"/>
              </a:rPr>
              <a:t>e</a:t>
            </a:r>
            <a:r>
              <a:rPr lang="en-US" altLang="it-IT" sz="1200">
                <a:latin typeface="Arial" panose="020B0604020202020204" pitchFamily="34" charset="0"/>
                <a:cs typeface="Arial" panose="020B0604020202020204" pitchFamily="34" charset="0"/>
              </a:rPr>
              <a:t>) Transverse view of </a:t>
            </a:r>
            <a:r>
              <a:rPr lang="en-US" altLang="it-IT" sz="1200" i="1">
                <a:latin typeface="Arial" panose="020B0604020202020204" pitchFamily="34" charset="0"/>
                <a:cs typeface="Arial" panose="020B0604020202020204" pitchFamily="34" charset="0"/>
              </a:rPr>
              <a:t>G. nipponesis</a:t>
            </a:r>
            <a:r>
              <a:rPr lang="en-US" altLang="it-IT" sz="1200">
                <a:latin typeface="Arial" panose="020B0604020202020204" pitchFamily="34" charset="0"/>
                <a:cs typeface="Arial" panose="020B0604020202020204" pitchFamily="34" charset="0"/>
              </a:rPr>
              <a:t>. (</a:t>
            </a:r>
            <a:r>
              <a:rPr lang="en-US" altLang="it-IT" sz="1200" b="1">
                <a:latin typeface="Arial" panose="020B0604020202020204" pitchFamily="34" charset="0"/>
                <a:cs typeface="Arial" panose="020B0604020202020204" pitchFamily="34" charset="0"/>
              </a:rPr>
              <a:t>f</a:t>
            </a:r>
            <a:r>
              <a:rPr lang="en-US" altLang="it-IT" sz="1200">
                <a:latin typeface="Arial" panose="020B0604020202020204" pitchFamily="34" charset="0"/>
                <a:cs typeface="Arial" panose="020B0604020202020204" pitchFamily="34" charset="0"/>
              </a:rPr>
              <a:t>) Ventral view of a horizontally sectioned </a:t>
            </a:r>
            <a:r>
              <a:rPr lang="en-US" altLang="it-IT" sz="1200" i="1">
                <a:latin typeface="Arial" panose="020B0604020202020204" pitchFamily="34" charset="0"/>
                <a:cs typeface="Arial" panose="020B0604020202020204" pitchFamily="34" charset="0"/>
              </a:rPr>
              <a:t>G. nipponesis</a:t>
            </a:r>
            <a:r>
              <a:rPr lang="en-US" altLang="it-IT" sz="1200">
                <a:latin typeface="Arial" panose="020B0604020202020204" pitchFamily="34" charset="0"/>
                <a:cs typeface="Arial" panose="020B0604020202020204" pitchFamily="34" charset="0"/>
              </a:rPr>
              <a:t> specimen. ao, dorsal aorta; ce, centrum; fr, fin ray; hem, hemal arch; n, notochord; nsh, notochordal sheath; nt, neural tube; ve, vein. Scale bars, 1 mm.</a:t>
            </a:r>
          </a:p>
        </p:txBody>
      </p:sp>
      <p:sp>
        <p:nvSpPr>
          <p:cNvPr id="55300" name="Rettangolo 3">
            <a:extLst>
              <a:ext uri="{FF2B5EF4-FFF2-40B4-BE49-F238E27FC236}">
                <a16:creationId xmlns:a16="http://schemas.microsoft.com/office/drawing/2014/main" id="{4C74E112-FE7C-49C0-89B7-A3936A6E9F7D}"/>
              </a:ext>
            </a:extLst>
          </p:cNvPr>
          <p:cNvSpPr>
            <a:spLocks noChangeArrowheads="1"/>
          </p:cNvSpPr>
          <p:nvPr/>
        </p:nvSpPr>
        <p:spPr bwMode="auto">
          <a:xfrm>
            <a:off x="0" y="-38100"/>
            <a:ext cx="703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400">
                <a:latin typeface="Arial" panose="020B0604020202020204" pitchFamily="34" charset="0"/>
                <a:cs typeface="Arial" panose="020B0604020202020204" pitchFamily="34" charset="0"/>
              </a:rPr>
              <a:t>Nat Commun. 2011 June; 2: 373. </a:t>
            </a:r>
          </a:p>
          <a:p>
            <a:pPr eaLnBrk="1" hangingPunct="1"/>
            <a:r>
              <a:rPr lang="it-IT" altLang="it-IT" sz="1400" b="1">
                <a:latin typeface="Arial" panose="020B0604020202020204" pitchFamily="34" charset="0"/>
                <a:cs typeface="Arial" panose="020B0604020202020204" pitchFamily="34" charset="0"/>
              </a:rPr>
              <a:t>Identification of vertebra-like elements and their possible differentiation from sclerotomes in the hagfish</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Conodonta">
            <a:extLst>
              <a:ext uri="{FF2B5EF4-FFF2-40B4-BE49-F238E27FC236}">
                <a16:creationId xmlns:a16="http://schemas.microsoft.com/office/drawing/2014/main" id="{4767374E-5994-4FFC-9646-1BC9174C9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600" y="1524000"/>
            <a:ext cx="2074863"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2">
            <a:extLst>
              <a:ext uri="{FF2B5EF4-FFF2-40B4-BE49-F238E27FC236}">
                <a16:creationId xmlns:a16="http://schemas.microsoft.com/office/drawing/2014/main" id="{16E4DE01-E75A-47CE-9E27-0233BA34F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913188"/>
            <a:ext cx="6172200"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a:extLst>
              <a:ext uri="{FF2B5EF4-FFF2-40B4-BE49-F238E27FC236}">
                <a16:creationId xmlns:a16="http://schemas.microsoft.com/office/drawing/2014/main" id="{53FC856D-DF28-471A-8020-8EB4CFC56D96}"/>
              </a:ext>
            </a:extLst>
          </p:cNvPr>
          <p:cNvSpPr txBox="1">
            <a:spLocks noChangeArrowheads="1"/>
          </p:cNvSpPr>
          <p:nvPr/>
        </p:nvSpPr>
        <p:spPr bwMode="auto">
          <a:xfrm>
            <a:off x="1392238" y="0"/>
            <a:ext cx="4095750" cy="1431925"/>
          </a:xfrm>
          <a:prstGeom prst="rect">
            <a:avLst/>
          </a:prstGeom>
          <a:noFill/>
          <a:ln w="9525">
            <a:noFill/>
            <a:miter lim="800000"/>
            <a:headEnd/>
            <a:tailEnd/>
          </a:ln>
          <a:effectLst/>
        </p:spPr>
        <p:txBody>
          <a:bodyPr wrap="none">
            <a:spAutoFit/>
          </a:bodyPr>
          <a:lstStyle/>
          <a:p>
            <a:pPr algn="ctr">
              <a:defRPr/>
            </a:pPr>
            <a:r>
              <a:rPr lang="it-IT" sz="3200" b="1">
                <a:solidFill>
                  <a:srgbClr val="A50021"/>
                </a:solidFill>
                <a:effectLst>
                  <a:outerShdw blurRad="38100" dist="38100" dir="2700000" algn="tl">
                    <a:srgbClr val="C0C0C0"/>
                  </a:outerShdw>
                </a:effectLst>
                <a:latin typeface="Comic Sans MS" pitchFamily="66" charset="0"/>
              </a:rPr>
              <a:t>Conodonti </a:t>
            </a:r>
          </a:p>
          <a:p>
            <a:pPr algn="ctr">
              <a:defRPr/>
            </a:pPr>
            <a:r>
              <a:rPr lang="it-IT">
                <a:latin typeface="Comic Sans MS" pitchFamily="66" charset="0"/>
              </a:rPr>
              <a:t>(dal Cambriano al Triassico)</a:t>
            </a:r>
            <a:endParaRPr lang="en-GB">
              <a:latin typeface="Comic Sans MS" pitchFamily="66" charset="0"/>
            </a:endParaRPr>
          </a:p>
          <a:p>
            <a:pPr algn="ctr">
              <a:defRPr/>
            </a:pPr>
            <a:endParaRPr lang="it-IT" sz="3200" b="1">
              <a:solidFill>
                <a:srgbClr val="A50021"/>
              </a:solidFill>
              <a:effectLst>
                <a:outerShdw blurRad="38100" dist="38100" dir="2700000" algn="tl">
                  <a:srgbClr val="C0C0C0"/>
                </a:outerShdw>
              </a:effectLst>
              <a:latin typeface="Comic Sans MS" pitchFamily="66" charset="0"/>
            </a:endParaRPr>
          </a:p>
        </p:txBody>
      </p:sp>
      <p:grpSp>
        <p:nvGrpSpPr>
          <p:cNvPr id="56325" name="Group 13">
            <a:extLst>
              <a:ext uri="{FF2B5EF4-FFF2-40B4-BE49-F238E27FC236}">
                <a16:creationId xmlns:a16="http://schemas.microsoft.com/office/drawing/2014/main" id="{6EF56CE6-EA49-4221-8BE3-9F954DB2DBAC}"/>
              </a:ext>
            </a:extLst>
          </p:cNvPr>
          <p:cNvGrpSpPr>
            <a:grpSpLocks/>
          </p:cNvGrpSpPr>
          <p:nvPr/>
        </p:nvGrpSpPr>
        <p:grpSpPr bwMode="auto">
          <a:xfrm>
            <a:off x="457200" y="2590800"/>
            <a:ext cx="5900738" cy="2089150"/>
            <a:chOff x="288" y="1344"/>
            <a:chExt cx="3717" cy="1316"/>
          </a:xfrm>
        </p:grpSpPr>
        <p:pic>
          <p:nvPicPr>
            <p:cNvPr id="56327" name="Picture 8" descr="Ozarkodina Sa element">
              <a:extLst>
                <a:ext uri="{FF2B5EF4-FFF2-40B4-BE49-F238E27FC236}">
                  <a16:creationId xmlns:a16="http://schemas.microsoft.com/office/drawing/2014/main" id="{334A939E-36D5-4BC8-95F2-53AD74B8E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1344"/>
              <a:ext cx="1077" cy="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0" descr="Coryssognathus Pa element">
              <a:extLst>
                <a:ext uri="{FF2B5EF4-FFF2-40B4-BE49-F238E27FC236}">
                  <a16:creationId xmlns:a16="http://schemas.microsoft.com/office/drawing/2014/main" id="{FB5E4653-0D2B-4C76-A147-A9534C48A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1344"/>
              <a:ext cx="1077" cy="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Text Box 11">
              <a:extLst>
                <a:ext uri="{FF2B5EF4-FFF2-40B4-BE49-F238E27FC236}">
                  <a16:creationId xmlns:a16="http://schemas.microsoft.com/office/drawing/2014/main" id="{0446E034-CE4A-404E-A779-83B6FA977F98}"/>
                </a:ext>
              </a:extLst>
            </p:cNvPr>
            <p:cNvSpPr txBox="1">
              <a:spLocks noChangeArrowheads="1"/>
            </p:cNvSpPr>
            <p:nvPr/>
          </p:nvSpPr>
          <p:spPr bwMode="auto">
            <a:xfrm>
              <a:off x="432" y="2448"/>
              <a:ext cx="344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600" b="1">
                  <a:solidFill>
                    <a:srgbClr val="A50021"/>
                  </a:solidFill>
                  <a:latin typeface="Comic Sans MS" panose="030F0702030302020204" pitchFamily="66" charset="0"/>
                </a:rPr>
                <a:t>Elementi P                                    Elementi S</a:t>
              </a:r>
            </a:p>
          </p:txBody>
        </p:sp>
      </p:grpSp>
      <p:sp>
        <p:nvSpPr>
          <p:cNvPr id="25606" name="Text Box 1030">
            <a:extLst>
              <a:ext uri="{FF2B5EF4-FFF2-40B4-BE49-F238E27FC236}">
                <a16:creationId xmlns:a16="http://schemas.microsoft.com/office/drawing/2014/main" id="{B70E4EB2-A487-42FE-95E3-7A27222D879E}"/>
              </a:ext>
            </a:extLst>
          </p:cNvPr>
          <p:cNvSpPr txBox="1">
            <a:spLocks noChangeArrowheads="1"/>
          </p:cNvSpPr>
          <p:nvPr/>
        </p:nvSpPr>
        <p:spPr bwMode="auto">
          <a:xfrm>
            <a:off x="-38100" y="904875"/>
            <a:ext cx="385762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800">
                <a:latin typeface="Comic Sans MS" panose="030F0702030302020204" pitchFamily="66" charset="0"/>
              </a:rPr>
              <a:t>Notocorda</a:t>
            </a:r>
          </a:p>
          <a:p>
            <a:pPr eaLnBrk="1" hangingPunct="1"/>
            <a:r>
              <a:rPr lang="it-IT" altLang="it-IT" sz="1800">
                <a:latin typeface="Comic Sans MS" panose="030F0702030302020204" pitchFamily="66" charset="0"/>
              </a:rPr>
              <a:t>Muscolatura metamerica a “V”</a:t>
            </a:r>
          </a:p>
          <a:p>
            <a:pPr eaLnBrk="1" hangingPunct="1"/>
            <a:r>
              <a:rPr lang="it-IT" altLang="it-IT" sz="1800">
                <a:latin typeface="Comic Sans MS" panose="030F0702030302020204" pitchFamily="66" charset="0"/>
              </a:rPr>
              <a:t>Muscoli radiali</a:t>
            </a:r>
          </a:p>
          <a:p>
            <a:pPr eaLnBrk="1" hangingPunct="1"/>
            <a:r>
              <a:rPr lang="it-IT" altLang="it-IT" sz="1800">
                <a:latin typeface="Comic Sans MS" panose="030F0702030302020204" pitchFamily="66" charset="0"/>
              </a:rPr>
              <a:t>Muscolatura estrinseca degli occhi</a:t>
            </a:r>
          </a:p>
          <a:p>
            <a:pPr eaLnBrk="1" hangingPunct="1"/>
            <a:r>
              <a:rPr lang="it-IT" altLang="it-IT" sz="1800">
                <a:latin typeface="Comic Sans MS" panose="030F0702030302020204" pitchFamily="66" charset="0"/>
              </a:rPr>
              <a:t>Denti con dentina e smalto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dissolve">
                                      <p:cBhvr>
                                        <p:cTn id="7" dur="500"/>
                                        <p:tgtEl>
                                          <p:spTgt spid="184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606"/>
                                        </p:tgtEl>
                                        <p:attrNameLst>
                                          <p:attrName>style.visibility</p:attrName>
                                        </p:attrNameLst>
                                      </p:cBhvr>
                                      <p:to>
                                        <p:strVal val="visible"/>
                                      </p:to>
                                    </p:set>
                                    <p:animEffect transition="in" filter="dissolve">
                                      <p:cBhvr>
                                        <p:cTn id="12" dur="500"/>
                                        <p:tgtEl>
                                          <p:spTgt spid="256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animEffect transition="in" filter="dissolve">
                                      <p:cBhvr>
                                        <p:cTn id="1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a:extLst>
              <a:ext uri="{FF2B5EF4-FFF2-40B4-BE49-F238E27FC236}">
                <a16:creationId xmlns:a16="http://schemas.microsoft.com/office/drawing/2014/main" id="{B755895E-507B-4B1A-AD8C-6452CC63B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738"/>
            <a:ext cx="6858000" cy="49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4">
            <a:extLst>
              <a:ext uri="{FF2B5EF4-FFF2-40B4-BE49-F238E27FC236}">
                <a16:creationId xmlns:a16="http://schemas.microsoft.com/office/drawing/2014/main" id="{9D2E2E0D-CC38-45F1-B9C1-7FC7D0251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602288"/>
            <a:ext cx="5106988"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778E56DE-3BBA-497B-BD7E-A0BD350A0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75" y="1346200"/>
            <a:ext cx="5013325"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a:extLst>
              <a:ext uri="{FF2B5EF4-FFF2-40B4-BE49-F238E27FC236}">
                <a16:creationId xmlns:a16="http://schemas.microsoft.com/office/drawing/2014/main" id="{7F9C7165-9A93-4751-B3F0-EF7B69A9029F}"/>
              </a:ext>
            </a:extLst>
          </p:cNvPr>
          <p:cNvSpPr>
            <a:spLocks noChangeArrowheads="1"/>
          </p:cNvSpPr>
          <p:nvPr/>
        </p:nvSpPr>
        <p:spPr bwMode="auto">
          <a:xfrm>
            <a:off x="0" y="619125"/>
            <a:ext cx="68580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it-IT" sz="2000">
                <a:latin typeface="Comic Sans MS" panose="030F0702030302020204" pitchFamily="66" charset="0"/>
              </a:rPr>
              <a:t>Durante l’Ordoviciano, il Siluriano e il Precoce Devoniano (da 500 a 370 MYA) la maggior parte dei vertebrati erano agnati (gli "ostracodermi“).</a:t>
            </a:r>
          </a:p>
          <a:p>
            <a:pPr algn="ctr" eaLnBrk="1" hangingPunct="1"/>
            <a:endParaRPr lang="en-US" altLang="it-IT" sz="2000">
              <a:latin typeface="Comic Sans MS" panose="030F0702030302020204" pitchFamily="66" charset="0"/>
            </a:endParaRPr>
          </a:p>
          <a:p>
            <a:pPr algn="ctr" eaLnBrk="1" hangingPunct="1"/>
            <a:r>
              <a:rPr lang="en-US" altLang="it-IT" sz="2000">
                <a:latin typeface="Comic Sans MS" panose="030F0702030302020204" pitchFamily="66" charset="0"/>
              </a:rPr>
              <a:t>Alcuni di questi vertebrati, sono adesso considerati più affini agli gnatostomi che agli attuali agnati. Il loro declino e l’avvento degli gnatostomi cominciò circa 380 milioni di anni fà. </a:t>
            </a:r>
            <a:endParaRPr lang="it-IT" altLang="it-IT" sz="2000">
              <a:latin typeface="Comic Sans MS" panose="030F0702030302020204" pitchFamily="66" charset="0"/>
            </a:endParaRPr>
          </a:p>
        </p:txBody>
      </p:sp>
      <p:sp>
        <p:nvSpPr>
          <p:cNvPr id="33798" name="Text Box 6">
            <a:extLst>
              <a:ext uri="{FF2B5EF4-FFF2-40B4-BE49-F238E27FC236}">
                <a16:creationId xmlns:a16="http://schemas.microsoft.com/office/drawing/2014/main" id="{0BC2E746-1205-450B-AF5A-2FB7B2AA3A68}"/>
              </a:ext>
            </a:extLst>
          </p:cNvPr>
          <p:cNvSpPr txBox="1">
            <a:spLocks noChangeArrowheads="1"/>
          </p:cNvSpPr>
          <p:nvPr/>
        </p:nvSpPr>
        <p:spPr bwMode="auto">
          <a:xfrm>
            <a:off x="254000" y="4016375"/>
            <a:ext cx="6132513" cy="1616075"/>
          </a:xfrm>
          <a:prstGeom prst="rect">
            <a:avLst/>
          </a:prstGeom>
          <a:noFill/>
          <a:ln w="9525">
            <a:noFill/>
            <a:miter lim="800000"/>
            <a:headEnd/>
            <a:tailEnd/>
          </a:ln>
          <a:effectLst/>
        </p:spPr>
        <p:txBody>
          <a:bodyPr>
            <a:spAutoFit/>
          </a:bodyPr>
          <a:lstStyle/>
          <a:p>
            <a:pPr algn="ctr">
              <a:defRPr/>
            </a:pPr>
            <a:r>
              <a:rPr lang="it-IT" sz="2000" dirty="0">
                <a:latin typeface="Comic Sans MS" pitchFamily="66" charset="0"/>
              </a:rPr>
              <a:t>Problemi filogenetici: 1) la posizione dei ciclostomi (lamprede e missine) rispetto agli attuali vertebrati e 2) le relazioni filogenetiche all’interno degli “</a:t>
            </a:r>
            <a:r>
              <a:rPr lang="it-IT" sz="2000" dirty="0" err="1">
                <a:latin typeface="Comic Sans MS" pitchFamily="66" charset="0"/>
              </a:rPr>
              <a:t>ostracodermi</a:t>
            </a:r>
            <a:r>
              <a:rPr lang="it-IT" sz="2000" dirty="0">
                <a:latin typeface="Comic Sans MS" pitchFamily="66" charset="0"/>
              </a:rPr>
              <a:t>” (</a:t>
            </a:r>
            <a:r>
              <a:rPr lang="it-IT" sz="2000" dirty="0">
                <a:effectLst>
                  <a:outerShdw blurRad="38100" dist="38100" dir="2700000" algn="tl">
                    <a:srgbClr val="C0C0C0"/>
                  </a:outerShdw>
                </a:effectLst>
                <a:latin typeface="Comic Sans MS" pitchFamily="66" charset="0"/>
              </a:rPr>
              <a:t>gruppo </a:t>
            </a:r>
            <a:r>
              <a:rPr lang="it-IT" sz="2000" dirty="0">
                <a:latin typeface="Comic Sans MS" pitchFamily="66" charset="0"/>
              </a:rPr>
              <a:t>parafiletico)</a:t>
            </a:r>
          </a:p>
        </p:txBody>
      </p:sp>
      <p:sp>
        <p:nvSpPr>
          <p:cNvPr id="33805" name="Text Box 13">
            <a:extLst>
              <a:ext uri="{FF2B5EF4-FFF2-40B4-BE49-F238E27FC236}">
                <a16:creationId xmlns:a16="http://schemas.microsoft.com/office/drawing/2014/main" id="{1628D3BC-AD2D-42C8-BFF9-24A850366533}"/>
              </a:ext>
            </a:extLst>
          </p:cNvPr>
          <p:cNvSpPr txBox="1">
            <a:spLocks noChangeArrowheads="1"/>
          </p:cNvSpPr>
          <p:nvPr/>
        </p:nvSpPr>
        <p:spPr bwMode="auto">
          <a:xfrm>
            <a:off x="2498725" y="3200400"/>
            <a:ext cx="1822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2800">
                <a:latin typeface="Comic Sans MS" panose="030F0702030302020204" pitchFamily="66" charset="0"/>
              </a:rPr>
              <a:t>Filogenesi</a:t>
            </a:r>
          </a:p>
        </p:txBody>
      </p:sp>
      <p:pic>
        <p:nvPicPr>
          <p:cNvPr id="21509" name="Picture 15">
            <a:extLst>
              <a:ext uri="{FF2B5EF4-FFF2-40B4-BE49-F238E27FC236}">
                <a16:creationId xmlns:a16="http://schemas.microsoft.com/office/drawing/2014/main" id="{2F4B256F-DC42-4C95-A212-1F3EEDA38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3254"/>
          <a:stretch>
            <a:fillRect/>
          </a:stretch>
        </p:blipFill>
        <p:spPr bwMode="auto">
          <a:xfrm>
            <a:off x="533400" y="5661025"/>
            <a:ext cx="5870575"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Line 16">
            <a:extLst>
              <a:ext uri="{FF2B5EF4-FFF2-40B4-BE49-F238E27FC236}">
                <a16:creationId xmlns:a16="http://schemas.microsoft.com/office/drawing/2014/main" id="{A22BA699-CDAD-4EB2-AA33-A0334629D8C8}"/>
              </a:ext>
            </a:extLst>
          </p:cNvPr>
          <p:cNvSpPr>
            <a:spLocks noChangeShapeType="1"/>
          </p:cNvSpPr>
          <p:nvPr/>
        </p:nvSpPr>
        <p:spPr bwMode="auto">
          <a:xfrm>
            <a:off x="2692400" y="6569075"/>
            <a:ext cx="0" cy="482600"/>
          </a:xfrm>
          <a:prstGeom prst="line">
            <a:avLst/>
          </a:prstGeom>
          <a:noFill/>
          <a:ln w="76200">
            <a:solidFill>
              <a:srgbClr val="FF5447"/>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11" name="Text Box 17">
            <a:extLst>
              <a:ext uri="{FF2B5EF4-FFF2-40B4-BE49-F238E27FC236}">
                <a16:creationId xmlns:a16="http://schemas.microsoft.com/office/drawing/2014/main" id="{CB28BC15-5393-4A98-93E7-796D13278B12}"/>
              </a:ext>
            </a:extLst>
          </p:cNvPr>
          <p:cNvSpPr txBox="1">
            <a:spLocks noChangeArrowheads="1"/>
          </p:cNvSpPr>
          <p:nvPr/>
        </p:nvSpPr>
        <p:spPr bwMode="auto">
          <a:xfrm>
            <a:off x="2689225" y="6532563"/>
            <a:ext cx="132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a:latin typeface="Arial" panose="020B0604020202020204" pitchFamily="34" charset="0"/>
              </a:rPr>
              <a:t>Agnatha</a:t>
            </a:r>
          </a:p>
        </p:txBody>
      </p:sp>
      <p:sp>
        <p:nvSpPr>
          <p:cNvPr id="21512" name="CasellaDiTesto 7">
            <a:extLst>
              <a:ext uri="{FF2B5EF4-FFF2-40B4-BE49-F238E27FC236}">
                <a16:creationId xmlns:a16="http://schemas.microsoft.com/office/drawing/2014/main" id="{E2CD90D7-DCF0-4BE0-8752-4D7134C9D25B}"/>
              </a:ext>
            </a:extLst>
          </p:cNvPr>
          <p:cNvSpPr txBox="1">
            <a:spLocks noChangeArrowheads="1"/>
          </p:cNvSpPr>
          <p:nvPr/>
        </p:nvSpPr>
        <p:spPr bwMode="auto">
          <a:xfrm>
            <a:off x="2695575" y="206375"/>
            <a:ext cx="133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b="1">
                <a:latin typeface="Arial" panose="020B0604020202020204" pitchFamily="34" charset="0"/>
                <a:cs typeface="Arial" panose="020B0604020202020204" pitchFamily="34" charset="0"/>
              </a:rPr>
              <a:t>AGNATI</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5323"/>
    </mc:Choice>
    <mc:Fallback xmlns="">
      <p:transition spd="slow" advTm="12532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796">
                                            <p:txEl>
                                              <p:pRg st="2" end="2"/>
                                            </p:txEl>
                                          </p:spTgt>
                                        </p:tgtEl>
                                        <p:attrNameLst>
                                          <p:attrName>style.visibility</p:attrName>
                                        </p:attrNameLst>
                                      </p:cBhvr>
                                      <p:to>
                                        <p:strVal val="visible"/>
                                      </p:to>
                                    </p:set>
                                    <p:animEffect transition="in" filter="dissolve">
                                      <p:cBhvr>
                                        <p:cTn id="7" dur="500"/>
                                        <p:tgtEl>
                                          <p:spTgt spid="3379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3805">
                                            <p:txEl>
                                              <p:pRg st="0" end="0"/>
                                            </p:txEl>
                                          </p:spTgt>
                                        </p:tgtEl>
                                        <p:attrNameLst>
                                          <p:attrName>style.visibility</p:attrName>
                                        </p:attrNameLst>
                                      </p:cBhvr>
                                      <p:to>
                                        <p:strVal val="visible"/>
                                      </p:to>
                                    </p:set>
                                    <p:animEffect transition="in" filter="dissolve">
                                      <p:cBhvr>
                                        <p:cTn id="12" dur="500"/>
                                        <p:tgtEl>
                                          <p:spTgt spid="338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3798">
                                            <p:txEl>
                                              <p:pRg st="0" end="0"/>
                                            </p:txEl>
                                          </p:spTgt>
                                        </p:tgtEl>
                                        <p:attrNameLst>
                                          <p:attrName>style.visibility</p:attrName>
                                        </p:attrNameLst>
                                      </p:cBhvr>
                                      <p:to>
                                        <p:strVal val="visible"/>
                                      </p:to>
                                    </p:set>
                                    <p:animEffect transition="in" filter="dissolve">
                                      <p:cBhvr>
                                        <p:cTn id="17" dur="500"/>
                                        <p:tgtEl>
                                          <p:spTgt spid="337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52CEE81C-3EA7-47AC-8961-AF520DA06CB1}"/>
              </a:ext>
            </a:extLst>
          </p:cNvPr>
          <p:cNvSpPr>
            <a:spLocks noGrp="1" noChangeArrowheads="1"/>
          </p:cNvSpPr>
          <p:nvPr>
            <p:ph type="body" sz="half" idx="1"/>
          </p:nvPr>
        </p:nvSpPr>
        <p:spPr>
          <a:xfrm>
            <a:off x="298450" y="203200"/>
            <a:ext cx="5848350" cy="1333500"/>
          </a:xfrm>
        </p:spPr>
        <p:txBody>
          <a:bodyPr/>
          <a:lstStyle/>
          <a:p>
            <a:pPr eaLnBrk="1" hangingPunct="1">
              <a:buFontTx/>
              <a:buNone/>
            </a:pPr>
            <a:r>
              <a:rPr lang="it-IT" altLang="it-IT" sz="2400">
                <a:latin typeface="Comic Sans MS" panose="030F0702030302020204" pitchFamily="66" charset="0"/>
              </a:rPr>
              <a:t>Microfagi sospensivori o macrofagi</a:t>
            </a:r>
          </a:p>
          <a:p>
            <a:pPr eaLnBrk="1" hangingPunct="1">
              <a:buFontTx/>
              <a:buNone/>
            </a:pPr>
            <a:r>
              <a:rPr lang="it-IT" altLang="it-IT" sz="2400">
                <a:latin typeface="Comic Sans MS" panose="030F0702030302020204" pitchFamily="66" charset="0"/>
              </a:rPr>
              <a:t>micro-sculture sui denti con occlusione</a:t>
            </a:r>
          </a:p>
        </p:txBody>
      </p:sp>
      <p:graphicFrame>
        <p:nvGraphicFramePr>
          <p:cNvPr id="11266" name="Object 9">
            <a:extLst>
              <a:ext uri="{FF2B5EF4-FFF2-40B4-BE49-F238E27FC236}">
                <a16:creationId xmlns:a16="http://schemas.microsoft.com/office/drawing/2014/main" id="{8D1268FB-F948-4B5E-A4E8-A251B2039930}"/>
              </a:ext>
            </a:extLst>
          </p:cNvPr>
          <p:cNvGraphicFramePr>
            <a:graphicFrameLocks noGrp="1" noChangeAspect="1"/>
          </p:cNvGraphicFramePr>
          <p:nvPr>
            <p:ph sz="quarter" idx="3"/>
          </p:nvPr>
        </p:nvGraphicFramePr>
        <p:xfrm>
          <a:off x="525463" y="1981200"/>
          <a:ext cx="5632450" cy="6402388"/>
        </p:xfrm>
        <a:graphic>
          <a:graphicData uri="http://schemas.openxmlformats.org/presentationml/2006/ole">
            <mc:AlternateContent xmlns:mc="http://schemas.openxmlformats.org/markup-compatibility/2006">
              <mc:Choice xmlns:v="urn:schemas-microsoft-com:vml" Requires="v">
                <p:oleObj spid="_x0000_s11284" name="Image" r:id="rId3" imgW="3608534" imgH="4102269" progId="Photoshop.Image.8">
                  <p:embed/>
                </p:oleObj>
              </mc:Choice>
              <mc:Fallback>
                <p:oleObj name="Image" r:id="rId3" imgW="3608534" imgH="4102269" progId="Photoshop.Image.8">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63" y="1981200"/>
                        <a:ext cx="5632450" cy="640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a:extLst>
              <a:ext uri="{FF2B5EF4-FFF2-40B4-BE49-F238E27FC236}">
                <a16:creationId xmlns:a16="http://schemas.microsoft.com/office/drawing/2014/main" id="{1A1DD024-91BC-4B80-8C19-EF43C421F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2713"/>
            <a:ext cx="6858000" cy="617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5">
            <a:extLst>
              <a:ext uri="{FF2B5EF4-FFF2-40B4-BE49-F238E27FC236}">
                <a16:creationId xmlns:a16="http://schemas.microsoft.com/office/drawing/2014/main" id="{6638A4A6-0570-41DE-AC18-EFFE5FB54FDE}"/>
              </a:ext>
            </a:extLst>
          </p:cNvPr>
          <p:cNvSpPr txBox="1">
            <a:spLocks noChangeArrowheads="1"/>
          </p:cNvSpPr>
          <p:nvPr/>
        </p:nvSpPr>
        <p:spPr bwMode="auto">
          <a:xfrm>
            <a:off x="847725" y="960438"/>
            <a:ext cx="5672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a:latin typeface="Comic Sans MS" panose="030F0702030302020204" pitchFamily="66" charset="0"/>
              </a:rPr>
              <a:t>La posizione filogenetica dei Conodonti</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7B32-3860-427E-AE99-BB9AA8DA8778}"/>
              </a:ext>
            </a:extLst>
          </p:cNvPr>
          <p:cNvGrpSpPr>
            <a:grpSpLocks/>
          </p:cNvGrpSpPr>
          <p:nvPr/>
        </p:nvGrpSpPr>
        <p:grpSpPr bwMode="auto">
          <a:xfrm>
            <a:off x="0" y="328613"/>
            <a:ext cx="6515100" cy="8720137"/>
            <a:chOff x="0" y="207"/>
            <a:chExt cx="4104" cy="5493"/>
          </a:xfrm>
        </p:grpSpPr>
        <p:grpSp>
          <p:nvGrpSpPr>
            <p:cNvPr id="12307" name="Group 3">
              <a:extLst>
                <a:ext uri="{FF2B5EF4-FFF2-40B4-BE49-F238E27FC236}">
                  <a16:creationId xmlns:a16="http://schemas.microsoft.com/office/drawing/2014/main" id="{DB3BD9BB-7DF5-4C92-AFD7-4CF88150E4AC}"/>
                </a:ext>
              </a:extLst>
            </p:cNvPr>
            <p:cNvGrpSpPr>
              <a:grpSpLocks/>
            </p:cNvGrpSpPr>
            <p:nvPr/>
          </p:nvGrpSpPr>
          <p:grpSpPr bwMode="auto">
            <a:xfrm>
              <a:off x="3162" y="5064"/>
              <a:ext cx="120" cy="288"/>
              <a:chOff x="2196" y="5214"/>
              <a:chExt cx="120" cy="288"/>
            </a:xfrm>
          </p:grpSpPr>
          <p:sp>
            <p:nvSpPr>
              <p:cNvPr id="12332" name="Rectangle 4">
                <a:extLst>
                  <a:ext uri="{FF2B5EF4-FFF2-40B4-BE49-F238E27FC236}">
                    <a16:creationId xmlns:a16="http://schemas.microsoft.com/office/drawing/2014/main" id="{5E51D6A4-7A33-42ED-9F58-2FB9AEDBB551}"/>
                  </a:ext>
                </a:extLst>
              </p:cNvPr>
              <p:cNvSpPr>
                <a:spLocks noChangeArrowheads="1"/>
              </p:cNvSpPr>
              <p:nvPr/>
            </p:nvSpPr>
            <p:spPr bwMode="auto">
              <a:xfrm>
                <a:off x="2202" y="5358"/>
                <a:ext cx="114" cy="14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12333" name="Rectangle 5">
                <a:extLst>
                  <a:ext uri="{FF2B5EF4-FFF2-40B4-BE49-F238E27FC236}">
                    <a16:creationId xmlns:a16="http://schemas.microsoft.com/office/drawing/2014/main" id="{90B8E749-4FCD-420B-BCCC-CC8FA29B35E4}"/>
                  </a:ext>
                </a:extLst>
              </p:cNvPr>
              <p:cNvSpPr>
                <a:spLocks noChangeArrowheads="1"/>
              </p:cNvSpPr>
              <p:nvPr/>
            </p:nvSpPr>
            <p:spPr bwMode="auto">
              <a:xfrm>
                <a:off x="2196" y="5214"/>
                <a:ext cx="114" cy="144"/>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grpSp>
        <p:sp>
          <p:nvSpPr>
            <p:cNvPr id="12308" name="Rectangle 6">
              <a:extLst>
                <a:ext uri="{FF2B5EF4-FFF2-40B4-BE49-F238E27FC236}">
                  <a16:creationId xmlns:a16="http://schemas.microsoft.com/office/drawing/2014/main" id="{98C2E77F-3835-4B1D-B77C-5022AB829295}"/>
                </a:ext>
              </a:extLst>
            </p:cNvPr>
            <p:cNvSpPr>
              <a:spLocks noChangeArrowheads="1"/>
            </p:cNvSpPr>
            <p:nvPr/>
          </p:nvSpPr>
          <p:spPr bwMode="auto">
            <a:xfrm>
              <a:off x="3168" y="5436"/>
              <a:ext cx="114" cy="144"/>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grpSp>
          <p:nvGrpSpPr>
            <p:cNvPr id="12309" name="Group 7">
              <a:extLst>
                <a:ext uri="{FF2B5EF4-FFF2-40B4-BE49-F238E27FC236}">
                  <a16:creationId xmlns:a16="http://schemas.microsoft.com/office/drawing/2014/main" id="{FA07E70A-292D-44BF-BEE5-63E8E28D2D29}"/>
                </a:ext>
              </a:extLst>
            </p:cNvPr>
            <p:cNvGrpSpPr>
              <a:grpSpLocks/>
            </p:cNvGrpSpPr>
            <p:nvPr/>
          </p:nvGrpSpPr>
          <p:grpSpPr bwMode="auto">
            <a:xfrm>
              <a:off x="0" y="207"/>
              <a:ext cx="4026" cy="5467"/>
              <a:chOff x="0" y="207"/>
              <a:chExt cx="4026" cy="5467"/>
            </a:xfrm>
          </p:grpSpPr>
          <p:sp>
            <p:nvSpPr>
              <p:cNvPr id="61448" name="Rectangle 8">
                <a:extLst>
                  <a:ext uri="{FF2B5EF4-FFF2-40B4-BE49-F238E27FC236}">
                    <a16:creationId xmlns:a16="http://schemas.microsoft.com/office/drawing/2014/main" id="{E33F585A-62C3-4984-B4D8-D241DA6830A8}"/>
                  </a:ext>
                </a:extLst>
              </p:cNvPr>
              <p:cNvSpPr>
                <a:spLocks noChangeArrowheads="1"/>
              </p:cNvSpPr>
              <p:nvPr/>
            </p:nvSpPr>
            <p:spPr bwMode="auto">
              <a:xfrm>
                <a:off x="102" y="207"/>
                <a:ext cx="2928" cy="672"/>
              </a:xfrm>
              <a:prstGeom prst="rect">
                <a:avLst/>
              </a:prstGeom>
              <a:noFill/>
              <a:ln w="9525">
                <a:noFill/>
                <a:miter lim="800000"/>
                <a:headEnd/>
                <a:tailEnd/>
              </a:ln>
              <a:effectLst/>
            </p:spPr>
            <p:txBody>
              <a:bodyPr anchor="ctr"/>
              <a:lstStyle/>
              <a:p>
                <a:pPr algn="ctr">
                  <a:defRPr/>
                </a:pPr>
                <a:r>
                  <a:rPr lang="it-IT" sz="2000" b="1">
                    <a:solidFill>
                      <a:schemeClr val="accent2"/>
                    </a:solidFill>
                    <a:latin typeface="Comic Sans MS" pitchFamily="66" charset="0"/>
                  </a:rPr>
                  <a:t>Affinità filogenetiche degli agnati</a:t>
                </a:r>
                <a:r>
                  <a:rPr lang="it-IT" sz="2000" b="1">
                    <a:solidFill>
                      <a:schemeClr val="tx2"/>
                    </a:solidFill>
                    <a:latin typeface="Comic Sans MS" pitchFamily="66" charset="0"/>
                  </a:rPr>
                  <a:t>.</a:t>
                </a:r>
                <a:br>
                  <a:rPr lang="it-IT" sz="2000" b="1">
                    <a:solidFill>
                      <a:schemeClr val="tx2"/>
                    </a:solidFill>
                    <a:latin typeface="Comic Sans MS" pitchFamily="66" charset="0"/>
                  </a:rPr>
                </a:br>
                <a:br>
                  <a:rPr lang="it-IT" sz="2000" b="1">
                    <a:solidFill>
                      <a:schemeClr val="tx2"/>
                    </a:solidFill>
                    <a:effectLst>
                      <a:outerShdw blurRad="38100" dist="38100" dir="2700000" algn="tl">
                        <a:srgbClr val="C0C0C0"/>
                      </a:outerShdw>
                    </a:effectLst>
                    <a:latin typeface="Comic Sans MS" pitchFamily="66" charset="0"/>
                  </a:rPr>
                </a:br>
                <a:r>
                  <a:rPr lang="it-IT" sz="2000" b="1">
                    <a:solidFill>
                      <a:srgbClr val="A50021"/>
                    </a:solidFill>
                    <a:effectLst>
                      <a:outerShdw blurRad="38100" dist="38100" dir="2700000" algn="tl">
                        <a:srgbClr val="C0C0C0"/>
                      </a:outerShdw>
                    </a:effectLst>
                    <a:latin typeface="Comic Sans MS" pitchFamily="66" charset="0"/>
                  </a:rPr>
                  <a:t>IPOTESI 2</a:t>
                </a:r>
                <a:br>
                  <a:rPr lang="it-IT" sz="2000" b="1">
                    <a:solidFill>
                      <a:srgbClr val="A50021"/>
                    </a:solidFill>
                    <a:effectLst>
                      <a:outerShdw blurRad="38100" dist="38100" dir="2700000" algn="tl">
                        <a:srgbClr val="C0C0C0"/>
                      </a:outerShdw>
                    </a:effectLst>
                    <a:latin typeface="Comic Sans MS" pitchFamily="66" charset="0"/>
                  </a:rPr>
                </a:br>
                <a:br>
                  <a:rPr lang="it-IT" sz="2000" b="1">
                    <a:solidFill>
                      <a:srgbClr val="A50021"/>
                    </a:solidFill>
                    <a:effectLst>
                      <a:outerShdw blurRad="38100" dist="38100" dir="2700000" algn="tl">
                        <a:srgbClr val="C0C0C0"/>
                      </a:outerShdw>
                    </a:effectLst>
                    <a:latin typeface="Comic Sans MS" pitchFamily="66" charset="0"/>
                  </a:rPr>
                </a:br>
                <a:r>
                  <a:rPr lang="it-IT" sz="2000" b="1">
                    <a:solidFill>
                      <a:schemeClr val="tx2"/>
                    </a:solidFill>
                    <a:latin typeface="Comic Sans MS" pitchFamily="66" charset="0"/>
                  </a:rPr>
                  <a:t> </a:t>
                </a:r>
                <a:endParaRPr lang="it-IT" sz="1800" b="1">
                  <a:solidFill>
                    <a:schemeClr val="tx2"/>
                  </a:solidFill>
                  <a:latin typeface="Comic Sans MS" pitchFamily="66" charset="0"/>
                </a:endParaRPr>
              </a:p>
            </p:txBody>
          </p:sp>
          <p:sp>
            <p:nvSpPr>
              <p:cNvPr id="12312" name="Text Box 9">
                <a:extLst>
                  <a:ext uri="{FF2B5EF4-FFF2-40B4-BE49-F238E27FC236}">
                    <a16:creationId xmlns:a16="http://schemas.microsoft.com/office/drawing/2014/main" id="{67A6E8C4-75EF-40A1-9617-C72D41807765}"/>
                  </a:ext>
                </a:extLst>
              </p:cNvPr>
              <p:cNvSpPr txBox="1">
                <a:spLocks noChangeArrowheads="1"/>
              </p:cNvSpPr>
              <p:nvPr/>
            </p:nvSpPr>
            <p:spPr bwMode="auto">
              <a:xfrm>
                <a:off x="240" y="5424"/>
                <a:ext cx="10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2000">
                    <a:latin typeface="Comic Sans MS" panose="030F0702030302020204" pitchFamily="66" charset="0"/>
                  </a:rPr>
                  <a:t>[Pough et al.]</a:t>
                </a:r>
              </a:p>
            </p:txBody>
          </p:sp>
          <p:grpSp>
            <p:nvGrpSpPr>
              <p:cNvPr id="12313" name="Group 10">
                <a:extLst>
                  <a:ext uri="{FF2B5EF4-FFF2-40B4-BE49-F238E27FC236}">
                    <a16:creationId xmlns:a16="http://schemas.microsoft.com/office/drawing/2014/main" id="{73FB0248-04DE-47C4-A85A-92F990A89340}"/>
                  </a:ext>
                </a:extLst>
              </p:cNvPr>
              <p:cNvGrpSpPr>
                <a:grpSpLocks noChangeAspect="1"/>
              </p:cNvGrpSpPr>
              <p:nvPr/>
            </p:nvGrpSpPr>
            <p:grpSpPr bwMode="auto">
              <a:xfrm>
                <a:off x="0" y="816"/>
                <a:ext cx="3074" cy="4029"/>
                <a:chOff x="336" y="816"/>
                <a:chExt cx="3413" cy="4474"/>
              </a:xfrm>
            </p:grpSpPr>
            <p:graphicFrame>
              <p:nvGraphicFramePr>
                <p:cNvPr id="12290" name="Object 11">
                  <a:extLst>
                    <a:ext uri="{FF2B5EF4-FFF2-40B4-BE49-F238E27FC236}">
                      <a16:creationId xmlns:a16="http://schemas.microsoft.com/office/drawing/2014/main" id="{438ABF0A-9EE7-4270-8D0A-C0F08F762302}"/>
                    </a:ext>
                  </a:extLst>
                </p:cNvPr>
                <p:cNvGraphicFramePr>
                  <a:graphicFrameLocks noChangeAspect="1"/>
                </p:cNvGraphicFramePr>
                <p:nvPr/>
              </p:nvGraphicFramePr>
              <p:xfrm>
                <a:off x="336" y="816"/>
                <a:ext cx="3413" cy="4474"/>
              </p:xfrm>
              <a:graphic>
                <a:graphicData uri="http://schemas.openxmlformats.org/presentationml/2006/ole">
                  <mc:AlternateContent xmlns:mc="http://schemas.openxmlformats.org/markup-compatibility/2006">
                    <mc:Choice xmlns:v="urn:schemas-microsoft-com:vml" Requires="v">
                      <p:oleObj spid="_x0000_s12350" name="Image" r:id="rId3" imgW="5022689" imgH="6583136" progId="Photoshop.Image.8">
                        <p:embed/>
                      </p:oleObj>
                    </mc:Choice>
                    <mc:Fallback>
                      <p:oleObj name="Image" r:id="rId3" imgW="5022689" imgH="6583136" progId="Photoshop.Image.8">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816"/>
                              <a:ext cx="3413" cy="4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15" name="Rectangle 12">
                  <a:extLst>
                    <a:ext uri="{FF2B5EF4-FFF2-40B4-BE49-F238E27FC236}">
                      <a16:creationId xmlns:a16="http://schemas.microsoft.com/office/drawing/2014/main" id="{3C77318E-F595-45D4-9EAA-E8FEADADE993}"/>
                    </a:ext>
                  </a:extLst>
                </p:cNvPr>
                <p:cNvSpPr>
                  <a:spLocks noChangeAspect="1" noChangeArrowheads="1"/>
                </p:cNvSpPr>
                <p:nvPr/>
              </p:nvSpPr>
              <p:spPr bwMode="auto">
                <a:xfrm>
                  <a:off x="1614" y="3888"/>
                  <a:ext cx="114" cy="144"/>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12316" name="Rectangle 13">
                  <a:extLst>
                    <a:ext uri="{FF2B5EF4-FFF2-40B4-BE49-F238E27FC236}">
                      <a16:creationId xmlns:a16="http://schemas.microsoft.com/office/drawing/2014/main" id="{A4BA8248-3C92-4934-A43D-5B8465EEFB9A}"/>
                    </a:ext>
                  </a:extLst>
                </p:cNvPr>
                <p:cNvSpPr>
                  <a:spLocks noChangeAspect="1" noChangeArrowheads="1"/>
                </p:cNvSpPr>
                <p:nvPr/>
              </p:nvSpPr>
              <p:spPr bwMode="auto">
                <a:xfrm>
                  <a:off x="1764" y="3636"/>
                  <a:ext cx="114" cy="144"/>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12317" name="Rectangle 14">
                  <a:extLst>
                    <a:ext uri="{FF2B5EF4-FFF2-40B4-BE49-F238E27FC236}">
                      <a16:creationId xmlns:a16="http://schemas.microsoft.com/office/drawing/2014/main" id="{9CD13778-8F0A-40C0-9F84-F52B97A38F7C}"/>
                    </a:ext>
                  </a:extLst>
                </p:cNvPr>
                <p:cNvSpPr>
                  <a:spLocks noChangeAspect="1" noChangeArrowheads="1"/>
                </p:cNvSpPr>
                <p:nvPr/>
              </p:nvSpPr>
              <p:spPr bwMode="auto">
                <a:xfrm>
                  <a:off x="1896" y="3762"/>
                  <a:ext cx="114" cy="144"/>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12318" name="Rectangle 15">
                  <a:extLst>
                    <a:ext uri="{FF2B5EF4-FFF2-40B4-BE49-F238E27FC236}">
                      <a16:creationId xmlns:a16="http://schemas.microsoft.com/office/drawing/2014/main" id="{9977F6EB-D77A-4FD4-8456-550AD3BF8692}"/>
                    </a:ext>
                  </a:extLst>
                </p:cNvPr>
                <p:cNvSpPr>
                  <a:spLocks noChangeAspect="1" noChangeArrowheads="1"/>
                </p:cNvSpPr>
                <p:nvPr/>
              </p:nvSpPr>
              <p:spPr bwMode="auto">
                <a:xfrm>
                  <a:off x="2034" y="2670"/>
                  <a:ext cx="114" cy="144"/>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12319" name="Rectangle 16">
                  <a:extLst>
                    <a:ext uri="{FF2B5EF4-FFF2-40B4-BE49-F238E27FC236}">
                      <a16:creationId xmlns:a16="http://schemas.microsoft.com/office/drawing/2014/main" id="{5182B021-3666-4F30-81F6-1FAA93D72757}"/>
                    </a:ext>
                  </a:extLst>
                </p:cNvPr>
                <p:cNvSpPr>
                  <a:spLocks noChangeAspect="1" noChangeArrowheads="1"/>
                </p:cNvSpPr>
                <p:nvPr/>
              </p:nvSpPr>
              <p:spPr bwMode="auto">
                <a:xfrm>
                  <a:off x="2268" y="2760"/>
                  <a:ext cx="114" cy="144"/>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grpSp>
              <p:nvGrpSpPr>
                <p:cNvPr id="12320" name="Group 17">
                  <a:extLst>
                    <a:ext uri="{FF2B5EF4-FFF2-40B4-BE49-F238E27FC236}">
                      <a16:creationId xmlns:a16="http://schemas.microsoft.com/office/drawing/2014/main" id="{0BD46122-8D81-42F5-825A-448D131F6115}"/>
                    </a:ext>
                  </a:extLst>
                </p:cNvPr>
                <p:cNvGrpSpPr>
                  <a:grpSpLocks noChangeAspect="1"/>
                </p:cNvGrpSpPr>
                <p:nvPr/>
              </p:nvGrpSpPr>
              <p:grpSpPr bwMode="auto">
                <a:xfrm>
                  <a:off x="2496" y="2730"/>
                  <a:ext cx="120" cy="288"/>
                  <a:chOff x="2196" y="5214"/>
                  <a:chExt cx="120" cy="288"/>
                </a:xfrm>
              </p:grpSpPr>
              <p:sp>
                <p:nvSpPr>
                  <p:cNvPr id="12330" name="Rectangle 18">
                    <a:extLst>
                      <a:ext uri="{FF2B5EF4-FFF2-40B4-BE49-F238E27FC236}">
                        <a16:creationId xmlns:a16="http://schemas.microsoft.com/office/drawing/2014/main" id="{96C8E695-BAF9-4824-A088-A54D19129A08}"/>
                      </a:ext>
                    </a:extLst>
                  </p:cNvPr>
                  <p:cNvSpPr>
                    <a:spLocks noChangeAspect="1" noChangeArrowheads="1"/>
                  </p:cNvSpPr>
                  <p:nvPr/>
                </p:nvSpPr>
                <p:spPr bwMode="auto">
                  <a:xfrm>
                    <a:off x="2202" y="5358"/>
                    <a:ext cx="114" cy="144"/>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12331" name="Rectangle 19">
                    <a:extLst>
                      <a:ext uri="{FF2B5EF4-FFF2-40B4-BE49-F238E27FC236}">
                        <a16:creationId xmlns:a16="http://schemas.microsoft.com/office/drawing/2014/main" id="{CE4C3C79-6FF6-4B01-AE15-4769CCC86971}"/>
                      </a:ext>
                    </a:extLst>
                  </p:cNvPr>
                  <p:cNvSpPr>
                    <a:spLocks noChangeAspect="1" noChangeArrowheads="1"/>
                  </p:cNvSpPr>
                  <p:nvPr/>
                </p:nvSpPr>
                <p:spPr bwMode="auto">
                  <a:xfrm>
                    <a:off x="2196" y="5214"/>
                    <a:ext cx="114" cy="144"/>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grpSp>
            <p:grpSp>
              <p:nvGrpSpPr>
                <p:cNvPr id="12321" name="Group 20">
                  <a:extLst>
                    <a:ext uri="{FF2B5EF4-FFF2-40B4-BE49-F238E27FC236}">
                      <a16:creationId xmlns:a16="http://schemas.microsoft.com/office/drawing/2014/main" id="{EE928C36-D472-4F6C-8A6D-0BFAA69670F5}"/>
                    </a:ext>
                  </a:extLst>
                </p:cNvPr>
                <p:cNvGrpSpPr>
                  <a:grpSpLocks noChangeAspect="1"/>
                </p:cNvGrpSpPr>
                <p:nvPr/>
              </p:nvGrpSpPr>
              <p:grpSpPr bwMode="auto">
                <a:xfrm>
                  <a:off x="2754" y="2592"/>
                  <a:ext cx="120" cy="288"/>
                  <a:chOff x="2196" y="5214"/>
                  <a:chExt cx="120" cy="288"/>
                </a:xfrm>
              </p:grpSpPr>
              <p:sp>
                <p:nvSpPr>
                  <p:cNvPr id="12328" name="Rectangle 21">
                    <a:extLst>
                      <a:ext uri="{FF2B5EF4-FFF2-40B4-BE49-F238E27FC236}">
                        <a16:creationId xmlns:a16="http://schemas.microsoft.com/office/drawing/2014/main" id="{1E4389C7-007C-4B7B-BDF9-F1D98BE66F69}"/>
                      </a:ext>
                    </a:extLst>
                  </p:cNvPr>
                  <p:cNvSpPr>
                    <a:spLocks noChangeAspect="1" noChangeArrowheads="1"/>
                  </p:cNvSpPr>
                  <p:nvPr/>
                </p:nvSpPr>
                <p:spPr bwMode="auto">
                  <a:xfrm>
                    <a:off x="2202" y="5358"/>
                    <a:ext cx="114" cy="144"/>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12329" name="Rectangle 22">
                    <a:extLst>
                      <a:ext uri="{FF2B5EF4-FFF2-40B4-BE49-F238E27FC236}">
                        <a16:creationId xmlns:a16="http://schemas.microsoft.com/office/drawing/2014/main" id="{D5BEB9EC-84C1-4F0B-BA67-E44ABA618677}"/>
                      </a:ext>
                    </a:extLst>
                  </p:cNvPr>
                  <p:cNvSpPr>
                    <a:spLocks noChangeAspect="1" noChangeArrowheads="1"/>
                  </p:cNvSpPr>
                  <p:nvPr/>
                </p:nvSpPr>
                <p:spPr bwMode="auto">
                  <a:xfrm>
                    <a:off x="2196" y="5214"/>
                    <a:ext cx="114" cy="144"/>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grpSp>
            <p:grpSp>
              <p:nvGrpSpPr>
                <p:cNvPr id="12322" name="Group 23">
                  <a:extLst>
                    <a:ext uri="{FF2B5EF4-FFF2-40B4-BE49-F238E27FC236}">
                      <a16:creationId xmlns:a16="http://schemas.microsoft.com/office/drawing/2014/main" id="{0B4C647B-8AF7-4F08-9562-20F8428B71B4}"/>
                    </a:ext>
                  </a:extLst>
                </p:cNvPr>
                <p:cNvGrpSpPr>
                  <a:grpSpLocks noChangeAspect="1"/>
                </p:cNvGrpSpPr>
                <p:nvPr/>
              </p:nvGrpSpPr>
              <p:grpSpPr bwMode="auto">
                <a:xfrm>
                  <a:off x="3036" y="2532"/>
                  <a:ext cx="120" cy="288"/>
                  <a:chOff x="2196" y="5214"/>
                  <a:chExt cx="120" cy="288"/>
                </a:xfrm>
              </p:grpSpPr>
              <p:sp>
                <p:nvSpPr>
                  <p:cNvPr id="12326" name="Rectangle 24">
                    <a:extLst>
                      <a:ext uri="{FF2B5EF4-FFF2-40B4-BE49-F238E27FC236}">
                        <a16:creationId xmlns:a16="http://schemas.microsoft.com/office/drawing/2014/main" id="{1909C098-8259-4EA1-B1AF-9C04C2827CB9}"/>
                      </a:ext>
                    </a:extLst>
                  </p:cNvPr>
                  <p:cNvSpPr>
                    <a:spLocks noChangeAspect="1" noChangeArrowheads="1"/>
                  </p:cNvSpPr>
                  <p:nvPr/>
                </p:nvSpPr>
                <p:spPr bwMode="auto">
                  <a:xfrm>
                    <a:off x="2202" y="5358"/>
                    <a:ext cx="114" cy="144"/>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12327" name="Rectangle 25">
                    <a:extLst>
                      <a:ext uri="{FF2B5EF4-FFF2-40B4-BE49-F238E27FC236}">
                        <a16:creationId xmlns:a16="http://schemas.microsoft.com/office/drawing/2014/main" id="{34CB7CE3-36C7-40C7-84A9-148D3E75A577}"/>
                      </a:ext>
                    </a:extLst>
                  </p:cNvPr>
                  <p:cNvSpPr>
                    <a:spLocks noChangeAspect="1" noChangeArrowheads="1"/>
                  </p:cNvSpPr>
                  <p:nvPr/>
                </p:nvSpPr>
                <p:spPr bwMode="auto">
                  <a:xfrm>
                    <a:off x="2196" y="5214"/>
                    <a:ext cx="114" cy="144"/>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grpSp>
            <p:grpSp>
              <p:nvGrpSpPr>
                <p:cNvPr id="12323" name="Group 26">
                  <a:extLst>
                    <a:ext uri="{FF2B5EF4-FFF2-40B4-BE49-F238E27FC236}">
                      <a16:creationId xmlns:a16="http://schemas.microsoft.com/office/drawing/2014/main" id="{22DF6F9E-2C85-4B6C-9012-CCA25009FE60}"/>
                    </a:ext>
                  </a:extLst>
                </p:cNvPr>
                <p:cNvGrpSpPr>
                  <a:grpSpLocks noChangeAspect="1"/>
                </p:cNvGrpSpPr>
                <p:nvPr/>
              </p:nvGrpSpPr>
              <p:grpSpPr bwMode="auto">
                <a:xfrm>
                  <a:off x="2886" y="2856"/>
                  <a:ext cx="120" cy="288"/>
                  <a:chOff x="2196" y="5214"/>
                  <a:chExt cx="120" cy="288"/>
                </a:xfrm>
              </p:grpSpPr>
              <p:sp>
                <p:nvSpPr>
                  <p:cNvPr id="12324" name="Rectangle 27">
                    <a:extLst>
                      <a:ext uri="{FF2B5EF4-FFF2-40B4-BE49-F238E27FC236}">
                        <a16:creationId xmlns:a16="http://schemas.microsoft.com/office/drawing/2014/main" id="{01A6852B-7E3E-4B1E-8D65-DC7E8F07B708}"/>
                      </a:ext>
                    </a:extLst>
                  </p:cNvPr>
                  <p:cNvSpPr>
                    <a:spLocks noChangeAspect="1" noChangeArrowheads="1"/>
                  </p:cNvSpPr>
                  <p:nvPr/>
                </p:nvSpPr>
                <p:spPr bwMode="auto">
                  <a:xfrm>
                    <a:off x="2202" y="5358"/>
                    <a:ext cx="114" cy="144"/>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12325" name="Rectangle 28">
                    <a:extLst>
                      <a:ext uri="{FF2B5EF4-FFF2-40B4-BE49-F238E27FC236}">
                        <a16:creationId xmlns:a16="http://schemas.microsoft.com/office/drawing/2014/main" id="{716554F9-81EE-443C-80EB-29E64B309081}"/>
                      </a:ext>
                    </a:extLst>
                  </p:cNvPr>
                  <p:cNvSpPr>
                    <a:spLocks noChangeAspect="1" noChangeArrowheads="1"/>
                  </p:cNvSpPr>
                  <p:nvPr/>
                </p:nvSpPr>
                <p:spPr bwMode="auto">
                  <a:xfrm>
                    <a:off x="2196" y="5214"/>
                    <a:ext cx="114" cy="144"/>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grpSp>
          </p:grpSp>
          <p:sp>
            <p:nvSpPr>
              <p:cNvPr id="12314" name="Text Box 29">
                <a:extLst>
                  <a:ext uri="{FF2B5EF4-FFF2-40B4-BE49-F238E27FC236}">
                    <a16:creationId xmlns:a16="http://schemas.microsoft.com/office/drawing/2014/main" id="{AA6F8B5D-F0DF-4E53-BBB7-11AAB72FDBDF}"/>
                  </a:ext>
                </a:extLst>
              </p:cNvPr>
              <p:cNvSpPr txBox="1">
                <a:spLocks noChangeArrowheads="1"/>
              </p:cNvSpPr>
              <p:nvPr/>
            </p:nvSpPr>
            <p:spPr bwMode="auto">
              <a:xfrm>
                <a:off x="3290" y="5070"/>
                <a:ext cx="73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200">
                    <a:latin typeface="Comic Sans MS" panose="030F0702030302020204" pitchFamily="66" charset="0"/>
                  </a:rPr>
                  <a:t>Cefalaspidi </a:t>
                </a:r>
              </a:p>
              <a:p>
                <a:pPr eaLnBrk="1" hangingPunct="1"/>
                <a:endParaRPr lang="it-IT" altLang="it-IT" sz="1200">
                  <a:latin typeface="Comic Sans MS" panose="030F0702030302020204" pitchFamily="66" charset="0"/>
                </a:endParaRPr>
              </a:p>
              <a:p>
                <a:pPr eaLnBrk="1" hangingPunct="1"/>
                <a:endParaRPr lang="it-IT" altLang="it-IT" sz="1200">
                  <a:latin typeface="Comic Sans MS" panose="030F0702030302020204" pitchFamily="66" charset="0"/>
                </a:endParaRPr>
              </a:p>
              <a:p>
                <a:pPr eaLnBrk="1" hangingPunct="1"/>
                <a:r>
                  <a:rPr lang="it-IT" altLang="it-IT" sz="1200">
                    <a:latin typeface="Comic Sans MS" panose="030F0702030302020204" pitchFamily="66" charset="0"/>
                  </a:rPr>
                  <a:t>Ostracodermi</a:t>
                </a:r>
              </a:p>
            </p:txBody>
          </p:sp>
        </p:grpSp>
        <p:sp>
          <p:nvSpPr>
            <p:cNvPr id="12310" name="Rectangle 30">
              <a:extLst>
                <a:ext uri="{FF2B5EF4-FFF2-40B4-BE49-F238E27FC236}">
                  <a16:creationId xmlns:a16="http://schemas.microsoft.com/office/drawing/2014/main" id="{0EB95589-F281-48EB-97B5-E76A93D0F5F2}"/>
                </a:ext>
              </a:extLst>
            </p:cNvPr>
            <p:cNvSpPr>
              <a:spLocks noChangeArrowheads="1"/>
            </p:cNvSpPr>
            <p:nvPr/>
          </p:nvSpPr>
          <p:spPr bwMode="auto">
            <a:xfrm>
              <a:off x="3108" y="5034"/>
              <a:ext cx="996"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grpSp>
      <p:grpSp>
        <p:nvGrpSpPr>
          <p:cNvPr id="10" name="Group 31">
            <a:extLst>
              <a:ext uri="{FF2B5EF4-FFF2-40B4-BE49-F238E27FC236}">
                <a16:creationId xmlns:a16="http://schemas.microsoft.com/office/drawing/2014/main" id="{9FB1B2E8-1F8E-415F-943E-B6B53B9D19FB}"/>
              </a:ext>
            </a:extLst>
          </p:cNvPr>
          <p:cNvGrpSpPr>
            <a:grpSpLocks/>
          </p:cNvGrpSpPr>
          <p:nvPr/>
        </p:nvGrpSpPr>
        <p:grpSpPr bwMode="auto">
          <a:xfrm>
            <a:off x="2043113" y="896938"/>
            <a:ext cx="4814887" cy="6729412"/>
            <a:chOff x="1287" y="565"/>
            <a:chExt cx="3033" cy="4239"/>
          </a:xfrm>
        </p:grpSpPr>
        <p:sp>
          <p:nvSpPr>
            <p:cNvPr id="12305" name="Text Box 32">
              <a:extLst>
                <a:ext uri="{FF2B5EF4-FFF2-40B4-BE49-F238E27FC236}">
                  <a16:creationId xmlns:a16="http://schemas.microsoft.com/office/drawing/2014/main" id="{DA6BF72F-09A8-4A83-8CF5-F6E0E5294A33}"/>
                </a:ext>
              </a:extLst>
            </p:cNvPr>
            <p:cNvSpPr txBox="1">
              <a:spLocks noChangeArrowheads="1"/>
            </p:cNvSpPr>
            <p:nvPr/>
          </p:nvSpPr>
          <p:spPr bwMode="auto">
            <a:xfrm>
              <a:off x="3085" y="565"/>
              <a:ext cx="1235" cy="407"/>
            </a:xfrm>
            <a:prstGeom prst="rect">
              <a:avLst/>
            </a:prstGeom>
            <a:solidFill>
              <a:srgbClr val="FFB9A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800" b="1">
                  <a:latin typeface="Comic Sans MS" panose="030F0702030302020204" pitchFamily="66" charset="0"/>
                </a:rPr>
                <a:t>1.</a:t>
              </a:r>
              <a:r>
                <a:rPr lang="it-IT" altLang="it-IT" sz="1800">
                  <a:latin typeface="Comic Sans MS" panose="030F0702030302020204" pitchFamily="66" charset="0"/>
                </a:rPr>
                <a:t> Cranio; e vertebre </a:t>
              </a:r>
            </a:p>
          </p:txBody>
        </p:sp>
        <p:sp>
          <p:nvSpPr>
            <p:cNvPr id="12306" name="Oval 33">
              <a:extLst>
                <a:ext uri="{FF2B5EF4-FFF2-40B4-BE49-F238E27FC236}">
                  <a16:creationId xmlns:a16="http://schemas.microsoft.com/office/drawing/2014/main" id="{59FEFEC4-26BC-421C-ACD7-E598C8011DA8}"/>
                </a:ext>
              </a:extLst>
            </p:cNvPr>
            <p:cNvSpPr>
              <a:spLocks noChangeArrowheads="1"/>
            </p:cNvSpPr>
            <p:nvPr/>
          </p:nvSpPr>
          <p:spPr bwMode="auto">
            <a:xfrm>
              <a:off x="1287" y="4677"/>
              <a:ext cx="135" cy="127"/>
            </a:xfrm>
            <a:prstGeom prst="ellipse">
              <a:avLst/>
            </a:prstGeom>
            <a:solidFill>
              <a:srgbClr val="FFB9A9">
                <a:alpha val="50195"/>
              </a:srgb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it-IT" altLang="it-IT" sz="2000"/>
                <a:t>1</a:t>
              </a:r>
            </a:p>
          </p:txBody>
        </p:sp>
      </p:grpSp>
      <p:grpSp>
        <p:nvGrpSpPr>
          <p:cNvPr id="11" name="Group 34">
            <a:extLst>
              <a:ext uri="{FF2B5EF4-FFF2-40B4-BE49-F238E27FC236}">
                <a16:creationId xmlns:a16="http://schemas.microsoft.com/office/drawing/2014/main" id="{D20C2089-AC06-41BB-A796-7ED5E9EFFED9}"/>
              </a:ext>
            </a:extLst>
          </p:cNvPr>
          <p:cNvGrpSpPr>
            <a:grpSpLocks/>
          </p:cNvGrpSpPr>
          <p:nvPr/>
        </p:nvGrpSpPr>
        <p:grpSpPr bwMode="auto">
          <a:xfrm>
            <a:off x="3124200" y="2165350"/>
            <a:ext cx="3733800" cy="5397500"/>
            <a:chOff x="1968" y="1364"/>
            <a:chExt cx="2352" cy="3400"/>
          </a:xfrm>
        </p:grpSpPr>
        <p:sp>
          <p:nvSpPr>
            <p:cNvPr id="12303" name="Text Box 35">
              <a:extLst>
                <a:ext uri="{FF2B5EF4-FFF2-40B4-BE49-F238E27FC236}">
                  <a16:creationId xmlns:a16="http://schemas.microsoft.com/office/drawing/2014/main" id="{7BADDAFB-2BC1-4250-87F2-1285180FE773}"/>
                </a:ext>
              </a:extLst>
            </p:cNvPr>
            <p:cNvSpPr txBox="1">
              <a:spLocks noChangeArrowheads="1"/>
            </p:cNvSpPr>
            <p:nvPr/>
          </p:nvSpPr>
          <p:spPr bwMode="auto">
            <a:xfrm>
              <a:off x="3085" y="1364"/>
              <a:ext cx="1235" cy="582"/>
            </a:xfrm>
            <a:prstGeom prst="rect">
              <a:avLst/>
            </a:prstGeom>
            <a:solidFill>
              <a:srgbClr val="CBFB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800" b="1">
                  <a:latin typeface="Comic Sans MS" panose="030F0702030302020204" pitchFamily="66" charset="0"/>
                </a:rPr>
                <a:t>2</a:t>
              </a:r>
              <a:r>
                <a:rPr lang="it-IT" altLang="it-IT" sz="1800">
                  <a:latin typeface="Comic Sans MS" panose="030F0702030302020204" pitchFamily="66" charset="0"/>
                </a:rPr>
                <a:t>. Osso dermico; almeno 2 canali semicircolari</a:t>
              </a:r>
            </a:p>
          </p:txBody>
        </p:sp>
        <p:sp>
          <p:nvSpPr>
            <p:cNvPr id="12304" name="Oval 36">
              <a:extLst>
                <a:ext uri="{FF2B5EF4-FFF2-40B4-BE49-F238E27FC236}">
                  <a16:creationId xmlns:a16="http://schemas.microsoft.com/office/drawing/2014/main" id="{BCAC6584-9DB8-41CD-9020-AA826436C4E3}"/>
                </a:ext>
              </a:extLst>
            </p:cNvPr>
            <p:cNvSpPr>
              <a:spLocks noChangeArrowheads="1"/>
            </p:cNvSpPr>
            <p:nvPr/>
          </p:nvSpPr>
          <p:spPr bwMode="auto">
            <a:xfrm>
              <a:off x="1968" y="4637"/>
              <a:ext cx="135" cy="127"/>
            </a:xfrm>
            <a:prstGeom prst="ellipse">
              <a:avLst/>
            </a:prstGeom>
            <a:solidFill>
              <a:srgbClr val="CBFBFF"/>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it-IT" altLang="it-IT" sz="2000"/>
                <a:t>2</a:t>
              </a:r>
            </a:p>
          </p:txBody>
        </p:sp>
      </p:grpSp>
      <p:grpSp>
        <p:nvGrpSpPr>
          <p:cNvPr id="12" name="Group 37">
            <a:extLst>
              <a:ext uri="{FF2B5EF4-FFF2-40B4-BE49-F238E27FC236}">
                <a16:creationId xmlns:a16="http://schemas.microsoft.com/office/drawing/2014/main" id="{294ED8B3-9D3F-4205-BFF7-51F223D9269C}"/>
              </a:ext>
            </a:extLst>
          </p:cNvPr>
          <p:cNvGrpSpPr>
            <a:grpSpLocks/>
          </p:cNvGrpSpPr>
          <p:nvPr/>
        </p:nvGrpSpPr>
        <p:grpSpPr bwMode="auto">
          <a:xfrm>
            <a:off x="3351213" y="3263900"/>
            <a:ext cx="3506787" cy="3908425"/>
            <a:chOff x="2111" y="2056"/>
            <a:chExt cx="2209" cy="2462"/>
          </a:xfrm>
        </p:grpSpPr>
        <p:sp>
          <p:nvSpPr>
            <p:cNvPr id="61478" name="Text Box 38">
              <a:extLst>
                <a:ext uri="{FF2B5EF4-FFF2-40B4-BE49-F238E27FC236}">
                  <a16:creationId xmlns:a16="http://schemas.microsoft.com/office/drawing/2014/main" id="{FB41E46E-E7E8-4512-8AC0-F1091DB20682}"/>
                </a:ext>
              </a:extLst>
            </p:cNvPr>
            <p:cNvSpPr txBox="1">
              <a:spLocks noChangeArrowheads="1"/>
            </p:cNvSpPr>
            <p:nvPr/>
          </p:nvSpPr>
          <p:spPr bwMode="auto">
            <a:xfrm>
              <a:off x="3085" y="2056"/>
              <a:ext cx="1235" cy="1086"/>
            </a:xfrm>
            <a:prstGeom prst="rect">
              <a:avLst/>
            </a:prstGeom>
            <a:solidFill>
              <a:srgbClr val="F8FEBA"/>
            </a:solidFill>
            <a:ln w="9525">
              <a:noFill/>
              <a:miter lim="800000"/>
              <a:headEnd/>
              <a:tailEnd/>
            </a:ln>
            <a:effectLst/>
          </p:spPr>
          <p:txBody>
            <a:bodyPr>
              <a:spAutoFit/>
            </a:bodyPr>
            <a:lstStyle/>
            <a:p>
              <a:pPr>
                <a:defRPr/>
              </a:pPr>
              <a:r>
                <a:rPr lang="it-IT" sz="1800" b="1" dirty="0">
                  <a:latin typeface="Comic Sans MS" pitchFamily="66" charset="0"/>
                </a:rPr>
                <a:t>3</a:t>
              </a:r>
              <a:r>
                <a:rPr lang="it-IT" sz="1800" dirty="0">
                  <a:latin typeface="Comic Sans MS" pitchFamily="66" charset="0"/>
                </a:rPr>
                <a:t>. </a:t>
              </a:r>
              <a:r>
                <a:rPr lang="it-IT" sz="1600" dirty="0">
                  <a:solidFill>
                    <a:srgbClr val="000066"/>
                  </a:solidFill>
                  <a:effectLst>
                    <a:outerShdw blurRad="38100" dist="38100" dir="2700000" algn="tl">
                      <a:srgbClr val="000000"/>
                    </a:outerShdw>
                  </a:effectLst>
                  <a:latin typeface="Comic Sans MS" pitchFamily="66" charset="0"/>
                </a:rPr>
                <a:t>[MYOPTERYGII]</a:t>
              </a:r>
              <a:endParaRPr lang="it-IT" sz="1800" dirty="0">
                <a:solidFill>
                  <a:srgbClr val="000066"/>
                </a:solidFill>
                <a:effectLst>
                  <a:outerShdw blurRad="38100" dist="38100" dir="2700000" algn="tl">
                    <a:srgbClr val="000000"/>
                  </a:outerShdw>
                </a:effectLst>
                <a:latin typeface="Comic Sans MS" pitchFamily="66" charset="0"/>
              </a:endParaRPr>
            </a:p>
            <a:p>
              <a:pPr>
                <a:defRPr/>
              </a:pPr>
              <a:r>
                <a:rPr lang="it-IT" sz="1800" dirty="0">
                  <a:latin typeface="Comic Sans MS" pitchFamily="66" charset="0"/>
                </a:rPr>
                <a:t>Pinne dorsali e anali con raggi e muscoli; singola narice dorsale</a:t>
              </a:r>
            </a:p>
          </p:txBody>
        </p:sp>
        <p:sp>
          <p:nvSpPr>
            <p:cNvPr id="12302" name="Oval 39">
              <a:extLst>
                <a:ext uri="{FF2B5EF4-FFF2-40B4-BE49-F238E27FC236}">
                  <a16:creationId xmlns:a16="http://schemas.microsoft.com/office/drawing/2014/main" id="{B4B1DD4D-648F-4ECB-AE33-F854EF4742D8}"/>
                </a:ext>
              </a:extLst>
            </p:cNvPr>
            <p:cNvSpPr>
              <a:spLocks noChangeArrowheads="1"/>
            </p:cNvSpPr>
            <p:nvPr/>
          </p:nvSpPr>
          <p:spPr bwMode="auto">
            <a:xfrm>
              <a:off x="2111" y="4391"/>
              <a:ext cx="135" cy="127"/>
            </a:xfrm>
            <a:prstGeom prst="ellipse">
              <a:avLst/>
            </a:prstGeom>
            <a:solidFill>
              <a:srgbClr val="F8FEBA"/>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it-IT" altLang="it-IT" sz="2000"/>
                <a:t>3</a:t>
              </a:r>
            </a:p>
          </p:txBody>
        </p:sp>
      </p:grpSp>
      <p:grpSp>
        <p:nvGrpSpPr>
          <p:cNvPr id="13" name="Group 43">
            <a:extLst>
              <a:ext uri="{FF2B5EF4-FFF2-40B4-BE49-F238E27FC236}">
                <a16:creationId xmlns:a16="http://schemas.microsoft.com/office/drawing/2014/main" id="{26C6310E-091E-4E82-8B9B-6A2F774A8657}"/>
              </a:ext>
            </a:extLst>
          </p:cNvPr>
          <p:cNvGrpSpPr>
            <a:grpSpLocks/>
          </p:cNvGrpSpPr>
          <p:nvPr/>
        </p:nvGrpSpPr>
        <p:grpSpPr bwMode="auto">
          <a:xfrm>
            <a:off x="3943350" y="5099050"/>
            <a:ext cx="2914650" cy="1792288"/>
            <a:chOff x="2484" y="3212"/>
            <a:chExt cx="1836" cy="1129"/>
          </a:xfrm>
        </p:grpSpPr>
        <p:sp>
          <p:nvSpPr>
            <p:cNvPr id="12299" name="Text Box 44">
              <a:extLst>
                <a:ext uri="{FF2B5EF4-FFF2-40B4-BE49-F238E27FC236}">
                  <a16:creationId xmlns:a16="http://schemas.microsoft.com/office/drawing/2014/main" id="{1001B5F0-B8CF-427E-B19E-21715A97BD75}"/>
                </a:ext>
              </a:extLst>
            </p:cNvPr>
            <p:cNvSpPr txBox="1">
              <a:spLocks noChangeArrowheads="1"/>
            </p:cNvSpPr>
            <p:nvPr/>
          </p:nvSpPr>
          <p:spPr bwMode="auto">
            <a:xfrm>
              <a:off x="3085" y="3212"/>
              <a:ext cx="1235" cy="1105"/>
            </a:xfrm>
            <a:prstGeom prst="rect">
              <a:avLst/>
            </a:prstGeom>
            <a:solidFill>
              <a:srgbClr val="87F5A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800" b="1">
                  <a:latin typeface="Comic Sans MS" panose="030F0702030302020204" pitchFamily="66" charset="0"/>
                </a:rPr>
                <a:t>4.</a:t>
              </a:r>
              <a:r>
                <a:rPr lang="it-IT" altLang="it-IT" sz="1800">
                  <a:latin typeface="Comic Sans MS" panose="030F0702030302020204" pitchFamily="66" charset="0"/>
                </a:rPr>
                <a:t> Pinne pettorali</a:t>
              </a:r>
              <a:r>
                <a:rPr lang="it-IT" altLang="it-IT" sz="1800" b="1">
                  <a:latin typeface="Comic Sans MS" panose="030F0702030302020204" pitchFamily="66" charset="0"/>
                </a:rPr>
                <a:t>.</a:t>
              </a:r>
              <a:r>
                <a:rPr lang="it-IT" altLang="it-IT" sz="1800">
                  <a:latin typeface="Comic Sans MS" panose="030F0702030302020204" pitchFamily="66" charset="0"/>
                </a:rPr>
                <a:t> Osso dermico cellulare; coda eterocerca ed epicerca</a:t>
              </a:r>
            </a:p>
          </p:txBody>
        </p:sp>
        <p:sp>
          <p:nvSpPr>
            <p:cNvPr id="12300" name="Oval 45">
              <a:extLst>
                <a:ext uri="{FF2B5EF4-FFF2-40B4-BE49-F238E27FC236}">
                  <a16:creationId xmlns:a16="http://schemas.microsoft.com/office/drawing/2014/main" id="{5A6C3848-9C56-417B-AAD9-727A1B878B03}"/>
                </a:ext>
              </a:extLst>
            </p:cNvPr>
            <p:cNvSpPr>
              <a:spLocks noChangeArrowheads="1"/>
            </p:cNvSpPr>
            <p:nvPr/>
          </p:nvSpPr>
          <p:spPr bwMode="auto">
            <a:xfrm>
              <a:off x="2484" y="4214"/>
              <a:ext cx="135" cy="127"/>
            </a:xfrm>
            <a:prstGeom prst="ellipse">
              <a:avLst/>
            </a:prstGeom>
            <a:solidFill>
              <a:srgbClr val="87F5A4"/>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it-IT" altLang="it-IT" sz="2000"/>
                <a:t>4</a:t>
              </a:r>
            </a:p>
          </p:txBody>
        </p:sp>
      </p:grpSp>
      <p:grpSp>
        <p:nvGrpSpPr>
          <p:cNvPr id="14" name="Group 46">
            <a:extLst>
              <a:ext uri="{FF2B5EF4-FFF2-40B4-BE49-F238E27FC236}">
                <a16:creationId xmlns:a16="http://schemas.microsoft.com/office/drawing/2014/main" id="{850A3688-2D41-43BE-A312-4B5BA514635E}"/>
              </a:ext>
            </a:extLst>
          </p:cNvPr>
          <p:cNvGrpSpPr>
            <a:grpSpLocks/>
          </p:cNvGrpSpPr>
          <p:nvPr/>
        </p:nvGrpSpPr>
        <p:grpSpPr bwMode="auto">
          <a:xfrm>
            <a:off x="4283075" y="6332538"/>
            <a:ext cx="2574925" cy="1169987"/>
            <a:chOff x="2698" y="3989"/>
            <a:chExt cx="1622" cy="737"/>
          </a:xfrm>
        </p:grpSpPr>
        <p:sp>
          <p:nvSpPr>
            <p:cNvPr id="12297" name="Text Box 47">
              <a:extLst>
                <a:ext uri="{FF2B5EF4-FFF2-40B4-BE49-F238E27FC236}">
                  <a16:creationId xmlns:a16="http://schemas.microsoft.com/office/drawing/2014/main" id="{E02D0B71-80D0-404E-97D8-EEC20B4BF21A}"/>
                </a:ext>
              </a:extLst>
            </p:cNvPr>
            <p:cNvSpPr txBox="1">
              <a:spLocks noChangeArrowheads="1"/>
            </p:cNvSpPr>
            <p:nvPr/>
          </p:nvSpPr>
          <p:spPr bwMode="auto">
            <a:xfrm>
              <a:off x="3085" y="4493"/>
              <a:ext cx="1235" cy="233"/>
            </a:xfrm>
            <a:prstGeom prst="rect">
              <a:avLst/>
            </a:prstGeom>
            <a:solidFill>
              <a:srgbClr val="FF544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800" b="1">
                  <a:latin typeface="Comic Sans MS" panose="030F0702030302020204" pitchFamily="66" charset="0"/>
                </a:rPr>
                <a:t>6.</a:t>
              </a:r>
              <a:r>
                <a:rPr lang="it-IT" altLang="it-IT" sz="1800">
                  <a:latin typeface="Comic Sans MS" panose="030F0702030302020204" pitchFamily="66" charset="0"/>
                </a:rPr>
                <a:t> Gnatostomi</a:t>
              </a:r>
            </a:p>
          </p:txBody>
        </p:sp>
        <p:sp>
          <p:nvSpPr>
            <p:cNvPr id="12298" name="Oval 48">
              <a:extLst>
                <a:ext uri="{FF2B5EF4-FFF2-40B4-BE49-F238E27FC236}">
                  <a16:creationId xmlns:a16="http://schemas.microsoft.com/office/drawing/2014/main" id="{273A2788-EE33-4E3C-850D-A3E7A20600A3}"/>
                </a:ext>
              </a:extLst>
            </p:cNvPr>
            <p:cNvSpPr>
              <a:spLocks noChangeArrowheads="1"/>
            </p:cNvSpPr>
            <p:nvPr/>
          </p:nvSpPr>
          <p:spPr bwMode="auto">
            <a:xfrm>
              <a:off x="2698" y="3989"/>
              <a:ext cx="135" cy="127"/>
            </a:xfrm>
            <a:prstGeom prst="ellipse">
              <a:avLst/>
            </a:prstGeom>
            <a:solidFill>
              <a:srgbClr val="FF5447"/>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it-IT" altLang="it-IT" sz="2000"/>
                <a:t>6</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a:extLst>
              <a:ext uri="{FF2B5EF4-FFF2-40B4-BE49-F238E27FC236}">
                <a16:creationId xmlns:a16="http://schemas.microsoft.com/office/drawing/2014/main" id="{F130DA70-0AE0-47AA-895C-BFD1FF90039E}"/>
              </a:ext>
            </a:extLst>
          </p:cNvPr>
          <p:cNvGraphicFramePr>
            <a:graphicFrameLocks noChangeAspect="1"/>
          </p:cNvGraphicFramePr>
          <p:nvPr/>
        </p:nvGraphicFramePr>
        <p:xfrm>
          <a:off x="284163" y="1003300"/>
          <a:ext cx="6292850" cy="6221413"/>
        </p:xfrm>
        <a:graphic>
          <a:graphicData uri="http://schemas.openxmlformats.org/presentationml/2006/ole">
            <mc:AlternateContent xmlns:mc="http://schemas.openxmlformats.org/markup-compatibility/2006">
              <mc:Choice xmlns:v="urn:schemas-microsoft-com:vml" Requires="v">
                <p:oleObj spid="_x0000_s13337" name="Image" r:id="rId4" imgW="12228571" imgH="12088889" progId="Photoshop.Image.8">
                  <p:embed/>
                </p:oleObj>
              </mc:Choice>
              <mc:Fallback>
                <p:oleObj name="Image" r:id="rId4" imgW="12228571" imgH="12088889" progId="Photoshop.Imag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163" y="1003300"/>
                        <a:ext cx="6292850" cy="622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475" name="Text Box 3">
            <a:extLst>
              <a:ext uri="{FF2B5EF4-FFF2-40B4-BE49-F238E27FC236}">
                <a16:creationId xmlns:a16="http://schemas.microsoft.com/office/drawing/2014/main" id="{EEF42790-C6A4-4825-91D3-745A767DC34C}"/>
              </a:ext>
            </a:extLst>
          </p:cNvPr>
          <p:cNvSpPr txBox="1">
            <a:spLocks noChangeArrowheads="1"/>
          </p:cNvSpPr>
          <p:nvPr/>
        </p:nvSpPr>
        <p:spPr bwMode="auto">
          <a:xfrm>
            <a:off x="284163" y="0"/>
            <a:ext cx="6573837" cy="822325"/>
          </a:xfrm>
          <a:prstGeom prst="rect">
            <a:avLst/>
          </a:prstGeom>
          <a:noFill/>
          <a:ln w="9525">
            <a:noFill/>
            <a:miter lim="800000"/>
            <a:headEnd/>
            <a:tailEnd/>
          </a:ln>
          <a:effectLst/>
        </p:spPr>
        <p:txBody>
          <a:bodyPr>
            <a:spAutoFit/>
          </a:bodyPr>
          <a:lstStyle/>
          <a:p>
            <a:pPr>
              <a:spcBef>
                <a:spcPct val="50000"/>
              </a:spcBef>
              <a:defRPr/>
            </a:pPr>
            <a:r>
              <a:rPr lang="it-IT" b="1">
                <a:solidFill>
                  <a:srgbClr val="000066"/>
                </a:solidFill>
                <a:effectLst>
                  <a:outerShdw blurRad="38100" dist="38100" dir="2700000" algn="tl">
                    <a:srgbClr val="C0C0C0"/>
                  </a:outerShdw>
                </a:effectLst>
                <a:latin typeface="Comic Sans MS" pitchFamily="66" charset="0"/>
              </a:rPr>
              <a:t>Filogenesi dei cordati e duplicazione dei geni </a:t>
            </a:r>
            <a:r>
              <a:rPr lang="it-IT" b="1" i="1">
                <a:solidFill>
                  <a:srgbClr val="000066"/>
                </a:solidFill>
                <a:effectLst>
                  <a:outerShdw blurRad="38100" dist="38100" dir="2700000" algn="tl">
                    <a:srgbClr val="C0C0C0"/>
                  </a:outerShdw>
                </a:effectLst>
                <a:latin typeface="Comic Sans MS" pitchFamily="66" charset="0"/>
              </a:rPr>
              <a:t>Hox</a:t>
            </a:r>
            <a:endParaRPr lang="it-IT" sz="1600">
              <a:solidFill>
                <a:srgbClr val="CC3300"/>
              </a:solidFill>
              <a:latin typeface="Comic Sans MS" pitchFamily="66" charset="0"/>
            </a:endParaRPr>
          </a:p>
        </p:txBody>
      </p:sp>
      <p:sp>
        <p:nvSpPr>
          <p:cNvPr id="105476" name="Rectangle 4">
            <a:extLst>
              <a:ext uri="{FF2B5EF4-FFF2-40B4-BE49-F238E27FC236}">
                <a16:creationId xmlns:a16="http://schemas.microsoft.com/office/drawing/2014/main" id="{E4AA994F-5BB7-4D5E-9D25-FB30652DD8B1}"/>
              </a:ext>
            </a:extLst>
          </p:cNvPr>
          <p:cNvSpPr>
            <a:spLocks noChangeArrowheads="1"/>
          </p:cNvSpPr>
          <p:nvPr/>
        </p:nvSpPr>
        <p:spPr bwMode="auto">
          <a:xfrm>
            <a:off x="457200" y="3257550"/>
            <a:ext cx="914400" cy="3810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105477" name="Rectangle 5">
            <a:extLst>
              <a:ext uri="{FF2B5EF4-FFF2-40B4-BE49-F238E27FC236}">
                <a16:creationId xmlns:a16="http://schemas.microsoft.com/office/drawing/2014/main" id="{E1A76C44-401C-4D08-9CD0-EAA3FA0EC88B}"/>
              </a:ext>
            </a:extLst>
          </p:cNvPr>
          <p:cNvSpPr>
            <a:spLocks noChangeArrowheads="1"/>
          </p:cNvSpPr>
          <p:nvPr/>
        </p:nvSpPr>
        <p:spPr bwMode="auto">
          <a:xfrm>
            <a:off x="685800" y="4933950"/>
            <a:ext cx="914400" cy="3810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105478" name="Rectangle 6">
            <a:extLst>
              <a:ext uri="{FF2B5EF4-FFF2-40B4-BE49-F238E27FC236}">
                <a16:creationId xmlns:a16="http://schemas.microsoft.com/office/drawing/2014/main" id="{5222F2EB-2A4A-45F5-9749-05DFA13E1A0B}"/>
              </a:ext>
            </a:extLst>
          </p:cNvPr>
          <p:cNvSpPr>
            <a:spLocks noChangeArrowheads="1"/>
          </p:cNvSpPr>
          <p:nvPr/>
        </p:nvSpPr>
        <p:spPr bwMode="auto">
          <a:xfrm>
            <a:off x="914400" y="6000750"/>
            <a:ext cx="914400" cy="381000"/>
          </a:xfrm>
          <a:prstGeom prst="rect">
            <a:avLst/>
          </a:prstGeom>
          <a:noFill/>
          <a:ln w="57150">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105479" name="Rectangle 7">
            <a:extLst>
              <a:ext uri="{FF2B5EF4-FFF2-40B4-BE49-F238E27FC236}">
                <a16:creationId xmlns:a16="http://schemas.microsoft.com/office/drawing/2014/main" id="{F3C8AD57-5DE4-498E-8B27-2DB101AC4C17}"/>
              </a:ext>
            </a:extLst>
          </p:cNvPr>
          <p:cNvSpPr>
            <a:spLocks noChangeArrowheads="1"/>
          </p:cNvSpPr>
          <p:nvPr/>
        </p:nvSpPr>
        <p:spPr bwMode="auto">
          <a:xfrm>
            <a:off x="1219200" y="6686550"/>
            <a:ext cx="914400" cy="381000"/>
          </a:xfrm>
          <a:prstGeom prst="rect">
            <a:avLst/>
          </a:prstGeom>
          <a:noFill/>
          <a:ln w="57150">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105480" name="Rectangle 8">
            <a:extLst>
              <a:ext uri="{FF2B5EF4-FFF2-40B4-BE49-F238E27FC236}">
                <a16:creationId xmlns:a16="http://schemas.microsoft.com/office/drawing/2014/main" id="{C0E7C548-979A-4DB2-8E51-A9E9558FF1D8}"/>
              </a:ext>
            </a:extLst>
          </p:cNvPr>
          <p:cNvSpPr>
            <a:spLocks noChangeArrowheads="1"/>
          </p:cNvSpPr>
          <p:nvPr/>
        </p:nvSpPr>
        <p:spPr bwMode="auto">
          <a:xfrm>
            <a:off x="257175" y="7894638"/>
            <a:ext cx="60388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b="1">
                <a:latin typeface="Arial" panose="020B0604020202020204" pitchFamily="34" charset="0"/>
              </a:rPr>
              <a:t>Esiste un nesso casuale tra il maggior numero di geni e la compessità degli organismi?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5476"/>
                                        </p:tgtEl>
                                        <p:attrNameLst>
                                          <p:attrName>style.visibility</p:attrName>
                                        </p:attrNameLst>
                                      </p:cBhvr>
                                      <p:to>
                                        <p:strVal val="visible"/>
                                      </p:to>
                                    </p:set>
                                    <p:animEffect transition="in" filter="dissolve">
                                      <p:cBhvr>
                                        <p:cTn id="7" dur="500"/>
                                        <p:tgtEl>
                                          <p:spTgt spid="1054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5477"/>
                                        </p:tgtEl>
                                        <p:attrNameLst>
                                          <p:attrName>style.visibility</p:attrName>
                                        </p:attrNameLst>
                                      </p:cBhvr>
                                      <p:to>
                                        <p:strVal val="visible"/>
                                      </p:to>
                                    </p:set>
                                    <p:animEffect transition="in" filter="dissolve">
                                      <p:cBhvr>
                                        <p:cTn id="12" dur="500"/>
                                        <p:tgtEl>
                                          <p:spTgt spid="1054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5478"/>
                                        </p:tgtEl>
                                        <p:attrNameLst>
                                          <p:attrName>style.visibility</p:attrName>
                                        </p:attrNameLst>
                                      </p:cBhvr>
                                      <p:to>
                                        <p:strVal val="visible"/>
                                      </p:to>
                                    </p:set>
                                    <p:animEffect transition="in" filter="dissolve">
                                      <p:cBhvr>
                                        <p:cTn id="17" dur="500"/>
                                        <p:tgtEl>
                                          <p:spTgt spid="1054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5479"/>
                                        </p:tgtEl>
                                        <p:attrNameLst>
                                          <p:attrName>style.visibility</p:attrName>
                                        </p:attrNameLst>
                                      </p:cBhvr>
                                      <p:to>
                                        <p:strVal val="visible"/>
                                      </p:to>
                                    </p:set>
                                    <p:animEffect transition="in" filter="dissolve">
                                      <p:cBhvr>
                                        <p:cTn id="22" dur="500"/>
                                        <p:tgtEl>
                                          <p:spTgt spid="1054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5480"/>
                                        </p:tgtEl>
                                        <p:attrNameLst>
                                          <p:attrName>style.visibility</p:attrName>
                                        </p:attrNameLst>
                                      </p:cBhvr>
                                      <p:to>
                                        <p:strVal val="visible"/>
                                      </p:to>
                                    </p:set>
                                    <p:animEffect transition="in" filter="dissolve">
                                      <p:cBhvr>
                                        <p:cTn id="27" dur="500"/>
                                        <p:tgtEl>
                                          <p:spTgt spid="105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animBg="1"/>
      <p:bldP spid="105477" grpId="0" animBg="1"/>
      <p:bldP spid="105478" grpId="0" animBg="1"/>
      <p:bldP spid="105479" grpId="0" animBg="1"/>
      <p:bldP spid="10548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a:extLst>
              <a:ext uri="{FF2B5EF4-FFF2-40B4-BE49-F238E27FC236}">
                <a16:creationId xmlns:a16="http://schemas.microsoft.com/office/drawing/2014/main" id="{64187340-09FA-43C2-8E0C-7FDA9E57B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3" y="666750"/>
            <a:ext cx="7593013"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id="{B127AF6B-0144-4EFB-BCD5-98615F6DF948}"/>
              </a:ext>
            </a:extLst>
          </p:cNvPr>
          <p:cNvSpPr/>
          <p:nvPr/>
        </p:nvSpPr>
        <p:spPr>
          <a:xfrm>
            <a:off x="419100" y="1924050"/>
            <a:ext cx="6172200" cy="523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 name="Rettangolo 3">
            <a:extLst>
              <a:ext uri="{FF2B5EF4-FFF2-40B4-BE49-F238E27FC236}">
                <a16:creationId xmlns:a16="http://schemas.microsoft.com/office/drawing/2014/main" id="{22EE196A-D94E-4385-867B-DF8A0D064EB7}"/>
              </a:ext>
            </a:extLst>
          </p:cNvPr>
          <p:cNvSpPr/>
          <p:nvPr/>
        </p:nvSpPr>
        <p:spPr>
          <a:xfrm>
            <a:off x="4362450" y="1857375"/>
            <a:ext cx="2314575" cy="561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err="1"/>
              <a:t>Gnatostomi</a:t>
            </a:r>
            <a:endParaRPr lang="it-IT" dirty="0"/>
          </a:p>
        </p:txBody>
      </p:sp>
      <p:sp>
        <p:nvSpPr>
          <p:cNvPr id="5" name="Rettangolo 4">
            <a:extLst>
              <a:ext uri="{FF2B5EF4-FFF2-40B4-BE49-F238E27FC236}">
                <a16:creationId xmlns:a16="http://schemas.microsoft.com/office/drawing/2014/main" id="{6E138D16-8A0A-4E53-8E7D-0BD3823DA439}"/>
              </a:ext>
            </a:extLst>
          </p:cNvPr>
          <p:cNvSpPr/>
          <p:nvPr/>
        </p:nvSpPr>
        <p:spPr>
          <a:xfrm>
            <a:off x="1085850" y="1857375"/>
            <a:ext cx="3257550" cy="561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t>agnati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a:extLst>
              <a:ext uri="{FF2B5EF4-FFF2-40B4-BE49-F238E27FC236}">
                <a16:creationId xmlns:a16="http://schemas.microsoft.com/office/drawing/2014/main" id="{80025098-C568-4B2B-A91B-322CABD9688D}"/>
              </a:ext>
            </a:extLst>
          </p:cNvPr>
          <p:cNvSpPr>
            <a:spLocks noChangeArrowheads="1"/>
          </p:cNvSpPr>
          <p:nvPr/>
        </p:nvSpPr>
        <p:spPr bwMode="auto">
          <a:xfrm>
            <a:off x="158750" y="4275138"/>
            <a:ext cx="6392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2000">
                <a:latin typeface="Comic Sans MS" panose="030F0702030302020204" pitchFamily="66" charset="0"/>
              </a:rPr>
              <a:t>Thelodonti </a:t>
            </a:r>
          </a:p>
        </p:txBody>
      </p:sp>
      <p:sp>
        <p:nvSpPr>
          <p:cNvPr id="51205" name="Rectangle 5">
            <a:extLst>
              <a:ext uri="{FF2B5EF4-FFF2-40B4-BE49-F238E27FC236}">
                <a16:creationId xmlns:a16="http://schemas.microsoft.com/office/drawing/2014/main" id="{24DAED46-04CB-4307-A7E8-1410A2EB9A21}"/>
              </a:ext>
            </a:extLst>
          </p:cNvPr>
          <p:cNvSpPr>
            <a:spLocks noChangeArrowheads="1"/>
          </p:cNvSpPr>
          <p:nvPr/>
        </p:nvSpPr>
        <p:spPr bwMode="auto">
          <a:xfrm>
            <a:off x="158750" y="2949575"/>
            <a:ext cx="6032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2000" b="1">
                <a:latin typeface="Comic Sans MS" panose="030F0702030302020204" pitchFamily="66" charset="0"/>
              </a:rPr>
              <a:t>Cephalaspidomorphi: </a:t>
            </a:r>
            <a:r>
              <a:rPr lang="it-IT" altLang="it-IT" sz="2000">
                <a:latin typeface="Comic Sans MS" panose="030F0702030302020204" pitchFamily="66" charset="0"/>
              </a:rPr>
              <a:t>Pituriaspida, Galespida, Anaspida, Osteostraci e, forse, le lamprede</a:t>
            </a:r>
          </a:p>
        </p:txBody>
      </p:sp>
      <p:sp>
        <p:nvSpPr>
          <p:cNvPr id="51206" name="Rectangle 6">
            <a:extLst>
              <a:ext uri="{FF2B5EF4-FFF2-40B4-BE49-F238E27FC236}">
                <a16:creationId xmlns:a16="http://schemas.microsoft.com/office/drawing/2014/main" id="{D6664A7F-DE9B-4264-A030-EE0127649142}"/>
              </a:ext>
            </a:extLst>
          </p:cNvPr>
          <p:cNvSpPr>
            <a:spLocks noChangeArrowheads="1"/>
          </p:cNvSpPr>
          <p:nvPr/>
        </p:nvSpPr>
        <p:spPr bwMode="auto">
          <a:xfrm>
            <a:off x="158750" y="1744663"/>
            <a:ext cx="66992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2000" b="1">
                <a:latin typeface="Comic Sans MS" panose="030F0702030302020204" pitchFamily="66" charset="0"/>
              </a:rPr>
              <a:t>Pteraspidomorphi: </a:t>
            </a:r>
            <a:r>
              <a:rPr lang="it-IT" altLang="it-IT" sz="2000">
                <a:latin typeface="Comic Sans MS" panose="030F0702030302020204" pitchFamily="66" charset="0"/>
              </a:rPr>
              <a:t>Heterostraci, Arandaspida, Astraspida, Eriptychiida</a:t>
            </a:r>
          </a:p>
        </p:txBody>
      </p:sp>
      <p:sp>
        <p:nvSpPr>
          <p:cNvPr id="51208" name="Text Box 8">
            <a:extLst>
              <a:ext uri="{FF2B5EF4-FFF2-40B4-BE49-F238E27FC236}">
                <a16:creationId xmlns:a16="http://schemas.microsoft.com/office/drawing/2014/main" id="{B10452E6-55D5-4C6A-B3B0-709584E3A120}"/>
              </a:ext>
            </a:extLst>
          </p:cNvPr>
          <p:cNvSpPr txBox="1">
            <a:spLocks noChangeArrowheads="1"/>
          </p:cNvSpPr>
          <p:nvPr/>
        </p:nvSpPr>
        <p:spPr bwMode="auto">
          <a:xfrm>
            <a:off x="158750" y="4665663"/>
            <a:ext cx="1343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2000">
                <a:latin typeface="Comic Sans MS" panose="030F0702030302020204" pitchFamily="66" charset="0"/>
              </a:rPr>
              <a:t>Conodonti</a:t>
            </a:r>
          </a:p>
        </p:txBody>
      </p:sp>
      <p:sp>
        <p:nvSpPr>
          <p:cNvPr id="22534" name="Text Box 9">
            <a:extLst>
              <a:ext uri="{FF2B5EF4-FFF2-40B4-BE49-F238E27FC236}">
                <a16:creationId xmlns:a16="http://schemas.microsoft.com/office/drawing/2014/main" id="{4C4EC289-DC44-40B9-A8D5-57A19B03639C}"/>
              </a:ext>
            </a:extLst>
          </p:cNvPr>
          <p:cNvSpPr txBox="1">
            <a:spLocks noChangeArrowheads="1"/>
          </p:cNvSpPr>
          <p:nvPr/>
        </p:nvSpPr>
        <p:spPr bwMode="auto">
          <a:xfrm>
            <a:off x="2232025" y="487363"/>
            <a:ext cx="21796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3600">
                <a:latin typeface="Comic Sans MS" panose="030F0702030302020204" pitchFamily="66" charset="0"/>
              </a:rPr>
              <a:t>Gli agnati</a:t>
            </a:r>
          </a:p>
        </p:txBody>
      </p:sp>
      <p:sp>
        <p:nvSpPr>
          <p:cNvPr id="22535" name="Text Box 12">
            <a:extLst>
              <a:ext uri="{FF2B5EF4-FFF2-40B4-BE49-F238E27FC236}">
                <a16:creationId xmlns:a16="http://schemas.microsoft.com/office/drawing/2014/main" id="{1A7FBCA2-223C-4B40-9136-D9F407ABE5F1}"/>
              </a:ext>
            </a:extLst>
          </p:cNvPr>
          <p:cNvSpPr txBox="1">
            <a:spLocks noChangeArrowheads="1"/>
          </p:cNvSpPr>
          <p:nvPr/>
        </p:nvSpPr>
        <p:spPr bwMode="auto">
          <a:xfrm>
            <a:off x="161925" y="1089025"/>
            <a:ext cx="2813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2800" b="1">
                <a:latin typeface="Comic Sans MS" panose="030F0702030302020204" pitchFamily="66" charset="0"/>
              </a:rPr>
              <a:t>“Ostracodermi”</a:t>
            </a:r>
          </a:p>
        </p:txBody>
      </p:sp>
      <p:sp>
        <p:nvSpPr>
          <p:cNvPr id="22536" name="Rectangle 13">
            <a:extLst>
              <a:ext uri="{FF2B5EF4-FFF2-40B4-BE49-F238E27FC236}">
                <a16:creationId xmlns:a16="http://schemas.microsoft.com/office/drawing/2014/main" id="{43ACA64E-A290-443D-8C79-92C92C5A899A}"/>
              </a:ext>
            </a:extLst>
          </p:cNvPr>
          <p:cNvSpPr>
            <a:spLocks noChangeArrowheads="1"/>
          </p:cNvSpPr>
          <p:nvPr/>
        </p:nvSpPr>
        <p:spPr bwMode="auto">
          <a:xfrm>
            <a:off x="158750" y="1982788"/>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sz="2000">
              <a:latin typeface="Comic Sans MS" panose="030F0702030302020204" pitchFamily="66" charset="0"/>
            </a:endParaRPr>
          </a:p>
          <a:p>
            <a:pPr eaLnBrk="1" hangingPunct="1"/>
            <a:endParaRPr lang="it-IT" altLang="it-IT" sz="2000">
              <a:latin typeface="Comic Sans MS" panose="030F0702030302020204" pitchFamily="66" charset="0"/>
            </a:endParaRPr>
          </a:p>
        </p:txBody>
      </p:sp>
      <p:sp>
        <p:nvSpPr>
          <p:cNvPr id="51215" name="Text Box 15">
            <a:extLst>
              <a:ext uri="{FF2B5EF4-FFF2-40B4-BE49-F238E27FC236}">
                <a16:creationId xmlns:a16="http://schemas.microsoft.com/office/drawing/2014/main" id="{06DF666F-D0BA-4F89-BD59-0E0F354D58E5}"/>
              </a:ext>
            </a:extLst>
          </p:cNvPr>
          <p:cNvSpPr txBox="1">
            <a:spLocks noChangeArrowheads="1"/>
          </p:cNvSpPr>
          <p:nvPr/>
        </p:nvSpPr>
        <p:spPr bwMode="auto">
          <a:xfrm>
            <a:off x="158750" y="3827463"/>
            <a:ext cx="2376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2000" b="1">
                <a:latin typeface="Comic Sans MS" panose="030F0702030302020204" pitchFamily="66" charset="0"/>
              </a:rPr>
              <a:t>Incerta posizione</a:t>
            </a:r>
            <a:r>
              <a:rPr lang="it-IT" altLang="it-IT" sz="2000">
                <a:latin typeface="Comic Sans MS" panose="030F0702030302020204" pitchFamily="66" charset="0"/>
              </a:rPr>
              <a:t>:</a:t>
            </a:r>
          </a:p>
        </p:txBody>
      </p:sp>
      <p:sp>
        <p:nvSpPr>
          <p:cNvPr id="51216" name="Text Box 16">
            <a:extLst>
              <a:ext uri="{FF2B5EF4-FFF2-40B4-BE49-F238E27FC236}">
                <a16:creationId xmlns:a16="http://schemas.microsoft.com/office/drawing/2014/main" id="{707F43F0-89C0-4F16-AB98-6024DC60A0D1}"/>
              </a:ext>
            </a:extLst>
          </p:cNvPr>
          <p:cNvSpPr txBox="1">
            <a:spLocks noChangeArrowheads="1"/>
          </p:cNvSpPr>
          <p:nvPr/>
        </p:nvSpPr>
        <p:spPr bwMode="auto">
          <a:xfrm>
            <a:off x="158750" y="5097463"/>
            <a:ext cx="4718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2000">
                <a:latin typeface="Comic Sans MS" panose="030F0702030302020204" pitchFamily="66" charset="0"/>
              </a:rPr>
              <a:t>Gli agnati attuali (missine e lamprede) </a:t>
            </a:r>
          </a:p>
        </p:txBody>
      </p:sp>
      <p:grpSp>
        <p:nvGrpSpPr>
          <p:cNvPr id="22539" name="Gruppo 16">
            <a:extLst>
              <a:ext uri="{FF2B5EF4-FFF2-40B4-BE49-F238E27FC236}">
                <a16:creationId xmlns:a16="http://schemas.microsoft.com/office/drawing/2014/main" id="{EB03EABB-447C-4668-BCC8-524974F7AF05}"/>
              </a:ext>
            </a:extLst>
          </p:cNvPr>
          <p:cNvGrpSpPr>
            <a:grpSpLocks/>
          </p:cNvGrpSpPr>
          <p:nvPr/>
        </p:nvGrpSpPr>
        <p:grpSpPr bwMode="auto">
          <a:xfrm>
            <a:off x="-52388" y="6115050"/>
            <a:ext cx="7185026" cy="2979738"/>
            <a:chOff x="0" y="5810250"/>
            <a:chExt cx="6243638" cy="2589727"/>
          </a:xfrm>
        </p:grpSpPr>
        <p:pic>
          <p:nvPicPr>
            <p:cNvPr id="22540" name="Picture 17" descr="taxon links">
              <a:extLst>
                <a:ext uri="{FF2B5EF4-FFF2-40B4-BE49-F238E27FC236}">
                  <a16:creationId xmlns:a16="http://schemas.microsoft.com/office/drawing/2014/main" id="{8B59280C-A867-4458-ADA0-5FF8FF466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10250"/>
              <a:ext cx="5191125"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Rectangle 18">
              <a:extLst>
                <a:ext uri="{FF2B5EF4-FFF2-40B4-BE49-F238E27FC236}">
                  <a16:creationId xmlns:a16="http://schemas.microsoft.com/office/drawing/2014/main" id="{B6E7A413-816F-45E7-A47D-A58F6234FDBB}"/>
                </a:ext>
              </a:extLst>
            </p:cNvPr>
            <p:cNvSpPr>
              <a:spLocks noChangeArrowheads="1"/>
            </p:cNvSpPr>
            <p:nvPr/>
          </p:nvSpPr>
          <p:spPr bwMode="auto">
            <a:xfrm>
              <a:off x="3686175" y="6518275"/>
              <a:ext cx="114300" cy="10922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2542" name="Rectangle 19">
              <a:extLst>
                <a:ext uri="{FF2B5EF4-FFF2-40B4-BE49-F238E27FC236}">
                  <a16:creationId xmlns:a16="http://schemas.microsoft.com/office/drawing/2014/main" id="{F9F279E6-A80E-4658-A226-243C103F0FFE}"/>
                </a:ext>
              </a:extLst>
            </p:cNvPr>
            <p:cNvSpPr>
              <a:spLocks noChangeArrowheads="1"/>
            </p:cNvSpPr>
            <p:nvPr/>
          </p:nvSpPr>
          <p:spPr bwMode="auto">
            <a:xfrm>
              <a:off x="4108450" y="8105775"/>
              <a:ext cx="2106500" cy="29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600" b="1">
                  <a:latin typeface="Arial" panose="020B0604020202020204" pitchFamily="34" charset="0"/>
                </a:rPr>
                <a:t>“Cephalaspidomorphi”</a:t>
              </a:r>
            </a:p>
          </p:txBody>
        </p:sp>
        <p:sp>
          <p:nvSpPr>
            <p:cNvPr id="22543" name="Line 22">
              <a:extLst>
                <a:ext uri="{FF2B5EF4-FFF2-40B4-BE49-F238E27FC236}">
                  <a16:creationId xmlns:a16="http://schemas.microsoft.com/office/drawing/2014/main" id="{9CA986DE-38C9-49A4-A296-0CC930709B2C}"/>
                </a:ext>
              </a:extLst>
            </p:cNvPr>
            <p:cNvSpPr>
              <a:spLocks noChangeShapeType="1"/>
            </p:cNvSpPr>
            <p:nvPr/>
          </p:nvSpPr>
          <p:spPr bwMode="auto">
            <a:xfrm flipH="1" flipV="1">
              <a:off x="3867150" y="7181850"/>
              <a:ext cx="11049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2544" name="Rectangle 23">
              <a:extLst>
                <a:ext uri="{FF2B5EF4-FFF2-40B4-BE49-F238E27FC236}">
                  <a16:creationId xmlns:a16="http://schemas.microsoft.com/office/drawing/2014/main" id="{4A280A9A-A21B-455A-93B1-176BA9D73140}"/>
                </a:ext>
              </a:extLst>
            </p:cNvPr>
            <p:cNvSpPr>
              <a:spLocks noChangeArrowheads="1"/>
            </p:cNvSpPr>
            <p:nvPr/>
          </p:nvSpPr>
          <p:spPr bwMode="auto">
            <a:xfrm>
              <a:off x="4438650" y="6343650"/>
              <a:ext cx="88900" cy="12954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2545" name="Rectangle 24">
              <a:extLst>
                <a:ext uri="{FF2B5EF4-FFF2-40B4-BE49-F238E27FC236}">
                  <a16:creationId xmlns:a16="http://schemas.microsoft.com/office/drawing/2014/main" id="{61069BB4-4B2D-4CAE-AD28-8D231998B5DE}"/>
                </a:ext>
              </a:extLst>
            </p:cNvPr>
            <p:cNvSpPr>
              <a:spLocks noChangeArrowheads="1"/>
            </p:cNvSpPr>
            <p:nvPr/>
          </p:nvSpPr>
          <p:spPr bwMode="auto">
            <a:xfrm>
              <a:off x="4533900" y="6788150"/>
              <a:ext cx="17097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600" b="1">
                  <a:latin typeface="Arial" panose="020B0604020202020204" pitchFamily="34" charset="0"/>
                </a:rPr>
                <a:t>“Ostracodermi”</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1316"/>
    </mc:Choice>
    <mc:Fallback xmlns="">
      <p:transition spd="slow" advTm="10131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06"/>
                                        </p:tgtEl>
                                        <p:attrNameLst>
                                          <p:attrName>style.visibility</p:attrName>
                                        </p:attrNameLst>
                                      </p:cBhvr>
                                      <p:to>
                                        <p:strVal val="visible"/>
                                      </p:to>
                                    </p:set>
                                    <p:animEffect transition="in" filter="dissolve">
                                      <p:cBhvr>
                                        <p:cTn id="7" dur="500"/>
                                        <p:tgtEl>
                                          <p:spTgt spid="512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205"/>
                                        </p:tgtEl>
                                        <p:attrNameLst>
                                          <p:attrName>style.visibility</p:attrName>
                                        </p:attrNameLst>
                                      </p:cBhvr>
                                      <p:to>
                                        <p:strVal val="visible"/>
                                      </p:to>
                                    </p:set>
                                    <p:animEffect transition="in" filter="dissolve">
                                      <p:cBhvr>
                                        <p:cTn id="12" dur="500"/>
                                        <p:tgtEl>
                                          <p:spTgt spid="512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215"/>
                                        </p:tgtEl>
                                        <p:attrNameLst>
                                          <p:attrName>style.visibility</p:attrName>
                                        </p:attrNameLst>
                                      </p:cBhvr>
                                      <p:to>
                                        <p:strVal val="visible"/>
                                      </p:to>
                                    </p:set>
                                    <p:animEffect transition="in" filter="dissolve">
                                      <p:cBhvr>
                                        <p:cTn id="17" dur="500"/>
                                        <p:tgtEl>
                                          <p:spTgt spid="5121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1204"/>
                                        </p:tgtEl>
                                        <p:attrNameLst>
                                          <p:attrName>style.visibility</p:attrName>
                                        </p:attrNameLst>
                                      </p:cBhvr>
                                      <p:to>
                                        <p:strVal val="visible"/>
                                      </p:to>
                                    </p:set>
                                    <p:animEffect transition="in" filter="dissolve">
                                      <p:cBhvr>
                                        <p:cTn id="20" dur="500"/>
                                        <p:tgtEl>
                                          <p:spTgt spid="5120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1208"/>
                                        </p:tgtEl>
                                        <p:attrNameLst>
                                          <p:attrName>style.visibility</p:attrName>
                                        </p:attrNameLst>
                                      </p:cBhvr>
                                      <p:to>
                                        <p:strVal val="visible"/>
                                      </p:to>
                                    </p:set>
                                    <p:animEffect transition="in" filter="dissolve">
                                      <p:cBhvr>
                                        <p:cTn id="23" dur="500"/>
                                        <p:tgtEl>
                                          <p:spTgt spid="5120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1216"/>
                                        </p:tgtEl>
                                        <p:attrNameLst>
                                          <p:attrName>style.visibility</p:attrName>
                                        </p:attrNameLst>
                                      </p:cBhvr>
                                      <p:to>
                                        <p:strVal val="visible"/>
                                      </p:to>
                                    </p:set>
                                    <p:animEffect transition="in" filter="dissolve">
                                      <p:cBhvr>
                                        <p:cTn id="26" dur="500"/>
                                        <p:tgtEl>
                                          <p:spTgt spid="51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p:bldP spid="51205" grpId="0"/>
      <p:bldP spid="51206" grpId="0"/>
      <p:bldP spid="51208" grpId="0"/>
      <p:bldP spid="51215" grpId="0"/>
      <p:bldP spid="512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4">
            <a:extLst>
              <a:ext uri="{FF2B5EF4-FFF2-40B4-BE49-F238E27FC236}">
                <a16:creationId xmlns:a16="http://schemas.microsoft.com/office/drawing/2014/main" id="{DAF9C3C1-D384-4953-828C-B24780A559B5}"/>
              </a:ext>
            </a:extLst>
          </p:cNvPr>
          <p:cNvSpPr txBox="1">
            <a:spLocks noChangeArrowheads="1"/>
          </p:cNvSpPr>
          <p:nvPr/>
        </p:nvSpPr>
        <p:spPr bwMode="auto">
          <a:xfrm>
            <a:off x="555625" y="650875"/>
            <a:ext cx="568642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2000" dirty="0">
                <a:latin typeface="Comic Sans MS" panose="030F0702030302020204" pitchFamily="66" charset="0"/>
              </a:rPr>
              <a:t>Quale è l’origine di questi vertebrati? </a:t>
            </a:r>
            <a:r>
              <a:rPr lang="it-IT" altLang="it-IT" sz="2000" b="1" dirty="0">
                <a:latin typeface="Comic Sans MS" panose="030F0702030302020204" pitchFamily="66" charset="0"/>
              </a:rPr>
              <a:t>marini o di acqua dolce</a:t>
            </a:r>
          </a:p>
          <a:p>
            <a:pPr eaLnBrk="1" hangingPunct="1"/>
            <a:endParaRPr lang="it-IT" altLang="it-IT" sz="2000" b="1" dirty="0">
              <a:latin typeface="Comic Sans MS" panose="030F0702030302020204" pitchFamily="66" charset="0"/>
            </a:endParaRPr>
          </a:p>
          <a:p>
            <a:pPr eaLnBrk="1" hangingPunct="1"/>
            <a:r>
              <a:rPr lang="it-IT" altLang="it-IT" sz="2000" dirty="0">
                <a:latin typeface="Comic Sans MS" panose="030F0702030302020204" pitchFamily="66" charset="0"/>
              </a:rPr>
              <a:t>Acqua dolce: il reni glomerulare dei vertebrati viventi  funziona bene per eliminare grandi quantità di acqua. Effetto utile in acqua dolce.</a:t>
            </a:r>
          </a:p>
          <a:p>
            <a:pPr eaLnBrk="1" hangingPunct="1"/>
            <a:endParaRPr lang="it-IT" altLang="it-IT" sz="2000" dirty="0">
              <a:latin typeface="Comic Sans MS" panose="030F0702030302020204" pitchFamily="66" charset="0"/>
            </a:endParaRPr>
          </a:p>
          <a:p>
            <a:pPr eaLnBrk="1" hangingPunct="1"/>
            <a:r>
              <a:rPr lang="it-IT" altLang="it-IT" sz="2000" dirty="0">
                <a:latin typeface="Comic Sans MS" panose="030F0702030302020204" pitchFamily="66" charset="0"/>
              </a:rPr>
              <a:t>Marini: i più antichi vertebrati da depositi marini.</a:t>
            </a:r>
          </a:p>
          <a:p>
            <a:pPr eaLnBrk="1" hangingPunct="1"/>
            <a:endParaRPr lang="it-IT" altLang="it-IT" sz="2000" dirty="0">
              <a:latin typeface="Comic Sans MS" panose="030F0702030302020204" pitchFamily="66"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9673"/>
    </mc:Choice>
    <mc:Fallback xmlns="">
      <p:transition spd="slow" advTm="10967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916">
                                            <p:txEl>
                                              <p:pRg st="2" end="2"/>
                                            </p:txEl>
                                          </p:spTgt>
                                        </p:tgtEl>
                                        <p:attrNameLst>
                                          <p:attrName>style.visibility</p:attrName>
                                        </p:attrNameLst>
                                      </p:cBhvr>
                                      <p:to>
                                        <p:strVal val="visible"/>
                                      </p:to>
                                    </p:set>
                                    <p:animEffect transition="in" filter="dissolve">
                                      <p:cBhvr>
                                        <p:cTn id="7" dur="500"/>
                                        <p:tgtEl>
                                          <p:spTgt spid="3891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8916">
                                            <p:txEl>
                                              <p:pRg st="4" end="4"/>
                                            </p:txEl>
                                          </p:spTgt>
                                        </p:tgtEl>
                                        <p:attrNameLst>
                                          <p:attrName>style.visibility</p:attrName>
                                        </p:attrNameLst>
                                      </p:cBhvr>
                                      <p:to>
                                        <p:strVal val="visible"/>
                                      </p:to>
                                    </p:set>
                                    <p:animEffect transition="in" filter="dissolve">
                                      <p:cBhvr>
                                        <p:cTn id="12" dur="500"/>
                                        <p:tgtEl>
                                          <p:spTgt spid="389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astraspis">
            <a:extLst>
              <a:ext uri="{FF2B5EF4-FFF2-40B4-BE49-F238E27FC236}">
                <a16:creationId xmlns:a16="http://schemas.microsoft.com/office/drawing/2014/main" id="{CC63A58A-2A0A-4FF6-AA69-14EF6B432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243" y="1067400"/>
            <a:ext cx="2219325"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 Box 4">
            <a:extLst>
              <a:ext uri="{FF2B5EF4-FFF2-40B4-BE49-F238E27FC236}">
                <a16:creationId xmlns:a16="http://schemas.microsoft.com/office/drawing/2014/main" id="{3E47390A-6AA7-494D-B5AA-4FACED1B5B64}"/>
              </a:ext>
            </a:extLst>
          </p:cNvPr>
          <p:cNvSpPr txBox="1">
            <a:spLocks noChangeArrowheads="1"/>
          </p:cNvSpPr>
          <p:nvPr/>
        </p:nvSpPr>
        <p:spPr bwMode="auto">
          <a:xfrm>
            <a:off x="1082675" y="228600"/>
            <a:ext cx="5083175" cy="457200"/>
          </a:xfrm>
          <a:prstGeom prst="rect">
            <a:avLst/>
          </a:prstGeom>
          <a:noFill/>
          <a:ln w="9525">
            <a:noFill/>
            <a:miter lim="800000"/>
            <a:headEnd/>
            <a:tailEnd/>
          </a:ln>
          <a:effectLst/>
        </p:spPr>
        <p:txBody>
          <a:bodyPr>
            <a:spAutoFit/>
          </a:bodyPr>
          <a:lstStyle/>
          <a:p>
            <a:pPr>
              <a:spcBef>
                <a:spcPct val="50000"/>
              </a:spcBef>
              <a:defRPr/>
            </a:pPr>
            <a:r>
              <a:rPr lang="it-IT" b="1" dirty="0">
                <a:solidFill>
                  <a:srgbClr val="A50021"/>
                </a:solidFill>
                <a:effectLst>
                  <a:outerShdw blurRad="38100" dist="38100" dir="2700000" algn="tl">
                    <a:srgbClr val="C0C0C0"/>
                  </a:outerShdw>
                </a:effectLst>
                <a:latin typeface="Comic Sans MS" pitchFamily="66" charset="0"/>
              </a:rPr>
              <a:t>Vertebrati e l’origine dell’osso</a:t>
            </a:r>
          </a:p>
        </p:txBody>
      </p:sp>
      <p:sp>
        <p:nvSpPr>
          <p:cNvPr id="24581" name="Text Box 10">
            <a:extLst>
              <a:ext uri="{FF2B5EF4-FFF2-40B4-BE49-F238E27FC236}">
                <a16:creationId xmlns:a16="http://schemas.microsoft.com/office/drawing/2014/main" id="{8E49FBC4-F72F-44C2-8A42-7A0614818456}"/>
              </a:ext>
            </a:extLst>
          </p:cNvPr>
          <p:cNvSpPr txBox="1">
            <a:spLocks noChangeArrowheads="1"/>
          </p:cNvSpPr>
          <p:nvPr/>
        </p:nvSpPr>
        <p:spPr bwMode="auto">
          <a:xfrm>
            <a:off x="771525" y="4105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4582" name="Text Box 11">
            <a:extLst>
              <a:ext uri="{FF2B5EF4-FFF2-40B4-BE49-F238E27FC236}">
                <a16:creationId xmlns:a16="http://schemas.microsoft.com/office/drawing/2014/main" id="{8A8410F0-BC7A-44A8-819B-A4E18CF8FDA2}"/>
              </a:ext>
            </a:extLst>
          </p:cNvPr>
          <p:cNvSpPr txBox="1">
            <a:spLocks noChangeArrowheads="1"/>
          </p:cNvSpPr>
          <p:nvPr/>
        </p:nvSpPr>
        <p:spPr bwMode="auto">
          <a:xfrm>
            <a:off x="365125" y="4562475"/>
            <a:ext cx="61007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800" dirty="0">
                <a:latin typeface="Comic Sans MS" panose="030F0702030302020204" pitchFamily="66" charset="0"/>
              </a:rPr>
              <a:t>Il tessuto osseo è esclusivo dei vertebrati </a:t>
            </a:r>
          </a:p>
          <a:p>
            <a:pPr eaLnBrk="1" hangingPunct="1"/>
            <a:r>
              <a:rPr lang="it-IT" altLang="it-IT" sz="1800" dirty="0">
                <a:latin typeface="Comic Sans MS" panose="030F0702030302020204" pitchFamily="66" charset="0"/>
              </a:rPr>
              <a:t>(i primi vertebrati non avevano tessuto osseo)</a:t>
            </a:r>
          </a:p>
          <a:p>
            <a:pPr eaLnBrk="1" hangingPunct="1"/>
            <a:endParaRPr lang="it-IT" altLang="it-IT" sz="1800" dirty="0">
              <a:latin typeface="Comic Sans MS" panose="030F0702030302020204" pitchFamily="66" charset="0"/>
            </a:endParaRPr>
          </a:p>
          <a:p>
            <a:pPr eaLnBrk="1" hangingPunct="1"/>
            <a:r>
              <a:rPr lang="it-IT" altLang="it-IT" sz="1800" dirty="0">
                <a:latin typeface="Comic Sans MS" panose="030F0702030302020204" pitchFamily="66" charset="0"/>
              </a:rPr>
              <a:t>Primi frammenti del tardo cambriano</a:t>
            </a:r>
          </a:p>
          <a:p>
            <a:pPr eaLnBrk="1" hangingPunct="1"/>
            <a:endParaRPr lang="it-IT" altLang="it-IT" sz="1800" dirty="0">
              <a:latin typeface="Comic Sans MS" panose="030F0702030302020204" pitchFamily="66" charset="0"/>
            </a:endParaRPr>
          </a:p>
          <a:p>
            <a:pPr eaLnBrk="1" hangingPunct="1"/>
            <a:r>
              <a:rPr lang="it-IT" altLang="it-IT" sz="1800" dirty="0">
                <a:latin typeface="Comic Sans MS" panose="030F0702030302020204" pitchFamily="66" charset="0"/>
              </a:rPr>
              <a:t>Nei primi vertebrati era presente solo osso dermico e acellulare</a:t>
            </a:r>
          </a:p>
          <a:p>
            <a:pPr eaLnBrk="1" hangingPunct="1"/>
            <a:endParaRPr lang="it-IT" altLang="it-IT" sz="1800" dirty="0">
              <a:latin typeface="Comic Sans MS" panose="030F0702030302020204" pitchFamily="66" charset="0"/>
            </a:endParaRPr>
          </a:p>
        </p:txBody>
      </p:sp>
      <p:sp>
        <p:nvSpPr>
          <p:cNvPr id="24583" name="Text Box 12">
            <a:extLst>
              <a:ext uri="{FF2B5EF4-FFF2-40B4-BE49-F238E27FC236}">
                <a16:creationId xmlns:a16="http://schemas.microsoft.com/office/drawing/2014/main" id="{2F130103-0104-462B-9E50-1592A4875248}"/>
              </a:ext>
            </a:extLst>
          </p:cNvPr>
          <p:cNvSpPr txBox="1">
            <a:spLocks noChangeArrowheads="1"/>
          </p:cNvSpPr>
          <p:nvPr/>
        </p:nvSpPr>
        <p:spPr bwMode="auto">
          <a:xfrm>
            <a:off x="365125" y="6837363"/>
            <a:ext cx="564356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800">
                <a:latin typeface="Comic Sans MS" panose="030F0702030302020204" pitchFamily="66" charset="0"/>
              </a:rPr>
              <a:t>Ipotesi sulla sua formazione: protezione, impermeabilizzazione, funzione sensoriale (elettrocezione), deposito di minerale calcio e fosfati. </a:t>
            </a:r>
          </a:p>
        </p:txBody>
      </p:sp>
      <p:sp>
        <p:nvSpPr>
          <p:cNvPr id="24584" name="Text Box 13">
            <a:extLst>
              <a:ext uri="{FF2B5EF4-FFF2-40B4-BE49-F238E27FC236}">
                <a16:creationId xmlns:a16="http://schemas.microsoft.com/office/drawing/2014/main" id="{093D1858-1699-4248-8810-C11E85FB708F}"/>
              </a:ext>
            </a:extLst>
          </p:cNvPr>
          <p:cNvSpPr txBox="1">
            <a:spLocks noChangeArrowheads="1"/>
          </p:cNvSpPr>
          <p:nvPr/>
        </p:nvSpPr>
        <p:spPr bwMode="auto">
          <a:xfrm>
            <a:off x="3458368" y="829275"/>
            <a:ext cx="1106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800">
                <a:latin typeface="Comic Sans MS" panose="030F0702030302020204" pitchFamily="66" charset="0"/>
              </a:rPr>
              <a:t>odontodi</a:t>
            </a:r>
          </a:p>
        </p:txBody>
      </p:sp>
      <p:sp>
        <p:nvSpPr>
          <p:cNvPr id="24585" name="Line 14">
            <a:extLst>
              <a:ext uri="{FF2B5EF4-FFF2-40B4-BE49-F238E27FC236}">
                <a16:creationId xmlns:a16="http://schemas.microsoft.com/office/drawing/2014/main" id="{07FFCD96-567B-4287-B7A7-215342A3C1D5}"/>
              </a:ext>
            </a:extLst>
          </p:cNvPr>
          <p:cNvSpPr>
            <a:spLocks noChangeShapeType="1"/>
          </p:cNvSpPr>
          <p:nvPr/>
        </p:nvSpPr>
        <p:spPr bwMode="auto">
          <a:xfrm flipH="1">
            <a:off x="3652043" y="1156300"/>
            <a:ext cx="3429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mc:AlternateContent xmlns:mc="http://schemas.openxmlformats.org/markup-compatibility/2006" xmlns:p14="http://schemas.microsoft.com/office/powerpoint/2010/main">
    <mc:Choice Requires="p14">
      <p:transition spd="slow" p14:dur="2000" advTm="207328"/>
    </mc:Choice>
    <mc:Fallback xmlns="">
      <p:transition spd="slow" advTm="20732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icture">
            <a:extLst>
              <a:ext uri="{FF2B5EF4-FFF2-40B4-BE49-F238E27FC236}">
                <a16:creationId xmlns:a16="http://schemas.microsoft.com/office/drawing/2014/main" id="{2A87F92B-5784-431E-BDB7-D16184299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949325"/>
            <a:ext cx="624205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45832"/>
    </mc:Choice>
    <mc:Fallback xmlns="">
      <p:transition spd="slow" advTm="4583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80.6"/>
</p:tagLst>
</file>

<file path=ppt/tags/tag2.xml><?xml version="1.0" encoding="utf-8"?>
<p:tagLst xmlns:a="http://schemas.openxmlformats.org/drawingml/2006/main" xmlns:r="http://schemas.openxmlformats.org/officeDocument/2006/relationships" xmlns:p="http://schemas.openxmlformats.org/presentationml/2006/main">
  <p:tag name="TIMING" val="|53.6|37.6|2.4"/>
</p:tagLst>
</file>

<file path=ppt/tags/tag3.xml><?xml version="1.0" encoding="utf-8"?>
<p:tagLst xmlns:a="http://schemas.openxmlformats.org/drawingml/2006/main" xmlns:r="http://schemas.openxmlformats.org/officeDocument/2006/relationships" xmlns:p="http://schemas.openxmlformats.org/presentationml/2006/main">
  <p:tag name="TIMING" val="|12.8|32.2|19"/>
</p:tagLst>
</file>

<file path=ppt/tags/tag4.xml><?xml version="1.0" encoding="utf-8"?>
<p:tagLst xmlns:a="http://schemas.openxmlformats.org/drawingml/2006/main" xmlns:r="http://schemas.openxmlformats.org/officeDocument/2006/relationships" xmlns:p="http://schemas.openxmlformats.org/presentationml/2006/main">
  <p:tag name="TIMING" val="|13.9|58.9"/>
</p:tagLst>
</file>

<file path=ppt/tags/tag5.xml><?xml version="1.0" encoding="utf-8"?>
<p:tagLst xmlns:a="http://schemas.openxmlformats.org/drawingml/2006/main" xmlns:r="http://schemas.openxmlformats.org/officeDocument/2006/relationships" xmlns:p="http://schemas.openxmlformats.org/presentationml/2006/main">
  <p:tag name="TIMING" val="|19.2"/>
</p:tagLst>
</file>

<file path=ppt/tags/tag6.xml><?xml version="1.0" encoding="utf-8"?>
<p:tagLst xmlns:a="http://schemas.openxmlformats.org/drawingml/2006/main" xmlns:r="http://schemas.openxmlformats.org/officeDocument/2006/relationships" xmlns:p="http://schemas.openxmlformats.org/presentationml/2006/main">
  <p:tag name="TIMING" val="|52.2"/>
</p:tagLst>
</file>

<file path=ppt/tags/tag7.xml><?xml version="1.0" encoding="utf-8"?>
<p:tagLst xmlns:a="http://schemas.openxmlformats.org/drawingml/2006/main" xmlns:r="http://schemas.openxmlformats.org/officeDocument/2006/relationships" xmlns:p="http://schemas.openxmlformats.org/presentationml/2006/main">
  <p:tag name="TIMING" val="|24.2"/>
</p:tagLst>
</file>

<file path=ppt/tags/tag8.xml><?xml version="1.0" encoding="utf-8"?>
<p:tagLst xmlns:a="http://schemas.openxmlformats.org/drawingml/2006/main" xmlns:r="http://schemas.openxmlformats.org/officeDocument/2006/relationships" xmlns:p="http://schemas.openxmlformats.org/presentationml/2006/main">
  <p:tag name="TIMING" val="|45.6"/>
</p:tagLst>
</file>

<file path=ppt/tags/tag9.xml><?xml version="1.0" encoding="utf-8"?>
<p:tagLst xmlns:a="http://schemas.openxmlformats.org/drawingml/2006/main" xmlns:r="http://schemas.openxmlformats.org/officeDocument/2006/relationships" xmlns:p="http://schemas.openxmlformats.org/presentationml/2006/main">
  <p:tag name="TIMING" val="|34.6"/>
</p:tagLst>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3761</TotalTime>
  <Words>2850</Words>
  <Application>Microsoft Office PowerPoint</Application>
  <PresentationFormat>Presentazione su schermo (4:3)</PresentationFormat>
  <Paragraphs>237</Paragraphs>
  <Slides>54</Slides>
  <Notes>10</Notes>
  <HiddenSlides>0</HiddenSlides>
  <MMClips>0</MMClips>
  <ScaleCrop>false</ScaleCrop>
  <HeadingPairs>
    <vt:vector size="8" baseType="variant">
      <vt:variant>
        <vt:lpstr>Caratteri utilizzati</vt:lpstr>
      </vt:variant>
      <vt:variant>
        <vt:i4>3</vt:i4>
      </vt:variant>
      <vt:variant>
        <vt:lpstr>Tema</vt:lpstr>
      </vt:variant>
      <vt:variant>
        <vt:i4>1</vt:i4>
      </vt:variant>
      <vt:variant>
        <vt:lpstr>Server OLE incorporati</vt:lpstr>
      </vt:variant>
      <vt:variant>
        <vt:i4>1</vt:i4>
      </vt:variant>
      <vt:variant>
        <vt:lpstr>Titoli diapositive</vt:lpstr>
      </vt:variant>
      <vt:variant>
        <vt:i4>54</vt:i4>
      </vt:variant>
    </vt:vector>
  </HeadingPairs>
  <TitlesOfParts>
    <vt:vector size="59" baseType="lpstr">
      <vt:lpstr>Arial</vt:lpstr>
      <vt:lpstr>Comic Sans MS</vt:lpstr>
      <vt:lpstr>Times New Roman</vt:lpstr>
      <vt:lpstr>Struttura predefinita</vt:lpstr>
      <vt:lpstr>Image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At least one large, tri-radiate spine behind the series of the gill openings.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Dip. BAU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Marco Corti</dc:creator>
  <cp:lastModifiedBy>riccardo castiglia</cp:lastModifiedBy>
  <cp:revision>206</cp:revision>
  <dcterms:created xsi:type="dcterms:W3CDTF">2005-05-13T14:55:49Z</dcterms:created>
  <dcterms:modified xsi:type="dcterms:W3CDTF">2021-03-15T09:53:06Z</dcterms:modified>
</cp:coreProperties>
</file>