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ink/inkAction1.xml" ContentType="application/vnd.ms-office.inkAction+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ink/ink1.xml" ContentType="application/inkml+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350" r:id="rId2"/>
    <p:sldId id="418" r:id="rId3"/>
    <p:sldId id="397" r:id="rId4"/>
    <p:sldId id="401" r:id="rId5"/>
    <p:sldId id="402" r:id="rId6"/>
    <p:sldId id="403" r:id="rId7"/>
    <p:sldId id="404" r:id="rId8"/>
    <p:sldId id="355" r:id="rId9"/>
    <p:sldId id="365" r:id="rId10"/>
    <p:sldId id="422" r:id="rId11"/>
    <p:sldId id="358" r:id="rId12"/>
    <p:sldId id="319" r:id="rId13"/>
    <p:sldId id="435" r:id="rId14"/>
    <p:sldId id="320" r:id="rId15"/>
    <p:sldId id="406" r:id="rId16"/>
    <p:sldId id="421" r:id="rId17"/>
    <p:sldId id="351" r:id="rId18"/>
    <p:sldId id="405" r:id="rId19"/>
    <p:sldId id="321" r:id="rId20"/>
    <p:sldId id="322" r:id="rId21"/>
    <p:sldId id="407" r:id="rId22"/>
    <p:sldId id="323" r:id="rId23"/>
    <p:sldId id="356" r:id="rId24"/>
    <p:sldId id="359" r:id="rId25"/>
    <p:sldId id="366" r:id="rId26"/>
    <p:sldId id="360" r:id="rId27"/>
    <p:sldId id="367" r:id="rId28"/>
    <p:sldId id="362" r:id="rId29"/>
    <p:sldId id="361" r:id="rId30"/>
    <p:sldId id="363" r:id="rId31"/>
    <p:sldId id="364" r:id="rId32"/>
    <p:sldId id="271" r:id="rId33"/>
    <p:sldId id="368" r:id="rId34"/>
    <p:sldId id="392" r:id="rId35"/>
    <p:sldId id="272" r:id="rId36"/>
    <p:sldId id="273" r:id="rId37"/>
    <p:sldId id="274" r:id="rId38"/>
    <p:sldId id="369" r:id="rId39"/>
    <p:sldId id="275" r:id="rId40"/>
    <p:sldId id="276" r:id="rId41"/>
    <p:sldId id="277" r:id="rId42"/>
    <p:sldId id="278" r:id="rId43"/>
    <p:sldId id="279" r:id="rId44"/>
    <p:sldId id="280" r:id="rId45"/>
    <p:sldId id="281" r:id="rId46"/>
    <p:sldId id="282" r:id="rId47"/>
    <p:sldId id="283" r:id="rId48"/>
    <p:sldId id="381" r:id="rId49"/>
    <p:sldId id="417" r:id="rId50"/>
    <p:sldId id="424" r:id="rId51"/>
    <p:sldId id="427" r:id="rId52"/>
    <p:sldId id="428" r:id="rId53"/>
    <p:sldId id="434" r:id="rId54"/>
    <p:sldId id="423" r:id="rId55"/>
    <p:sldId id="284" r:id="rId56"/>
    <p:sldId id="285" r:id="rId57"/>
    <p:sldId id="286" r:id="rId58"/>
    <p:sldId id="326" r:id="rId59"/>
    <p:sldId id="324" r:id="rId60"/>
    <p:sldId id="327" r:id="rId61"/>
    <p:sldId id="396" r:id="rId62"/>
    <p:sldId id="328" r:id="rId63"/>
    <p:sldId id="329" r:id="rId64"/>
    <p:sldId id="330" r:id="rId65"/>
    <p:sldId id="331" r:id="rId66"/>
    <p:sldId id="399" r:id="rId67"/>
    <p:sldId id="410" r:id="rId68"/>
    <p:sldId id="332" r:id="rId69"/>
    <p:sldId id="415" r:id="rId70"/>
    <p:sldId id="413" r:id="rId71"/>
    <p:sldId id="429" r:id="rId72"/>
    <p:sldId id="430" r:id="rId73"/>
    <p:sldId id="414" r:id="rId74"/>
    <p:sldId id="382" r:id="rId75"/>
    <p:sldId id="393" r:id="rId76"/>
    <p:sldId id="383" r:id="rId77"/>
    <p:sldId id="379" r:id="rId78"/>
    <p:sldId id="384" r:id="rId79"/>
    <p:sldId id="386" r:id="rId80"/>
    <p:sldId id="338" r:id="rId81"/>
    <p:sldId id="380" r:id="rId82"/>
    <p:sldId id="394" r:id="rId83"/>
    <p:sldId id="385" r:id="rId84"/>
    <p:sldId id="339" r:id="rId85"/>
    <p:sldId id="340" r:id="rId86"/>
    <p:sldId id="341" r:id="rId87"/>
    <p:sldId id="388" r:id="rId88"/>
    <p:sldId id="342" r:id="rId89"/>
    <p:sldId id="343" r:id="rId90"/>
    <p:sldId id="425" r:id="rId91"/>
    <p:sldId id="345" r:id="rId92"/>
    <p:sldId id="389" r:id="rId93"/>
    <p:sldId id="344" r:id="rId94"/>
    <p:sldId id="387" r:id="rId95"/>
    <p:sldId id="391" r:id="rId96"/>
  </p:sldIdLst>
  <p:sldSz cx="6858000" cy="9144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5pPr>
    <a:lvl6pPr marL="2286000" algn="l" defTabSz="914400" rtl="0" eaLnBrk="1" latinLnBrk="0" hangingPunct="1">
      <a:defRPr sz="2400" kern="1200">
        <a:solidFill>
          <a:schemeClr val="tx1"/>
        </a:solidFill>
        <a:latin typeface="Comic Sans MS" panose="030F0702030302020204" pitchFamily="66" charset="0"/>
        <a:ea typeface="+mn-ea"/>
        <a:cs typeface="+mn-cs"/>
      </a:defRPr>
    </a:lvl6pPr>
    <a:lvl7pPr marL="2743200" algn="l" defTabSz="914400" rtl="0" eaLnBrk="1" latinLnBrk="0" hangingPunct="1">
      <a:defRPr sz="2400" kern="1200">
        <a:solidFill>
          <a:schemeClr val="tx1"/>
        </a:solidFill>
        <a:latin typeface="Comic Sans MS" panose="030F0702030302020204" pitchFamily="66" charset="0"/>
        <a:ea typeface="+mn-ea"/>
        <a:cs typeface="+mn-cs"/>
      </a:defRPr>
    </a:lvl7pPr>
    <a:lvl8pPr marL="3200400" algn="l" defTabSz="914400" rtl="0" eaLnBrk="1" latinLnBrk="0" hangingPunct="1">
      <a:defRPr sz="2400" kern="1200">
        <a:solidFill>
          <a:schemeClr val="tx1"/>
        </a:solidFill>
        <a:latin typeface="Comic Sans MS" panose="030F0702030302020204" pitchFamily="66" charset="0"/>
        <a:ea typeface="+mn-ea"/>
        <a:cs typeface="+mn-cs"/>
      </a:defRPr>
    </a:lvl8pPr>
    <a:lvl9pPr marL="3657600" algn="l" defTabSz="914400" rtl="0" eaLnBrk="1" latinLnBrk="0" hangingPunct="1">
      <a:defRPr sz="24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3333"/>
    <a:srgbClr val="FFFF99"/>
    <a:srgbClr val="CC33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45" autoAdjust="0"/>
    <p:restoredTop sz="79843" autoAdjust="0"/>
  </p:normalViewPr>
  <p:slideViewPr>
    <p:cSldViewPr snapToGrid="0">
      <p:cViewPr varScale="1">
        <p:scale>
          <a:sx n="51" d="100"/>
          <a:sy n="51" d="100"/>
        </p:scale>
        <p:origin x="2832" y="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5E8EBFD1-373B-41BA-BA72-25B97156029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it-IT"/>
          </a:p>
        </p:txBody>
      </p:sp>
      <p:sp>
        <p:nvSpPr>
          <p:cNvPr id="158723" name="Rectangle 3">
            <a:extLst>
              <a:ext uri="{FF2B5EF4-FFF2-40B4-BE49-F238E27FC236}">
                <a16:creationId xmlns:a16="http://schemas.microsoft.com/office/drawing/2014/main" id="{8728C104-60E4-4B29-9C83-51B317283DF4}"/>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480B6C7-CC7A-48BE-9C21-D9913A7D6047}" type="datetimeFigureOut">
              <a:rPr lang="it-IT"/>
              <a:pPr>
                <a:defRPr/>
              </a:pPr>
              <a:t>15/03/2021</a:t>
            </a:fld>
            <a:endParaRPr lang="it-IT"/>
          </a:p>
        </p:txBody>
      </p:sp>
      <p:sp>
        <p:nvSpPr>
          <p:cNvPr id="158724" name="Rectangle 4">
            <a:extLst>
              <a:ext uri="{FF2B5EF4-FFF2-40B4-BE49-F238E27FC236}">
                <a16:creationId xmlns:a16="http://schemas.microsoft.com/office/drawing/2014/main" id="{A248929F-FF78-48D7-8424-EDA57D916705}"/>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it-IT"/>
          </a:p>
        </p:txBody>
      </p:sp>
      <p:sp>
        <p:nvSpPr>
          <p:cNvPr id="158725" name="Rectangle 5">
            <a:extLst>
              <a:ext uri="{FF2B5EF4-FFF2-40B4-BE49-F238E27FC236}">
                <a16:creationId xmlns:a16="http://schemas.microsoft.com/office/drawing/2014/main" id="{99A1F5B1-E07A-49F9-BE69-15AC1C16DE31}"/>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AE2F338-0203-4BBA-A3DB-57CE4605CCE0}" type="slidenum">
              <a:rPr lang="it-IT" altLang="it-IT"/>
              <a:pPr>
                <a:defRPr/>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3-12T12:22:18.630"/>
    </inkml:context>
    <inkml:brush xml:id="br0">
      <inkml:brushProperty name="width" value="0.05292" units="cm"/>
      <inkml:brushProperty name="height" value="0.05292" units="cm"/>
      <inkml:brushProperty name="color" value="#FF0000"/>
    </inkml:brush>
  </inkml:definitions>
  <inkml:trace contextRef="#ctx0" brushRef="#br0">17659 23917 0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3-12T11:18:56.337"/>
    </inkml:context>
    <inkml:brush xml:id="br0">
      <inkml:brushProperty name="width" value="0.05292" units="cm"/>
      <inkml:brushProperty name="height" value="0.05292" units="cm"/>
      <inkml:brushProperty name="color" value="#FF0000"/>
    </inkml:brush>
  </inkml:definitions>
  <iact:action type="add" startTime="10830">
    <iact:property name="dataType"/>
    <iact:actionData xml:id="d0">
      <inkml:trace xmlns:inkml="http://www.w3.org/2003/InkML" xml:id="stk0" contextRef="#ctx0" brushRef="#br0">14044 19560 0,'0'-46'80,"46"46"-48,0 0-16,1 0 0,-1 0 8,0 0 8,1 0 0,-47-46-16,46 46-8,0 0 8,1 0 0,-1 0-2,0 0 4,1 0-4,-1 0 3,47 0 0,46 0-1,0 0 1,46 0 0,-92 0-1,46 0 1,-93 0 0,1 0-1,-1 0 1,0 0 0,1 0-1,-1 0-14,47 0 13,0 0 2,92-47-1,-46 47 1,0 0 0,-46 0-1,-1 0 1,1 0 0,0 0-1,-47 0 1,47 0 0,0 0-1,-1 0 1,-45 0 1,-1 0-1,0 0 5,1 0 18,-1-46-4</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915B9C71-5A88-45D6-8004-E92641BBFE2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it-IT"/>
          </a:p>
        </p:txBody>
      </p:sp>
      <p:sp>
        <p:nvSpPr>
          <p:cNvPr id="144387" name="Rectangle 3">
            <a:extLst>
              <a:ext uri="{FF2B5EF4-FFF2-40B4-BE49-F238E27FC236}">
                <a16:creationId xmlns:a16="http://schemas.microsoft.com/office/drawing/2014/main" id="{E821337B-88A4-4729-B525-BDB04437C16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it-IT"/>
          </a:p>
        </p:txBody>
      </p:sp>
      <p:sp>
        <p:nvSpPr>
          <p:cNvPr id="2052" name="Rectangle 4">
            <a:extLst>
              <a:ext uri="{FF2B5EF4-FFF2-40B4-BE49-F238E27FC236}">
                <a16:creationId xmlns:a16="http://schemas.microsoft.com/office/drawing/2014/main" id="{7F33626F-1A37-49F8-95BE-B8AF9D4BDE2E}"/>
              </a:ext>
            </a:extLst>
          </p:cNvPr>
          <p:cNvSpPr>
            <a:spLocks noGrp="1" noRot="1" noChangeAspect="1"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9" name="Rectangle 5">
            <a:extLst>
              <a:ext uri="{FF2B5EF4-FFF2-40B4-BE49-F238E27FC236}">
                <a16:creationId xmlns:a16="http://schemas.microsoft.com/office/drawing/2014/main" id="{C978D045-55A9-43B6-9EEC-0535582490A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44390" name="Rectangle 6">
            <a:extLst>
              <a:ext uri="{FF2B5EF4-FFF2-40B4-BE49-F238E27FC236}">
                <a16:creationId xmlns:a16="http://schemas.microsoft.com/office/drawing/2014/main" id="{7FFFFFB8-1CB7-4B13-9324-6F018E198A8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it-IT"/>
          </a:p>
        </p:txBody>
      </p:sp>
      <p:sp>
        <p:nvSpPr>
          <p:cNvPr id="144391" name="Rectangle 7">
            <a:extLst>
              <a:ext uri="{FF2B5EF4-FFF2-40B4-BE49-F238E27FC236}">
                <a16:creationId xmlns:a16="http://schemas.microsoft.com/office/drawing/2014/main" id="{5F6F8701-6935-44CB-9BD4-3C8828CABB5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37C5D6CF-4A31-4672-91F1-FB2FBB99F59B}"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F6CBB5D0-AD10-4E13-894B-1EADCFE3B3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1E3E23-8B48-40E7-8FBD-9E7932388703}" type="slidenum">
              <a:rPr lang="it-IT" altLang="it-IT" smtClean="0"/>
              <a:pPr>
                <a:spcBef>
                  <a:spcPct val="0"/>
                </a:spcBef>
              </a:pPr>
              <a:t>8</a:t>
            </a:fld>
            <a:endParaRPr lang="it-IT" altLang="it-IT"/>
          </a:p>
        </p:txBody>
      </p:sp>
      <p:sp>
        <p:nvSpPr>
          <p:cNvPr id="12291" name="Rectangle 2">
            <a:extLst>
              <a:ext uri="{FF2B5EF4-FFF2-40B4-BE49-F238E27FC236}">
                <a16:creationId xmlns:a16="http://schemas.microsoft.com/office/drawing/2014/main" id="{3E106349-1A12-4A2E-93DD-D838216F0788}"/>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AB6F1AC-C6F8-4EFA-A93E-213A3208AD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1788452-0D02-45A2-8F23-4D370AA6B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DC2801-2B65-493A-83C5-834EA8A55994}" type="slidenum">
              <a:rPr lang="it-IT" altLang="it-IT" smtClean="0"/>
              <a:pPr>
                <a:spcBef>
                  <a:spcPct val="0"/>
                </a:spcBef>
              </a:pPr>
              <a:t>77</a:t>
            </a:fld>
            <a:endParaRPr lang="it-IT" altLang="it-IT"/>
          </a:p>
        </p:txBody>
      </p:sp>
      <p:sp>
        <p:nvSpPr>
          <p:cNvPr id="103427" name="Rectangle 2">
            <a:extLst>
              <a:ext uri="{FF2B5EF4-FFF2-40B4-BE49-F238E27FC236}">
                <a16:creationId xmlns:a16="http://schemas.microsoft.com/office/drawing/2014/main" id="{0DCE7462-3F96-480C-91E5-CBC39B254C85}"/>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33B60BE9-A4AC-4502-A382-D56828BD6D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ECC91F48-D9F3-4A68-8F96-452E3595E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6248B8-88BF-46D2-9832-C3509A22F540}" type="slidenum">
              <a:rPr lang="it-IT" altLang="it-IT" smtClean="0"/>
              <a:pPr>
                <a:spcBef>
                  <a:spcPct val="0"/>
                </a:spcBef>
              </a:pPr>
              <a:t>78</a:t>
            </a:fld>
            <a:endParaRPr lang="it-IT" altLang="it-IT"/>
          </a:p>
        </p:txBody>
      </p:sp>
      <p:sp>
        <p:nvSpPr>
          <p:cNvPr id="105475" name="Rectangle 2">
            <a:extLst>
              <a:ext uri="{FF2B5EF4-FFF2-40B4-BE49-F238E27FC236}">
                <a16:creationId xmlns:a16="http://schemas.microsoft.com/office/drawing/2014/main" id="{68447B9D-C381-4190-B8AB-2CE5E57FEEEC}"/>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64645B05-BDFA-4042-80F6-80EA77703B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Una varietà di forme di vita che conferma la presenza di quasi tutti i phyla conosciuti.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36DD5173-BA32-4E69-88EC-B6A1ABEBE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E92916-4D96-4AA3-822E-A1146B6B18FB}" type="slidenum">
              <a:rPr lang="it-IT" altLang="it-IT" smtClean="0"/>
              <a:pPr>
                <a:spcBef>
                  <a:spcPct val="0"/>
                </a:spcBef>
              </a:pPr>
              <a:t>80</a:t>
            </a:fld>
            <a:endParaRPr lang="it-IT" altLang="it-IT"/>
          </a:p>
        </p:txBody>
      </p:sp>
      <p:sp>
        <p:nvSpPr>
          <p:cNvPr id="108547" name="Rectangle 2">
            <a:extLst>
              <a:ext uri="{FF2B5EF4-FFF2-40B4-BE49-F238E27FC236}">
                <a16:creationId xmlns:a16="http://schemas.microsoft.com/office/drawing/2014/main" id="{7E891E32-DE06-4037-B397-497D9A5EFA21}"/>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0FCDBA3E-2806-4146-BA67-BE613F66DC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F23F1960-716B-4E46-9FDC-E5FD18B0B1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9AEA2B-5B45-418C-93EB-2FFFF0537E71}" type="slidenum">
              <a:rPr lang="it-IT" altLang="it-IT" smtClean="0"/>
              <a:pPr>
                <a:spcBef>
                  <a:spcPct val="0"/>
                </a:spcBef>
              </a:pPr>
              <a:t>81</a:t>
            </a:fld>
            <a:endParaRPr lang="it-IT" altLang="it-IT"/>
          </a:p>
        </p:txBody>
      </p:sp>
      <p:sp>
        <p:nvSpPr>
          <p:cNvPr id="110595" name="Rectangle 2">
            <a:extLst>
              <a:ext uri="{FF2B5EF4-FFF2-40B4-BE49-F238E27FC236}">
                <a16:creationId xmlns:a16="http://schemas.microsoft.com/office/drawing/2014/main" id="{60B630BE-99F1-435D-B4F6-6D1ECC312FAF}"/>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7A1C6EB5-80F3-45A7-9003-8955FB2BD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B014A457-0E6D-41A4-A931-6F6C515E8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73BB92-3C11-4670-8105-49CC4ADAC2F7}" type="slidenum">
              <a:rPr lang="it-IT" altLang="it-IT" smtClean="0"/>
              <a:pPr>
                <a:spcBef>
                  <a:spcPct val="0"/>
                </a:spcBef>
              </a:pPr>
              <a:t>83</a:t>
            </a:fld>
            <a:endParaRPr lang="it-IT" altLang="it-IT"/>
          </a:p>
        </p:txBody>
      </p:sp>
      <p:sp>
        <p:nvSpPr>
          <p:cNvPr id="113667" name="Rectangle 2">
            <a:extLst>
              <a:ext uri="{FF2B5EF4-FFF2-40B4-BE49-F238E27FC236}">
                <a16:creationId xmlns:a16="http://schemas.microsoft.com/office/drawing/2014/main" id="{B69FB881-9C06-4B4C-9DBB-841290E2F73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F208F288-7204-4153-B7D9-C5D78EB338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The origin of the neural crest cells is one of the most critical innovations in the evolutionary origin of the vertebrates. Holland and Chen recently coined the term Cristozoa, e.g. crest animals, referring to craniates and their immediate precursors (Holland and Chen 2001). Neural crest cells contribute to the development of peripheral neural system, endocrine glands, pigment cells, most of the bones and cartilage of the skull, the bones and cartilage of the jaw and pharyngeal arches, and the teeth. Hall (2000) suggests vertebrates are quadroblastic organisms, with the neural crest constituting a fourth germ layer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DC30B357-200E-4654-A96C-7E63B8534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854161-FEED-4EA9-AFFF-EBBAFA80D4BA}" type="slidenum">
              <a:rPr lang="it-IT" altLang="it-IT" smtClean="0"/>
              <a:pPr>
                <a:spcBef>
                  <a:spcPct val="0"/>
                </a:spcBef>
              </a:pPr>
              <a:t>87</a:t>
            </a:fld>
            <a:endParaRPr lang="it-IT" altLang="it-IT"/>
          </a:p>
        </p:txBody>
      </p:sp>
      <p:sp>
        <p:nvSpPr>
          <p:cNvPr id="118787" name="Rectangle 2">
            <a:extLst>
              <a:ext uri="{FF2B5EF4-FFF2-40B4-BE49-F238E27FC236}">
                <a16:creationId xmlns:a16="http://schemas.microsoft.com/office/drawing/2014/main" id="{73523DBB-24D9-456C-9E78-F18C3B52D29B}"/>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92ADBAFD-41AA-4A01-BFD9-8017756F01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it-IT" altLang="it-IT"/>
              <a:t>By comparison in size with the brain in cephalochordate amphioxus, the brain in the first cristozoans as exemplified by Haikouella is extremely large, despite amphioxus and Haikouella being the same overall size.</a:t>
            </a:r>
          </a:p>
          <a:p>
            <a:pPr eaLnBrk="1" hangingPunct="1">
              <a:lnSpc>
                <a:spcPct val="90000"/>
              </a:lnSpc>
            </a:pPr>
            <a:r>
              <a:rPr lang="it-IT" altLang="it-IT"/>
              <a:t>The brain in the Cristozoa groundplan as exemplified by </a:t>
            </a:r>
            <a:r>
              <a:rPr lang="it-IT" altLang="it-IT" i="1"/>
              <a:t>Haikouella </a:t>
            </a:r>
            <a:r>
              <a:rPr lang="it-IT" altLang="it-IT"/>
              <a:t>is relatively large and expanded at the pre-mandibular</a:t>
            </a:r>
          </a:p>
          <a:p>
            <a:pPr eaLnBrk="1" hangingPunct="1">
              <a:lnSpc>
                <a:spcPct val="90000"/>
              </a:lnSpc>
            </a:pPr>
            <a:r>
              <a:rPr lang="it-IT" altLang="it-IT"/>
              <a:t>location. This pre-mandibular part of the brain interruptedly contains mainly the diencephalon and middle</a:t>
            </a:r>
          </a:p>
          <a:p>
            <a:pPr eaLnBrk="1" hangingPunct="1">
              <a:lnSpc>
                <a:spcPct val="90000"/>
              </a:lnSpc>
            </a:pPr>
            <a:r>
              <a:rPr lang="it-IT" altLang="it-IT"/>
              <a:t>brain at its hind end. The hindbrain is elongated and narrows posteriorly by its end at the third (vagal) branchial bar (Fig.7, C).</a:t>
            </a:r>
          </a:p>
          <a:p>
            <a:pPr eaLnBrk="1" hangingPunct="1">
              <a:lnSpc>
                <a:spcPct val="90000"/>
              </a:lnSpc>
            </a:pPr>
            <a:r>
              <a:rPr lang="it-IT" altLang="it-IT"/>
              <a:t>Dorso-ventrally compacted specimens confirm the absence of large cerebral hemispheric structures related to telencephalon brain, except for a pair of small bulges that are</a:t>
            </a:r>
          </a:p>
          <a:p>
            <a:pPr eaLnBrk="1" hangingPunct="1">
              <a:lnSpc>
                <a:spcPct val="90000"/>
              </a:lnSpc>
            </a:pPr>
            <a:r>
              <a:rPr lang="it-IT" altLang="it-IT"/>
              <a:t>interpreted as olfactory lobes.</a:t>
            </a:r>
          </a:p>
          <a:p>
            <a:pPr eaLnBrk="1" hangingPunct="1">
              <a:lnSpc>
                <a:spcPct val="90000"/>
              </a:lnSpc>
            </a:pPr>
            <a:endParaRPr lang="it-IT" altLang="it-IT"/>
          </a:p>
          <a:p>
            <a:pPr eaLnBrk="1" hangingPunct="1">
              <a:lnSpc>
                <a:spcPct val="90000"/>
              </a:lnSpc>
            </a:pPr>
            <a:r>
              <a:rPr lang="it-IT" altLang="it-IT"/>
              <a:t>Neural crest cells derived from almost the entire length of the anterior-posterior axis of the side edges of the crest of the neural</a:t>
            </a:r>
          </a:p>
          <a:p>
            <a:pPr eaLnBrk="1" hangingPunct="1">
              <a:lnSpc>
                <a:spcPct val="90000"/>
              </a:lnSpc>
            </a:pPr>
            <a:r>
              <a:rPr lang="it-IT" altLang="it-IT"/>
              <a:t>plates, except for anterior to the prospective diencephalon corresponding to telencephalon, where the neural crest cells are not formed</a:t>
            </a:r>
          </a:p>
          <a:p>
            <a:pPr eaLnBrk="1" hangingPunct="1">
              <a:lnSpc>
                <a:spcPct val="90000"/>
              </a:lnSpc>
            </a:pPr>
            <a:r>
              <a:rPr lang="it-IT" altLang="it-IT"/>
              <a:t>The neural crest cells that predate the first appearance of the telencephalon provide a possible answer to why neural crest cells are not formed in the developing telencephalon.</a:t>
            </a:r>
          </a:p>
          <a:p>
            <a:pPr eaLnBrk="1" hangingPunct="1">
              <a:lnSpc>
                <a:spcPct val="90000"/>
              </a:lnSpc>
            </a:pPr>
            <a:endParaRPr lang="it-IT" altLang="it-IT"/>
          </a:p>
          <a:p>
            <a:pPr eaLnBrk="1" hangingPunct="1">
              <a:lnSpc>
                <a:spcPct val="90000"/>
              </a:lnSpc>
            </a:pPr>
            <a:endParaRPr lang="it-IT" altLang="it-IT"/>
          </a:p>
          <a:p>
            <a:pPr eaLnBrk="1" hangingPunct="1">
              <a:lnSpc>
                <a:spcPct val="90000"/>
              </a:lnSpc>
            </a:pPr>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3572832A-1135-4763-845D-A6D49EE5A8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BB0C83-80C4-4FFA-88ED-AC194828B68C}" type="slidenum">
              <a:rPr lang="it-IT" altLang="it-IT" smtClean="0"/>
              <a:pPr>
                <a:spcBef>
                  <a:spcPct val="0"/>
                </a:spcBef>
              </a:pPr>
              <a:t>91</a:t>
            </a:fld>
            <a:endParaRPr lang="it-IT" altLang="it-IT"/>
          </a:p>
        </p:txBody>
      </p:sp>
      <p:sp>
        <p:nvSpPr>
          <p:cNvPr id="128003" name="Rectangle 2">
            <a:extLst>
              <a:ext uri="{FF2B5EF4-FFF2-40B4-BE49-F238E27FC236}">
                <a16:creationId xmlns:a16="http://schemas.microsoft.com/office/drawing/2014/main" id="{A0F43BE3-2278-4D06-A17E-E0C560F9770B}"/>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0B39CA90-7D66-4735-8084-4C54427F83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t>Image-forming paired eyes are, however, not present in most animal groups but arose independently only among few but distantly related animal groups including molluscs, arthropods, chordates, and annelids.</a:t>
            </a:r>
          </a:p>
          <a:p>
            <a:pPr eaLnBrk="1" hangingPunct="1"/>
            <a:endParaRPr lang="en-US" altLang="it-IT"/>
          </a:p>
          <a:p>
            <a:pPr eaLnBrk="1" hangingPunct="1"/>
            <a:r>
              <a:rPr lang="en-US" altLang="it-IT"/>
              <a:t>The sudden emergency of image-forming eyes among these distantly related animal groups is intriguing, and it recently has been interpreted as a response to increased predation and visual hunting.</a:t>
            </a:r>
          </a:p>
          <a:p>
            <a:pPr eaLnBrk="1" hangingPunct="1"/>
            <a:endParaRPr lang="en-US" altLang="it-IT"/>
          </a:p>
          <a:p>
            <a:pPr eaLnBrk="1" hangingPunct="1"/>
            <a:endParaRPr lang="en-US" altLang="it-IT"/>
          </a:p>
          <a:p>
            <a:pPr eaLnBrk="1" hangingPunct="1"/>
            <a:r>
              <a:rPr lang="en-US" altLang="it-IT"/>
              <a:t>The development of elaborated image-forming eyes both in arthropods and crest animals in Cambrian time was likely trigged by an intensiﬁed ‘‘arms-race’’ in both predators</a:t>
            </a:r>
          </a:p>
          <a:p>
            <a:pPr eaLnBrk="1" hangingPunct="1"/>
            <a:r>
              <a:rPr lang="en-US" altLang="it-IT"/>
              <a:t>and prey with the emergence of visual hunting in predators and of visual feeding and escaping in prey.</a:t>
            </a:r>
          </a:p>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AC81CF8E-7C57-42FF-A78E-8BE5335D91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225CB7-3A5A-447A-B615-050C77FBB15E}" type="slidenum">
              <a:rPr lang="it-IT" altLang="it-IT" smtClean="0"/>
              <a:pPr>
                <a:spcBef>
                  <a:spcPct val="0"/>
                </a:spcBef>
              </a:pPr>
              <a:t>92</a:t>
            </a:fld>
            <a:endParaRPr lang="it-IT" altLang="it-IT"/>
          </a:p>
        </p:txBody>
      </p:sp>
      <p:sp>
        <p:nvSpPr>
          <p:cNvPr id="120835" name="Rectangle 2">
            <a:extLst>
              <a:ext uri="{FF2B5EF4-FFF2-40B4-BE49-F238E27FC236}">
                <a16:creationId xmlns:a16="http://schemas.microsoft.com/office/drawing/2014/main" id="{FEE3627A-57D9-4073-9B0E-CCB7F049F77A}"/>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8454D337-4E57-42BA-AA60-94584C7E36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Vertebre</a:t>
            </a:r>
          </a:p>
          <a:p>
            <a:pPr eaLnBrk="1" hangingPunct="1"/>
            <a:r>
              <a:rPr lang="it-IT" altLang="it-IT"/>
              <a:t>That origin and timing of vertebral column evolution remains a great puzzle. La presenza di protovertebre in questi primitivi cordati dimostra che le vertebre si sono originate prima del cranio.</a:t>
            </a:r>
          </a:p>
          <a:p>
            <a:pPr eaLnBrk="1" hangingPunct="1"/>
            <a:endParaRPr lang="it-IT" altLang="it-IT"/>
          </a:p>
          <a:p>
            <a:pPr eaLnBrk="1" hangingPunct="1"/>
            <a:endParaRPr lang="it-IT" altLang="it-IT"/>
          </a:p>
          <a:p>
            <a:pPr eaLnBrk="1" hangingPunct="1"/>
            <a:endParaRPr lang="it-IT" altLang="it-IT"/>
          </a:p>
          <a:p>
            <a:pPr eaLnBrk="1" hangingPunct="1"/>
            <a:r>
              <a:rPr lang="it-IT" altLang="it-IT"/>
              <a:t>muscoli</a:t>
            </a:r>
          </a:p>
          <a:p>
            <a:pPr eaLnBrk="1" hangingPunct="1"/>
            <a:r>
              <a:rPr lang="it-IT" altLang="it-IT"/>
              <a:t>Different from V or W shape, these myosepta however are simply straight. Because of their unusual simplicity and dorsal location, they were reinterpreted as a large, segmented fin (Shu </a:t>
            </a:r>
            <a:r>
              <a:rPr lang="it-IT" altLang="it-IT" i="1"/>
              <a:t>et al</a:t>
            </a:r>
            <a:r>
              <a:rPr lang="it-IT" altLang="it-IT"/>
              <a:t>., 1996) and as cuticular rings (Conway Morris, 2000). Preservation of muscle fibers in some </a:t>
            </a:r>
            <a:r>
              <a:rPr lang="it-IT" altLang="it-IT" i="1"/>
              <a:t>Haikouella </a:t>
            </a:r>
            <a:r>
              <a:rPr lang="it-IT" altLang="it-IT"/>
              <a:t>and wrinkled overlying skin on the myomeres in some </a:t>
            </a:r>
            <a:r>
              <a:rPr lang="it-IT" altLang="it-IT" i="1"/>
              <a:t>Yunnanozoon </a:t>
            </a:r>
            <a:r>
              <a:rPr lang="it-IT" altLang="it-IT"/>
              <a:t>confirm that these segmental structures aretruly myomeres (Chen and Li, 1997; Mallatt and Chen, 2003).</a:t>
            </a:r>
          </a:p>
          <a:p>
            <a:pPr eaLnBrk="1" hangingPunct="1"/>
            <a:endParaRPr lang="it-IT" altLang="it-IT"/>
          </a:p>
          <a:p>
            <a:pPr eaLnBrk="1" hangingPunct="1"/>
            <a:r>
              <a:rPr lang="it-IT" altLang="it-IT"/>
              <a:t>Denti</a:t>
            </a:r>
          </a:p>
          <a:p>
            <a:pPr eaLnBrk="1" hangingPunct="1"/>
            <a:r>
              <a:rPr lang="it-IT" altLang="it-IT"/>
              <a:t>Simple cone-shaped denticles exist on the pharyngeal floor in </a:t>
            </a:r>
            <a:r>
              <a:rPr lang="it-IT" altLang="it-IT" i="1"/>
              <a:t>Yunnanozoon </a:t>
            </a:r>
            <a:r>
              <a:rPr lang="it-IT" altLang="it-IT"/>
              <a:t>and </a:t>
            </a:r>
            <a:r>
              <a:rPr lang="it-IT" altLang="it-IT" i="1"/>
              <a:t>Haikouella</a:t>
            </a:r>
            <a:endParaRPr lang="it-IT" altLang="it-IT"/>
          </a:p>
          <a:p>
            <a:pPr eaLnBrk="1" hangingPunct="1"/>
            <a:endParaRPr lang="it-IT" altLang="it-IT"/>
          </a:p>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11BCB70-D418-4C76-927A-359DB9F85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CFB336-9A6F-4968-BA46-5EE7E23B68C8}" type="slidenum">
              <a:rPr lang="it-IT" altLang="it-IT" smtClean="0"/>
              <a:pPr>
                <a:spcBef>
                  <a:spcPct val="0"/>
                </a:spcBef>
              </a:pPr>
              <a:t>9</a:t>
            </a:fld>
            <a:endParaRPr lang="it-IT" altLang="it-IT"/>
          </a:p>
        </p:txBody>
      </p:sp>
      <p:sp>
        <p:nvSpPr>
          <p:cNvPr id="14339" name="Rectangle 2">
            <a:extLst>
              <a:ext uri="{FF2B5EF4-FFF2-40B4-BE49-F238E27FC236}">
                <a16:creationId xmlns:a16="http://schemas.microsoft.com/office/drawing/2014/main" id="{75A88BFF-6856-4781-B70A-BF0C1760890E}"/>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1EB4E9F1-DDF1-4509-96D9-91D3D9CFDA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A5BCC62-E634-465C-AC3A-CA68439EEB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19F0D5-92F3-43D0-9115-29B8E8BB53EE}" type="slidenum">
              <a:rPr lang="it-IT" altLang="it-IT" smtClean="0"/>
              <a:pPr>
                <a:spcBef>
                  <a:spcPct val="0"/>
                </a:spcBef>
              </a:pPr>
              <a:t>12</a:t>
            </a:fld>
            <a:endParaRPr lang="it-IT" altLang="it-IT"/>
          </a:p>
        </p:txBody>
      </p:sp>
      <p:sp>
        <p:nvSpPr>
          <p:cNvPr id="18435" name="Rectangle 2">
            <a:extLst>
              <a:ext uri="{FF2B5EF4-FFF2-40B4-BE49-F238E27FC236}">
                <a16:creationId xmlns:a16="http://schemas.microsoft.com/office/drawing/2014/main" id="{34193284-C846-4F13-BF6B-AE66C59A381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1B237992-5936-4490-9C28-883C46F85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Gli elementi di novità. Breve descrizione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2EF44A6-5AFC-4AE5-B7FF-C6B4661F0C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E548AA-E579-4534-9054-F2ECB09CDA69}" type="slidenum">
              <a:rPr lang="it-IT" altLang="it-IT" smtClean="0"/>
              <a:pPr>
                <a:spcBef>
                  <a:spcPct val="0"/>
                </a:spcBef>
              </a:pPr>
              <a:t>14</a:t>
            </a:fld>
            <a:endParaRPr lang="it-IT" altLang="it-IT"/>
          </a:p>
        </p:txBody>
      </p:sp>
      <p:sp>
        <p:nvSpPr>
          <p:cNvPr id="20483" name="Rectangle 2">
            <a:extLst>
              <a:ext uri="{FF2B5EF4-FFF2-40B4-BE49-F238E27FC236}">
                <a16:creationId xmlns:a16="http://schemas.microsoft.com/office/drawing/2014/main" id="{1EBA14BA-59F1-41B4-AB14-97308772A6FD}"/>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F52F08B-C00F-48E4-A1F1-3BE58F9943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30D6C71-BA4E-4E52-8A3A-A7E1C6A9C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F95310-796E-4CD7-9089-33A6415A571A}" type="slidenum">
              <a:rPr lang="it-IT" altLang="it-IT" smtClean="0"/>
              <a:pPr>
                <a:spcBef>
                  <a:spcPct val="0"/>
                </a:spcBef>
              </a:pPr>
              <a:t>20</a:t>
            </a:fld>
            <a:endParaRPr lang="it-IT" altLang="it-IT"/>
          </a:p>
        </p:txBody>
      </p:sp>
      <p:sp>
        <p:nvSpPr>
          <p:cNvPr id="29699" name="Rectangle 2">
            <a:extLst>
              <a:ext uri="{FF2B5EF4-FFF2-40B4-BE49-F238E27FC236}">
                <a16:creationId xmlns:a16="http://schemas.microsoft.com/office/drawing/2014/main" id="{D92C4383-1FD8-4D92-88BC-E9B9F268E5D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8EACDB6-E641-418D-BC2C-88ADF7206F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t>La vecchia interpretazione era stata data sulla base degli anfibi attuali. La forma delle ossa non era distorta ma rappresentava proprio una colonna vertebrale molto più regionalizzata. Anche l’orecchio si è dimostrato più specializzato.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2083BBD7-987E-47E9-9988-B0FABD6C15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25D949-8437-423C-8EC8-5AC9A6C275D4}" type="slidenum">
              <a:rPr lang="it-IT" altLang="it-IT" smtClean="0"/>
              <a:pPr>
                <a:spcBef>
                  <a:spcPct val="0"/>
                </a:spcBef>
              </a:pPr>
              <a:t>22</a:t>
            </a:fld>
            <a:endParaRPr lang="it-IT" altLang="it-IT"/>
          </a:p>
        </p:txBody>
      </p:sp>
      <p:sp>
        <p:nvSpPr>
          <p:cNvPr id="32771" name="Rectangle 2">
            <a:extLst>
              <a:ext uri="{FF2B5EF4-FFF2-40B4-BE49-F238E27FC236}">
                <a16:creationId xmlns:a16="http://schemas.microsoft.com/office/drawing/2014/main" id="{E1B4BEB3-458D-457F-869A-38F5CA6D9B1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BFE71CDC-4746-4A7D-9193-C996DCAC04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FA8D807C-B2D7-46F5-B88A-AC28C5DAAA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6BF553-2D1A-46A6-8A8A-F1404B47A790}" type="slidenum">
              <a:rPr lang="it-IT" altLang="it-IT" smtClean="0"/>
              <a:pPr>
                <a:spcBef>
                  <a:spcPct val="0"/>
                </a:spcBef>
              </a:pPr>
              <a:t>48</a:t>
            </a:fld>
            <a:endParaRPr lang="it-IT" altLang="it-IT"/>
          </a:p>
        </p:txBody>
      </p:sp>
      <p:sp>
        <p:nvSpPr>
          <p:cNvPr id="69635" name="Rectangle 2">
            <a:extLst>
              <a:ext uri="{FF2B5EF4-FFF2-40B4-BE49-F238E27FC236}">
                <a16:creationId xmlns:a16="http://schemas.microsoft.com/office/drawing/2014/main" id="{0B21F790-B9DA-4AE8-8691-7FEE01DDA9CE}"/>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B6A98951-C99F-408F-BB02-12DEC1AF3B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954D8B0-B58D-4B0E-9B0A-166B4DD07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D63A36-9FFC-4B31-84CC-F093C7CCCB44}" type="slidenum">
              <a:rPr lang="it-IT" altLang="it-IT" smtClean="0"/>
              <a:pPr>
                <a:spcBef>
                  <a:spcPct val="0"/>
                </a:spcBef>
              </a:pPr>
              <a:t>74</a:t>
            </a:fld>
            <a:endParaRPr lang="it-IT" altLang="it-IT"/>
          </a:p>
        </p:txBody>
      </p:sp>
      <p:sp>
        <p:nvSpPr>
          <p:cNvPr id="98307" name="Rectangle 2">
            <a:extLst>
              <a:ext uri="{FF2B5EF4-FFF2-40B4-BE49-F238E27FC236}">
                <a16:creationId xmlns:a16="http://schemas.microsoft.com/office/drawing/2014/main" id="{14E70193-E81E-4899-A233-6F17783211BF}"/>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62D7A7BD-B75F-485F-B3F0-B45BE69B4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dirty="0"/>
              <a:t>The placement of </a:t>
            </a:r>
            <a:r>
              <a:rPr lang="it-IT" altLang="it-IT" dirty="0" err="1"/>
              <a:t>hemichordates</a:t>
            </a:r>
            <a:r>
              <a:rPr lang="it-IT" altLang="it-IT" dirty="0"/>
              <a:t> </a:t>
            </a:r>
            <a:r>
              <a:rPr lang="it-IT" altLang="it-IT" dirty="0" err="1"/>
              <a:t>as</a:t>
            </a:r>
            <a:r>
              <a:rPr lang="it-IT" altLang="it-IT" dirty="0"/>
              <a:t> a </a:t>
            </a:r>
            <a:r>
              <a:rPr lang="it-IT" altLang="it-IT" dirty="0" err="1"/>
              <a:t>sister</a:t>
            </a:r>
            <a:r>
              <a:rPr lang="it-IT" altLang="it-IT" dirty="0"/>
              <a:t> group of </a:t>
            </a:r>
            <a:r>
              <a:rPr lang="it-IT" altLang="it-IT" dirty="0" err="1"/>
              <a:t>echinoderms</a:t>
            </a:r>
            <a:r>
              <a:rPr lang="it-IT" altLang="it-IT" dirty="0"/>
              <a:t> impacts </a:t>
            </a:r>
            <a:r>
              <a:rPr lang="it-IT" altLang="it-IT" dirty="0" err="1"/>
              <a:t>our</a:t>
            </a:r>
            <a:r>
              <a:rPr lang="it-IT" altLang="it-IT" dirty="0"/>
              <a:t> </a:t>
            </a:r>
            <a:r>
              <a:rPr lang="it-IT" altLang="it-IT" dirty="0" err="1"/>
              <a:t>understanding</a:t>
            </a:r>
            <a:r>
              <a:rPr lang="it-IT" altLang="it-IT" dirty="0"/>
              <a:t> of </a:t>
            </a:r>
            <a:r>
              <a:rPr lang="it-IT" altLang="it-IT" dirty="0" err="1"/>
              <a:t>deuterostome</a:t>
            </a:r>
            <a:r>
              <a:rPr lang="it-IT" altLang="it-IT" dirty="0"/>
              <a:t> </a:t>
            </a:r>
            <a:r>
              <a:rPr lang="it-IT" altLang="it-IT" dirty="0" err="1"/>
              <a:t>origins</a:t>
            </a:r>
            <a:r>
              <a:rPr lang="it-IT" altLang="it-IT" dirty="0"/>
              <a:t>, </a:t>
            </a:r>
            <a:r>
              <a:rPr lang="it-IT" altLang="it-IT" dirty="0" err="1"/>
              <a:t>because</a:t>
            </a:r>
            <a:r>
              <a:rPr lang="it-IT" altLang="it-IT" dirty="0"/>
              <a:t> </a:t>
            </a:r>
            <a:r>
              <a:rPr lang="it-IT" altLang="it-IT" dirty="0" err="1"/>
              <a:t>this</a:t>
            </a:r>
            <a:r>
              <a:rPr lang="it-IT" altLang="it-IT" dirty="0"/>
              <a:t> </a:t>
            </a:r>
            <a:r>
              <a:rPr lang="it-IT" altLang="it-IT" dirty="0" err="1"/>
              <a:t>implies</a:t>
            </a:r>
            <a:r>
              <a:rPr lang="it-IT" altLang="it-IT" dirty="0"/>
              <a:t> </a:t>
            </a:r>
            <a:r>
              <a:rPr lang="it-IT" altLang="it-IT" dirty="0" err="1"/>
              <a:t>that</a:t>
            </a:r>
            <a:r>
              <a:rPr lang="it-IT" altLang="it-IT" dirty="0"/>
              <a:t> the last common </a:t>
            </a:r>
            <a:r>
              <a:rPr lang="it-IT" altLang="it-IT" dirty="0" err="1"/>
              <a:t>ancestor</a:t>
            </a:r>
            <a:r>
              <a:rPr lang="it-IT" altLang="it-IT" dirty="0"/>
              <a:t> of </a:t>
            </a:r>
            <a:r>
              <a:rPr lang="it-IT" altLang="it-IT" dirty="0" err="1"/>
              <a:t>all</a:t>
            </a:r>
            <a:r>
              <a:rPr lang="it-IT" altLang="it-IT" dirty="0"/>
              <a:t> </a:t>
            </a:r>
            <a:r>
              <a:rPr lang="it-IT" altLang="it-IT" dirty="0" err="1"/>
              <a:t>deuterostomes</a:t>
            </a:r>
            <a:r>
              <a:rPr lang="it-IT" altLang="it-IT" dirty="0"/>
              <a:t> </a:t>
            </a:r>
            <a:r>
              <a:rPr lang="it-IT" altLang="it-IT" dirty="0" err="1"/>
              <a:t>already</a:t>
            </a:r>
            <a:r>
              <a:rPr lang="it-IT" altLang="it-IT" dirty="0"/>
              <a:t> </a:t>
            </a:r>
            <a:r>
              <a:rPr lang="it-IT" altLang="it-IT" dirty="0" err="1"/>
              <a:t>had</a:t>
            </a:r>
            <a:r>
              <a:rPr lang="it-IT" altLang="it-IT" dirty="0"/>
              <a:t> gill </a:t>
            </a:r>
            <a:r>
              <a:rPr lang="it-IT" altLang="it-IT" dirty="0" err="1"/>
              <a:t>slits</a:t>
            </a:r>
            <a:r>
              <a:rPr lang="it-IT" altLang="it-IT" dirty="0"/>
              <a:t> and </a:t>
            </a:r>
            <a:r>
              <a:rPr lang="it-IT" altLang="it-IT" dirty="0" err="1"/>
              <a:t>that</a:t>
            </a:r>
            <a:r>
              <a:rPr lang="it-IT" altLang="it-IT" dirty="0"/>
              <a:t> </a:t>
            </a:r>
            <a:r>
              <a:rPr lang="it-IT" altLang="it-IT" dirty="0" err="1"/>
              <a:t>echinoderms</a:t>
            </a:r>
            <a:r>
              <a:rPr lang="it-IT" altLang="it-IT" dirty="0"/>
              <a:t> </a:t>
            </a:r>
            <a:r>
              <a:rPr lang="it-IT" altLang="it-IT" dirty="0" err="1"/>
              <a:t>have</a:t>
            </a:r>
            <a:r>
              <a:rPr lang="it-IT" altLang="it-IT" dirty="0"/>
              <a:t> </a:t>
            </a:r>
            <a:r>
              <a:rPr lang="it-IT" altLang="it-IT" dirty="0" err="1"/>
              <a:t>thus</a:t>
            </a:r>
            <a:r>
              <a:rPr lang="it-IT" altLang="it-IT" dirty="0"/>
              <a:t> </a:t>
            </a:r>
            <a:r>
              <a:rPr lang="it-IT" altLang="it-IT" dirty="0" err="1"/>
              <a:t>lost</a:t>
            </a:r>
            <a:r>
              <a:rPr lang="it-IT" altLang="it-IT" dirty="0"/>
              <a:t> </a:t>
            </a:r>
            <a:r>
              <a:rPr lang="it-IT" altLang="it-IT" dirty="0" err="1"/>
              <a:t>these</a:t>
            </a:r>
            <a:r>
              <a:rPr lang="it-IT" altLang="it-IT" dirty="0"/>
              <a:t> </a:t>
            </a:r>
            <a:r>
              <a:rPr lang="it-IT" altLang="it-IT" dirty="0" err="1"/>
              <a:t>during</a:t>
            </a:r>
            <a:r>
              <a:rPr lang="it-IT" altLang="it-IT" dirty="0"/>
              <a:t> the </a:t>
            </a:r>
            <a:r>
              <a:rPr lang="it-IT" altLang="it-IT" dirty="0" err="1"/>
              <a:t>evolution</a:t>
            </a:r>
            <a:r>
              <a:rPr lang="it-IT" altLang="it-IT" dirty="0"/>
              <a:t> of </a:t>
            </a:r>
            <a:r>
              <a:rPr lang="it-IT" altLang="it-IT" dirty="0" err="1"/>
              <a:t>their</a:t>
            </a:r>
            <a:r>
              <a:rPr lang="it-IT" altLang="it-IT" dirty="0"/>
              <a:t> </a:t>
            </a:r>
            <a:r>
              <a:rPr lang="it-IT" altLang="it-IT" dirty="0" err="1"/>
              <a:t>pentaradial</a:t>
            </a:r>
            <a:r>
              <a:rPr lang="it-IT" altLang="it-IT" dirty="0"/>
              <a:t> body plan.</a:t>
            </a:r>
          </a:p>
          <a:p>
            <a:pPr eaLnBrk="1" hangingPunct="1"/>
            <a:endParaRPr lang="it-IT" altLang="it-IT" dirty="0"/>
          </a:p>
          <a:p>
            <a:pPr eaLnBrk="1" hangingPunct="1"/>
            <a:r>
              <a:rPr lang="it-IT" altLang="it-IT" dirty="0"/>
              <a:t>Philippe et al. [24] </a:t>
            </a:r>
            <a:r>
              <a:rPr lang="it-IT" altLang="it-IT" dirty="0" err="1"/>
              <a:t>have</a:t>
            </a:r>
            <a:r>
              <a:rPr lang="it-IT" altLang="it-IT" dirty="0"/>
              <a:t> </a:t>
            </a:r>
            <a:r>
              <a:rPr lang="it-IT" altLang="it-IT" dirty="0" err="1"/>
              <a:t>recently</a:t>
            </a:r>
            <a:r>
              <a:rPr lang="it-IT" altLang="it-IT" dirty="0"/>
              <a:t> </a:t>
            </a:r>
            <a:r>
              <a:rPr lang="it-IT" altLang="it-IT" dirty="0" err="1"/>
              <a:t>challenged</a:t>
            </a:r>
            <a:r>
              <a:rPr lang="it-IT" altLang="it-IT" dirty="0"/>
              <a:t> the </a:t>
            </a:r>
            <a:r>
              <a:rPr lang="it-IT" altLang="it-IT" dirty="0" err="1"/>
              <a:t>current</a:t>
            </a:r>
            <a:r>
              <a:rPr lang="it-IT" altLang="it-IT" dirty="0"/>
              <a:t> </a:t>
            </a:r>
            <a:r>
              <a:rPr lang="it-IT" altLang="it-IT" dirty="0" err="1"/>
              <a:t>view</a:t>
            </a:r>
            <a:r>
              <a:rPr lang="it-IT" altLang="it-IT" dirty="0"/>
              <a:t> of </a:t>
            </a:r>
            <a:r>
              <a:rPr lang="it-IT" altLang="it-IT" dirty="0" err="1"/>
              <a:t>phylogenetic</a:t>
            </a:r>
            <a:r>
              <a:rPr lang="it-IT" altLang="it-IT" dirty="0"/>
              <a:t> </a:t>
            </a:r>
            <a:r>
              <a:rPr lang="it-IT" altLang="it-IT" dirty="0" err="1"/>
              <a:t>relationships</a:t>
            </a:r>
            <a:r>
              <a:rPr lang="it-IT" altLang="it-IT" dirty="0"/>
              <a:t> </a:t>
            </a:r>
            <a:r>
              <a:rPr lang="it-IT" altLang="it-IT" dirty="0" err="1"/>
              <a:t>among</a:t>
            </a:r>
            <a:r>
              <a:rPr lang="it-IT" altLang="it-IT" dirty="0"/>
              <a:t> </a:t>
            </a:r>
            <a:r>
              <a:rPr lang="it-IT" altLang="it-IT" dirty="0" err="1"/>
              <a:t>tunicates</a:t>
            </a:r>
            <a:r>
              <a:rPr lang="it-IT" altLang="it-IT" dirty="0"/>
              <a:t>, </a:t>
            </a:r>
            <a:r>
              <a:rPr lang="it-IT" altLang="it-IT" dirty="0" err="1"/>
              <a:t>cephalochordates</a:t>
            </a:r>
            <a:r>
              <a:rPr lang="it-IT" altLang="it-IT" dirty="0"/>
              <a:t> and </a:t>
            </a:r>
            <a:r>
              <a:rPr lang="it-IT" altLang="it-IT" dirty="0" err="1"/>
              <a:t>vertebrates</a:t>
            </a:r>
            <a:r>
              <a:rPr lang="it-IT" altLang="it-IT" dirty="0"/>
              <a:t> on the </a:t>
            </a:r>
            <a:r>
              <a:rPr lang="it-IT" altLang="it-IT" dirty="0" err="1"/>
              <a:t>basis</a:t>
            </a:r>
            <a:r>
              <a:rPr lang="it-IT" altLang="it-IT" dirty="0"/>
              <a:t> of a large </a:t>
            </a:r>
            <a:r>
              <a:rPr lang="it-IT" altLang="it-IT" dirty="0" err="1"/>
              <a:t>molecular</a:t>
            </a:r>
            <a:r>
              <a:rPr lang="it-IT" altLang="it-IT" dirty="0"/>
              <a:t> data set from 146 </a:t>
            </a:r>
            <a:r>
              <a:rPr lang="it-IT" altLang="it-IT" dirty="0" err="1"/>
              <a:t>genes</a:t>
            </a:r>
            <a:r>
              <a:rPr lang="it-IT" altLang="it-IT" dirty="0"/>
              <a:t> from 35 </a:t>
            </a:r>
            <a:r>
              <a:rPr lang="it-IT" altLang="it-IT" dirty="0" err="1"/>
              <a:t>different</a:t>
            </a:r>
            <a:r>
              <a:rPr lang="it-IT" altLang="it-IT" dirty="0"/>
              <a:t> </a:t>
            </a:r>
            <a:r>
              <a:rPr lang="it-IT" altLang="it-IT" dirty="0" err="1"/>
              <a:t>species</a:t>
            </a:r>
            <a:r>
              <a:rPr lang="it-IT" altLang="it-IT" dirty="0"/>
              <a:t>, </a:t>
            </a:r>
            <a:r>
              <a:rPr lang="it-IT" altLang="it-IT" dirty="0" err="1"/>
              <a:t>including</a:t>
            </a:r>
            <a:r>
              <a:rPr lang="it-IT" altLang="it-IT" dirty="0"/>
              <a:t> </a:t>
            </a:r>
            <a:r>
              <a:rPr lang="it-IT" altLang="it-IT" dirty="0" err="1"/>
              <a:t>five</a:t>
            </a:r>
            <a:r>
              <a:rPr lang="it-IT" altLang="it-IT" dirty="0"/>
              <a:t> </a:t>
            </a:r>
            <a:r>
              <a:rPr lang="it-IT" altLang="it-IT" dirty="0" err="1"/>
              <a:t>deuterostomes</a:t>
            </a:r>
            <a:r>
              <a:rPr lang="it-IT" altLang="it-IT" dirty="0"/>
              <a:t>. The </a:t>
            </a:r>
            <a:r>
              <a:rPr lang="it-IT" altLang="it-IT" dirty="0" err="1"/>
              <a:t>authors</a:t>
            </a:r>
            <a:r>
              <a:rPr lang="it-IT" altLang="it-IT" dirty="0"/>
              <a:t> </a:t>
            </a:r>
            <a:r>
              <a:rPr lang="it-IT" altLang="it-IT" dirty="0" err="1"/>
              <a:t>found</a:t>
            </a:r>
            <a:r>
              <a:rPr lang="it-IT" altLang="it-IT" dirty="0"/>
              <a:t> </a:t>
            </a:r>
            <a:r>
              <a:rPr lang="it-IT" altLang="it-IT" dirty="0" err="1"/>
              <a:t>that</a:t>
            </a:r>
            <a:r>
              <a:rPr lang="it-IT" altLang="it-IT" dirty="0"/>
              <a:t>, </a:t>
            </a:r>
            <a:r>
              <a:rPr lang="it-IT" altLang="it-IT" dirty="0" err="1"/>
              <a:t>within</a:t>
            </a:r>
            <a:r>
              <a:rPr lang="it-IT" altLang="it-IT" dirty="0"/>
              <a:t> </a:t>
            </a:r>
            <a:r>
              <a:rPr lang="it-IT" altLang="it-IT" dirty="0" err="1"/>
              <a:t>chordates</a:t>
            </a:r>
            <a:r>
              <a:rPr lang="it-IT" altLang="it-IT" dirty="0"/>
              <a:t>, </a:t>
            </a:r>
            <a:r>
              <a:rPr lang="it-IT" altLang="it-IT" dirty="0" err="1"/>
              <a:t>tunicates</a:t>
            </a:r>
            <a:r>
              <a:rPr lang="it-IT" altLang="it-IT" dirty="0"/>
              <a:t>, </a:t>
            </a:r>
            <a:r>
              <a:rPr lang="it-IT" altLang="it-IT" dirty="0" err="1"/>
              <a:t>not</a:t>
            </a:r>
            <a:r>
              <a:rPr lang="it-IT" altLang="it-IT" dirty="0"/>
              <a:t> </a:t>
            </a:r>
            <a:r>
              <a:rPr lang="it-IT" altLang="it-IT" dirty="0" err="1"/>
              <a:t>cephalochordates</a:t>
            </a:r>
            <a:r>
              <a:rPr lang="it-IT" altLang="it-IT" dirty="0"/>
              <a:t>, </a:t>
            </a:r>
            <a:r>
              <a:rPr lang="it-IT" altLang="it-IT" dirty="0" err="1"/>
              <a:t>grouped</a:t>
            </a:r>
            <a:r>
              <a:rPr lang="it-IT" altLang="it-IT" dirty="0"/>
              <a:t> with </a:t>
            </a:r>
            <a:r>
              <a:rPr lang="it-IT" altLang="it-IT" dirty="0" err="1"/>
              <a:t>vertebrates</a:t>
            </a:r>
            <a:r>
              <a:rPr lang="it-IT" altLang="it-IT"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FA1889B8-EEF2-41C9-A139-9F21123AC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1355B1-3850-4467-841A-740E4D3B456E}" type="slidenum">
              <a:rPr lang="it-IT" altLang="it-IT" smtClean="0"/>
              <a:pPr>
                <a:spcBef>
                  <a:spcPct val="0"/>
                </a:spcBef>
              </a:pPr>
              <a:t>75</a:t>
            </a:fld>
            <a:endParaRPr lang="it-IT" altLang="it-IT"/>
          </a:p>
        </p:txBody>
      </p:sp>
      <p:sp>
        <p:nvSpPr>
          <p:cNvPr id="100355" name="Rectangle 2">
            <a:extLst>
              <a:ext uri="{FF2B5EF4-FFF2-40B4-BE49-F238E27FC236}">
                <a16:creationId xmlns:a16="http://schemas.microsoft.com/office/drawing/2014/main" id="{8B3E07E3-320F-4395-9E31-1570C3D9F44D}"/>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04D72D9-3B1B-47B2-9FDE-EE908950E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a:p>
            <a:pPr eaLnBrk="1" hangingPunct="1"/>
            <a:r>
              <a:rPr lang="it-IT" altLang="it-IT"/>
              <a:t>implications of this phylogenetic alteration within the chordates in the light of recent morphological observations in tunicates: Jeffery et al. [27] have described an ascidian tunicate, Ecteinascidia turbinata, which has a migratory cell population resembling vertebrate neural crest cells [28]. This cell population emerges from near the neural tube, migrates through the body, and differentiates into pigment cells, a cell lineage that in vertebrates is a neural crest derivative. These results give rise to interesting evolutionary speculations, particularly because, in cephalochordates, no migratory neural crest-like cells have so far been found [29,30].</a:t>
            </a:r>
          </a:p>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514350" y="2840038"/>
            <a:ext cx="5829300" cy="1960562"/>
          </a:xfrm>
        </p:spPr>
        <p:txBody>
          <a:bodyPr/>
          <a:lstStyle/>
          <a:p>
            <a:r>
              <a:rPr lang="it-IT"/>
              <a:t>Fare clic per modificare lo stile del titolo</a:t>
            </a:r>
          </a:p>
        </p:txBody>
      </p:sp>
      <p:sp>
        <p:nvSpPr>
          <p:cNvPr id="3" name="Sottotitolo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98B19D2-DD27-4DCD-9101-5124B5E8302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B4E108A-C7BB-4F08-B318-8672820DA04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4760D81-45A9-44CC-930F-98CEF2958426}"/>
              </a:ext>
            </a:extLst>
          </p:cNvPr>
          <p:cNvSpPr>
            <a:spLocks noGrp="1" noChangeArrowheads="1"/>
          </p:cNvSpPr>
          <p:nvPr>
            <p:ph type="sldNum" sz="quarter" idx="12"/>
          </p:nvPr>
        </p:nvSpPr>
        <p:spPr>
          <a:ln/>
        </p:spPr>
        <p:txBody>
          <a:bodyPr/>
          <a:lstStyle>
            <a:lvl1pPr>
              <a:defRPr/>
            </a:lvl1pPr>
          </a:lstStyle>
          <a:p>
            <a:pPr>
              <a:defRPr/>
            </a:pPr>
            <a:fld id="{5256278B-C8BB-4C42-80A9-58CC51EDE8E4}" type="slidenum">
              <a:rPr lang="it-IT" altLang="it-IT"/>
              <a:pPr>
                <a:defRPr/>
              </a:pPr>
              <a:t>‹N›</a:t>
            </a:fld>
            <a:endParaRPr lang="it-IT" altLang="it-IT"/>
          </a:p>
        </p:txBody>
      </p:sp>
    </p:spTree>
    <p:extLst>
      <p:ext uri="{BB962C8B-B14F-4D97-AF65-F5344CB8AC3E}">
        <p14:creationId xmlns:p14="http://schemas.microsoft.com/office/powerpoint/2010/main" val="236544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E99CBC3-94AA-431E-8801-2556A8F623F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126C7D1-F176-43B9-A5F0-8C010FC873A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19C7A1B-7080-4759-A33B-34FCB6C14C9A}"/>
              </a:ext>
            </a:extLst>
          </p:cNvPr>
          <p:cNvSpPr>
            <a:spLocks noGrp="1" noChangeArrowheads="1"/>
          </p:cNvSpPr>
          <p:nvPr>
            <p:ph type="sldNum" sz="quarter" idx="12"/>
          </p:nvPr>
        </p:nvSpPr>
        <p:spPr>
          <a:ln/>
        </p:spPr>
        <p:txBody>
          <a:bodyPr/>
          <a:lstStyle>
            <a:lvl1pPr>
              <a:defRPr/>
            </a:lvl1pPr>
          </a:lstStyle>
          <a:p>
            <a:pPr>
              <a:defRPr/>
            </a:pPr>
            <a:fld id="{F6E9F95E-9085-4508-BBCB-293870EA7193}" type="slidenum">
              <a:rPr lang="it-IT" altLang="it-IT"/>
              <a:pPr>
                <a:defRPr/>
              </a:pPr>
              <a:t>‹N›</a:t>
            </a:fld>
            <a:endParaRPr lang="it-IT" altLang="it-IT"/>
          </a:p>
        </p:txBody>
      </p:sp>
    </p:spTree>
    <p:extLst>
      <p:ext uri="{BB962C8B-B14F-4D97-AF65-F5344CB8AC3E}">
        <p14:creationId xmlns:p14="http://schemas.microsoft.com/office/powerpoint/2010/main" val="280453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4886325" y="812800"/>
            <a:ext cx="1457325" cy="7315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14350" y="812800"/>
            <a:ext cx="4219575" cy="7315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B5351A4-2E5C-46F8-A590-5876BBE06E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7F8F9B9-A1AC-4A00-977D-C0FE5031A79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6A2BC01-AE99-4722-BE7C-8EFC5B269040}"/>
              </a:ext>
            </a:extLst>
          </p:cNvPr>
          <p:cNvSpPr>
            <a:spLocks noGrp="1" noChangeArrowheads="1"/>
          </p:cNvSpPr>
          <p:nvPr>
            <p:ph type="sldNum" sz="quarter" idx="12"/>
          </p:nvPr>
        </p:nvSpPr>
        <p:spPr>
          <a:ln/>
        </p:spPr>
        <p:txBody>
          <a:bodyPr/>
          <a:lstStyle>
            <a:lvl1pPr>
              <a:defRPr/>
            </a:lvl1pPr>
          </a:lstStyle>
          <a:p>
            <a:pPr>
              <a:defRPr/>
            </a:pPr>
            <a:fld id="{CDC480D6-371A-4267-A0C8-AA7713BF0F86}" type="slidenum">
              <a:rPr lang="it-IT" altLang="it-IT"/>
              <a:pPr>
                <a:defRPr/>
              </a:pPr>
              <a:t>‹N›</a:t>
            </a:fld>
            <a:endParaRPr lang="it-IT" altLang="it-IT"/>
          </a:p>
        </p:txBody>
      </p:sp>
    </p:spTree>
    <p:extLst>
      <p:ext uri="{BB962C8B-B14F-4D97-AF65-F5344CB8AC3E}">
        <p14:creationId xmlns:p14="http://schemas.microsoft.com/office/powerpoint/2010/main" val="83647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514350" y="812800"/>
            <a:ext cx="5829300" cy="1524000"/>
          </a:xfrm>
        </p:spPr>
        <p:txBody>
          <a:bodyPr/>
          <a:lstStyle/>
          <a:p>
            <a:r>
              <a:rPr lang="it-IT"/>
              <a:t>Fare clic per modificare lo stile del titolo</a:t>
            </a:r>
          </a:p>
        </p:txBody>
      </p:sp>
      <p:sp>
        <p:nvSpPr>
          <p:cNvPr id="3" name="Segnaposto contenuto 2"/>
          <p:cNvSpPr>
            <a:spLocks noGrp="1"/>
          </p:cNvSpPr>
          <p:nvPr>
            <p:ph sz="half" idx="1"/>
          </p:nvPr>
        </p:nvSpPr>
        <p:spPr>
          <a:xfrm>
            <a:off x="514350" y="2641600"/>
            <a:ext cx="283845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3505200" y="2641600"/>
            <a:ext cx="2838450" cy="2667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3505200" y="5461000"/>
            <a:ext cx="2838450" cy="2667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AA64F21E-6C92-40A0-BE1B-F5C14C0A2420}"/>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F5C5E40F-20D1-415F-845B-99F1192FA45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BD42BC17-CE2D-43D4-BC8C-D372E294C335}"/>
              </a:ext>
            </a:extLst>
          </p:cNvPr>
          <p:cNvSpPr>
            <a:spLocks noGrp="1" noChangeArrowheads="1"/>
          </p:cNvSpPr>
          <p:nvPr>
            <p:ph type="sldNum" sz="quarter" idx="12"/>
          </p:nvPr>
        </p:nvSpPr>
        <p:spPr>
          <a:ln/>
        </p:spPr>
        <p:txBody>
          <a:bodyPr/>
          <a:lstStyle>
            <a:lvl1pPr>
              <a:defRPr/>
            </a:lvl1pPr>
          </a:lstStyle>
          <a:p>
            <a:pPr>
              <a:defRPr/>
            </a:pPr>
            <a:fld id="{895407BB-ADC8-4CAB-BE65-5765A3E844E0}" type="slidenum">
              <a:rPr lang="it-IT" altLang="it-IT"/>
              <a:pPr>
                <a:defRPr/>
              </a:pPr>
              <a:t>‹N›</a:t>
            </a:fld>
            <a:endParaRPr lang="it-IT" altLang="it-IT"/>
          </a:p>
        </p:txBody>
      </p:sp>
    </p:spTree>
    <p:extLst>
      <p:ext uri="{BB962C8B-B14F-4D97-AF65-F5344CB8AC3E}">
        <p14:creationId xmlns:p14="http://schemas.microsoft.com/office/powerpoint/2010/main" val="2610123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514350" y="812800"/>
            <a:ext cx="5829300" cy="731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E73264B4-7F46-4A13-82F4-345A97CC97DF}"/>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9BA06DA-6EE7-4133-96B2-D5C11B0DF42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EACE59A9-04AD-473B-80C3-98A117A53A35}"/>
              </a:ext>
            </a:extLst>
          </p:cNvPr>
          <p:cNvSpPr>
            <a:spLocks noGrp="1" noChangeArrowheads="1"/>
          </p:cNvSpPr>
          <p:nvPr>
            <p:ph type="sldNum" sz="quarter" idx="12"/>
          </p:nvPr>
        </p:nvSpPr>
        <p:spPr>
          <a:ln/>
        </p:spPr>
        <p:txBody>
          <a:bodyPr/>
          <a:lstStyle>
            <a:lvl1pPr>
              <a:defRPr/>
            </a:lvl1pPr>
          </a:lstStyle>
          <a:p>
            <a:pPr>
              <a:defRPr/>
            </a:pPr>
            <a:fld id="{0B271F33-9184-4E40-94EE-E4ED14772E8C}" type="slidenum">
              <a:rPr lang="it-IT" altLang="it-IT"/>
              <a:pPr>
                <a:defRPr/>
              </a:pPr>
              <a:t>‹N›</a:t>
            </a:fld>
            <a:endParaRPr lang="it-IT" altLang="it-IT"/>
          </a:p>
        </p:txBody>
      </p:sp>
    </p:spTree>
    <p:extLst>
      <p:ext uri="{BB962C8B-B14F-4D97-AF65-F5344CB8AC3E}">
        <p14:creationId xmlns:p14="http://schemas.microsoft.com/office/powerpoint/2010/main" val="383279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71CF6E0-ABBE-4855-B238-8E92EAD4A03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048B8CE-2C92-4870-BE23-BE360ACB00F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D76B011-BF2A-455C-8FDC-1EDC53B6C02A}"/>
              </a:ext>
            </a:extLst>
          </p:cNvPr>
          <p:cNvSpPr>
            <a:spLocks noGrp="1" noChangeArrowheads="1"/>
          </p:cNvSpPr>
          <p:nvPr>
            <p:ph type="sldNum" sz="quarter" idx="12"/>
          </p:nvPr>
        </p:nvSpPr>
        <p:spPr>
          <a:ln/>
        </p:spPr>
        <p:txBody>
          <a:bodyPr/>
          <a:lstStyle>
            <a:lvl1pPr>
              <a:defRPr/>
            </a:lvl1pPr>
          </a:lstStyle>
          <a:p>
            <a:pPr>
              <a:defRPr/>
            </a:pPr>
            <a:fld id="{A1701FCD-5A75-482F-AEB2-4D5E2FE7FE7F}" type="slidenum">
              <a:rPr lang="it-IT" altLang="it-IT"/>
              <a:pPr>
                <a:defRPr/>
              </a:pPr>
              <a:t>‹N›</a:t>
            </a:fld>
            <a:endParaRPr lang="it-IT" altLang="it-IT"/>
          </a:p>
        </p:txBody>
      </p:sp>
    </p:spTree>
    <p:extLst>
      <p:ext uri="{BB962C8B-B14F-4D97-AF65-F5344CB8AC3E}">
        <p14:creationId xmlns:p14="http://schemas.microsoft.com/office/powerpoint/2010/main" val="165815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41338" y="5875338"/>
            <a:ext cx="5829300" cy="1816100"/>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8AB61F97-B447-4A19-8357-2395F648264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352A536-D3A9-4129-80F1-7799FD3BC36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189EFCB-5F4D-4E4A-91EB-3BF000AFF39A}"/>
              </a:ext>
            </a:extLst>
          </p:cNvPr>
          <p:cNvSpPr>
            <a:spLocks noGrp="1" noChangeArrowheads="1"/>
          </p:cNvSpPr>
          <p:nvPr>
            <p:ph type="sldNum" sz="quarter" idx="12"/>
          </p:nvPr>
        </p:nvSpPr>
        <p:spPr>
          <a:ln/>
        </p:spPr>
        <p:txBody>
          <a:bodyPr/>
          <a:lstStyle>
            <a:lvl1pPr>
              <a:defRPr/>
            </a:lvl1pPr>
          </a:lstStyle>
          <a:p>
            <a:pPr>
              <a:defRPr/>
            </a:pPr>
            <a:fld id="{0CEA1A02-EA42-4E6D-8508-A1EAF69B9DB0}" type="slidenum">
              <a:rPr lang="it-IT" altLang="it-IT"/>
              <a:pPr>
                <a:defRPr/>
              </a:pPr>
              <a:t>‹N›</a:t>
            </a:fld>
            <a:endParaRPr lang="it-IT" altLang="it-IT"/>
          </a:p>
        </p:txBody>
      </p:sp>
    </p:spTree>
    <p:extLst>
      <p:ext uri="{BB962C8B-B14F-4D97-AF65-F5344CB8AC3E}">
        <p14:creationId xmlns:p14="http://schemas.microsoft.com/office/powerpoint/2010/main" val="13648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14350" y="26416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3505200" y="26416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5769F24-813F-46D5-A929-0AD55CD57E4A}"/>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FD9878-85F8-4430-A9CF-EE9FEA10664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BCD3B52-3625-4F79-9600-A9468C8C3D39}"/>
              </a:ext>
            </a:extLst>
          </p:cNvPr>
          <p:cNvSpPr>
            <a:spLocks noGrp="1" noChangeArrowheads="1"/>
          </p:cNvSpPr>
          <p:nvPr>
            <p:ph type="sldNum" sz="quarter" idx="12"/>
          </p:nvPr>
        </p:nvSpPr>
        <p:spPr>
          <a:ln/>
        </p:spPr>
        <p:txBody>
          <a:bodyPr/>
          <a:lstStyle>
            <a:lvl1pPr>
              <a:defRPr/>
            </a:lvl1pPr>
          </a:lstStyle>
          <a:p>
            <a:pPr>
              <a:defRPr/>
            </a:pPr>
            <a:fld id="{59C1BDEC-9233-4E8E-9CA6-66CF9C8B9F64}" type="slidenum">
              <a:rPr lang="it-IT" altLang="it-IT"/>
              <a:pPr>
                <a:defRPr/>
              </a:pPr>
              <a:t>‹N›</a:t>
            </a:fld>
            <a:endParaRPr lang="it-IT" altLang="it-IT"/>
          </a:p>
        </p:txBody>
      </p:sp>
    </p:spTree>
    <p:extLst>
      <p:ext uri="{BB962C8B-B14F-4D97-AF65-F5344CB8AC3E}">
        <p14:creationId xmlns:p14="http://schemas.microsoft.com/office/powerpoint/2010/main" val="280739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42900" y="366713"/>
            <a:ext cx="6172200" cy="1524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D7102B1D-A141-4693-872B-2D840DD2E8A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895709D5-74E2-4D4D-89EC-692C8676BA7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1812F4C-ED7A-4578-A38B-D52111DC45D3}"/>
              </a:ext>
            </a:extLst>
          </p:cNvPr>
          <p:cNvSpPr>
            <a:spLocks noGrp="1" noChangeArrowheads="1"/>
          </p:cNvSpPr>
          <p:nvPr>
            <p:ph type="sldNum" sz="quarter" idx="12"/>
          </p:nvPr>
        </p:nvSpPr>
        <p:spPr>
          <a:ln/>
        </p:spPr>
        <p:txBody>
          <a:bodyPr/>
          <a:lstStyle>
            <a:lvl1pPr>
              <a:defRPr/>
            </a:lvl1pPr>
          </a:lstStyle>
          <a:p>
            <a:pPr>
              <a:defRPr/>
            </a:pPr>
            <a:fld id="{EB9494B3-4E82-4C68-A893-1B44241C5E80}" type="slidenum">
              <a:rPr lang="it-IT" altLang="it-IT"/>
              <a:pPr>
                <a:defRPr/>
              </a:pPr>
              <a:t>‹N›</a:t>
            </a:fld>
            <a:endParaRPr lang="it-IT" altLang="it-IT"/>
          </a:p>
        </p:txBody>
      </p:sp>
    </p:spTree>
    <p:extLst>
      <p:ext uri="{BB962C8B-B14F-4D97-AF65-F5344CB8AC3E}">
        <p14:creationId xmlns:p14="http://schemas.microsoft.com/office/powerpoint/2010/main" val="360894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EDB8B52E-AC6E-437B-AC42-E2AEB676CD1F}"/>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E7A0C36-8619-43D4-9AAD-AD4A2DBB1AB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D2D5638-2EC6-481B-BCF3-68348E084DC6}"/>
              </a:ext>
            </a:extLst>
          </p:cNvPr>
          <p:cNvSpPr>
            <a:spLocks noGrp="1" noChangeArrowheads="1"/>
          </p:cNvSpPr>
          <p:nvPr>
            <p:ph type="sldNum" sz="quarter" idx="12"/>
          </p:nvPr>
        </p:nvSpPr>
        <p:spPr>
          <a:ln/>
        </p:spPr>
        <p:txBody>
          <a:bodyPr/>
          <a:lstStyle>
            <a:lvl1pPr>
              <a:defRPr/>
            </a:lvl1pPr>
          </a:lstStyle>
          <a:p>
            <a:pPr>
              <a:defRPr/>
            </a:pPr>
            <a:fld id="{E388B8F2-AA8D-4B1E-B481-55864AD98F12}" type="slidenum">
              <a:rPr lang="it-IT" altLang="it-IT"/>
              <a:pPr>
                <a:defRPr/>
              </a:pPr>
              <a:t>‹N›</a:t>
            </a:fld>
            <a:endParaRPr lang="it-IT" altLang="it-IT"/>
          </a:p>
        </p:txBody>
      </p:sp>
    </p:spTree>
    <p:extLst>
      <p:ext uri="{BB962C8B-B14F-4D97-AF65-F5344CB8AC3E}">
        <p14:creationId xmlns:p14="http://schemas.microsoft.com/office/powerpoint/2010/main" val="222540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ABD382-253B-467A-80BA-112C4D695D20}"/>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587BE04E-349D-4A46-AC5A-7CB87842DDB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AF2D88FE-6CA2-4F9E-A70D-C8357DC52E4C}"/>
              </a:ext>
            </a:extLst>
          </p:cNvPr>
          <p:cNvSpPr>
            <a:spLocks noGrp="1" noChangeArrowheads="1"/>
          </p:cNvSpPr>
          <p:nvPr>
            <p:ph type="sldNum" sz="quarter" idx="12"/>
          </p:nvPr>
        </p:nvSpPr>
        <p:spPr>
          <a:ln/>
        </p:spPr>
        <p:txBody>
          <a:bodyPr/>
          <a:lstStyle>
            <a:lvl1pPr>
              <a:defRPr/>
            </a:lvl1pPr>
          </a:lstStyle>
          <a:p>
            <a:pPr>
              <a:defRPr/>
            </a:pPr>
            <a:fld id="{3D9E9CAD-BF8E-4294-9959-4878BD8A2A56}" type="slidenum">
              <a:rPr lang="it-IT" altLang="it-IT"/>
              <a:pPr>
                <a:defRPr/>
              </a:pPr>
              <a:t>‹N›</a:t>
            </a:fld>
            <a:endParaRPr lang="it-IT" altLang="it-IT"/>
          </a:p>
        </p:txBody>
      </p:sp>
    </p:spTree>
    <p:extLst>
      <p:ext uri="{BB962C8B-B14F-4D97-AF65-F5344CB8AC3E}">
        <p14:creationId xmlns:p14="http://schemas.microsoft.com/office/powerpoint/2010/main" val="129725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42900" y="363538"/>
            <a:ext cx="2255838" cy="154940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73559743-D1FB-46DD-9BCF-D884933E517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B2A1BA9-E6FC-4955-8C4E-858BF55AF2B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8FB3D19-E8B6-44F8-ADB6-CFF0C97305B8}"/>
              </a:ext>
            </a:extLst>
          </p:cNvPr>
          <p:cNvSpPr>
            <a:spLocks noGrp="1" noChangeArrowheads="1"/>
          </p:cNvSpPr>
          <p:nvPr>
            <p:ph type="sldNum" sz="quarter" idx="12"/>
          </p:nvPr>
        </p:nvSpPr>
        <p:spPr>
          <a:ln/>
        </p:spPr>
        <p:txBody>
          <a:bodyPr/>
          <a:lstStyle>
            <a:lvl1pPr>
              <a:defRPr/>
            </a:lvl1pPr>
          </a:lstStyle>
          <a:p>
            <a:pPr>
              <a:defRPr/>
            </a:pPr>
            <a:fld id="{17455E35-63DC-476E-80DB-A30F2EBAA682}" type="slidenum">
              <a:rPr lang="it-IT" altLang="it-IT"/>
              <a:pPr>
                <a:defRPr/>
              </a:pPr>
              <a:t>‹N›</a:t>
            </a:fld>
            <a:endParaRPr lang="it-IT" altLang="it-IT"/>
          </a:p>
        </p:txBody>
      </p:sp>
    </p:spTree>
    <p:extLst>
      <p:ext uri="{BB962C8B-B14F-4D97-AF65-F5344CB8AC3E}">
        <p14:creationId xmlns:p14="http://schemas.microsoft.com/office/powerpoint/2010/main" val="286251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344613" y="6400800"/>
            <a:ext cx="4114800" cy="755650"/>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E66A690-D389-43C8-913B-900CD12DD35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032209E-39F2-4897-8328-EFAC959CC4E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FD97F2B-2302-40D4-950D-E5105710C204}"/>
              </a:ext>
            </a:extLst>
          </p:cNvPr>
          <p:cNvSpPr>
            <a:spLocks noGrp="1" noChangeArrowheads="1"/>
          </p:cNvSpPr>
          <p:nvPr>
            <p:ph type="sldNum" sz="quarter" idx="12"/>
          </p:nvPr>
        </p:nvSpPr>
        <p:spPr>
          <a:ln/>
        </p:spPr>
        <p:txBody>
          <a:bodyPr/>
          <a:lstStyle>
            <a:lvl1pPr>
              <a:defRPr/>
            </a:lvl1pPr>
          </a:lstStyle>
          <a:p>
            <a:pPr>
              <a:defRPr/>
            </a:pPr>
            <a:fld id="{106D24C7-D77D-4231-B0D3-C91AFF92A8AB}" type="slidenum">
              <a:rPr lang="it-IT" altLang="it-IT"/>
              <a:pPr>
                <a:defRPr/>
              </a:pPr>
              <a:t>‹N›</a:t>
            </a:fld>
            <a:endParaRPr lang="it-IT" altLang="it-IT"/>
          </a:p>
        </p:txBody>
      </p:sp>
    </p:spTree>
    <p:extLst>
      <p:ext uri="{BB962C8B-B14F-4D97-AF65-F5344CB8AC3E}">
        <p14:creationId xmlns:p14="http://schemas.microsoft.com/office/powerpoint/2010/main" val="325452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A56F89-B296-47ED-8964-BD729F963249}"/>
              </a:ext>
            </a:extLst>
          </p:cNvPr>
          <p:cNvSpPr>
            <a:spLocks noGrp="1" noChangeArrowheads="1"/>
          </p:cNvSpPr>
          <p:nvPr>
            <p:ph type="title"/>
          </p:nvPr>
        </p:nvSpPr>
        <p:spPr bwMode="auto">
          <a:xfrm>
            <a:off x="514350" y="812800"/>
            <a:ext cx="5829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Rectangle 3">
            <a:extLst>
              <a:ext uri="{FF2B5EF4-FFF2-40B4-BE49-F238E27FC236}">
                <a16:creationId xmlns:a16="http://schemas.microsoft.com/office/drawing/2014/main" id="{475A0845-E26E-41E0-BF9A-3E416852D1A2}"/>
              </a:ext>
            </a:extLst>
          </p:cNvPr>
          <p:cNvSpPr>
            <a:spLocks noGrp="1" noChangeArrowheads="1"/>
          </p:cNvSpPr>
          <p:nvPr>
            <p:ph type="body" idx="1"/>
          </p:nvPr>
        </p:nvSpPr>
        <p:spPr bwMode="auto">
          <a:xfrm>
            <a:off x="514350" y="2641600"/>
            <a:ext cx="58293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D879A5C2-562A-49C3-B3BD-CFEA994AC15E}"/>
              </a:ext>
            </a:extLst>
          </p:cNvPr>
          <p:cNvSpPr>
            <a:spLocks noGrp="1" noChangeArrowheads="1"/>
          </p:cNvSpPr>
          <p:nvPr>
            <p:ph type="dt" sz="half" idx="2"/>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it-IT"/>
          </a:p>
        </p:txBody>
      </p:sp>
      <p:sp>
        <p:nvSpPr>
          <p:cNvPr id="1029" name="Rectangle 5">
            <a:extLst>
              <a:ext uri="{FF2B5EF4-FFF2-40B4-BE49-F238E27FC236}">
                <a16:creationId xmlns:a16="http://schemas.microsoft.com/office/drawing/2014/main" id="{81347162-E22E-4E1E-B852-88160C87B9C1}"/>
              </a:ext>
            </a:extLst>
          </p:cNvPr>
          <p:cNvSpPr>
            <a:spLocks noGrp="1" noChangeArrowheads="1"/>
          </p:cNvSpPr>
          <p:nvPr>
            <p:ph type="ftr" sz="quarter" idx="3"/>
          </p:nvPr>
        </p:nvSpPr>
        <p:spPr bwMode="auto">
          <a:xfrm>
            <a:off x="2343150" y="8331200"/>
            <a:ext cx="21717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it-IT"/>
          </a:p>
        </p:txBody>
      </p:sp>
      <p:sp>
        <p:nvSpPr>
          <p:cNvPr id="1030" name="Rectangle 6">
            <a:extLst>
              <a:ext uri="{FF2B5EF4-FFF2-40B4-BE49-F238E27FC236}">
                <a16:creationId xmlns:a16="http://schemas.microsoft.com/office/drawing/2014/main" id="{B9541933-0983-4D7B-ADC5-ED13A349FE42}"/>
              </a:ext>
            </a:extLst>
          </p:cNvPr>
          <p:cNvSpPr>
            <a:spLocks noGrp="1" noChangeArrowheads="1"/>
          </p:cNvSpPr>
          <p:nvPr>
            <p:ph type="sldNum" sz="quarter" idx="4"/>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F5C20F30-6A09-4F19-AA4D-48DE059C3BE6}"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2.wmf"/></Relationships>
</file>

<file path=ppt/slides/_rels/slide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9.wmf"/><Relationship Id="rId4" Type="http://schemas.openxmlformats.org/officeDocument/2006/relationships/image" Target="../media/image18.wmf"/></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ideo" Target="file:///C:\Documents%20and%20Settings\arvicanthis\Documenti\didattica\Anatomia%20Comparata%202\Lezioni%20e%20materiale%20in%20distribuzione\ac.avi" TargetMode="Externa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11/relationships/inkAction" Target="../ink/inkAction1.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0.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3.png"/><Relationship Id="rId5" Type="http://schemas.openxmlformats.org/officeDocument/2006/relationships/oleObject" Target="../embeddings/oleObject4.bin"/><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image" Target="../media/image62.png"/><Relationship Id="rId5" Type="http://schemas.openxmlformats.org/officeDocument/2006/relationships/oleObject" Target="../embeddings/oleObject5.bin"/><Relationship Id="rId4" Type="http://schemas.openxmlformats.org/officeDocument/2006/relationships/notesSlide" Target="../notesSlides/notesSlide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76.png"/><Relationship Id="rId5" Type="http://schemas.openxmlformats.org/officeDocument/2006/relationships/oleObject" Target="../embeddings/oleObject9.bin"/><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124.emf"/></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100.png"/><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06.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wmf"/></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21.wmf"/></Relationships>
</file>

<file path=ppt/slides/_rels/slide85.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95.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1DECE891-E3F0-45CF-A52C-5DFD9C48F7B6}"/>
              </a:ext>
            </a:extLst>
          </p:cNvPr>
          <p:cNvSpPr txBox="1">
            <a:spLocks noChangeArrowheads="1"/>
          </p:cNvSpPr>
          <p:nvPr/>
        </p:nvSpPr>
        <p:spPr bwMode="auto">
          <a:xfrm>
            <a:off x="419100" y="544513"/>
            <a:ext cx="610711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Comic Sans MS" panose="030F0702030302020204" pitchFamily="66" charset="0"/>
              </a:rPr>
              <a:t>Storia Evolutiva dei Vertebrati</a:t>
            </a:r>
            <a:endParaRPr lang="it-IT" altLang="it-IT" sz="2400">
              <a:latin typeface="Comic Sans MS" panose="030F0702030302020204" pitchFamily="66" charset="0"/>
            </a:endParaRPr>
          </a:p>
          <a:p>
            <a:pPr eaLnBrk="1" hangingPunct="1">
              <a:spcBef>
                <a:spcPct val="0"/>
              </a:spcBef>
              <a:buFontTx/>
              <a:buNone/>
            </a:pPr>
            <a:r>
              <a:rPr lang="it-IT" altLang="it-IT" sz="2400">
                <a:latin typeface="Comic Sans MS" panose="030F0702030302020204" pitchFamily="66" charset="0"/>
              </a:rPr>
              <a:t>(6 CFU) Ecobiologia</a:t>
            </a:r>
          </a:p>
        </p:txBody>
      </p:sp>
      <p:sp>
        <p:nvSpPr>
          <p:cNvPr id="4099" name="Text Box 5">
            <a:extLst>
              <a:ext uri="{FF2B5EF4-FFF2-40B4-BE49-F238E27FC236}">
                <a16:creationId xmlns:a16="http://schemas.microsoft.com/office/drawing/2014/main" id="{BA060A32-E7E7-4EC3-9CAC-48E07CE57DF5}"/>
              </a:ext>
            </a:extLst>
          </p:cNvPr>
          <p:cNvSpPr txBox="1">
            <a:spLocks noChangeArrowheads="1"/>
          </p:cNvSpPr>
          <p:nvPr/>
        </p:nvSpPr>
        <p:spPr bwMode="auto">
          <a:xfrm>
            <a:off x="1789113" y="1836738"/>
            <a:ext cx="31892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Riccardo Castiglia</a:t>
            </a:r>
          </a:p>
          <a:p>
            <a:pPr eaLnBrk="1" hangingPunct="1">
              <a:spcBef>
                <a:spcPct val="0"/>
              </a:spcBef>
              <a:buFontTx/>
              <a:buNone/>
            </a:pPr>
            <a:r>
              <a:rPr lang="it-IT" altLang="it-IT" sz="2400">
                <a:latin typeface="Comic Sans MS" panose="030F0702030302020204" pitchFamily="66" charset="0"/>
              </a:rPr>
              <a:t>castiglia@uniroma1.it</a:t>
            </a:r>
          </a:p>
        </p:txBody>
      </p:sp>
      <p:sp>
        <p:nvSpPr>
          <p:cNvPr id="4100" name="CasellaDiTesto 3">
            <a:extLst>
              <a:ext uri="{FF2B5EF4-FFF2-40B4-BE49-F238E27FC236}">
                <a16:creationId xmlns:a16="http://schemas.microsoft.com/office/drawing/2014/main" id="{5EA6A9E3-EBCE-4F2C-96E9-DD7267BDDBDA}"/>
              </a:ext>
            </a:extLst>
          </p:cNvPr>
          <p:cNvSpPr txBox="1">
            <a:spLocks noChangeArrowheads="1"/>
          </p:cNvSpPr>
          <p:nvPr/>
        </p:nvSpPr>
        <p:spPr bwMode="auto">
          <a:xfrm>
            <a:off x="406400" y="3163888"/>
            <a:ext cx="610711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latin typeface="Comic Sans MS" panose="030F0702030302020204" pitchFamily="66" charset="0"/>
              </a:rPr>
              <a:t>Obiettivi del corso: evoluzione dei vertebrati attraverso filogenesi molecolare, paleontologia e sviluppo.</a:t>
            </a:r>
          </a:p>
          <a:p>
            <a:pPr eaLnBrk="1" hangingPunct="1">
              <a:spcBef>
                <a:spcPct val="0"/>
              </a:spcBef>
              <a:buFontTx/>
              <a:buNone/>
            </a:pPr>
            <a:endParaRPr lang="it-IT" altLang="it-IT" sz="2400" dirty="0">
              <a:latin typeface="Comic Sans MS" panose="030F0702030302020204" pitchFamily="66" charset="0"/>
            </a:endParaRPr>
          </a:p>
          <a:p>
            <a:pPr eaLnBrk="1" hangingPunct="1">
              <a:spcBef>
                <a:spcPct val="0"/>
              </a:spcBef>
              <a:buFontTx/>
              <a:buNone/>
            </a:pPr>
            <a:r>
              <a:rPr lang="it-IT" altLang="it-IT" sz="2400" dirty="0">
                <a:latin typeface="Comic Sans MS" panose="030F0702030302020204" pitchFamily="66" charset="0"/>
              </a:rPr>
              <a:t>Materiale didattico: lezioni e libro</a:t>
            </a:r>
          </a:p>
          <a:p>
            <a:pPr eaLnBrk="1" hangingPunct="1">
              <a:spcBef>
                <a:spcPct val="0"/>
              </a:spcBef>
              <a:buFontTx/>
              <a:buNone/>
            </a:pPr>
            <a:endParaRPr lang="it-IT" altLang="it-IT" sz="2400" dirty="0">
              <a:latin typeface="Comic Sans MS" panose="030F0702030302020204" pitchFamily="66" charset="0"/>
            </a:endParaRPr>
          </a:p>
          <a:p>
            <a:pPr eaLnBrk="1" hangingPunct="1">
              <a:spcBef>
                <a:spcPct val="0"/>
              </a:spcBef>
              <a:buFontTx/>
              <a:buNone/>
            </a:pPr>
            <a:r>
              <a:rPr lang="it-IT" altLang="it-IT" sz="2400" dirty="0">
                <a:latin typeface="Comic Sans MS" panose="030F0702030302020204" pitchFamily="66" charset="0"/>
              </a:rPr>
              <a:t>Modalità di esame: </a:t>
            </a:r>
          </a:p>
          <a:p>
            <a:pPr marL="457200" indent="-457200" eaLnBrk="1" hangingPunct="1">
              <a:spcBef>
                <a:spcPct val="0"/>
              </a:spcBef>
              <a:buFontTx/>
              <a:buAutoNum type="arabicParenR"/>
            </a:pPr>
            <a:r>
              <a:rPr lang="it-IT" altLang="it-IT" sz="2400" dirty="0">
                <a:latin typeface="Comic Sans MS" panose="030F0702030302020204" pitchFamily="66" charset="0"/>
              </a:rPr>
              <a:t>orale con un argomento a scelta (approfondito)</a:t>
            </a:r>
          </a:p>
          <a:p>
            <a:pPr marL="457200" indent="-457200" eaLnBrk="1" hangingPunct="1">
              <a:spcBef>
                <a:spcPct val="0"/>
              </a:spcBef>
              <a:buFontTx/>
              <a:buAutoNum type="arabicParenR"/>
            </a:pPr>
            <a:r>
              <a:rPr lang="it-IT" altLang="it-IT" sz="2400" dirty="0">
                <a:latin typeface="Comic Sans MS" panose="030F0702030302020204" pitchFamily="66" charset="0"/>
              </a:rPr>
              <a:t>due argomenti non a scelta</a:t>
            </a:r>
          </a:p>
          <a:p>
            <a:pPr marL="457200" indent="-457200" eaLnBrk="1" hangingPunct="1">
              <a:spcBef>
                <a:spcPct val="0"/>
              </a:spcBef>
              <a:buFontTx/>
              <a:buAutoNum type="arabicParenR"/>
            </a:pPr>
            <a:r>
              <a:rPr lang="it-IT" altLang="it-IT" sz="2400" dirty="0">
                <a:latin typeface="Comic Sans MS" panose="030F0702030302020204" pitchFamily="66" charset="0"/>
              </a:rPr>
              <a:t>valutazione della «partecipazione».</a:t>
            </a:r>
          </a:p>
          <a:p>
            <a:pPr marL="457200" indent="-457200" eaLnBrk="1" hangingPunct="1">
              <a:spcBef>
                <a:spcPct val="0"/>
              </a:spcBef>
              <a:buFontTx/>
              <a:buAutoNum type="arabicParenR"/>
            </a:pPr>
            <a:endParaRPr lang="it-IT" altLang="it-IT" sz="2400" dirty="0">
              <a:latin typeface="Comic Sans MS" panose="030F0702030302020204" pitchFamily="66" charset="0"/>
            </a:endParaRPr>
          </a:p>
          <a:p>
            <a:pPr eaLnBrk="1" hangingPunct="1">
              <a:spcBef>
                <a:spcPct val="0"/>
              </a:spcBef>
              <a:buNone/>
            </a:pPr>
            <a:r>
              <a:rPr lang="it-IT" altLang="it-IT" sz="2400" dirty="0">
                <a:latin typeface="Comic Sans MS" panose="030F0702030302020204" pitchFamily="66" charset="0"/>
              </a:rPr>
              <a:t>…..convenevoli</a:t>
            </a:r>
          </a:p>
        </p:txBody>
      </p:sp>
    </p:spTree>
  </p:cSld>
  <p:clrMapOvr>
    <a:masterClrMapping/>
  </p:clrMapOvr>
  <p:transition spd="slow" advTm="332664"/>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intro2">
            <a:extLst>
              <a:ext uri="{FF2B5EF4-FFF2-40B4-BE49-F238E27FC236}">
                <a16:creationId xmlns:a16="http://schemas.microsoft.com/office/drawing/2014/main" id="{205B3E5A-3C0C-4441-B9DE-7AC79C0E9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0"/>
            <a:ext cx="58801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a:extLst>
              <a:ext uri="{FF2B5EF4-FFF2-40B4-BE49-F238E27FC236}">
                <a16:creationId xmlns:a16="http://schemas.microsoft.com/office/drawing/2014/main" id="{6B635E93-9447-4835-8A72-7C151BCED855}"/>
              </a:ext>
            </a:extLst>
          </p:cNvPr>
          <p:cNvSpPr txBox="1">
            <a:spLocks noChangeArrowheads="1"/>
          </p:cNvSpPr>
          <p:nvPr/>
        </p:nvSpPr>
        <p:spPr bwMode="auto">
          <a:xfrm>
            <a:off x="598488" y="6881813"/>
            <a:ext cx="56784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a:latin typeface="Comic Sans MS" panose="030F0702030302020204" pitchFamily="66" charset="0"/>
              </a:rPr>
              <a:t>Cambiamenti rapidi intervallati da periodi di stasi</a:t>
            </a:r>
          </a:p>
          <a:p>
            <a:pPr eaLnBrk="1" hangingPunct="1">
              <a:spcBef>
                <a:spcPct val="0"/>
              </a:spcBef>
              <a:buFontTx/>
              <a:buNone/>
            </a:pPr>
            <a:endParaRPr lang="it-IT" altLang="it-IT" sz="1800" dirty="0">
              <a:latin typeface="Comic Sans MS" panose="030F0702030302020204" pitchFamily="66" charset="0"/>
            </a:endParaRPr>
          </a:p>
          <a:p>
            <a:pPr eaLnBrk="1" hangingPunct="1">
              <a:spcBef>
                <a:spcPct val="0"/>
              </a:spcBef>
              <a:buFontTx/>
              <a:buNone/>
            </a:pPr>
            <a:r>
              <a:rPr lang="it-IT" altLang="it-IT" sz="1800" dirty="0">
                <a:latin typeface="Comic Sans MS" panose="030F0702030302020204" pitchFamily="66" charset="0"/>
              </a:rPr>
              <a:t>Estinzione di linee evolutive (la selezione agisce sulle specie?)</a:t>
            </a:r>
          </a:p>
          <a:p>
            <a:pPr eaLnBrk="1" hangingPunct="1">
              <a:spcBef>
                <a:spcPct val="0"/>
              </a:spcBef>
              <a:buFontTx/>
              <a:buNone/>
            </a:pPr>
            <a:endParaRPr lang="it-IT" altLang="it-IT" sz="1800" dirty="0">
              <a:latin typeface="Comic Sans MS" panose="030F0702030302020204" pitchFamily="66" charset="0"/>
            </a:endParaRPr>
          </a:p>
          <a:p>
            <a:pPr eaLnBrk="1" hangingPunct="1">
              <a:spcBef>
                <a:spcPct val="0"/>
              </a:spcBef>
              <a:buFontTx/>
              <a:buNone/>
            </a:pPr>
            <a:r>
              <a:rPr lang="it-IT" altLang="it-IT" sz="1800" dirty="0">
                <a:latin typeface="Comic Sans MS" panose="030F0702030302020204" pitchFamily="66" charset="0"/>
              </a:rPr>
              <a:t>Tradizionalmente la macroevoluzione si ritiene avvenga in questo modo</a:t>
            </a:r>
          </a:p>
        </p:txBody>
      </p:sp>
    </p:spTree>
  </p:cSld>
  <p:clrMapOvr>
    <a:masterClrMapping/>
  </p:clrMapOvr>
  <p:transition spd="slow" advTm="217333"/>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803A4A36-0A2A-4164-BBD7-AA7E5EFA1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78" t="19264" r="29932" b="5487"/>
          <a:stretch>
            <a:fillRect/>
          </a:stretch>
        </p:blipFill>
        <p:spPr bwMode="auto">
          <a:xfrm>
            <a:off x="249238" y="441325"/>
            <a:ext cx="6451600" cy="859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270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FE1E9232-01AE-4520-940D-0F7BDB653B09}"/>
              </a:ext>
            </a:extLst>
          </p:cNvPr>
          <p:cNvSpPr txBox="1">
            <a:spLocks noChangeArrowheads="1"/>
          </p:cNvSpPr>
          <p:nvPr/>
        </p:nvSpPr>
        <p:spPr bwMode="auto">
          <a:xfrm>
            <a:off x="1276350" y="215900"/>
            <a:ext cx="5391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Quali elementi di novità per l’evoluzione dei vertebrati?</a:t>
            </a:r>
          </a:p>
        </p:txBody>
      </p:sp>
      <p:sp>
        <p:nvSpPr>
          <p:cNvPr id="71685" name="Text Box 5">
            <a:extLst>
              <a:ext uri="{FF2B5EF4-FFF2-40B4-BE49-F238E27FC236}">
                <a16:creationId xmlns:a16="http://schemas.microsoft.com/office/drawing/2014/main" id="{D7091518-DBC5-4A42-A5B7-617C6A1D6233}"/>
              </a:ext>
            </a:extLst>
          </p:cNvPr>
          <p:cNvSpPr txBox="1">
            <a:spLocks noChangeArrowheads="1"/>
          </p:cNvSpPr>
          <p:nvPr/>
        </p:nvSpPr>
        <p:spPr bwMode="auto">
          <a:xfrm>
            <a:off x="157163" y="2533650"/>
            <a:ext cx="552926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filogenesi molecolare (ancient DNA - </a:t>
            </a:r>
            <a:r>
              <a:rPr lang="en-US" altLang="it-IT" sz="1600">
                <a:latin typeface="Comic Sans MS" panose="030F0702030302020204" pitchFamily="66" charset="0"/>
              </a:rPr>
              <a:t>record are from plants which lived there 400,000 years ago.</a:t>
            </a:r>
            <a:r>
              <a:rPr lang="it-IT" altLang="it-IT" sz="2400">
                <a:latin typeface="Comic Sans MS" panose="030F0702030302020204" pitchFamily="66" charset="0"/>
              </a:rPr>
              <a:t>)</a:t>
            </a:r>
          </a:p>
          <a:p>
            <a:pPr eaLnBrk="1" hangingPunct="1">
              <a:spcBef>
                <a:spcPct val="0"/>
              </a:spcBef>
              <a:buFontTx/>
              <a:buNone/>
            </a:pPr>
            <a:endParaRPr lang="it-IT" altLang="it-IT" sz="2400">
              <a:latin typeface="Comic Sans MS" panose="030F0702030302020204" pitchFamily="66" charset="0"/>
            </a:endParaRPr>
          </a:p>
          <a:p>
            <a:pPr eaLnBrk="1" hangingPunct="1">
              <a:spcBef>
                <a:spcPct val="0"/>
              </a:spcBef>
              <a:buFontTx/>
              <a:buNone/>
            </a:pPr>
            <a:r>
              <a:rPr lang="it-IT" altLang="it-IT" sz="2400">
                <a:latin typeface="Comic Sans MS" panose="030F0702030302020204" pitchFamily="66" charset="0"/>
              </a:rPr>
              <a:t>La scoperta di nuovi fossili</a:t>
            </a:r>
          </a:p>
          <a:p>
            <a:pPr eaLnBrk="1" hangingPunct="1">
              <a:spcBef>
                <a:spcPct val="0"/>
              </a:spcBef>
              <a:buFontTx/>
              <a:buNone/>
            </a:pPr>
            <a:endParaRPr lang="it-IT" altLang="it-IT" sz="2400">
              <a:latin typeface="Comic Sans MS" panose="030F0702030302020204" pitchFamily="66" charset="0"/>
            </a:endParaRPr>
          </a:p>
          <a:p>
            <a:pPr eaLnBrk="1" hangingPunct="1">
              <a:spcBef>
                <a:spcPct val="0"/>
              </a:spcBef>
              <a:buFontTx/>
              <a:buNone/>
            </a:pPr>
            <a:r>
              <a:rPr lang="it-IT" altLang="it-IT" sz="2400">
                <a:latin typeface="Comic Sans MS" panose="030F0702030302020204" pitchFamily="66" charset="0"/>
              </a:rPr>
              <a:t>Nuova interpretazione di “vecchi” fossili</a:t>
            </a:r>
          </a:p>
          <a:p>
            <a:pPr eaLnBrk="1" hangingPunct="1">
              <a:spcBef>
                <a:spcPct val="0"/>
              </a:spcBef>
              <a:buFontTx/>
              <a:buNone/>
            </a:pPr>
            <a:endParaRPr lang="it-IT" altLang="it-IT" sz="2400">
              <a:latin typeface="Comic Sans MS" panose="030F0702030302020204" pitchFamily="66" charset="0"/>
            </a:endParaRPr>
          </a:p>
          <a:p>
            <a:pPr eaLnBrk="1" hangingPunct="1">
              <a:spcBef>
                <a:spcPct val="0"/>
              </a:spcBef>
              <a:buFontTx/>
              <a:buNone/>
            </a:pPr>
            <a:r>
              <a:rPr lang="it-IT" altLang="it-IT" sz="2400">
                <a:latin typeface="Comic Sans MS" panose="030F0702030302020204" pitchFamily="66" charset="0"/>
              </a:rPr>
              <a:t>La nuova scienza dell’EVO-DEVO</a:t>
            </a:r>
          </a:p>
        </p:txBody>
      </p:sp>
    </p:spTree>
    <p:custDataLst>
      <p:tags r:id="rId1"/>
    </p:custDataLst>
  </p:cSld>
  <p:clrMapOvr>
    <a:masterClrMapping/>
  </p:clrMapOvr>
  <p:transition spd="slow" advTm="3786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2" end="2"/>
                                            </p:txEl>
                                          </p:spTgt>
                                        </p:tgtEl>
                                        <p:attrNameLst>
                                          <p:attrName>style.visibility</p:attrName>
                                        </p:attrNameLst>
                                      </p:cBhvr>
                                      <p:to>
                                        <p:strVal val="visible"/>
                                      </p:to>
                                    </p:set>
                                    <p:animEffect transition="in" filter="dissolve">
                                      <p:cBhvr>
                                        <p:cTn id="12" dur="500"/>
                                        <p:tgtEl>
                                          <p:spTgt spid="7168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4" end="4"/>
                                            </p:txEl>
                                          </p:spTgt>
                                        </p:tgtEl>
                                        <p:attrNameLst>
                                          <p:attrName>style.visibility</p:attrName>
                                        </p:attrNameLst>
                                      </p:cBhvr>
                                      <p:to>
                                        <p:strVal val="visible"/>
                                      </p:to>
                                    </p:set>
                                    <p:animEffect transition="in" filter="dissolve">
                                      <p:cBhvr>
                                        <p:cTn id="17" dur="500"/>
                                        <p:tgtEl>
                                          <p:spTgt spid="7168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6" end="6"/>
                                            </p:txEl>
                                          </p:spTgt>
                                        </p:tgtEl>
                                        <p:attrNameLst>
                                          <p:attrName>style.visibility</p:attrName>
                                        </p:attrNameLst>
                                      </p:cBhvr>
                                      <p:to>
                                        <p:strVal val="visible"/>
                                      </p:to>
                                    </p:set>
                                    <p:animEffect transition="in" filter="dissolve">
                                      <p:cBhvr>
                                        <p:cTn id="22" dur="500"/>
                                        <p:tgtEl>
                                          <p:spTgt spid="716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AB124C3-DC82-4C8C-B855-2DA544853E89}"/>
              </a:ext>
            </a:extLst>
          </p:cNvPr>
          <p:cNvPicPr>
            <a:picLocks noChangeAspect="1"/>
          </p:cNvPicPr>
          <p:nvPr/>
        </p:nvPicPr>
        <p:blipFill rotWithShape="1">
          <a:blip r:embed="rId2"/>
          <a:srcRect l="21421" t="13498" r="23279"/>
          <a:stretch/>
        </p:blipFill>
        <p:spPr>
          <a:xfrm>
            <a:off x="147356" y="404732"/>
            <a:ext cx="6563287" cy="5471412"/>
          </a:xfrm>
          <a:prstGeom prst="rect">
            <a:avLst/>
          </a:prstGeom>
        </p:spPr>
      </p:pic>
    </p:spTree>
    <p:extLst>
      <p:ext uri="{BB962C8B-B14F-4D97-AF65-F5344CB8AC3E}">
        <p14:creationId xmlns:p14="http://schemas.microsoft.com/office/powerpoint/2010/main" val="131298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1B9A7664-E23A-401A-8338-F7C12362B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1343025"/>
            <a:ext cx="7172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a:extLst>
              <a:ext uri="{FF2B5EF4-FFF2-40B4-BE49-F238E27FC236}">
                <a16:creationId xmlns:a16="http://schemas.microsoft.com/office/drawing/2014/main" id="{D79CE358-627A-4ECB-BCE6-DD355002AB8B}"/>
              </a:ext>
            </a:extLst>
          </p:cNvPr>
          <p:cNvSpPr txBox="1">
            <a:spLocks noChangeArrowheads="1"/>
          </p:cNvSpPr>
          <p:nvPr/>
        </p:nvSpPr>
        <p:spPr bwMode="auto">
          <a:xfrm>
            <a:off x="0" y="6051550"/>
            <a:ext cx="1082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latin typeface="Comic Sans MS" panose="030F0702030302020204" pitchFamily="66" charset="0"/>
              </a:rPr>
              <a:t>Filogenesi su caratteri morfologici</a:t>
            </a:r>
          </a:p>
        </p:txBody>
      </p:sp>
      <p:sp>
        <p:nvSpPr>
          <p:cNvPr id="19460" name="Rectangle 6">
            <a:extLst>
              <a:ext uri="{FF2B5EF4-FFF2-40B4-BE49-F238E27FC236}">
                <a16:creationId xmlns:a16="http://schemas.microsoft.com/office/drawing/2014/main" id="{656A7FDF-F19B-40FA-B80D-54796DB125F3}"/>
              </a:ext>
            </a:extLst>
          </p:cNvPr>
          <p:cNvSpPr>
            <a:spLocks noChangeArrowheads="1"/>
          </p:cNvSpPr>
          <p:nvPr/>
        </p:nvSpPr>
        <p:spPr bwMode="auto">
          <a:xfrm>
            <a:off x="1352550" y="54292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filogenesi molecolare</a:t>
            </a:r>
          </a:p>
        </p:txBody>
      </p:sp>
      <p:sp>
        <p:nvSpPr>
          <p:cNvPr id="19461" name="Rectangle 7">
            <a:extLst>
              <a:ext uri="{FF2B5EF4-FFF2-40B4-BE49-F238E27FC236}">
                <a16:creationId xmlns:a16="http://schemas.microsoft.com/office/drawing/2014/main" id="{E094F318-1FED-448E-828C-AB681AA18EB0}"/>
              </a:ext>
            </a:extLst>
          </p:cNvPr>
          <p:cNvSpPr>
            <a:spLocks noChangeArrowheads="1"/>
          </p:cNvSpPr>
          <p:nvPr/>
        </p:nvSpPr>
        <p:spPr bwMode="auto">
          <a:xfrm>
            <a:off x="3622675" y="6530975"/>
            <a:ext cx="272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latin typeface="Comic Sans MS" panose="030F0702030302020204" pitchFamily="66" charset="0"/>
              </a:rPr>
              <a:t>filogenesi molecolare</a:t>
            </a:r>
          </a:p>
        </p:txBody>
      </p:sp>
      <p:sp>
        <p:nvSpPr>
          <p:cNvPr id="19462" name="Line 8">
            <a:extLst>
              <a:ext uri="{FF2B5EF4-FFF2-40B4-BE49-F238E27FC236}">
                <a16:creationId xmlns:a16="http://schemas.microsoft.com/office/drawing/2014/main" id="{053239D7-8C55-4B58-B898-9BB8F1B452C1}"/>
              </a:ext>
            </a:extLst>
          </p:cNvPr>
          <p:cNvSpPr>
            <a:spLocks noChangeShapeType="1"/>
          </p:cNvSpPr>
          <p:nvPr/>
        </p:nvSpPr>
        <p:spPr bwMode="auto">
          <a:xfrm flipV="1">
            <a:off x="1152525" y="5211763"/>
            <a:ext cx="17463"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63" name="Line 9">
            <a:extLst>
              <a:ext uri="{FF2B5EF4-FFF2-40B4-BE49-F238E27FC236}">
                <a16:creationId xmlns:a16="http://schemas.microsoft.com/office/drawing/2014/main" id="{211E9A53-215D-440C-9912-6C76A8024A64}"/>
              </a:ext>
            </a:extLst>
          </p:cNvPr>
          <p:cNvSpPr>
            <a:spLocks noChangeShapeType="1"/>
          </p:cNvSpPr>
          <p:nvPr/>
        </p:nvSpPr>
        <p:spPr bwMode="auto">
          <a:xfrm flipV="1">
            <a:off x="4973638" y="5413375"/>
            <a:ext cx="0" cy="1133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2714" name="Rectangle 10">
            <a:extLst>
              <a:ext uri="{FF2B5EF4-FFF2-40B4-BE49-F238E27FC236}">
                <a16:creationId xmlns:a16="http://schemas.microsoft.com/office/drawing/2014/main" id="{494E64C1-C776-4F16-9CF5-D9AC552BF37F}"/>
              </a:ext>
            </a:extLst>
          </p:cNvPr>
          <p:cNvSpPr>
            <a:spLocks noChangeArrowheads="1"/>
          </p:cNvSpPr>
          <p:nvPr/>
        </p:nvSpPr>
        <p:spPr bwMode="auto">
          <a:xfrm>
            <a:off x="406400" y="7119938"/>
            <a:ext cx="3200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it-IT" altLang="it-IT" sz="1800">
                <a:latin typeface="Comic Sans MS" panose="030F0702030302020204" pitchFamily="66" charset="0"/>
              </a:rPr>
              <a:t>Perché sono differenti?</a:t>
            </a:r>
          </a:p>
          <a:p>
            <a:pPr eaLnBrk="1" hangingPunct="1">
              <a:spcBef>
                <a:spcPct val="30000"/>
              </a:spcBef>
              <a:buFontTx/>
              <a:buNone/>
            </a:pPr>
            <a:r>
              <a:rPr lang="it-IT" altLang="it-IT" sz="1800">
                <a:latin typeface="Comic Sans MS" panose="030F0702030302020204" pitchFamily="66" charset="0"/>
              </a:rPr>
              <a:t>Di quale ci dobbiamo fidare?</a:t>
            </a:r>
          </a:p>
        </p:txBody>
      </p:sp>
    </p:spTree>
    <p:custDataLst>
      <p:tags r:id="rId1"/>
    </p:custDataLst>
  </p:cSld>
  <p:clrMapOvr>
    <a:masterClrMapping/>
  </p:clrMapOvr>
  <p:transition spd="slow" advTm="2230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fade">
                                      <p:cBhvr>
                                        <p:cTn id="7" dur="2000"/>
                                        <p:tgtEl>
                                          <p:spTgt spid="72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BDD5A401-6328-471E-BE79-65BC73778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746" t="2530"/>
          <a:stretch>
            <a:fillRect/>
          </a:stretch>
        </p:blipFill>
        <p:spPr bwMode="auto">
          <a:xfrm>
            <a:off x="757238" y="957263"/>
            <a:ext cx="5981700" cy="748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426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90" name="Picture 10" descr="jbiol71-1-l">
            <a:extLst>
              <a:ext uri="{FF2B5EF4-FFF2-40B4-BE49-F238E27FC236}">
                <a16:creationId xmlns:a16="http://schemas.microsoft.com/office/drawing/2014/main" id="{CFA9E743-391E-4596-80C7-ADF7071C2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1463"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a:extLst>
              <a:ext uri="{FF2B5EF4-FFF2-40B4-BE49-F238E27FC236}">
                <a16:creationId xmlns:a16="http://schemas.microsoft.com/office/drawing/2014/main" id="{A6A15084-A236-4F3A-A426-1F57475D9505}"/>
              </a:ext>
            </a:extLst>
          </p:cNvPr>
          <p:cNvSpPr txBox="1">
            <a:spLocks noChangeArrowheads="1"/>
          </p:cNvSpPr>
          <p:nvPr/>
        </p:nvSpPr>
        <p:spPr bwMode="auto">
          <a:xfrm>
            <a:off x="2884488" y="363538"/>
            <a:ext cx="174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Afrotheria</a:t>
            </a:r>
          </a:p>
        </p:txBody>
      </p:sp>
    </p:spTree>
  </p:cSld>
  <p:clrMapOvr>
    <a:masterClrMapping/>
  </p:clrMapOvr>
  <p:transition spd="slow" advTm="1218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8490"/>
                                        </p:tgtEl>
                                        <p:attrNameLst>
                                          <p:attrName>style.visibility</p:attrName>
                                        </p:attrNameLst>
                                      </p:cBhvr>
                                      <p:to>
                                        <p:strVal val="visible"/>
                                      </p:to>
                                    </p:set>
                                    <p:animEffect transition="in" filter="fade">
                                      <p:cBhvr>
                                        <p:cTn id="7" dur="2000"/>
                                        <p:tgtEl>
                                          <p:spTgt spid="148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C801E41E-025A-4383-A65B-ECC7FB186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0850"/>
            <a:ext cx="3673475" cy="841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8662"/>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B7A46D05-6887-4DC3-8EEA-B49FD05F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192" t="14871" r="16942"/>
          <a:stretch>
            <a:fillRect/>
          </a:stretch>
        </p:blipFill>
        <p:spPr bwMode="auto">
          <a:xfrm>
            <a:off x="280988" y="355600"/>
            <a:ext cx="6408737"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Natural-History-Museum">
            <a:extLst>
              <a:ext uri="{FF2B5EF4-FFF2-40B4-BE49-F238E27FC236}">
                <a16:creationId xmlns:a16="http://schemas.microsoft.com/office/drawing/2014/main" id="{47960064-9F0B-4139-801A-6302B821B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5314950"/>
            <a:ext cx="4814887"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026"/>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D9066F80-078D-4D7E-9026-473A17AC6B81}"/>
              </a:ext>
            </a:extLst>
          </p:cNvPr>
          <p:cNvSpPr>
            <a:spLocks noChangeArrowheads="1"/>
          </p:cNvSpPr>
          <p:nvPr/>
        </p:nvSpPr>
        <p:spPr bwMode="auto">
          <a:xfrm>
            <a:off x="1366838" y="327025"/>
            <a:ext cx="419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scoperta di “nuovi” fossili</a:t>
            </a:r>
          </a:p>
        </p:txBody>
      </p:sp>
      <p:pic>
        <p:nvPicPr>
          <p:cNvPr id="27651" name="Picture 7" descr="Risultati immagini per when fin became legs">
            <a:extLst>
              <a:ext uri="{FF2B5EF4-FFF2-40B4-BE49-F238E27FC236}">
                <a16:creationId xmlns:a16="http://schemas.microsoft.com/office/drawing/2014/main" id="{964C154E-C8AA-4530-B6C0-9EEE29E15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432"/>
          <a:stretch>
            <a:fillRect/>
          </a:stretch>
        </p:blipFill>
        <p:spPr bwMode="auto">
          <a:xfrm>
            <a:off x="742950" y="1154113"/>
            <a:ext cx="546735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4573"/>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1403F35D-014C-4205-898A-AC6A11E62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00" t="15877" r="25333" b="2873"/>
          <a:stretch>
            <a:fillRect/>
          </a:stretch>
        </p:blipFill>
        <p:spPr bwMode="auto">
          <a:xfrm>
            <a:off x="361950" y="665163"/>
            <a:ext cx="6135688"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CasellaDiTesto 2">
            <a:extLst>
              <a:ext uri="{FF2B5EF4-FFF2-40B4-BE49-F238E27FC236}">
                <a16:creationId xmlns:a16="http://schemas.microsoft.com/office/drawing/2014/main" id="{5E543272-6212-4949-97FE-0BD552A96FFC}"/>
              </a:ext>
            </a:extLst>
          </p:cNvPr>
          <p:cNvSpPr txBox="1">
            <a:spLocks noChangeArrowheads="1"/>
          </p:cNvSpPr>
          <p:nvPr/>
        </p:nvSpPr>
        <p:spPr bwMode="auto">
          <a:xfrm>
            <a:off x="1600200" y="7000875"/>
            <a:ext cx="2360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E-mail studenti</a:t>
            </a:r>
          </a:p>
        </p:txBody>
      </p:sp>
    </p:spTree>
  </p:cSld>
  <p:clrMapOvr>
    <a:masterClrMapping/>
  </p:clrMapOvr>
  <p:transition spd="slow" advTm="4959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5CB1EA1D-191C-4C34-9E77-4396DB520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196"/>
          <a:stretch>
            <a:fillRect/>
          </a:stretch>
        </p:blipFill>
        <p:spPr bwMode="auto">
          <a:xfrm>
            <a:off x="0" y="2130425"/>
            <a:ext cx="68580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a:extLst>
              <a:ext uri="{FF2B5EF4-FFF2-40B4-BE49-F238E27FC236}">
                <a16:creationId xmlns:a16="http://schemas.microsoft.com/office/drawing/2014/main" id="{F4C0AC79-FBC8-4B26-B93A-B13C36E7D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1414463"/>
            <a:ext cx="338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6">
            <a:extLst>
              <a:ext uri="{FF2B5EF4-FFF2-40B4-BE49-F238E27FC236}">
                <a16:creationId xmlns:a16="http://schemas.microsoft.com/office/drawing/2014/main" id="{9D17BBF6-FA94-45C6-8A3D-9344ED57E4A2}"/>
              </a:ext>
            </a:extLst>
          </p:cNvPr>
          <p:cNvSpPr>
            <a:spLocks noChangeArrowheads="1"/>
          </p:cNvSpPr>
          <p:nvPr/>
        </p:nvSpPr>
        <p:spPr bwMode="auto">
          <a:xfrm>
            <a:off x="271463" y="865188"/>
            <a:ext cx="588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Nuova interpretazione di “vecchi” fossili</a:t>
            </a:r>
          </a:p>
        </p:txBody>
      </p:sp>
      <p:pic>
        <p:nvPicPr>
          <p:cNvPr id="74759" name="Picture 7">
            <a:extLst>
              <a:ext uri="{FF2B5EF4-FFF2-40B4-BE49-F238E27FC236}">
                <a16:creationId xmlns:a16="http://schemas.microsoft.com/office/drawing/2014/main" id="{6B8DBE1A-950C-416F-A30C-911618633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4556"/>
          <a:stretch>
            <a:fillRect/>
          </a:stretch>
        </p:blipFill>
        <p:spPr bwMode="auto">
          <a:xfrm>
            <a:off x="0" y="3768725"/>
            <a:ext cx="6858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a:extLst>
              <a:ext uri="{FF2B5EF4-FFF2-40B4-BE49-F238E27FC236}">
                <a16:creationId xmlns:a16="http://schemas.microsoft.com/office/drawing/2014/main" id="{46A6A7C4-309F-415C-AEFE-F458C6F78F88}"/>
              </a:ext>
            </a:extLst>
          </p:cNvPr>
          <p:cNvSpPr>
            <a:spLocks noChangeArrowheads="1"/>
          </p:cNvSpPr>
          <p:nvPr/>
        </p:nvSpPr>
        <p:spPr bwMode="auto">
          <a:xfrm>
            <a:off x="458788" y="6681788"/>
            <a:ext cx="61436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it-IT" altLang="it-IT" sz="1600">
                <a:latin typeface="Comic Sans MS" panose="030F0702030302020204" pitchFamily="66" charset="0"/>
              </a:rPr>
              <a:t>La vecchia interpretazione (in alto) era stata data sulla base degli morfologia degli anfibi attuali. In realtà la forma delle vertebre  non era distorta nei resti fossili ma rappresentava  una colonna vertebrale molto più regionalizzata. </a:t>
            </a:r>
          </a:p>
        </p:txBody>
      </p:sp>
    </p:spTree>
    <p:custDataLst>
      <p:tags r:id="rId1"/>
    </p:custDataLst>
  </p:cSld>
  <p:clrMapOvr>
    <a:masterClrMapping/>
  </p:clrMapOvr>
  <p:transition spd="slow" advTm="1981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9"/>
                                        </p:tgtEl>
                                        <p:attrNameLst>
                                          <p:attrName>style.visibility</p:attrName>
                                        </p:attrNameLst>
                                      </p:cBhvr>
                                      <p:to>
                                        <p:strVal val="visible"/>
                                      </p:to>
                                    </p:set>
                                    <p:animEffect transition="in" filter="dissolve">
                                      <p:cBhvr>
                                        <p:cTn id="7" dur="500"/>
                                        <p:tgtEl>
                                          <p:spTgt spid="747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760"/>
                                        </p:tgtEl>
                                        <p:attrNameLst>
                                          <p:attrName>style.visibility</p:attrName>
                                        </p:attrNameLst>
                                      </p:cBhvr>
                                      <p:to>
                                        <p:strVal val="visible"/>
                                      </p:to>
                                    </p:set>
                                    <p:animEffect transition="in" filter="dissolve">
                                      <p:cBhvr>
                                        <p:cTn id="12" dur="500"/>
                                        <p:tgtEl>
                                          <p:spTgt spid="74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Figure 1_Pierce et al">
            <a:extLst>
              <a:ext uri="{FF2B5EF4-FFF2-40B4-BE49-F238E27FC236}">
                <a16:creationId xmlns:a16="http://schemas.microsoft.com/office/drawing/2014/main" id="{7E3E3CBF-3D85-48D4-B48C-D2D294A49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741"/>
          <a:stretch>
            <a:fillRect/>
          </a:stretch>
        </p:blipFill>
        <p:spPr bwMode="auto">
          <a:xfrm>
            <a:off x="1062038" y="-28575"/>
            <a:ext cx="474821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6">
            <a:extLst>
              <a:ext uri="{FF2B5EF4-FFF2-40B4-BE49-F238E27FC236}">
                <a16:creationId xmlns:a16="http://schemas.microsoft.com/office/drawing/2014/main" id="{017CC21D-D81D-487E-9727-F8F6B357E56B}"/>
              </a:ext>
            </a:extLst>
          </p:cNvPr>
          <p:cNvSpPr>
            <a:spLocks noChangeArrowheads="1"/>
          </p:cNvSpPr>
          <p:nvPr/>
        </p:nvSpPr>
        <p:spPr bwMode="auto">
          <a:xfrm>
            <a:off x="395288" y="5886450"/>
            <a:ext cx="62468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a:latin typeface="Comic Sans MS" panose="030F0702030302020204" pitchFamily="66" charset="0"/>
              </a:rPr>
              <a:t>A,B How we used to think the vertebrae were composed in early tetrapods like </a:t>
            </a:r>
            <a:r>
              <a:rPr lang="it-IT" altLang="it-IT" sz="2400" i="1">
                <a:latin typeface="Comic Sans MS" panose="030F0702030302020204" pitchFamily="66" charset="0"/>
              </a:rPr>
              <a:t>Ichthyostega</a:t>
            </a:r>
            <a:r>
              <a:rPr lang="it-IT" altLang="it-IT" sz="2400">
                <a:latin typeface="Comic Sans MS" panose="030F0702030302020204" pitchFamily="66" charset="0"/>
              </a:rPr>
              <a:t>. (c) How we found that </a:t>
            </a:r>
            <a:r>
              <a:rPr lang="it-IT" altLang="it-IT" sz="2400" i="1">
                <a:latin typeface="Comic Sans MS" panose="030F0702030302020204" pitchFamily="66" charset="0"/>
              </a:rPr>
              <a:t>Ichthyostega</a:t>
            </a:r>
            <a:r>
              <a:rPr lang="it-IT" altLang="it-IT" sz="2400">
                <a:latin typeface="Comic Sans MS" panose="030F0702030302020204" pitchFamily="66" charset="0"/>
              </a:rPr>
              <a:t>‘s posterior thoracic vertebrae actually tend to look. </a:t>
            </a:r>
          </a:p>
        </p:txBody>
      </p:sp>
      <p:sp>
        <p:nvSpPr>
          <p:cNvPr id="30724" name="Rectangle 8">
            <a:extLst>
              <a:ext uri="{FF2B5EF4-FFF2-40B4-BE49-F238E27FC236}">
                <a16:creationId xmlns:a16="http://schemas.microsoft.com/office/drawing/2014/main" id="{8BD5D71A-957E-493E-8726-065CB92D8660}"/>
              </a:ext>
            </a:extLst>
          </p:cNvPr>
          <p:cNvSpPr>
            <a:spLocks noChangeArrowheads="1"/>
          </p:cNvSpPr>
          <p:nvPr/>
        </p:nvSpPr>
        <p:spPr bwMode="auto">
          <a:xfrm>
            <a:off x="0" y="8482013"/>
            <a:ext cx="6650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000" b="1">
                <a:latin typeface="Comic Sans MS" panose="030F0702030302020204" pitchFamily="66" charset="0"/>
              </a:rPr>
              <a:t>Pierce, S.E., Ahlberg, P.E., Hutchinson, J.R., Molnar, J.L., Sanchez, S., Tafforeau, P., Clack, J.A. 2013. Vertebral architecture in the earliest stem tetrapods. Nature, published online</a:t>
            </a:r>
            <a:r>
              <a:rPr lang="it-IT" altLang="it-IT" sz="1000">
                <a:latin typeface="Comic Sans MS" panose="030F0702030302020204" pitchFamily="66" charset="0"/>
              </a:rPr>
              <a:t> </a:t>
            </a:r>
          </a:p>
        </p:txBody>
      </p:sp>
    </p:spTree>
  </p:cSld>
  <p:clrMapOvr>
    <a:masterClrMapping/>
  </p:clrMapOvr>
  <p:transition spd="slow" advTm="4603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hox_gene">
            <a:extLst>
              <a:ext uri="{FF2B5EF4-FFF2-40B4-BE49-F238E27FC236}">
                <a16:creationId xmlns:a16="http://schemas.microsoft.com/office/drawing/2014/main" id="{FE642DD9-73F1-47EF-B94A-605AD0732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5" y="1243013"/>
            <a:ext cx="5078413"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6">
            <a:extLst>
              <a:ext uri="{FF2B5EF4-FFF2-40B4-BE49-F238E27FC236}">
                <a16:creationId xmlns:a16="http://schemas.microsoft.com/office/drawing/2014/main" id="{BE23CEDC-1601-4A1B-8CFE-F0054FB650A3}"/>
              </a:ext>
            </a:extLst>
          </p:cNvPr>
          <p:cNvSpPr txBox="1">
            <a:spLocks noChangeArrowheads="1"/>
          </p:cNvSpPr>
          <p:nvPr/>
        </p:nvSpPr>
        <p:spPr bwMode="auto">
          <a:xfrm>
            <a:off x="1736725" y="650875"/>
            <a:ext cx="338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Evolution Development</a:t>
            </a:r>
          </a:p>
        </p:txBody>
      </p:sp>
      <p:sp>
        <p:nvSpPr>
          <p:cNvPr id="31748" name="Rectangle 7">
            <a:extLst>
              <a:ext uri="{FF2B5EF4-FFF2-40B4-BE49-F238E27FC236}">
                <a16:creationId xmlns:a16="http://schemas.microsoft.com/office/drawing/2014/main" id="{0C774F1A-8A8C-448F-A24A-72D476DADD68}"/>
              </a:ext>
            </a:extLst>
          </p:cNvPr>
          <p:cNvSpPr>
            <a:spLocks noChangeArrowheads="1"/>
          </p:cNvSpPr>
          <p:nvPr/>
        </p:nvSpPr>
        <p:spPr bwMode="auto">
          <a:xfrm>
            <a:off x="842963" y="0"/>
            <a:ext cx="4779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nuova scienza dell’EVO-DEVO</a:t>
            </a:r>
          </a:p>
        </p:txBody>
      </p:sp>
      <p:sp>
        <p:nvSpPr>
          <p:cNvPr id="31749" name="Rectangle 9">
            <a:extLst>
              <a:ext uri="{FF2B5EF4-FFF2-40B4-BE49-F238E27FC236}">
                <a16:creationId xmlns:a16="http://schemas.microsoft.com/office/drawing/2014/main" id="{AA4499C4-95A7-4913-B47B-F3422D5E6274}"/>
              </a:ext>
            </a:extLst>
          </p:cNvPr>
          <p:cNvSpPr>
            <a:spLocks noChangeArrowheads="1"/>
          </p:cNvSpPr>
          <p:nvPr/>
        </p:nvSpPr>
        <p:spPr bwMode="auto">
          <a:xfrm>
            <a:off x="527050" y="3306763"/>
            <a:ext cx="5503863" cy="1020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
        <p:nvSpPr>
          <p:cNvPr id="75786" name="Rectangle 10">
            <a:extLst>
              <a:ext uri="{FF2B5EF4-FFF2-40B4-BE49-F238E27FC236}">
                <a16:creationId xmlns:a16="http://schemas.microsoft.com/office/drawing/2014/main" id="{4AEF2CFC-A06A-47A6-B052-22D8682DC195}"/>
              </a:ext>
            </a:extLst>
          </p:cNvPr>
          <p:cNvSpPr>
            <a:spLocks noChangeArrowheads="1"/>
          </p:cNvSpPr>
          <p:nvPr/>
        </p:nvSpPr>
        <p:spPr bwMode="auto">
          <a:xfrm>
            <a:off x="247650" y="4079875"/>
            <a:ext cx="6435725" cy="4994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Tree>
    <p:custDataLst>
      <p:tags r:id="rId1"/>
    </p:custDataLst>
  </p:cSld>
  <p:clrMapOvr>
    <a:masterClrMapping/>
  </p:clrMapOvr>
  <p:transition spd="slow" advTm="2262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5786"/>
                                        </p:tgtEl>
                                      </p:cBhvr>
                                    </p:animEffect>
                                    <p:set>
                                      <p:cBhvr>
                                        <p:cTn id="7" dur="1" fill="hold">
                                          <p:stCondLst>
                                            <p:cond delay="499"/>
                                          </p:stCondLst>
                                        </p:cTn>
                                        <p:tgtEl>
                                          <p:spTgt spid="757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ACE22FCB-76B6-402A-A186-AA794051F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438" t="19016" r="25385" b="4742"/>
          <a:stretch>
            <a:fillRect/>
          </a:stretch>
        </p:blipFill>
        <p:spPr bwMode="auto">
          <a:xfrm>
            <a:off x="0" y="669925"/>
            <a:ext cx="6596063" cy="708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a:extLst>
              <a:ext uri="{FF2B5EF4-FFF2-40B4-BE49-F238E27FC236}">
                <a16:creationId xmlns:a16="http://schemas.microsoft.com/office/drawing/2014/main" id="{FE98194D-58F8-4025-94A3-137ADCF5FD1D}"/>
              </a:ext>
            </a:extLst>
          </p:cNvPr>
          <p:cNvSpPr txBox="1">
            <a:spLocks noChangeArrowheads="1"/>
          </p:cNvSpPr>
          <p:nvPr/>
        </p:nvSpPr>
        <p:spPr bwMode="auto">
          <a:xfrm>
            <a:off x="1296988" y="244475"/>
            <a:ext cx="439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I tempi della macroevoluzione</a:t>
            </a:r>
          </a:p>
        </p:txBody>
      </p:sp>
      <p:sp>
        <p:nvSpPr>
          <p:cNvPr id="111622" name="Text Box 6">
            <a:extLst>
              <a:ext uri="{FF2B5EF4-FFF2-40B4-BE49-F238E27FC236}">
                <a16:creationId xmlns:a16="http://schemas.microsoft.com/office/drawing/2014/main" id="{DFCC08B4-71B6-4013-9916-D0E8213F3C9A}"/>
              </a:ext>
            </a:extLst>
          </p:cNvPr>
          <p:cNvSpPr txBox="1">
            <a:spLocks noChangeArrowheads="1"/>
          </p:cNvSpPr>
          <p:nvPr/>
        </p:nvSpPr>
        <p:spPr bwMode="auto">
          <a:xfrm>
            <a:off x="390525" y="7877175"/>
            <a:ext cx="6176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latin typeface="Comic Sans MS" panose="030F0702030302020204" pitchFamily="66" charset="0"/>
              </a:rPr>
              <a:t>Dati recenti collocano nel precambriano l’origine dei primi vertebrati!</a:t>
            </a:r>
          </a:p>
        </p:txBody>
      </p:sp>
    </p:spTree>
    <p:custDataLst>
      <p:tags r:id="rId1"/>
    </p:custDataLst>
  </p:cSld>
  <p:clrMapOvr>
    <a:masterClrMapping/>
  </p:clrMapOvr>
  <p:transition spd="slow" advTm="1639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dissolve">
                                      <p:cBhvr>
                                        <p:cTn id="7" dur="500"/>
                                        <p:tgtEl>
                                          <p:spTgt spid="11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4">
            <a:extLst>
              <a:ext uri="{FF2B5EF4-FFF2-40B4-BE49-F238E27FC236}">
                <a16:creationId xmlns:a16="http://schemas.microsoft.com/office/drawing/2014/main" id="{E293A3B2-2410-4FFE-8D87-A7F1A0951FDE}"/>
              </a:ext>
            </a:extLst>
          </p:cNvPr>
          <p:cNvGraphicFramePr>
            <a:graphicFrameLocks noChangeAspect="1"/>
          </p:cNvGraphicFramePr>
          <p:nvPr/>
        </p:nvGraphicFramePr>
        <p:xfrm>
          <a:off x="712788" y="563563"/>
          <a:ext cx="4945062" cy="8281987"/>
        </p:xfrm>
        <a:graphic>
          <a:graphicData uri="http://schemas.openxmlformats.org/presentationml/2006/ole">
            <mc:AlternateContent xmlns:mc="http://schemas.openxmlformats.org/markup-compatibility/2006">
              <mc:Choice xmlns:v="urn:schemas-microsoft-com:vml" Requires="v">
                <p:oleObj spid="_x0000_s1037" name="Image" r:id="rId3" imgW="4064209" imgH="6807550" progId="Photoshop.Image.7">
                  <p:embed/>
                </p:oleObj>
              </mc:Choice>
              <mc:Fallback>
                <p:oleObj name="Image" r:id="rId3" imgW="4064209" imgH="6807550" progId="Photoshop.Image.7">
                  <p:embed/>
                  <p:pic>
                    <p:nvPicPr>
                      <p:cNvPr id="34818" name="Object 4">
                        <a:extLst>
                          <a:ext uri="{FF2B5EF4-FFF2-40B4-BE49-F238E27FC236}">
                            <a16:creationId xmlns:a16="http://schemas.microsoft.com/office/drawing/2014/main" id="{E293A3B2-2410-4FFE-8D87-A7F1A0951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8" y="563563"/>
                        <a:ext cx="4945062" cy="828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Text Box 6">
            <a:extLst>
              <a:ext uri="{FF2B5EF4-FFF2-40B4-BE49-F238E27FC236}">
                <a16:creationId xmlns:a16="http://schemas.microsoft.com/office/drawing/2014/main" id="{2D6BC231-AF6A-460F-8B59-741FE1E49A86}"/>
              </a:ext>
            </a:extLst>
          </p:cNvPr>
          <p:cNvSpPr txBox="1">
            <a:spLocks noChangeArrowheads="1"/>
          </p:cNvSpPr>
          <p:nvPr/>
        </p:nvSpPr>
        <p:spPr bwMode="auto">
          <a:xfrm>
            <a:off x="1176338" y="211138"/>
            <a:ext cx="439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I tempi della macroevoluzione</a:t>
            </a:r>
          </a:p>
        </p:txBody>
      </p:sp>
    </p:spTree>
  </p:cSld>
  <p:clrMapOvr>
    <a:masterClrMapping/>
  </p:clrMapOvr>
  <p:transition spd="slow" advTm="71056"/>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Continentaldriftkey[1]">
            <a:extLst>
              <a:ext uri="{FF2B5EF4-FFF2-40B4-BE49-F238E27FC236}">
                <a16:creationId xmlns:a16="http://schemas.microsoft.com/office/drawing/2014/main" id="{778611F0-CDA9-4459-8A48-55DC8C873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438" y="2506663"/>
            <a:ext cx="17065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Continentaldrift[1]">
            <a:extLst>
              <a:ext uri="{FF2B5EF4-FFF2-40B4-BE49-F238E27FC236}">
                <a16:creationId xmlns:a16="http://schemas.microsoft.com/office/drawing/2014/main" id="{C61F5AFF-C486-4C77-8313-BC1D20030F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507365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422"/>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4">
            <a:extLst>
              <a:ext uri="{FF2B5EF4-FFF2-40B4-BE49-F238E27FC236}">
                <a16:creationId xmlns:a16="http://schemas.microsoft.com/office/drawing/2014/main" id="{55B96019-DED2-48AE-83DB-AA0DF76060D1}"/>
              </a:ext>
            </a:extLst>
          </p:cNvPr>
          <p:cNvGraphicFramePr>
            <a:graphicFrameLocks noChangeAspect="1"/>
          </p:cNvGraphicFramePr>
          <p:nvPr/>
        </p:nvGraphicFramePr>
        <p:xfrm>
          <a:off x="0" y="949325"/>
          <a:ext cx="6818313" cy="7296150"/>
        </p:xfrm>
        <a:graphic>
          <a:graphicData uri="http://schemas.openxmlformats.org/presentationml/2006/ole">
            <mc:AlternateContent xmlns:mc="http://schemas.openxmlformats.org/markup-compatibility/2006">
              <mc:Choice xmlns:v="urn:schemas-microsoft-com:vml" Requires="v">
                <p:oleObj spid="_x0000_s2061" name="Image" r:id="rId3" imgW="8092456" imgH="8659385" progId="Photoshop.Image.7">
                  <p:embed/>
                </p:oleObj>
              </mc:Choice>
              <mc:Fallback>
                <p:oleObj name="Image" r:id="rId3" imgW="8092456" imgH="8659385" progId="Photoshop.Image.7">
                  <p:embed/>
                  <p:pic>
                    <p:nvPicPr>
                      <p:cNvPr id="36866" name="Object 4">
                        <a:extLst>
                          <a:ext uri="{FF2B5EF4-FFF2-40B4-BE49-F238E27FC236}">
                            <a16:creationId xmlns:a16="http://schemas.microsoft.com/office/drawing/2014/main" id="{55B96019-DED2-48AE-83DB-AA0DF7606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9325"/>
                        <a:ext cx="6818313" cy="7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7" name="Text Box 5">
            <a:extLst>
              <a:ext uri="{FF2B5EF4-FFF2-40B4-BE49-F238E27FC236}">
                <a16:creationId xmlns:a16="http://schemas.microsoft.com/office/drawing/2014/main" id="{8EBDEA66-C248-423C-9EBA-E5632E3A0A00}"/>
              </a:ext>
            </a:extLst>
          </p:cNvPr>
          <p:cNvSpPr txBox="1">
            <a:spLocks noChangeArrowheads="1"/>
          </p:cNvSpPr>
          <p:nvPr/>
        </p:nvSpPr>
        <p:spPr bwMode="auto">
          <a:xfrm>
            <a:off x="2387600" y="333375"/>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Biogeografia</a:t>
            </a:r>
          </a:p>
        </p:txBody>
      </p:sp>
    </p:spTree>
  </p:cSld>
  <p:clrMapOvr>
    <a:masterClrMapping/>
  </p:clrMapOvr>
  <p:transition spd="slow" advTm="75384"/>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F453CF58-6C53-45CC-8816-6594527883E1}"/>
              </a:ext>
            </a:extLst>
          </p:cNvPr>
          <p:cNvSpPr>
            <a:spLocks noChangeArrowheads="1"/>
          </p:cNvSpPr>
          <p:nvPr/>
        </p:nvSpPr>
        <p:spPr bwMode="auto">
          <a:xfrm>
            <a:off x="0" y="-1106488"/>
            <a:ext cx="6858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
        <p:nvSpPr>
          <p:cNvPr id="37891" name="Rectangle 9">
            <a:extLst>
              <a:ext uri="{FF2B5EF4-FFF2-40B4-BE49-F238E27FC236}">
                <a16:creationId xmlns:a16="http://schemas.microsoft.com/office/drawing/2014/main" id="{E8B26775-0638-49A8-99E4-67D06655C2AA}"/>
              </a:ext>
            </a:extLst>
          </p:cNvPr>
          <p:cNvSpPr>
            <a:spLocks noChangeArrowheads="1"/>
          </p:cNvSpPr>
          <p:nvPr/>
        </p:nvSpPr>
        <p:spPr bwMode="auto">
          <a:xfrm>
            <a:off x="0" y="-1106488"/>
            <a:ext cx="6858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
        <p:nvSpPr>
          <p:cNvPr id="37892" name="Rectangle 11">
            <a:extLst>
              <a:ext uri="{FF2B5EF4-FFF2-40B4-BE49-F238E27FC236}">
                <a16:creationId xmlns:a16="http://schemas.microsoft.com/office/drawing/2014/main" id="{A61C3848-7B0A-4678-B674-F869190A4C46}"/>
              </a:ext>
            </a:extLst>
          </p:cNvPr>
          <p:cNvSpPr>
            <a:spLocks noChangeArrowheads="1"/>
          </p:cNvSpPr>
          <p:nvPr/>
        </p:nvSpPr>
        <p:spPr bwMode="auto">
          <a:xfrm>
            <a:off x="0" y="-1106488"/>
            <a:ext cx="6858000" cy="0"/>
          </a:xfrm>
          <a:prstGeom prst="rect">
            <a:avLst/>
          </a:prstGeom>
          <a:solidFill>
            <a:srgbClr val="EFE6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pic>
        <p:nvPicPr>
          <p:cNvPr id="37893" name="Picture 110">
            <a:extLst>
              <a:ext uri="{FF2B5EF4-FFF2-40B4-BE49-F238E27FC236}">
                <a16:creationId xmlns:a16="http://schemas.microsoft.com/office/drawing/2014/main" id="{222B5782-D281-4BF5-A32E-A3A792A87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963" t="19493" b="34413"/>
          <a:stretch>
            <a:fillRect/>
          </a:stretch>
        </p:blipFill>
        <p:spPr bwMode="auto">
          <a:xfrm>
            <a:off x="0" y="2335213"/>
            <a:ext cx="68580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11">
            <a:extLst>
              <a:ext uri="{FF2B5EF4-FFF2-40B4-BE49-F238E27FC236}">
                <a16:creationId xmlns:a16="http://schemas.microsoft.com/office/drawing/2014/main" id="{FEB0315C-2F4D-4D12-925F-31B26E366A29}"/>
              </a:ext>
            </a:extLst>
          </p:cNvPr>
          <p:cNvSpPr txBox="1">
            <a:spLocks noChangeArrowheads="1"/>
          </p:cNvSpPr>
          <p:nvPr/>
        </p:nvSpPr>
        <p:spPr bwMode="auto">
          <a:xfrm>
            <a:off x="287338" y="1563688"/>
            <a:ext cx="3255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latin typeface="Comic Sans MS" panose="030F0702030302020204" pitchFamily="66" charset="0"/>
              </a:rPr>
              <a:t>Glaciazioni pleistoceniche</a:t>
            </a:r>
          </a:p>
        </p:txBody>
      </p:sp>
      <p:sp>
        <p:nvSpPr>
          <p:cNvPr id="37895" name="Text Box 112">
            <a:extLst>
              <a:ext uri="{FF2B5EF4-FFF2-40B4-BE49-F238E27FC236}">
                <a16:creationId xmlns:a16="http://schemas.microsoft.com/office/drawing/2014/main" id="{2CD613EE-25AB-46B9-9C11-19F143ADEA5B}"/>
              </a:ext>
            </a:extLst>
          </p:cNvPr>
          <p:cNvSpPr txBox="1">
            <a:spLocks noChangeArrowheads="1"/>
          </p:cNvSpPr>
          <p:nvPr/>
        </p:nvSpPr>
        <p:spPr bwMode="auto">
          <a:xfrm>
            <a:off x="1201738" y="373063"/>
            <a:ext cx="432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I tempi della microevoluzione</a:t>
            </a:r>
          </a:p>
        </p:txBody>
      </p:sp>
    </p:spTree>
  </p:cSld>
  <p:clrMapOvr>
    <a:masterClrMapping/>
  </p:clrMapOvr>
  <p:transition spd="slow" advTm="52932"/>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D34EE290-5E4B-464C-88D2-749FC4B7D1F0}"/>
              </a:ext>
            </a:extLst>
          </p:cNvPr>
          <p:cNvSpPr txBox="1">
            <a:spLocks noChangeArrowheads="1"/>
          </p:cNvSpPr>
          <p:nvPr/>
        </p:nvSpPr>
        <p:spPr bwMode="auto">
          <a:xfrm>
            <a:off x="234950" y="250825"/>
            <a:ext cx="6264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Arial" panose="020B0604020202020204" pitchFamily="34" charset="0"/>
              </a:rPr>
              <a:t>I tempi della microevoluzione</a:t>
            </a:r>
          </a:p>
          <a:p>
            <a:pPr eaLnBrk="1" hangingPunct="1">
              <a:spcBef>
                <a:spcPct val="0"/>
              </a:spcBef>
              <a:buFontTx/>
              <a:buNone/>
            </a:pPr>
            <a:r>
              <a:rPr lang="it-IT" altLang="it-IT" sz="2000">
                <a:latin typeface="Arial" panose="020B0604020202020204" pitchFamily="34" charset="0"/>
              </a:rPr>
              <a:t>Le glaciazioni pleistoceniche</a:t>
            </a:r>
          </a:p>
        </p:txBody>
      </p:sp>
      <p:pic>
        <p:nvPicPr>
          <p:cNvPr id="38915" name="Picture 3" descr="eurfauna">
            <a:extLst>
              <a:ext uri="{FF2B5EF4-FFF2-40B4-BE49-F238E27FC236}">
                <a16:creationId xmlns:a16="http://schemas.microsoft.com/office/drawing/2014/main" id="{20D5290D-5E05-412F-8994-3AAFD566D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214438"/>
            <a:ext cx="4749800" cy="760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1364"/>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BFD85C90-5EA7-478B-AD19-730E90D53A36}"/>
              </a:ext>
            </a:extLst>
          </p:cNvPr>
          <p:cNvSpPr>
            <a:spLocks noChangeArrowheads="1"/>
          </p:cNvSpPr>
          <p:nvPr/>
        </p:nvSpPr>
        <p:spPr bwMode="auto">
          <a:xfrm>
            <a:off x="0" y="-1106488"/>
            <a:ext cx="6858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
        <p:nvSpPr>
          <p:cNvPr id="39939" name="Rectangle 8">
            <a:extLst>
              <a:ext uri="{FF2B5EF4-FFF2-40B4-BE49-F238E27FC236}">
                <a16:creationId xmlns:a16="http://schemas.microsoft.com/office/drawing/2014/main" id="{685CD875-6F00-40AE-AAB2-E864786BECF0}"/>
              </a:ext>
            </a:extLst>
          </p:cNvPr>
          <p:cNvSpPr>
            <a:spLocks noChangeArrowheads="1"/>
          </p:cNvSpPr>
          <p:nvPr/>
        </p:nvSpPr>
        <p:spPr bwMode="auto">
          <a:xfrm>
            <a:off x="0" y="-1106488"/>
            <a:ext cx="6858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
        <p:nvSpPr>
          <p:cNvPr id="39940" name="Rectangle 10">
            <a:extLst>
              <a:ext uri="{FF2B5EF4-FFF2-40B4-BE49-F238E27FC236}">
                <a16:creationId xmlns:a16="http://schemas.microsoft.com/office/drawing/2014/main" id="{70F80112-9D7E-4293-8FA1-2580232D7BB2}"/>
              </a:ext>
            </a:extLst>
          </p:cNvPr>
          <p:cNvSpPr>
            <a:spLocks noChangeArrowheads="1"/>
          </p:cNvSpPr>
          <p:nvPr/>
        </p:nvSpPr>
        <p:spPr bwMode="auto">
          <a:xfrm>
            <a:off x="0" y="-1106488"/>
            <a:ext cx="6858000" cy="0"/>
          </a:xfrm>
          <a:prstGeom prst="rect">
            <a:avLst/>
          </a:prstGeom>
          <a:solidFill>
            <a:srgbClr val="EFE6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pic>
        <p:nvPicPr>
          <p:cNvPr id="39941" name="Picture 109" descr="intro3">
            <a:extLst>
              <a:ext uri="{FF2B5EF4-FFF2-40B4-BE49-F238E27FC236}">
                <a16:creationId xmlns:a16="http://schemas.microsoft.com/office/drawing/2014/main" id="{9D279F4B-E1EA-4FE3-9F94-E6F6D7B6E5B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4173"/>
          <a:stretch>
            <a:fillRect/>
          </a:stretch>
        </p:blipFill>
        <p:spPr>
          <a:xfrm>
            <a:off x="0" y="554038"/>
            <a:ext cx="6858000" cy="5540375"/>
          </a:xfrm>
          <a:noFill/>
        </p:spPr>
      </p:pic>
      <p:pic>
        <p:nvPicPr>
          <p:cNvPr id="39942" name="Picture 111" descr="intro4">
            <a:extLst>
              <a:ext uri="{FF2B5EF4-FFF2-40B4-BE49-F238E27FC236}">
                <a16:creationId xmlns:a16="http://schemas.microsoft.com/office/drawing/2014/main" id="{AA123EE6-5463-42AB-B144-BE1FD4B542C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b="42084"/>
          <a:stretch>
            <a:fillRect/>
          </a:stretch>
        </p:blipFill>
        <p:spPr>
          <a:xfrm>
            <a:off x="0" y="6143625"/>
            <a:ext cx="3130550" cy="2935288"/>
          </a:xfrm>
          <a:noFill/>
        </p:spPr>
      </p:pic>
      <p:sp>
        <p:nvSpPr>
          <p:cNvPr id="39943" name="Text Box 114">
            <a:extLst>
              <a:ext uri="{FF2B5EF4-FFF2-40B4-BE49-F238E27FC236}">
                <a16:creationId xmlns:a16="http://schemas.microsoft.com/office/drawing/2014/main" id="{13315926-7D91-46DB-8E9D-C6F1966888D0}"/>
              </a:ext>
            </a:extLst>
          </p:cNvPr>
          <p:cNvSpPr txBox="1">
            <a:spLocks noChangeArrowheads="1"/>
          </p:cNvSpPr>
          <p:nvPr/>
        </p:nvSpPr>
        <p:spPr bwMode="auto">
          <a:xfrm>
            <a:off x="977900" y="57150"/>
            <a:ext cx="5145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Distribuzione delle sottospecie di </a:t>
            </a:r>
            <a:r>
              <a:rPr lang="it-IT" altLang="it-IT" sz="2400" i="1">
                <a:latin typeface="Comic Sans MS" panose="030F0702030302020204" pitchFamily="66" charset="0"/>
              </a:rPr>
              <a:t>Emys orbicularis</a:t>
            </a:r>
          </a:p>
        </p:txBody>
      </p:sp>
      <p:pic>
        <p:nvPicPr>
          <p:cNvPr id="39944" name="Picture 115" descr="intro4">
            <a:extLst>
              <a:ext uri="{FF2B5EF4-FFF2-40B4-BE49-F238E27FC236}">
                <a16:creationId xmlns:a16="http://schemas.microsoft.com/office/drawing/2014/main" id="{C05A7E2F-8665-4B32-A20F-AB31804CDF89}"/>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t="56310"/>
          <a:stretch>
            <a:fillRect/>
          </a:stretch>
        </p:blipFill>
        <p:spPr>
          <a:xfrm>
            <a:off x="3052763" y="6291263"/>
            <a:ext cx="3511550" cy="2482850"/>
          </a:xfrm>
          <a:noFill/>
        </p:spPr>
      </p:pic>
    </p:spTree>
  </p:cSld>
  <p:clrMapOvr>
    <a:masterClrMapping/>
  </p:clrMapOvr>
  <p:transition spd="slow" advTm="10303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7BBA95D-7123-4F32-AB0B-71214EE4E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032000"/>
            <a:ext cx="68961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5317"/>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39F3FFBA-1415-4971-A271-E4514D61E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550"/>
            <a:ext cx="89662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1942"/>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2CF7D8A1-ED69-4B48-89F6-DB28CE3CF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8975"/>
            <a:ext cx="67627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7012"/>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AB1631D0-CCB3-486A-BF80-F90ADD4A18DD}"/>
              </a:ext>
            </a:extLst>
          </p:cNvPr>
          <p:cNvSpPr txBox="1">
            <a:spLocks noChangeArrowheads="1"/>
          </p:cNvSpPr>
          <p:nvPr/>
        </p:nvSpPr>
        <p:spPr bwMode="auto">
          <a:xfrm>
            <a:off x="1901825" y="300038"/>
            <a:ext cx="2992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CC3300"/>
                </a:solidFill>
                <a:latin typeface="Comic Sans MS" panose="030F0702030302020204" pitchFamily="66" charset="0"/>
              </a:rPr>
              <a:t>L’inizio della storia</a:t>
            </a:r>
          </a:p>
        </p:txBody>
      </p:sp>
      <p:sp>
        <p:nvSpPr>
          <p:cNvPr id="17412" name="Text Box 4">
            <a:extLst>
              <a:ext uri="{FF2B5EF4-FFF2-40B4-BE49-F238E27FC236}">
                <a16:creationId xmlns:a16="http://schemas.microsoft.com/office/drawing/2014/main" id="{C9300612-B937-46CE-A544-512E7974FEF0}"/>
              </a:ext>
            </a:extLst>
          </p:cNvPr>
          <p:cNvSpPr txBox="1">
            <a:spLocks noChangeArrowheads="1"/>
          </p:cNvSpPr>
          <p:nvPr/>
        </p:nvSpPr>
        <p:spPr bwMode="auto">
          <a:xfrm>
            <a:off x="514350" y="1958975"/>
            <a:ext cx="6191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a:solidFill>
                  <a:srgbClr val="000099"/>
                </a:solidFill>
                <a:latin typeface="Comic Sans MS" panose="030F0702030302020204" pitchFamily="66" charset="0"/>
              </a:rPr>
              <a:t>L’esplosione del Cambriano e la fauna di Burgess Shale (1908)</a:t>
            </a:r>
          </a:p>
        </p:txBody>
      </p:sp>
      <p:pic>
        <p:nvPicPr>
          <p:cNvPr id="17413" name="Picture 5">
            <a:extLst>
              <a:ext uri="{FF2B5EF4-FFF2-40B4-BE49-F238E27FC236}">
                <a16:creationId xmlns:a16="http://schemas.microsoft.com/office/drawing/2014/main" id="{9F1E1FE5-4BE7-40AF-8DBF-01A98CC9D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3279775"/>
            <a:ext cx="45910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FE0519B9-E39E-4132-9AA2-971FCBEF1592}"/>
              </a:ext>
            </a:extLst>
          </p:cNvPr>
          <p:cNvSpPr>
            <a:spLocks noChangeArrowheads="1"/>
          </p:cNvSpPr>
          <p:nvPr/>
        </p:nvSpPr>
        <p:spPr bwMode="auto">
          <a:xfrm>
            <a:off x="3071813" y="2960688"/>
            <a:ext cx="2924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Montagne Rocciose in Canada</a:t>
            </a:r>
          </a:p>
        </p:txBody>
      </p:sp>
      <p:sp>
        <p:nvSpPr>
          <p:cNvPr id="52230" name="Rettangolo 1">
            <a:extLst>
              <a:ext uri="{FF2B5EF4-FFF2-40B4-BE49-F238E27FC236}">
                <a16:creationId xmlns:a16="http://schemas.microsoft.com/office/drawing/2014/main" id="{2CB4A3B2-69AA-4C80-AD34-1A5B3D9639F8}"/>
              </a:ext>
            </a:extLst>
          </p:cNvPr>
          <p:cNvSpPr>
            <a:spLocks noChangeArrowheads="1"/>
          </p:cNvSpPr>
          <p:nvPr/>
        </p:nvSpPr>
        <p:spPr bwMode="auto">
          <a:xfrm>
            <a:off x="314325" y="8493125"/>
            <a:ext cx="5553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100">
                <a:latin typeface="Comic Sans MS" panose="030F0702030302020204" pitchFamily="66" charset="0"/>
              </a:rPr>
              <a:t>http://www.burgess-shale.rom.on.ca/en/science/origin/01-life-tree.php</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5560"/>
    </mc:Choice>
    <mc:Fallback xmlns="">
      <p:transition spd="slow" advTm="16556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dissolve">
                                      <p:cBhvr>
                                        <p:cTn id="10" dur="500"/>
                                        <p:tgtEl>
                                          <p:spTgt spid="174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dissolve">
                                      <p:cBhvr>
                                        <p:cTn id="13"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a:extLst>
              <a:ext uri="{FF2B5EF4-FFF2-40B4-BE49-F238E27FC236}">
                <a16:creationId xmlns:a16="http://schemas.microsoft.com/office/drawing/2014/main" id="{E8710BCE-4EF9-458C-BB28-BC7AAF6A4FF7}"/>
              </a:ext>
            </a:extLst>
          </p:cNvPr>
          <p:cNvSpPr txBox="1">
            <a:spLocks noChangeArrowheads="1"/>
          </p:cNvSpPr>
          <p:nvPr/>
        </p:nvSpPr>
        <p:spPr bwMode="auto">
          <a:xfrm>
            <a:off x="1308100" y="1209675"/>
            <a:ext cx="235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Walcott (1908)</a:t>
            </a:r>
          </a:p>
        </p:txBody>
      </p:sp>
      <p:pic>
        <p:nvPicPr>
          <p:cNvPr id="53251" name="Picture 5">
            <a:extLst>
              <a:ext uri="{FF2B5EF4-FFF2-40B4-BE49-F238E27FC236}">
                <a16:creationId xmlns:a16="http://schemas.microsoft.com/office/drawing/2014/main" id="{239EF3F2-E5CF-4FBC-BF97-1545E0036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1666875"/>
            <a:ext cx="47815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5433"/>
    </mc:Choice>
    <mc:Fallback xmlns="">
      <p:transition spd="slow" advTm="5543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a:extLst>
              <a:ext uri="{FF2B5EF4-FFF2-40B4-BE49-F238E27FC236}">
                <a16:creationId xmlns:a16="http://schemas.microsoft.com/office/drawing/2014/main" id="{3CC74918-A18C-422E-B74F-362028741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58963"/>
            <a:ext cx="316547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a:extLst>
              <a:ext uri="{FF2B5EF4-FFF2-40B4-BE49-F238E27FC236}">
                <a16:creationId xmlns:a16="http://schemas.microsoft.com/office/drawing/2014/main" id="{92277C54-0259-473E-B7AF-5AB28EE9C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868488"/>
            <a:ext cx="2590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7">
            <a:extLst>
              <a:ext uri="{FF2B5EF4-FFF2-40B4-BE49-F238E27FC236}">
                <a16:creationId xmlns:a16="http://schemas.microsoft.com/office/drawing/2014/main" id="{E289828D-9DAB-4B9F-998A-ED4A306EB35D}"/>
              </a:ext>
            </a:extLst>
          </p:cNvPr>
          <p:cNvSpPr>
            <a:spLocks noChangeArrowheads="1"/>
          </p:cNvSpPr>
          <p:nvPr/>
        </p:nvSpPr>
        <p:spPr bwMode="auto">
          <a:xfrm>
            <a:off x="704850" y="515938"/>
            <a:ext cx="47275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CC3300"/>
                </a:solidFill>
                <a:latin typeface="Comic Sans MS" panose="030F0702030302020204" pitchFamily="66" charset="0"/>
              </a:rPr>
              <a:t>Stephen Jay Gould</a:t>
            </a:r>
          </a:p>
          <a:p>
            <a:pPr eaLnBrk="1" hangingPunct="1">
              <a:spcBef>
                <a:spcPct val="0"/>
              </a:spcBef>
              <a:buFontTx/>
              <a:buNone/>
            </a:pPr>
            <a:r>
              <a:rPr lang="it-IT" altLang="it-IT" sz="1800" b="1">
                <a:latin typeface="Comic Sans MS" panose="030F0702030302020204" pitchFamily="66" charset="0"/>
              </a:rPr>
              <a:t>New York, 10 set. 1941- 20 mag. 2002</a:t>
            </a:r>
            <a:endParaRPr lang="it-IT" altLang="it-IT" sz="2400" b="1">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2777"/>
    </mc:Choice>
    <mc:Fallback xmlns="">
      <p:transition spd="slow" advTm="4277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5414255C-4175-4720-83D7-498BA0B5272C}"/>
              </a:ext>
            </a:extLst>
          </p:cNvPr>
          <p:cNvSpPr>
            <a:spLocks noChangeArrowheads="1"/>
          </p:cNvSpPr>
          <p:nvPr/>
        </p:nvSpPr>
        <p:spPr bwMode="auto">
          <a:xfrm>
            <a:off x="177800" y="4127500"/>
            <a:ext cx="28956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600">
                <a:solidFill>
                  <a:srgbClr val="000099"/>
                </a:solidFill>
                <a:latin typeface="Comic Sans MS" panose="030F0702030302020204" pitchFamily="66" charset="0"/>
              </a:rPr>
              <a:t>Phyla animali presenti nella fauna di Burgess Shale</a:t>
            </a:r>
          </a:p>
          <a:p>
            <a:pPr>
              <a:spcBef>
                <a:spcPct val="0"/>
              </a:spcBef>
              <a:buFontTx/>
              <a:buNone/>
            </a:pPr>
            <a:endParaRPr lang="it-IT" altLang="it-IT" sz="1600">
              <a:solidFill>
                <a:srgbClr val="000099"/>
              </a:solidFill>
              <a:latin typeface="Comic Sans MS" panose="030F0702030302020204" pitchFamily="66" charset="0"/>
            </a:endParaRPr>
          </a:p>
          <a:p>
            <a:pPr>
              <a:lnSpc>
                <a:spcPct val="120000"/>
              </a:lnSpc>
              <a:spcBef>
                <a:spcPct val="0"/>
              </a:spcBef>
              <a:buFontTx/>
              <a:buNone/>
            </a:pPr>
            <a:r>
              <a:rPr lang="it-IT" altLang="it-IT" sz="1600">
                <a:solidFill>
                  <a:srgbClr val="CC3300"/>
                </a:solidFill>
                <a:latin typeface="Comic Sans MS" panose="030F0702030302020204" pitchFamily="66" charset="0"/>
              </a:rPr>
              <a:t>Porifera</a:t>
            </a:r>
          </a:p>
          <a:p>
            <a:pPr>
              <a:lnSpc>
                <a:spcPct val="120000"/>
              </a:lnSpc>
              <a:spcBef>
                <a:spcPct val="0"/>
              </a:spcBef>
              <a:buFontTx/>
              <a:buNone/>
            </a:pPr>
            <a:r>
              <a:rPr lang="it-IT" altLang="it-IT" sz="1600">
                <a:solidFill>
                  <a:srgbClr val="CC3300"/>
                </a:solidFill>
                <a:latin typeface="Comic Sans MS" panose="030F0702030302020204" pitchFamily="66" charset="0"/>
              </a:rPr>
              <a:t>Cnidaria</a:t>
            </a:r>
          </a:p>
          <a:p>
            <a:pPr>
              <a:lnSpc>
                <a:spcPct val="120000"/>
              </a:lnSpc>
              <a:spcBef>
                <a:spcPct val="0"/>
              </a:spcBef>
              <a:buFontTx/>
              <a:buNone/>
            </a:pPr>
            <a:r>
              <a:rPr lang="it-IT" altLang="it-IT" sz="1600">
                <a:solidFill>
                  <a:srgbClr val="CC3300"/>
                </a:solidFill>
                <a:latin typeface="Comic Sans MS" panose="030F0702030302020204" pitchFamily="66" charset="0"/>
              </a:rPr>
              <a:t>Ctenophora</a:t>
            </a:r>
          </a:p>
          <a:p>
            <a:pPr>
              <a:lnSpc>
                <a:spcPct val="120000"/>
              </a:lnSpc>
              <a:spcBef>
                <a:spcPct val="0"/>
              </a:spcBef>
              <a:buFontTx/>
              <a:buNone/>
            </a:pPr>
            <a:r>
              <a:rPr lang="it-IT" altLang="it-IT" sz="1600">
                <a:solidFill>
                  <a:srgbClr val="CC3300"/>
                </a:solidFill>
                <a:latin typeface="Comic Sans MS" panose="030F0702030302020204" pitchFamily="66" charset="0"/>
              </a:rPr>
              <a:t>Lophophorata</a:t>
            </a:r>
          </a:p>
          <a:p>
            <a:pPr>
              <a:lnSpc>
                <a:spcPct val="120000"/>
              </a:lnSpc>
              <a:spcBef>
                <a:spcPct val="0"/>
              </a:spcBef>
              <a:buFontTx/>
              <a:buNone/>
            </a:pPr>
            <a:r>
              <a:rPr lang="it-IT" altLang="it-IT" sz="1600">
                <a:solidFill>
                  <a:srgbClr val="CC3300"/>
                </a:solidFill>
                <a:latin typeface="Comic Sans MS" panose="030F0702030302020204" pitchFamily="66" charset="0"/>
              </a:rPr>
              <a:t>Brachiopoda</a:t>
            </a:r>
          </a:p>
          <a:p>
            <a:pPr>
              <a:lnSpc>
                <a:spcPct val="120000"/>
              </a:lnSpc>
              <a:spcBef>
                <a:spcPct val="0"/>
              </a:spcBef>
              <a:buFontTx/>
              <a:buNone/>
            </a:pPr>
            <a:r>
              <a:rPr lang="it-IT" altLang="it-IT" sz="1600">
                <a:solidFill>
                  <a:srgbClr val="CC3300"/>
                </a:solidFill>
                <a:latin typeface="Comic Sans MS" panose="030F0702030302020204" pitchFamily="66" charset="0"/>
              </a:rPr>
              <a:t>Mollusca</a:t>
            </a:r>
          </a:p>
          <a:p>
            <a:pPr>
              <a:lnSpc>
                <a:spcPct val="120000"/>
              </a:lnSpc>
              <a:spcBef>
                <a:spcPct val="0"/>
              </a:spcBef>
              <a:buFontTx/>
              <a:buNone/>
            </a:pPr>
            <a:r>
              <a:rPr lang="it-IT" altLang="it-IT" sz="1600">
                <a:solidFill>
                  <a:srgbClr val="CC3300"/>
                </a:solidFill>
                <a:latin typeface="Comic Sans MS" panose="030F0702030302020204" pitchFamily="66" charset="0"/>
              </a:rPr>
              <a:t>Hyolitha †</a:t>
            </a:r>
          </a:p>
          <a:p>
            <a:pPr>
              <a:lnSpc>
                <a:spcPct val="120000"/>
              </a:lnSpc>
              <a:spcBef>
                <a:spcPct val="0"/>
              </a:spcBef>
              <a:buFontTx/>
              <a:buNone/>
            </a:pPr>
            <a:r>
              <a:rPr lang="it-IT" altLang="it-IT" sz="1600">
                <a:solidFill>
                  <a:srgbClr val="CC3300"/>
                </a:solidFill>
                <a:latin typeface="Comic Sans MS" panose="030F0702030302020204" pitchFamily="66" charset="0"/>
              </a:rPr>
              <a:t>Priapulida</a:t>
            </a:r>
          </a:p>
          <a:p>
            <a:pPr>
              <a:lnSpc>
                <a:spcPct val="120000"/>
              </a:lnSpc>
              <a:spcBef>
                <a:spcPct val="0"/>
              </a:spcBef>
              <a:buFontTx/>
              <a:buNone/>
            </a:pPr>
            <a:r>
              <a:rPr lang="it-IT" altLang="it-IT" sz="1600">
                <a:solidFill>
                  <a:srgbClr val="CC3300"/>
                </a:solidFill>
                <a:latin typeface="Comic Sans MS" panose="030F0702030302020204" pitchFamily="66" charset="0"/>
              </a:rPr>
              <a:t>Annelida</a:t>
            </a:r>
          </a:p>
          <a:p>
            <a:pPr>
              <a:lnSpc>
                <a:spcPct val="120000"/>
              </a:lnSpc>
              <a:spcBef>
                <a:spcPct val="0"/>
              </a:spcBef>
              <a:buFontTx/>
              <a:buNone/>
            </a:pPr>
            <a:r>
              <a:rPr lang="it-IT" altLang="it-IT" sz="1600">
                <a:solidFill>
                  <a:srgbClr val="CC3300"/>
                </a:solidFill>
                <a:latin typeface="Comic Sans MS" panose="030F0702030302020204" pitchFamily="66" charset="0"/>
              </a:rPr>
              <a:t>Onycophora</a:t>
            </a:r>
          </a:p>
          <a:p>
            <a:pPr>
              <a:lnSpc>
                <a:spcPct val="120000"/>
              </a:lnSpc>
              <a:spcBef>
                <a:spcPct val="0"/>
              </a:spcBef>
              <a:buFontTx/>
              <a:buNone/>
            </a:pPr>
            <a:r>
              <a:rPr lang="it-IT" altLang="it-IT" sz="1600">
                <a:solidFill>
                  <a:srgbClr val="CC3300"/>
                </a:solidFill>
                <a:latin typeface="Comic Sans MS" panose="030F0702030302020204" pitchFamily="66" charset="0"/>
              </a:rPr>
              <a:t>Arthropoda</a:t>
            </a:r>
          </a:p>
          <a:p>
            <a:pPr>
              <a:lnSpc>
                <a:spcPct val="120000"/>
              </a:lnSpc>
              <a:spcBef>
                <a:spcPct val="0"/>
              </a:spcBef>
              <a:buFontTx/>
              <a:buNone/>
            </a:pPr>
            <a:r>
              <a:rPr lang="it-IT" altLang="it-IT" sz="1600">
                <a:solidFill>
                  <a:srgbClr val="CC3300"/>
                </a:solidFill>
                <a:latin typeface="Comic Sans MS" panose="030F0702030302020204" pitchFamily="66" charset="0"/>
              </a:rPr>
              <a:t>Echinodermata</a:t>
            </a:r>
          </a:p>
          <a:p>
            <a:pPr>
              <a:lnSpc>
                <a:spcPct val="120000"/>
              </a:lnSpc>
              <a:spcBef>
                <a:spcPct val="0"/>
              </a:spcBef>
              <a:buFontTx/>
              <a:buNone/>
            </a:pPr>
            <a:r>
              <a:rPr lang="it-IT" altLang="it-IT" sz="1600">
                <a:solidFill>
                  <a:srgbClr val="CC3300"/>
                </a:solidFill>
                <a:latin typeface="Comic Sans MS" panose="030F0702030302020204" pitchFamily="66" charset="0"/>
              </a:rPr>
              <a:t>Chordata</a:t>
            </a:r>
          </a:p>
        </p:txBody>
      </p:sp>
      <p:sp>
        <p:nvSpPr>
          <p:cNvPr id="18436" name="Rectangle 4">
            <a:extLst>
              <a:ext uri="{FF2B5EF4-FFF2-40B4-BE49-F238E27FC236}">
                <a16:creationId xmlns:a16="http://schemas.microsoft.com/office/drawing/2014/main" id="{0FA2FAC1-30CD-4000-BE7A-40AFF44E931E}"/>
              </a:ext>
            </a:extLst>
          </p:cNvPr>
          <p:cNvSpPr>
            <a:spLocks noChangeArrowheads="1"/>
          </p:cNvSpPr>
          <p:nvPr/>
        </p:nvSpPr>
        <p:spPr bwMode="auto">
          <a:xfrm>
            <a:off x="2906713" y="4140200"/>
            <a:ext cx="3900487"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600">
                <a:solidFill>
                  <a:srgbClr val="000099"/>
                </a:solidFill>
                <a:latin typeface="Comic Sans MS" panose="030F0702030302020204" pitchFamily="66" charset="0"/>
              </a:rPr>
              <a:t>Organismi che non sono stati assegnati </a:t>
            </a:r>
          </a:p>
          <a:p>
            <a:pPr>
              <a:spcBef>
                <a:spcPct val="0"/>
              </a:spcBef>
              <a:buFontTx/>
              <a:buNone/>
            </a:pPr>
            <a:r>
              <a:rPr lang="it-IT" altLang="it-IT" sz="1600">
                <a:solidFill>
                  <a:srgbClr val="000099"/>
                </a:solidFill>
                <a:latin typeface="Comic Sans MS" panose="030F0702030302020204" pitchFamily="66" charset="0"/>
              </a:rPr>
              <a:t>a nessuno dei phyla conosciuti</a:t>
            </a:r>
          </a:p>
          <a:p>
            <a:pPr>
              <a:spcBef>
                <a:spcPct val="0"/>
              </a:spcBef>
              <a:buFontTx/>
              <a:buNone/>
            </a:pPr>
            <a:endParaRPr lang="it-IT" altLang="it-IT" sz="1600">
              <a:solidFill>
                <a:srgbClr val="000099"/>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Anomalocaris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Amiskwia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Dinomischus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Nectocaris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Opabinia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Chancelloria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lnSpc>
                <a:spcPct val="120000"/>
              </a:lnSpc>
              <a:spcBef>
                <a:spcPct val="0"/>
              </a:spcBef>
              <a:buFontTx/>
              <a:buNone/>
            </a:pPr>
            <a:r>
              <a:rPr lang="it-IT" altLang="it-IT" sz="1600" i="1">
                <a:solidFill>
                  <a:srgbClr val="CC3300"/>
                </a:solidFill>
                <a:latin typeface="Comic Sans MS" panose="030F0702030302020204" pitchFamily="66" charset="0"/>
              </a:rPr>
              <a:t>Wiwaxia </a:t>
            </a:r>
            <a:r>
              <a:rPr lang="it-IT" altLang="it-IT" sz="1600">
                <a:solidFill>
                  <a:srgbClr val="CC3300"/>
                </a:solidFill>
                <a:latin typeface="Comic Sans MS" panose="030F0702030302020204" pitchFamily="66" charset="0"/>
              </a:rPr>
              <a:t>†</a:t>
            </a:r>
            <a:endParaRPr lang="it-IT" altLang="it-IT" sz="1600" i="1">
              <a:solidFill>
                <a:srgbClr val="CC3300"/>
              </a:solidFill>
              <a:latin typeface="Comic Sans MS" panose="030F0702030302020204" pitchFamily="66" charset="0"/>
            </a:endParaRPr>
          </a:p>
          <a:p>
            <a:pPr>
              <a:spcBef>
                <a:spcPct val="0"/>
              </a:spcBef>
              <a:buFontTx/>
              <a:buNone/>
            </a:pPr>
            <a:endParaRPr lang="it-IT" altLang="it-IT" sz="1600" i="1">
              <a:solidFill>
                <a:srgbClr val="CC3300"/>
              </a:solidFill>
              <a:latin typeface="Comic Sans MS" panose="030F0702030302020204" pitchFamily="66" charset="0"/>
            </a:endParaRPr>
          </a:p>
          <a:p>
            <a:pPr>
              <a:spcBef>
                <a:spcPct val="0"/>
              </a:spcBef>
              <a:buFontTx/>
              <a:buNone/>
            </a:pPr>
            <a:endParaRPr lang="it-IT" altLang="it-IT" sz="1600">
              <a:solidFill>
                <a:srgbClr val="CC3300"/>
              </a:solidFill>
              <a:latin typeface="Comic Sans MS" panose="030F0702030302020204" pitchFamily="66" charset="0"/>
            </a:endParaRPr>
          </a:p>
          <a:p>
            <a:pPr>
              <a:spcBef>
                <a:spcPct val="0"/>
              </a:spcBef>
              <a:buFontTx/>
              <a:buNone/>
            </a:pPr>
            <a:endParaRPr lang="it-IT" altLang="it-IT" sz="1600">
              <a:solidFill>
                <a:srgbClr val="CC3300"/>
              </a:solidFill>
              <a:latin typeface="Comic Sans MS" panose="030F0702030302020204" pitchFamily="66" charset="0"/>
            </a:endParaRPr>
          </a:p>
          <a:p>
            <a:pPr>
              <a:spcBef>
                <a:spcPct val="0"/>
              </a:spcBef>
              <a:buFontTx/>
              <a:buNone/>
            </a:pPr>
            <a:endParaRPr lang="it-IT" altLang="it-IT" sz="1600">
              <a:solidFill>
                <a:srgbClr val="CC3300"/>
              </a:solidFill>
              <a:latin typeface="Comic Sans MS" panose="030F0702030302020204" pitchFamily="66" charset="0"/>
            </a:endParaRPr>
          </a:p>
          <a:p>
            <a:pPr>
              <a:spcBef>
                <a:spcPct val="0"/>
              </a:spcBef>
              <a:buFontTx/>
              <a:buNone/>
            </a:pPr>
            <a:endParaRPr lang="it-IT" altLang="it-IT" sz="1600">
              <a:solidFill>
                <a:srgbClr val="CC3300"/>
              </a:solidFill>
              <a:latin typeface="Comic Sans MS" panose="030F0702030302020204" pitchFamily="66" charset="0"/>
            </a:endParaRPr>
          </a:p>
        </p:txBody>
      </p:sp>
      <p:sp>
        <p:nvSpPr>
          <p:cNvPr id="55300" name="Line 5">
            <a:extLst>
              <a:ext uri="{FF2B5EF4-FFF2-40B4-BE49-F238E27FC236}">
                <a16:creationId xmlns:a16="http://schemas.microsoft.com/office/drawing/2014/main" id="{464680EE-0B44-4DC6-B0AB-3D6A99757CF5}"/>
              </a:ext>
            </a:extLst>
          </p:cNvPr>
          <p:cNvSpPr>
            <a:spLocks noChangeShapeType="1"/>
          </p:cNvSpPr>
          <p:nvPr/>
        </p:nvSpPr>
        <p:spPr bwMode="auto">
          <a:xfrm>
            <a:off x="2921000" y="4152900"/>
            <a:ext cx="0" cy="468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55301" name="Picture 8" descr="burgess_community_sm">
            <a:extLst>
              <a:ext uri="{FF2B5EF4-FFF2-40B4-BE49-F238E27FC236}">
                <a16:creationId xmlns:a16="http://schemas.microsoft.com/office/drawing/2014/main" id="{5456826D-2094-4C53-9FD6-D42844E4D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5800725"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0151"/>
    </mc:Choice>
    <mc:Fallback xmlns="">
      <p:transition spd="slow" advTm="9015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box(in)">
                                      <p:cBhvr>
                                        <p:cTn id="13"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1843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638ECDF-4E7B-404A-AA33-DB8F1A815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5118100"/>
            <a:ext cx="34575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a:extLst>
              <a:ext uri="{FF2B5EF4-FFF2-40B4-BE49-F238E27FC236}">
                <a16:creationId xmlns:a16="http://schemas.microsoft.com/office/drawing/2014/main" id="{4653DDB6-3A73-4E77-AC7A-199C3DEE2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244600"/>
            <a:ext cx="228123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765B1874-041A-4E07-A18C-1E960ACDE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0" y="2247900"/>
            <a:ext cx="313372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a:extLst>
              <a:ext uri="{FF2B5EF4-FFF2-40B4-BE49-F238E27FC236}">
                <a16:creationId xmlns:a16="http://schemas.microsoft.com/office/drawing/2014/main" id="{1538D92A-D01D-48C9-B8CE-9CB86F696A2D}"/>
              </a:ext>
            </a:extLst>
          </p:cNvPr>
          <p:cNvSpPr txBox="1">
            <a:spLocks noChangeArrowheads="1"/>
          </p:cNvSpPr>
          <p:nvPr/>
        </p:nvSpPr>
        <p:spPr bwMode="auto">
          <a:xfrm>
            <a:off x="3873500" y="5143500"/>
            <a:ext cx="29845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600" i="1" dirty="0" err="1">
                <a:solidFill>
                  <a:srgbClr val="000099"/>
                </a:solidFill>
                <a:latin typeface="Comic Sans MS" panose="030F0702030302020204" pitchFamily="66" charset="0"/>
              </a:rPr>
              <a:t>Wiwaxia</a:t>
            </a:r>
            <a:r>
              <a:rPr lang="it-IT" altLang="it-IT" sz="1600" dirty="0">
                <a:solidFill>
                  <a:srgbClr val="000099"/>
                </a:solidFill>
                <a:latin typeface="Comic Sans MS" panose="030F0702030302020204" pitchFamily="66" charset="0"/>
              </a:rPr>
              <a:t>  fu inizialmente collocata tra i policheti scambiando gli scleriti per strutture simili a quelle che si trovano in </a:t>
            </a:r>
            <a:r>
              <a:rPr lang="it-IT" altLang="it-IT" sz="1600" i="1" dirty="0" err="1">
                <a:solidFill>
                  <a:srgbClr val="000099"/>
                </a:solidFill>
                <a:latin typeface="Comic Sans MS" panose="030F0702030302020204" pitchFamily="66" charset="0"/>
              </a:rPr>
              <a:t>Aphrodite</a:t>
            </a:r>
            <a:r>
              <a:rPr lang="it-IT" altLang="it-IT" sz="1600" dirty="0">
                <a:solidFill>
                  <a:srgbClr val="000099"/>
                </a:solidFill>
                <a:latin typeface="Comic Sans MS" panose="030F0702030302020204" pitchFamily="66" charset="0"/>
              </a:rPr>
              <a:t>. Tra i caratteri unici di </a:t>
            </a:r>
            <a:r>
              <a:rPr lang="it-IT" altLang="it-IT" sz="1600" i="1" dirty="0" err="1">
                <a:solidFill>
                  <a:srgbClr val="000099"/>
                </a:solidFill>
                <a:latin typeface="Comic Sans MS" panose="030F0702030302020204" pitchFamily="66" charset="0"/>
              </a:rPr>
              <a:t>Wiwaxia</a:t>
            </a:r>
            <a:r>
              <a:rPr lang="it-IT" altLang="it-IT" sz="1600" dirty="0">
                <a:solidFill>
                  <a:srgbClr val="000099"/>
                </a:solidFill>
                <a:latin typeface="Comic Sans MS" panose="030F0702030302020204" pitchFamily="66" charset="0"/>
              </a:rPr>
              <a:t> c'è però la presenza di una bocca ventrale fornita di denti che poggiano su due mandibole e che ricordano la radula dei molluschi. Non possiede setole, appendici o segmentazione e perciò non può essere inclusa né tra gli Anellidi né tra gli Artropodi.</a:t>
            </a:r>
          </a:p>
        </p:txBody>
      </p:sp>
      <p:sp>
        <p:nvSpPr>
          <p:cNvPr id="56326" name="Text Box 6">
            <a:extLst>
              <a:ext uri="{FF2B5EF4-FFF2-40B4-BE49-F238E27FC236}">
                <a16:creationId xmlns:a16="http://schemas.microsoft.com/office/drawing/2014/main" id="{869E8122-59C4-4F14-ABC4-D9BAD1F45F8B}"/>
              </a:ext>
            </a:extLst>
          </p:cNvPr>
          <p:cNvSpPr txBox="1">
            <a:spLocks noChangeArrowheads="1"/>
          </p:cNvSpPr>
          <p:nvPr/>
        </p:nvSpPr>
        <p:spPr bwMode="auto">
          <a:xfrm>
            <a:off x="685800" y="122238"/>
            <a:ext cx="2363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400" i="1">
                <a:solidFill>
                  <a:srgbClr val="CC3300"/>
                </a:solidFill>
                <a:latin typeface="Comic Sans MS" panose="030F0702030302020204" pitchFamily="66" charset="0"/>
              </a:rPr>
              <a:t>Wiwaxia</a:t>
            </a:r>
          </a:p>
        </p:txBody>
      </p:sp>
      <p:sp>
        <p:nvSpPr>
          <p:cNvPr id="56327" name="Text Box 7">
            <a:extLst>
              <a:ext uri="{FF2B5EF4-FFF2-40B4-BE49-F238E27FC236}">
                <a16:creationId xmlns:a16="http://schemas.microsoft.com/office/drawing/2014/main" id="{098464B0-BB1D-4E8E-AFEB-21A9540C2706}"/>
              </a:ext>
            </a:extLst>
          </p:cNvPr>
          <p:cNvSpPr txBox="1">
            <a:spLocks noChangeArrowheads="1"/>
          </p:cNvSpPr>
          <p:nvPr/>
        </p:nvSpPr>
        <p:spPr bwMode="auto">
          <a:xfrm>
            <a:off x="3810000" y="8255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000099"/>
                </a:solidFill>
                <a:latin typeface="Comic Sans MS" panose="030F0702030302020204" pitchFamily="66" charset="0"/>
              </a:rPr>
              <a:t>Phylum nuovo</a:t>
            </a:r>
          </a:p>
        </p:txBody>
      </p:sp>
    </p:spTree>
  </p:cSld>
  <p:clrMapOvr>
    <a:masterClrMapping/>
  </p:clrMapOvr>
  <mc:AlternateContent xmlns:mc="http://schemas.openxmlformats.org/markup-compatibility/2006" xmlns:p14="http://schemas.microsoft.com/office/powerpoint/2010/main">
    <mc:Choice Requires="p14">
      <p:transition spd="slow" p14:dur="2000" advTm="70541"/>
    </mc:Choice>
    <mc:Fallback xmlns="">
      <p:transition spd="slow" advTm="7054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C5CB3E6A-AE9A-4F4C-9264-B17C1739C174}"/>
              </a:ext>
            </a:extLst>
          </p:cNvPr>
          <p:cNvSpPr txBox="1">
            <a:spLocks noChangeArrowheads="1"/>
          </p:cNvSpPr>
          <p:nvPr/>
        </p:nvSpPr>
        <p:spPr bwMode="auto">
          <a:xfrm>
            <a:off x="304800" y="304800"/>
            <a:ext cx="3306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i="1">
                <a:solidFill>
                  <a:srgbClr val="CC3300"/>
                </a:solidFill>
                <a:latin typeface="Comic Sans MS" panose="030F0702030302020204" pitchFamily="66" charset="0"/>
              </a:rPr>
              <a:t>Anomalocaris</a:t>
            </a:r>
          </a:p>
        </p:txBody>
      </p:sp>
      <p:sp>
        <p:nvSpPr>
          <p:cNvPr id="57347" name="Text Box 3">
            <a:extLst>
              <a:ext uri="{FF2B5EF4-FFF2-40B4-BE49-F238E27FC236}">
                <a16:creationId xmlns:a16="http://schemas.microsoft.com/office/drawing/2014/main" id="{AC15C9FF-D915-406A-8ABB-8774E111DB03}"/>
              </a:ext>
            </a:extLst>
          </p:cNvPr>
          <p:cNvSpPr txBox="1">
            <a:spLocks noChangeArrowheads="1"/>
          </p:cNvSpPr>
          <p:nvPr/>
        </p:nvSpPr>
        <p:spPr bwMode="auto">
          <a:xfrm>
            <a:off x="406400" y="7023100"/>
            <a:ext cx="61928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i="1">
                <a:solidFill>
                  <a:srgbClr val="000099"/>
                </a:solidFill>
                <a:latin typeface="Arial" panose="020B0604020202020204" pitchFamily="34" charset="0"/>
              </a:rPr>
              <a:t>Anomalocaris</a:t>
            </a:r>
            <a:r>
              <a:rPr lang="it-IT" altLang="it-IT" sz="2000">
                <a:solidFill>
                  <a:srgbClr val="000099"/>
                </a:solidFill>
                <a:latin typeface="Arial" panose="020B0604020202020204" pitchFamily="34" charset="0"/>
              </a:rPr>
              <a:t>, o 'strano gambero', è caratterizzato da una parte posteriore del corpo simile a quella di un crostaceo. Tuttavia, presenta solo un paio di antenne e nessun'altra appendice. Possiede una bocca circondata da scaglie dentate</a:t>
            </a:r>
          </a:p>
        </p:txBody>
      </p:sp>
      <p:pic>
        <p:nvPicPr>
          <p:cNvPr id="57348" name="Picture 5">
            <a:extLst>
              <a:ext uri="{FF2B5EF4-FFF2-40B4-BE49-F238E27FC236}">
                <a16:creationId xmlns:a16="http://schemas.microsoft.com/office/drawing/2014/main" id="{2CE7B512-6D30-4117-8D67-C125D673E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444500"/>
            <a:ext cx="32670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a:extLst>
              <a:ext uri="{FF2B5EF4-FFF2-40B4-BE49-F238E27FC236}">
                <a16:creationId xmlns:a16="http://schemas.microsoft.com/office/drawing/2014/main" id="{672D6924-E8D1-4D4B-B3BB-955DCEFAF5C7}"/>
              </a:ext>
            </a:extLst>
          </p:cNvPr>
          <p:cNvSpPr txBox="1">
            <a:spLocks noChangeArrowheads="1"/>
          </p:cNvSpPr>
          <p:nvPr/>
        </p:nvSpPr>
        <p:spPr bwMode="auto">
          <a:xfrm>
            <a:off x="685800" y="11430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000099"/>
                </a:solidFill>
                <a:latin typeface="Comic Sans MS" panose="030F0702030302020204" pitchFamily="66" charset="0"/>
              </a:rPr>
              <a:t>Phylum nuovo</a:t>
            </a:r>
          </a:p>
        </p:txBody>
      </p:sp>
      <p:pic>
        <p:nvPicPr>
          <p:cNvPr id="20487" name="ac.avi">
            <a:hlinkClick r:id="" action="ppaction://media"/>
            <a:extLst>
              <a:ext uri="{FF2B5EF4-FFF2-40B4-BE49-F238E27FC236}">
                <a16:creationId xmlns:a16="http://schemas.microsoft.com/office/drawing/2014/main" id="{B6CECF60-7E73-44AD-AF4D-9A3D380FADEB}"/>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92100" y="32639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6391"/>
    </mc:Choice>
    <mc:Fallback xmlns="">
      <p:transition spd="slow" advTm="3639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48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487"/>
                                        </p:tgtEl>
                                      </p:cBhvr>
                                    </p:cmd>
                                  </p:childTnLst>
                                </p:cTn>
                              </p:par>
                            </p:childTnLst>
                          </p:cTn>
                        </p:par>
                      </p:childTnLst>
                    </p:cTn>
                  </p:par>
                </p:childTnLst>
              </p:cTn>
              <p:nextCondLst>
                <p:cond evt="onClick" delay="0">
                  <p:tgtEl>
                    <p:spTgt spid="20487"/>
                  </p:tgtEl>
                </p:cond>
              </p:nextCondLst>
            </p:seq>
            <p:video>
              <p:cMediaNode>
                <p:cTn id="7" fill="hold" display="0">
                  <p:stCondLst>
                    <p:cond delay="indefinite"/>
                  </p:stCondLst>
                  <p:endCondLst>
                    <p:cond evt="onNext" delay="0">
                      <p:tgtEl>
                        <p:sldTgt/>
                      </p:tgtEl>
                    </p:cond>
                    <p:cond evt="onPrev" delay="0">
                      <p:tgtEl>
                        <p:sldTgt/>
                      </p:tgtEl>
                    </p:cond>
                  </p:endCondLst>
                </p:cTn>
                <p:tgtEl>
                  <p:spTgt spid="2048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a:extLst>
              <a:ext uri="{FF2B5EF4-FFF2-40B4-BE49-F238E27FC236}">
                <a16:creationId xmlns:a16="http://schemas.microsoft.com/office/drawing/2014/main" id="{61AC5DF2-1FE4-4A4C-9D8D-44EF01D68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1571625"/>
            <a:ext cx="60071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9162"/>
    </mc:Choice>
    <mc:Fallback xmlns="">
      <p:transition spd="slow" advTm="916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opabinia3">
            <a:extLst>
              <a:ext uri="{FF2B5EF4-FFF2-40B4-BE49-F238E27FC236}">
                <a16:creationId xmlns:a16="http://schemas.microsoft.com/office/drawing/2014/main" id="{39110C2D-1A70-480E-8F68-F6E93AD7C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3022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a:extLst>
              <a:ext uri="{FF2B5EF4-FFF2-40B4-BE49-F238E27FC236}">
                <a16:creationId xmlns:a16="http://schemas.microsoft.com/office/drawing/2014/main" id="{10C26FCC-7FC2-430F-BE76-2EF1780B1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37052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6" name="Group 4">
            <a:extLst>
              <a:ext uri="{FF2B5EF4-FFF2-40B4-BE49-F238E27FC236}">
                <a16:creationId xmlns:a16="http://schemas.microsoft.com/office/drawing/2014/main" id="{799C8417-0193-40D7-A2C0-185369A5C2D8}"/>
              </a:ext>
            </a:extLst>
          </p:cNvPr>
          <p:cNvGrpSpPr>
            <a:grpSpLocks/>
          </p:cNvGrpSpPr>
          <p:nvPr/>
        </p:nvGrpSpPr>
        <p:grpSpPr bwMode="auto">
          <a:xfrm>
            <a:off x="381000" y="4089400"/>
            <a:ext cx="3095625" cy="1447800"/>
            <a:chOff x="2304" y="2784"/>
            <a:chExt cx="1950" cy="912"/>
          </a:xfrm>
        </p:grpSpPr>
        <p:sp>
          <p:nvSpPr>
            <p:cNvPr id="59400" name="Rectangle 5">
              <a:extLst>
                <a:ext uri="{FF2B5EF4-FFF2-40B4-BE49-F238E27FC236}">
                  <a16:creationId xmlns:a16="http://schemas.microsoft.com/office/drawing/2014/main" id="{4E452D2F-912B-45C6-BF4E-2C55A36A3995}"/>
                </a:ext>
              </a:extLst>
            </p:cNvPr>
            <p:cNvSpPr>
              <a:spLocks noChangeArrowheads="1"/>
            </p:cNvSpPr>
            <p:nvPr/>
          </p:nvSpPr>
          <p:spPr bwMode="auto">
            <a:xfrm>
              <a:off x="2352" y="2784"/>
              <a:ext cx="1824" cy="91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pic>
          <p:nvPicPr>
            <p:cNvPr id="59401" name="Picture 6">
              <a:extLst>
                <a:ext uri="{FF2B5EF4-FFF2-40B4-BE49-F238E27FC236}">
                  <a16:creationId xmlns:a16="http://schemas.microsoft.com/office/drawing/2014/main" id="{6A0395D2-CA54-40EC-BD7C-E34A2498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 y="2784"/>
              <a:ext cx="1950"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397" name="Text Box 7">
            <a:extLst>
              <a:ext uri="{FF2B5EF4-FFF2-40B4-BE49-F238E27FC236}">
                <a16:creationId xmlns:a16="http://schemas.microsoft.com/office/drawing/2014/main" id="{91E5C04A-4DE2-491B-A97F-FE2439AD07DD}"/>
              </a:ext>
            </a:extLst>
          </p:cNvPr>
          <p:cNvSpPr txBox="1">
            <a:spLocks noChangeArrowheads="1"/>
          </p:cNvSpPr>
          <p:nvPr/>
        </p:nvSpPr>
        <p:spPr bwMode="auto">
          <a:xfrm>
            <a:off x="304800" y="304800"/>
            <a:ext cx="223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i="1">
                <a:solidFill>
                  <a:srgbClr val="000099"/>
                </a:solidFill>
                <a:latin typeface="Comic Sans MS" panose="030F0702030302020204" pitchFamily="66" charset="0"/>
              </a:rPr>
              <a:t>Opabinia</a:t>
            </a:r>
          </a:p>
        </p:txBody>
      </p:sp>
      <p:sp>
        <p:nvSpPr>
          <p:cNvPr id="59398" name="Text Box 8">
            <a:extLst>
              <a:ext uri="{FF2B5EF4-FFF2-40B4-BE49-F238E27FC236}">
                <a16:creationId xmlns:a16="http://schemas.microsoft.com/office/drawing/2014/main" id="{FA015F7F-DABA-46AD-9C8C-29FF66D8229D}"/>
              </a:ext>
            </a:extLst>
          </p:cNvPr>
          <p:cNvSpPr txBox="1">
            <a:spLocks noChangeArrowheads="1"/>
          </p:cNvSpPr>
          <p:nvPr/>
        </p:nvSpPr>
        <p:spPr bwMode="auto">
          <a:xfrm>
            <a:off x="317500" y="5810250"/>
            <a:ext cx="65405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1600">
                <a:latin typeface="Comic Sans MS" panose="030F0702030302020204" pitchFamily="66" charset="0"/>
              </a:rPr>
              <a:t>Descritto da Walcott (1912) come crostaceo, </a:t>
            </a:r>
            <a:r>
              <a:rPr lang="it-IT" altLang="it-IT" sz="1600" i="1">
                <a:latin typeface="Comic Sans MS" panose="030F0702030302020204" pitchFamily="66" charset="0"/>
              </a:rPr>
              <a:t>Opabinia</a:t>
            </a:r>
            <a:r>
              <a:rPr lang="it-IT" altLang="it-IT" sz="1600">
                <a:latin typeface="Comic Sans MS" panose="030F0702030302020204" pitchFamily="66" charset="0"/>
              </a:rPr>
              <a:t> condivide con gli artropodi la segmentazione del corpo ma i segmenti sono caratterizzati da assenza di appendici. L'organo di prensione frontale è stato interpretato erroneamente come un paio di appendici fuse. Sono presenti cinque occhi. L'organo di prensione è inserito frontalmente al capo, è flessibile ed è costituito da un tubo striato cilindrico. Il corpo è contraddistinto da 15 segmenti con lobi laterali, rivolti verso il basso, su cui è presente una branchia.</a:t>
            </a:r>
          </a:p>
          <a:p>
            <a:pPr>
              <a:spcBef>
                <a:spcPct val="0"/>
              </a:spcBef>
              <a:buFontTx/>
              <a:buNone/>
            </a:pPr>
            <a:endParaRPr lang="it-IT" altLang="it-IT" sz="1600">
              <a:latin typeface="Comic Sans MS" panose="030F0702030302020204" pitchFamily="66" charset="0"/>
            </a:endParaRPr>
          </a:p>
        </p:txBody>
      </p:sp>
      <p:sp>
        <p:nvSpPr>
          <p:cNvPr id="59399" name="Text Box 9">
            <a:extLst>
              <a:ext uri="{FF2B5EF4-FFF2-40B4-BE49-F238E27FC236}">
                <a16:creationId xmlns:a16="http://schemas.microsoft.com/office/drawing/2014/main" id="{43B3CD3B-EF61-4D0E-809B-0581E5E1665D}"/>
              </a:ext>
            </a:extLst>
          </p:cNvPr>
          <p:cNvSpPr txBox="1">
            <a:spLocks noChangeArrowheads="1"/>
          </p:cNvSpPr>
          <p:nvPr/>
        </p:nvSpPr>
        <p:spPr bwMode="auto">
          <a:xfrm>
            <a:off x="3200400" y="3810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CC3300"/>
                </a:solidFill>
                <a:latin typeface="Comic Sans MS" panose="030F0702030302020204" pitchFamily="66" charset="0"/>
              </a:rPr>
              <a:t>Phylum nuovo</a:t>
            </a:r>
          </a:p>
        </p:txBody>
      </p:sp>
    </p:spTree>
  </p:cSld>
  <p:clrMapOvr>
    <a:masterClrMapping/>
  </p:clrMapOvr>
  <mc:AlternateContent xmlns:mc="http://schemas.openxmlformats.org/markup-compatibility/2006" xmlns:p14="http://schemas.microsoft.com/office/powerpoint/2010/main">
    <mc:Choice Requires="p14">
      <p:transition spd="slow" p14:dur="2000" advTm="49982"/>
    </mc:Choice>
    <mc:Fallback xmlns="">
      <p:transition spd="slow" advTm="499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4420C4A0-0AB8-4815-80B5-729B882B523D}"/>
              </a:ext>
            </a:extLst>
          </p:cNvPr>
          <p:cNvSpPr>
            <a:spLocks noChangeArrowheads="1"/>
          </p:cNvSpPr>
          <p:nvPr/>
        </p:nvSpPr>
        <p:spPr bwMode="auto">
          <a:xfrm>
            <a:off x="409575" y="695325"/>
            <a:ext cx="585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http://www.onezoom.org/tetrapods.htm</a:t>
            </a:r>
          </a:p>
        </p:txBody>
      </p:sp>
      <p:pic>
        <p:nvPicPr>
          <p:cNvPr id="7171" name="Picture 5">
            <a:extLst>
              <a:ext uri="{FF2B5EF4-FFF2-40B4-BE49-F238E27FC236}">
                <a16:creationId xmlns:a16="http://schemas.microsoft.com/office/drawing/2014/main" id="{FF8688BF-00FB-48BD-B042-5EE820D25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698" t="18990" r="14540"/>
          <a:stretch>
            <a:fillRect/>
          </a:stretch>
        </p:blipFill>
        <p:spPr bwMode="auto">
          <a:xfrm>
            <a:off x="80963" y="1387475"/>
            <a:ext cx="6777037"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3626"/>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a:extLst>
              <a:ext uri="{FF2B5EF4-FFF2-40B4-BE49-F238E27FC236}">
                <a16:creationId xmlns:a16="http://schemas.microsoft.com/office/drawing/2014/main" id="{57D0B787-4936-4A5C-9BE3-F5E858EC2249}"/>
              </a:ext>
            </a:extLst>
          </p:cNvPr>
          <p:cNvSpPr txBox="1">
            <a:spLocks noChangeArrowheads="1"/>
          </p:cNvSpPr>
          <p:nvPr/>
        </p:nvSpPr>
        <p:spPr bwMode="auto">
          <a:xfrm>
            <a:off x="228600" y="304800"/>
            <a:ext cx="5618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i="1">
                <a:solidFill>
                  <a:srgbClr val="000099"/>
                </a:solidFill>
                <a:latin typeface="Comic Sans MS" panose="030F0702030302020204" pitchFamily="66" charset="0"/>
              </a:rPr>
              <a:t>Amiskwia sagittiformis</a:t>
            </a:r>
          </a:p>
        </p:txBody>
      </p:sp>
      <p:pic>
        <p:nvPicPr>
          <p:cNvPr id="60419" name="Picture 3">
            <a:extLst>
              <a:ext uri="{FF2B5EF4-FFF2-40B4-BE49-F238E27FC236}">
                <a16:creationId xmlns:a16="http://schemas.microsoft.com/office/drawing/2014/main" id="{1EF8C1E9-2403-4F96-8795-2C39CF4D3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3714750"/>
            <a:ext cx="23812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6FBA766A-AA54-4EC1-A19B-4527C107E9B3}"/>
              </a:ext>
            </a:extLst>
          </p:cNvPr>
          <p:cNvSpPr txBox="1">
            <a:spLocks noChangeArrowheads="1"/>
          </p:cNvSpPr>
          <p:nvPr/>
        </p:nvSpPr>
        <p:spPr bwMode="auto">
          <a:xfrm>
            <a:off x="1206500" y="6616700"/>
            <a:ext cx="53213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000">
                <a:latin typeface="Comic Sans MS" panose="030F0702030302020204" pitchFamily="66" charset="0"/>
              </a:rPr>
              <a:t>Assegnato da Walcott (1911) ai chetognati. Capo contraddistinto dalla presenza di due tentacoli; corpo con pinne laterali e caudali. Probabilmente non di fondo ma pelagico. </a:t>
            </a:r>
          </a:p>
          <a:p>
            <a:pPr>
              <a:spcBef>
                <a:spcPct val="0"/>
              </a:spcBef>
              <a:buFontTx/>
              <a:buNone/>
            </a:pPr>
            <a:endParaRPr lang="it-IT" altLang="it-IT" sz="2000">
              <a:latin typeface="Comic Sans MS" panose="030F0702030302020204" pitchFamily="66" charset="0"/>
            </a:endParaRPr>
          </a:p>
        </p:txBody>
      </p:sp>
      <p:sp>
        <p:nvSpPr>
          <p:cNvPr id="60421" name="Text Box 5">
            <a:extLst>
              <a:ext uri="{FF2B5EF4-FFF2-40B4-BE49-F238E27FC236}">
                <a16:creationId xmlns:a16="http://schemas.microsoft.com/office/drawing/2014/main" id="{744B7D02-0509-454B-B1D4-D2DF222410B2}"/>
              </a:ext>
            </a:extLst>
          </p:cNvPr>
          <p:cNvSpPr txBox="1">
            <a:spLocks noChangeArrowheads="1"/>
          </p:cNvSpPr>
          <p:nvPr/>
        </p:nvSpPr>
        <p:spPr bwMode="auto">
          <a:xfrm>
            <a:off x="304800" y="12954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CC3300"/>
                </a:solidFill>
                <a:latin typeface="Comic Sans MS" panose="030F0702030302020204" pitchFamily="66" charset="0"/>
              </a:rPr>
              <a:t>Phylum nuovo</a:t>
            </a:r>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2" name="Input penna 1">
                <a:extLst>
                  <a:ext uri="{FF2B5EF4-FFF2-40B4-BE49-F238E27FC236}">
                    <a16:creationId xmlns:a16="http://schemas.microsoft.com/office/drawing/2014/main" id="{92D888CA-319E-4304-B52A-C4C923D79887}"/>
                  </a:ext>
                </a:extLst>
              </p14:cNvPr>
              <p14:cNvContentPartPr/>
              <p14:nvPr>
                <p:extLst>
                  <p:ext uri="{42D2F446-02D8-4167-A562-619A0277C38B}">
                    <p15:isNarration xmlns:p15="http://schemas.microsoft.com/office/powerpoint/2012/main" val="1"/>
                  </p:ext>
                </p:extLst>
              </p14:nvPr>
            </p14:nvContentPartPr>
            <p14:xfrm>
              <a:off x="5055840" y="6975000"/>
              <a:ext cx="1168200" cy="66960"/>
            </p14:xfrm>
          </p:contentPart>
        </mc:Choice>
        <mc:Fallback xmlns="">
          <p:pic>
            <p:nvPicPr>
              <p:cNvPr id="2" name="Input penna 1">
                <a:extLst>
                  <a:ext uri="{FF2B5EF4-FFF2-40B4-BE49-F238E27FC236}">
                    <a16:creationId xmlns:a16="http://schemas.microsoft.com/office/drawing/2014/main" id="{92D888CA-319E-4304-B52A-C4C923D79887}"/>
                  </a:ext>
                </a:extLst>
              </p:cNvPr>
              <p:cNvPicPr>
                <a:picLocks noGrp="1" noRot="1" noChangeAspect="1" noMove="1" noResize="1" noEditPoints="1" noAdjustHandles="1" noChangeArrowheads="1" noChangeShapeType="1"/>
              </p:cNvPicPr>
              <p:nvPr/>
            </p:nvPicPr>
            <p:blipFill>
              <a:blip r:embed="rId6"/>
              <a:stretch>
                <a:fillRect/>
              </a:stretch>
            </p:blipFill>
            <p:spPr>
              <a:xfrm>
                <a:off x="5046480" y="6965640"/>
                <a:ext cx="1186920" cy="856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33879"/>
    </mc:Choice>
    <mc:Fallback xmlns="">
      <p:transition spd="slow" advTm="3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B3552F40-8568-4F62-83F0-11FD659E167D}"/>
              </a:ext>
            </a:extLst>
          </p:cNvPr>
          <p:cNvSpPr txBox="1">
            <a:spLocks noChangeArrowheads="1"/>
          </p:cNvSpPr>
          <p:nvPr/>
        </p:nvSpPr>
        <p:spPr bwMode="auto">
          <a:xfrm>
            <a:off x="457200" y="304800"/>
            <a:ext cx="4540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i="1">
                <a:solidFill>
                  <a:srgbClr val="000099"/>
                </a:solidFill>
                <a:latin typeface="Comic Sans MS" panose="030F0702030302020204" pitchFamily="66" charset="0"/>
              </a:rPr>
              <a:t>Nectocaris pteryx</a:t>
            </a:r>
          </a:p>
        </p:txBody>
      </p:sp>
      <p:sp>
        <p:nvSpPr>
          <p:cNvPr id="61443" name="Text Box 3">
            <a:extLst>
              <a:ext uri="{FF2B5EF4-FFF2-40B4-BE49-F238E27FC236}">
                <a16:creationId xmlns:a16="http://schemas.microsoft.com/office/drawing/2014/main" id="{0E41286E-5F69-44A3-A6FE-BB50383075D5}"/>
              </a:ext>
            </a:extLst>
          </p:cNvPr>
          <p:cNvSpPr txBox="1">
            <a:spLocks noChangeArrowheads="1"/>
          </p:cNvSpPr>
          <p:nvPr/>
        </p:nvSpPr>
        <p:spPr bwMode="auto">
          <a:xfrm>
            <a:off x="355600" y="6489700"/>
            <a:ext cx="61722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1800">
                <a:latin typeface="Comic Sans MS" panose="030F0702030302020204" pitchFamily="66" charset="0"/>
              </a:rPr>
              <a:t>Un unico esemplare conosciuto. Caratteristiche simili agli artropodi, con due brevi appendici e un paio di occhi, ma anche ai Cordati, con corpo costituito da una quarantina di segmenti. Assenza di appendici articolate. Presenza di strutture continue simili a pinne, sostenute da brevi raggi. Questi ultimi si presentano in numero di tre in corrispondenza di ogni segmento</a:t>
            </a:r>
          </a:p>
          <a:p>
            <a:pPr>
              <a:spcBef>
                <a:spcPct val="0"/>
              </a:spcBef>
              <a:buFontTx/>
              <a:buNone/>
            </a:pPr>
            <a:endParaRPr lang="it-IT" altLang="it-IT" sz="1800">
              <a:latin typeface="Comic Sans MS" panose="030F0702030302020204" pitchFamily="66" charset="0"/>
            </a:endParaRPr>
          </a:p>
        </p:txBody>
      </p:sp>
      <p:sp>
        <p:nvSpPr>
          <p:cNvPr id="61444" name="Text Box 4">
            <a:extLst>
              <a:ext uri="{FF2B5EF4-FFF2-40B4-BE49-F238E27FC236}">
                <a16:creationId xmlns:a16="http://schemas.microsoft.com/office/drawing/2014/main" id="{B92A6833-C11D-47F7-ABD6-C20C7E550278}"/>
              </a:ext>
            </a:extLst>
          </p:cNvPr>
          <p:cNvSpPr txBox="1">
            <a:spLocks noChangeArrowheads="1"/>
          </p:cNvSpPr>
          <p:nvPr/>
        </p:nvSpPr>
        <p:spPr bwMode="auto">
          <a:xfrm>
            <a:off x="3683000" y="12827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CC3300"/>
                </a:solidFill>
                <a:latin typeface="Comic Sans MS" panose="030F0702030302020204" pitchFamily="66" charset="0"/>
              </a:rPr>
              <a:t>Phylum nuovo</a:t>
            </a:r>
          </a:p>
        </p:txBody>
      </p:sp>
      <p:pic>
        <p:nvPicPr>
          <p:cNvPr id="61445" name="Picture 5">
            <a:extLst>
              <a:ext uri="{FF2B5EF4-FFF2-40B4-BE49-F238E27FC236}">
                <a16:creationId xmlns:a16="http://schemas.microsoft.com/office/drawing/2014/main" id="{DFF1F41E-0479-4CD2-A51A-A7FB74160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4075"/>
            <a:ext cx="41243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id="{F2B31267-4224-4814-8BCA-8666CCE2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2159000"/>
            <a:ext cx="37338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5216"/>
    </mc:Choice>
    <mc:Fallback xmlns="">
      <p:transition spd="slow" advTm="3521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B4688694-ED42-4AA3-A83F-ACBED2187EBC}"/>
              </a:ext>
            </a:extLst>
          </p:cNvPr>
          <p:cNvSpPr txBox="1">
            <a:spLocks noChangeArrowheads="1"/>
          </p:cNvSpPr>
          <p:nvPr/>
        </p:nvSpPr>
        <p:spPr bwMode="auto">
          <a:xfrm>
            <a:off x="381000" y="304800"/>
            <a:ext cx="3078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i="1">
                <a:solidFill>
                  <a:srgbClr val="000099"/>
                </a:solidFill>
                <a:latin typeface="Comic Sans MS" panose="030F0702030302020204" pitchFamily="66" charset="0"/>
              </a:rPr>
              <a:t>Dinomischus</a:t>
            </a:r>
          </a:p>
        </p:txBody>
      </p:sp>
      <p:sp>
        <p:nvSpPr>
          <p:cNvPr id="62467" name="Text Box 3">
            <a:extLst>
              <a:ext uri="{FF2B5EF4-FFF2-40B4-BE49-F238E27FC236}">
                <a16:creationId xmlns:a16="http://schemas.microsoft.com/office/drawing/2014/main" id="{F2C8022B-57EE-4F08-9331-6536C3B0555B}"/>
              </a:ext>
            </a:extLst>
          </p:cNvPr>
          <p:cNvSpPr txBox="1">
            <a:spLocks noChangeArrowheads="1"/>
          </p:cNvSpPr>
          <p:nvPr/>
        </p:nvSpPr>
        <p:spPr bwMode="auto">
          <a:xfrm>
            <a:off x="3594100" y="13843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CC3300"/>
                </a:solidFill>
                <a:latin typeface="Comic Sans MS" panose="030F0702030302020204" pitchFamily="66" charset="0"/>
              </a:rPr>
              <a:t>Phylum nuovo</a:t>
            </a:r>
          </a:p>
        </p:txBody>
      </p:sp>
      <p:sp>
        <p:nvSpPr>
          <p:cNvPr id="62468" name="Text Box 4">
            <a:extLst>
              <a:ext uri="{FF2B5EF4-FFF2-40B4-BE49-F238E27FC236}">
                <a16:creationId xmlns:a16="http://schemas.microsoft.com/office/drawing/2014/main" id="{120C4E47-971B-4FC4-B0E0-501C6E6CDF8B}"/>
              </a:ext>
            </a:extLst>
          </p:cNvPr>
          <p:cNvSpPr txBox="1">
            <a:spLocks noChangeArrowheads="1"/>
          </p:cNvSpPr>
          <p:nvPr/>
        </p:nvSpPr>
        <p:spPr bwMode="auto">
          <a:xfrm>
            <a:off x="609600" y="7162800"/>
            <a:ext cx="5740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000">
                <a:latin typeface="Comic Sans MS" panose="030F0702030302020204" pitchFamily="66" charset="0"/>
              </a:rPr>
              <a:t>Corpo costituito da un calice portato da un lungo gambo. Sia la bocca che l'ano si aprono nella porzione superiore del calice</a:t>
            </a:r>
          </a:p>
          <a:p>
            <a:pPr>
              <a:spcBef>
                <a:spcPct val="0"/>
              </a:spcBef>
              <a:buFontTx/>
              <a:buNone/>
            </a:pPr>
            <a:endParaRPr lang="it-IT" altLang="it-IT" sz="2000">
              <a:latin typeface="Comic Sans MS" panose="030F0702030302020204" pitchFamily="66" charset="0"/>
            </a:endParaRPr>
          </a:p>
        </p:txBody>
      </p:sp>
      <p:pic>
        <p:nvPicPr>
          <p:cNvPr id="62469" name="Picture 5">
            <a:extLst>
              <a:ext uri="{FF2B5EF4-FFF2-40B4-BE49-F238E27FC236}">
                <a16:creationId xmlns:a16="http://schemas.microsoft.com/office/drawing/2014/main" id="{299180F1-F3D9-40DD-B0A8-AE157B2BC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0" y="2921000"/>
            <a:ext cx="1028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a:extLst>
              <a:ext uri="{FF2B5EF4-FFF2-40B4-BE49-F238E27FC236}">
                <a16:creationId xmlns:a16="http://schemas.microsoft.com/office/drawing/2014/main" id="{6C0D35F2-BB23-4AAC-A76B-92CD1161D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3900"/>
            <a:ext cx="338296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1003"/>
    </mc:Choice>
    <mc:Fallback xmlns="">
      <p:transition spd="slow" advTm="1100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E1A98304-0F09-49CD-BA47-5B2A35FF45B7}"/>
              </a:ext>
            </a:extLst>
          </p:cNvPr>
          <p:cNvSpPr txBox="1">
            <a:spLocks noChangeArrowheads="1"/>
          </p:cNvSpPr>
          <p:nvPr/>
        </p:nvSpPr>
        <p:spPr bwMode="auto">
          <a:xfrm>
            <a:off x="152400" y="304800"/>
            <a:ext cx="3043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i="1">
                <a:solidFill>
                  <a:srgbClr val="CC3300"/>
                </a:solidFill>
                <a:latin typeface="Comic Sans MS" panose="030F0702030302020204" pitchFamily="66" charset="0"/>
              </a:rPr>
              <a:t>Chancelloria</a:t>
            </a:r>
          </a:p>
        </p:txBody>
      </p:sp>
      <p:sp>
        <p:nvSpPr>
          <p:cNvPr id="63491" name="Text Box 3">
            <a:extLst>
              <a:ext uri="{FF2B5EF4-FFF2-40B4-BE49-F238E27FC236}">
                <a16:creationId xmlns:a16="http://schemas.microsoft.com/office/drawing/2014/main" id="{D1B26492-D3CC-4690-9290-F360A156CEFE}"/>
              </a:ext>
            </a:extLst>
          </p:cNvPr>
          <p:cNvSpPr txBox="1">
            <a:spLocks noChangeArrowheads="1"/>
          </p:cNvSpPr>
          <p:nvPr/>
        </p:nvSpPr>
        <p:spPr bwMode="auto">
          <a:xfrm>
            <a:off x="3810000" y="977900"/>
            <a:ext cx="2652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a:solidFill>
                  <a:srgbClr val="000099"/>
                </a:solidFill>
                <a:latin typeface="Comic Sans MS" panose="030F0702030302020204" pitchFamily="66" charset="0"/>
              </a:rPr>
              <a:t>Phylum nuovo</a:t>
            </a:r>
          </a:p>
        </p:txBody>
      </p:sp>
      <p:sp>
        <p:nvSpPr>
          <p:cNvPr id="63492" name="Text Box 4">
            <a:extLst>
              <a:ext uri="{FF2B5EF4-FFF2-40B4-BE49-F238E27FC236}">
                <a16:creationId xmlns:a16="http://schemas.microsoft.com/office/drawing/2014/main" id="{A8679206-A21D-40AE-A19D-A9C546895F5C}"/>
              </a:ext>
            </a:extLst>
          </p:cNvPr>
          <p:cNvSpPr txBox="1">
            <a:spLocks noChangeArrowheads="1"/>
          </p:cNvSpPr>
          <p:nvPr/>
        </p:nvSpPr>
        <p:spPr bwMode="auto">
          <a:xfrm>
            <a:off x="469900" y="7442200"/>
            <a:ext cx="60356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000">
                <a:latin typeface="Comic Sans MS" panose="030F0702030302020204" pitchFamily="66" charset="0"/>
              </a:rPr>
              <a:t>Corpo allungato, fino a 10 centimetri, ricoperto da scleriti calcaree</a:t>
            </a:r>
          </a:p>
          <a:p>
            <a:pPr>
              <a:spcBef>
                <a:spcPct val="0"/>
              </a:spcBef>
              <a:buFontTx/>
              <a:buNone/>
            </a:pPr>
            <a:endParaRPr lang="it-IT" altLang="it-IT" sz="2000">
              <a:latin typeface="Comic Sans MS" panose="030F0702030302020204" pitchFamily="66" charset="0"/>
            </a:endParaRPr>
          </a:p>
        </p:txBody>
      </p:sp>
      <p:pic>
        <p:nvPicPr>
          <p:cNvPr id="63493" name="Picture 5">
            <a:extLst>
              <a:ext uri="{FF2B5EF4-FFF2-40B4-BE49-F238E27FC236}">
                <a16:creationId xmlns:a16="http://schemas.microsoft.com/office/drawing/2014/main" id="{0B514CF8-42B8-47AF-A701-F99C0980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4229100"/>
            <a:ext cx="25908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a:extLst>
              <a:ext uri="{FF2B5EF4-FFF2-40B4-BE49-F238E27FC236}">
                <a16:creationId xmlns:a16="http://schemas.microsoft.com/office/drawing/2014/main" id="{0F2C6779-A0B7-46D5-9288-1B1FC2BA0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1603375"/>
            <a:ext cx="9239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a:extLst>
              <a:ext uri="{FF2B5EF4-FFF2-40B4-BE49-F238E27FC236}">
                <a16:creationId xmlns:a16="http://schemas.microsoft.com/office/drawing/2014/main" id="{8BC9E16C-C94A-4A77-8ECB-21786479D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882900"/>
            <a:ext cx="279558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0695"/>
    </mc:Choice>
    <mc:Fallback xmlns="">
      <p:transition spd="slow" advTm="1069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61241E7-C8D3-47B1-A8D9-E0C935325CC4}"/>
              </a:ext>
            </a:extLst>
          </p:cNvPr>
          <p:cNvSpPr>
            <a:spLocks noChangeArrowheads="1"/>
          </p:cNvSpPr>
          <p:nvPr/>
        </p:nvSpPr>
        <p:spPr bwMode="auto">
          <a:xfrm>
            <a:off x="152400" y="304800"/>
            <a:ext cx="6273800" cy="822325"/>
          </a:xfrm>
          <a:prstGeom prst="rect">
            <a:avLst/>
          </a:prstGeom>
          <a:noFill/>
          <a:ln w="9525">
            <a:noFill/>
            <a:miter lim="800000"/>
            <a:headEnd/>
            <a:tailEnd/>
          </a:ln>
          <a:effectLst/>
        </p:spPr>
        <p:txBody>
          <a:bodyPr>
            <a:spAutoFit/>
          </a:bodyPr>
          <a:lstStyle/>
          <a:p>
            <a:pPr>
              <a:spcBef>
                <a:spcPts val="500"/>
              </a:spcBef>
              <a:spcAft>
                <a:spcPts val="500"/>
              </a:spcAft>
              <a:defRPr/>
            </a:pPr>
            <a:r>
              <a:rPr lang="it-IT" b="1">
                <a:solidFill>
                  <a:srgbClr val="FF0000"/>
                </a:solidFill>
                <a:effectLst>
                  <a:outerShdw blurRad="38100" dist="38100" dir="2700000" algn="tl">
                    <a:srgbClr val="C0C0C0"/>
                  </a:outerShdw>
                </a:effectLst>
              </a:rPr>
              <a:t>Organismi assegnati (con difficoltà) a phyla conosciuti</a:t>
            </a:r>
          </a:p>
        </p:txBody>
      </p:sp>
      <p:pic>
        <p:nvPicPr>
          <p:cNvPr id="64515" name="Picture 4">
            <a:extLst>
              <a:ext uri="{FF2B5EF4-FFF2-40B4-BE49-F238E27FC236}">
                <a16:creationId xmlns:a16="http://schemas.microsoft.com/office/drawing/2014/main" id="{C4D70832-24E3-4ADC-A1A6-B043906BC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5105400"/>
            <a:ext cx="28956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5">
            <a:extLst>
              <a:ext uri="{FF2B5EF4-FFF2-40B4-BE49-F238E27FC236}">
                <a16:creationId xmlns:a16="http://schemas.microsoft.com/office/drawing/2014/main" id="{97505EBD-2ABF-4B0C-814D-E66354754979}"/>
              </a:ext>
            </a:extLst>
          </p:cNvPr>
          <p:cNvSpPr txBox="1">
            <a:spLocks noChangeArrowheads="1"/>
          </p:cNvSpPr>
          <p:nvPr/>
        </p:nvSpPr>
        <p:spPr bwMode="auto">
          <a:xfrm>
            <a:off x="215900" y="7086600"/>
            <a:ext cx="64135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000">
                <a:latin typeface="Comic Sans MS" panose="030F0702030302020204" pitchFamily="66" charset="0"/>
              </a:rPr>
              <a:t>Caratterizzata da capo bulboso e dalla presenza di sette paia di spine non articolate. Sulla parte dorsale, in posizione opposta alle spine, si trovano sette tentacoli.</a:t>
            </a:r>
          </a:p>
          <a:p>
            <a:pPr>
              <a:spcBef>
                <a:spcPct val="0"/>
              </a:spcBef>
              <a:buFontTx/>
              <a:buNone/>
            </a:pPr>
            <a:endParaRPr lang="it-IT" altLang="it-IT" sz="2000">
              <a:latin typeface="Comic Sans MS" panose="030F0702030302020204" pitchFamily="66" charset="0"/>
            </a:endParaRPr>
          </a:p>
        </p:txBody>
      </p:sp>
      <p:pic>
        <p:nvPicPr>
          <p:cNvPr id="64517" name="Picture 6">
            <a:extLst>
              <a:ext uri="{FF2B5EF4-FFF2-40B4-BE49-F238E27FC236}">
                <a16:creationId xmlns:a16="http://schemas.microsoft.com/office/drawing/2014/main" id="{6E272E22-5BFE-4620-9BE6-E024D5AFA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476500"/>
            <a:ext cx="3124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a:extLst>
              <a:ext uri="{FF2B5EF4-FFF2-40B4-BE49-F238E27FC236}">
                <a16:creationId xmlns:a16="http://schemas.microsoft.com/office/drawing/2014/main" id="{7D9B8A93-D182-447C-946B-2B24E3EEC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527300"/>
            <a:ext cx="23812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8">
            <a:extLst>
              <a:ext uri="{FF2B5EF4-FFF2-40B4-BE49-F238E27FC236}">
                <a16:creationId xmlns:a16="http://schemas.microsoft.com/office/drawing/2014/main" id="{2A3B0F8D-D8C1-40F6-9822-12E02D8E9B36}"/>
              </a:ext>
            </a:extLst>
          </p:cNvPr>
          <p:cNvSpPr txBox="1">
            <a:spLocks noChangeArrowheads="1"/>
          </p:cNvSpPr>
          <p:nvPr/>
        </p:nvSpPr>
        <p:spPr bwMode="auto">
          <a:xfrm>
            <a:off x="441325" y="1435100"/>
            <a:ext cx="53038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a:solidFill>
                  <a:srgbClr val="000099"/>
                </a:solidFill>
                <a:latin typeface="Comic Sans MS" panose="030F0702030302020204" pitchFamily="66" charset="0"/>
              </a:rPr>
              <a:t>Annellida: </a:t>
            </a:r>
            <a:r>
              <a:rPr lang="it-IT" altLang="it-IT" sz="2800" i="1">
                <a:solidFill>
                  <a:srgbClr val="000099"/>
                </a:solidFill>
                <a:latin typeface="Comic Sans MS" panose="030F0702030302020204" pitchFamily="66" charset="0"/>
              </a:rPr>
              <a:t>Hallucigenia sparsa</a:t>
            </a:r>
          </a:p>
        </p:txBody>
      </p:sp>
    </p:spTree>
  </p:cSld>
  <p:clrMapOvr>
    <a:masterClrMapping/>
  </p:clrMapOvr>
  <mc:AlternateContent xmlns:mc="http://schemas.openxmlformats.org/markup-compatibility/2006" xmlns:p14="http://schemas.microsoft.com/office/powerpoint/2010/main">
    <mc:Choice Requires="p14">
      <p:transition spd="slow" p14:dur="2000" advTm="58153"/>
    </mc:Choice>
    <mc:Fallback xmlns="">
      <p:transition spd="slow" advTm="5815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74D9341-051D-4CFE-9063-5B427701D846}"/>
              </a:ext>
            </a:extLst>
          </p:cNvPr>
          <p:cNvSpPr>
            <a:spLocks noChangeArrowheads="1"/>
          </p:cNvSpPr>
          <p:nvPr/>
        </p:nvSpPr>
        <p:spPr bwMode="auto">
          <a:xfrm>
            <a:off x="469900" y="0"/>
            <a:ext cx="6388100" cy="822325"/>
          </a:xfrm>
          <a:prstGeom prst="rect">
            <a:avLst/>
          </a:prstGeom>
          <a:noFill/>
          <a:ln w="9525">
            <a:noFill/>
            <a:miter lim="800000"/>
            <a:headEnd/>
            <a:tailEnd/>
          </a:ln>
          <a:effectLst/>
        </p:spPr>
        <p:txBody>
          <a:bodyPr>
            <a:spAutoFit/>
          </a:bodyPr>
          <a:lstStyle/>
          <a:p>
            <a:pPr>
              <a:spcBef>
                <a:spcPts val="500"/>
              </a:spcBef>
              <a:spcAft>
                <a:spcPts val="500"/>
              </a:spcAft>
              <a:defRPr/>
            </a:pPr>
            <a:r>
              <a:rPr lang="it-IT" b="1">
                <a:solidFill>
                  <a:srgbClr val="FF0000"/>
                </a:solidFill>
                <a:effectLst>
                  <a:outerShdw blurRad="38100" dist="38100" dir="2700000" algn="tl">
                    <a:srgbClr val="C0C0C0"/>
                  </a:outerShdw>
                </a:effectLst>
              </a:rPr>
              <a:t>Organismi assegnati (con difficoltà) a phyla conosciuti</a:t>
            </a:r>
          </a:p>
        </p:txBody>
      </p:sp>
      <p:sp>
        <p:nvSpPr>
          <p:cNvPr id="65539" name="Text Box 3">
            <a:extLst>
              <a:ext uri="{FF2B5EF4-FFF2-40B4-BE49-F238E27FC236}">
                <a16:creationId xmlns:a16="http://schemas.microsoft.com/office/drawing/2014/main" id="{6DE9AD65-9F95-4C3F-9E42-84EDBBF23EBA}"/>
              </a:ext>
            </a:extLst>
          </p:cNvPr>
          <p:cNvSpPr txBox="1">
            <a:spLocks noChangeArrowheads="1"/>
          </p:cNvSpPr>
          <p:nvPr/>
        </p:nvSpPr>
        <p:spPr bwMode="auto">
          <a:xfrm>
            <a:off x="136525" y="1990725"/>
            <a:ext cx="27876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800">
                <a:solidFill>
                  <a:srgbClr val="000099"/>
                </a:solidFill>
                <a:latin typeface="Comic Sans MS" panose="030F0702030302020204" pitchFamily="66" charset="0"/>
              </a:rPr>
              <a:t>Arthropoda: </a:t>
            </a:r>
          </a:p>
          <a:p>
            <a:pPr>
              <a:spcBef>
                <a:spcPts val="500"/>
              </a:spcBef>
              <a:spcAft>
                <a:spcPts val="500"/>
              </a:spcAft>
              <a:buFontTx/>
              <a:buNone/>
            </a:pPr>
            <a:r>
              <a:rPr lang="it-IT" altLang="it-IT" sz="2800" i="1">
                <a:solidFill>
                  <a:srgbClr val="000099"/>
                </a:solidFill>
                <a:latin typeface="Comic Sans MS" panose="030F0702030302020204" pitchFamily="66" charset="0"/>
              </a:rPr>
              <a:t>Marrella</a:t>
            </a:r>
            <a:endParaRPr lang="it-IT" altLang="it-IT" sz="2400">
              <a:solidFill>
                <a:srgbClr val="000099"/>
              </a:solidFill>
              <a:latin typeface="Arial" panose="020B0604020202020204" pitchFamily="34" charset="0"/>
            </a:endParaRPr>
          </a:p>
          <a:p>
            <a:pPr>
              <a:spcBef>
                <a:spcPct val="0"/>
              </a:spcBef>
              <a:buFontTx/>
              <a:buNone/>
            </a:pPr>
            <a:endParaRPr lang="it-IT" altLang="it-IT" sz="2400">
              <a:solidFill>
                <a:srgbClr val="000099"/>
              </a:solidFill>
            </a:endParaRPr>
          </a:p>
        </p:txBody>
      </p:sp>
      <p:pic>
        <p:nvPicPr>
          <p:cNvPr id="65540" name="Picture 4">
            <a:extLst>
              <a:ext uri="{FF2B5EF4-FFF2-40B4-BE49-F238E27FC236}">
                <a16:creationId xmlns:a16="http://schemas.microsoft.com/office/drawing/2014/main" id="{1D6003E1-4E16-4F2A-B2BA-B9D8A4A5C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1257300"/>
            <a:ext cx="341947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a:extLst>
              <a:ext uri="{FF2B5EF4-FFF2-40B4-BE49-F238E27FC236}">
                <a16:creationId xmlns:a16="http://schemas.microsoft.com/office/drawing/2014/main" id="{C7A9E8AB-3E68-4B5D-BDFC-C419DCB662CA}"/>
              </a:ext>
            </a:extLst>
          </p:cNvPr>
          <p:cNvSpPr txBox="1">
            <a:spLocks noChangeArrowheads="1"/>
          </p:cNvSpPr>
          <p:nvPr/>
        </p:nvSpPr>
        <p:spPr bwMode="auto">
          <a:xfrm>
            <a:off x="239713" y="7615238"/>
            <a:ext cx="6440487"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1800">
                <a:latin typeface="Comic Sans MS" panose="030F0702030302020204" pitchFamily="66" charset="0"/>
              </a:rPr>
              <a:t>24-26 segmenti, ognuno dei quali con un paio di appendici bifide. Inizialmente classificata da Walcott come trilobite. Tuttavia le appendici cefaliche sono completamente diverse da questi ultimi.</a:t>
            </a:r>
          </a:p>
          <a:p>
            <a:pPr>
              <a:spcBef>
                <a:spcPct val="0"/>
              </a:spcBef>
              <a:buFontTx/>
              <a:buNone/>
            </a:pPr>
            <a:endParaRPr lang="it-IT" altLang="it-IT" sz="1800">
              <a:latin typeface="Comic Sans MS" panose="030F0702030302020204" pitchFamily="66" charset="0"/>
            </a:endParaRPr>
          </a:p>
        </p:txBody>
      </p:sp>
      <p:pic>
        <p:nvPicPr>
          <p:cNvPr id="65542" name="Picture 6">
            <a:extLst>
              <a:ext uri="{FF2B5EF4-FFF2-40B4-BE49-F238E27FC236}">
                <a16:creationId xmlns:a16="http://schemas.microsoft.com/office/drawing/2014/main" id="{83BB6FD7-F579-4564-A363-63B796CD5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73600"/>
            <a:ext cx="42719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8205"/>
    </mc:Choice>
    <mc:Fallback xmlns="">
      <p:transition spd="slow" advTm="1820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11DB600C-951C-408A-8D0A-1B5C6199A920}"/>
              </a:ext>
            </a:extLst>
          </p:cNvPr>
          <p:cNvSpPr txBox="1">
            <a:spLocks noChangeArrowheads="1"/>
          </p:cNvSpPr>
          <p:nvPr/>
        </p:nvSpPr>
        <p:spPr bwMode="auto">
          <a:xfrm>
            <a:off x="0" y="1524000"/>
            <a:ext cx="43799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400">
                <a:solidFill>
                  <a:srgbClr val="000099"/>
                </a:solidFill>
                <a:latin typeface="Comic Sans MS" panose="030F0702030302020204" pitchFamily="66" charset="0"/>
              </a:rPr>
              <a:t>Lophophorata: </a:t>
            </a:r>
            <a:r>
              <a:rPr lang="it-IT" altLang="it-IT" sz="2400" i="1">
                <a:solidFill>
                  <a:srgbClr val="000099"/>
                </a:solidFill>
                <a:latin typeface="Comic Sans MS" panose="030F0702030302020204" pitchFamily="66" charset="0"/>
              </a:rPr>
              <a:t>Odontogriphus</a:t>
            </a:r>
            <a:endParaRPr lang="it-IT" altLang="it-IT" sz="2400">
              <a:solidFill>
                <a:srgbClr val="000099"/>
              </a:solidFill>
              <a:latin typeface="Arial" panose="020B0604020202020204" pitchFamily="34" charset="0"/>
            </a:endParaRPr>
          </a:p>
          <a:p>
            <a:pPr>
              <a:spcBef>
                <a:spcPct val="0"/>
              </a:spcBef>
              <a:buFontTx/>
              <a:buNone/>
            </a:pPr>
            <a:endParaRPr lang="it-IT" altLang="it-IT" sz="2400">
              <a:solidFill>
                <a:srgbClr val="000099"/>
              </a:solidFill>
            </a:endParaRPr>
          </a:p>
        </p:txBody>
      </p:sp>
      <p:pic>
        <p:nvPicPr>
          <p:cNvPr id="66563" name="Picture 4">
            <a:extLst>
              <a:ext uri="{FF2B5EF4-FFF2-40B4-BE49-F238E27FC236}">
                <a16:creationId xmlns:a16="http://schemas.microsoft.com/office/drawing/2014/main" id="{C6756C70-98D6-42C6-BB4F-5C9EA39D9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3898900"/>
            <a:ext cx="46434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a:extLst>
              <a:ext uri="{FF2B5EF4-FFF2-40B4-BE49-F238E27FC236}">
                <a16:creationId xmlns:a16="http://schemas.microsoft.com/office/drawing/2014/main" id="{3EC94C36-2786-4C33-AE65-C624276FA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2438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6">
            <a:extLst>
              <a:ext uri="{FF2B5EF4-FFF2-40B4-BE49-F238E27FC236}">
                <a16:creationId xmlns:a16="http://schemas.microsoft.com/office/drawing/2014/main" id="{CD18F635-4F73-48AE-9A22-70DE611CB998}"/>
              </a:ext>
            </a:extLst>
          </p:cNvPr>
          <p:cNvSpPr txBox="1">
            <a:spLocks noChangeArrowheads="1"/>
          </p:cNvSpPr>
          <p:nvPr/>
        </p:nvSpPr>
        <p:spPr bwMode="auto">
          <a:xfrm>
            <a:off x="114300" y="7073900"/>
            <a:ext cx="61849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000">
                <a:latin typeface="Comic Sans MS" panose="030F0702030302020204" pitchFamily="66" charset="0"/>
              </a:rPr>
              <a:t>Corpo largo ed appiattito. Presenta nella regione ventrale una bocca circondata da un apparato masticatorio in cui sono presenti denti conici. Era stato scambiato per un Conodonte</a:t>
            </a:r>
          </a:p>
          <a:p>
            <a:pPr>
              <a:spcBef>
                <a:spcPct val="0"/>
              </a:spcBef>
              <a:buFontTx/>
              <a:buNone/>
            </a:pPr>
            <a:endParaRPr lang="it-IT" altLang="it-IT" sz="2000">
              <a:latin typeface="Comic Sans MS" panose="030F0702030302020204" pitchFamily="66" charset="0"/>
            </a:endParaRPr>
          </a:p>
        </p:txBody>
      </p:sp>
      <p:sp>
        <p:nvSpPr>
          <p:cNvPr id="28679" name="Rectangle 7">
            <a:extLst>
              <a:ext uri="{FF2B5EF4-FFF2-40B4-BE49-F238E27FC236}">
                <a16:creationId xmlns:a16="http://schemas.microsoft.com/office/drawing/2014/main" id="{6A091B9E-754B-41B1-B1C3-8E563331F8EA}"/>
              </a:ext>
            </a:extLst>
          </p:cNvPr>
          <p:cNvSpPr>
            <a:spLocks noChangeArrowheads="1"/>
          </p:cNvSpPr>
          <p:nvPr/>
        </p:nvSpPr>
        <p:spPr bwMode="auto">
          <a:xfrm>
            <a:off x="469900" y="0"/>
            <a:ext cx="6388100" cy="822325"/>
          </a:xfrm>
          <a:prstGeom prst="rect">
            <a:avLst/>
          </a:prstGeom>
          <a:noFill/>
          <a:ln w="9525">
            <a:noFill/>
            <a:miter lim="800000"/>
            <a:headEnd/>
            <a:tailEnd/>
          </a:ln>
          <a:effectLst/>
        </p:spPr>
        <p:txBody>
          <a:bodyPr>
            <a:spAutoFit/>
          </a:bodyPr>
          <a:lstStyle/>
          <a:p>
            <a:pPr>
              <a:spcBef>
                <a:spcPts val="500"/>
              </a:spcBef>
              <a:spcAft>
                <a:spcPts val="500"/>
              </a:spcAft>
              <a:defRPr/>
            </a:pPr>
            <a:r>
              <a:rPr lang="it-IT" b="1">
                <a:solidFill>
                  <a:srgbClr val="FF0000"/>
                </a:solidFill>
                <a:effectLst>
                  <a:outerShdw blurRad="38100" dist="38100" dir="2700000" algn="tl">
                    <a:srgbClr val="C0C0C0"/>
                  </a:outerShdw>
                </a:effectLst>
              </a:rPr>
              <a:t>Organismi assegnati (con difficoltà) a phyla conosciuti</a:t>
            </a:r>
          </a:p>
        </p:txBody>
      </p:sp>
    </p:spTree>
  </p:cSld>
  <p:clrMapOvr>
    <a:masterClrMapping/>
  </p:clrMapOvr>
  <mc:AlternateContent xmlns:mc="http://schemas.openxmlformats.org/markup-compatibility/2006" xmlns:p14="http://schemas.microsoft.com/office/powerpoint/2010/main">
    <mc:Choice Requires="p14">
      <p:transition spd="slow" p14:dur="2000" advTm="16354"/>
    </mc:Choice>
    <mc:Fallback xmlns="">
      <p:transition spd="slow" advTm="1635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a:extLst>
              <a:ext uri="{FF2B5EF4-FFF2-40B4-BE49-F238E27FC236}">
                <a16:creationId xmlns:a16="http://schemas.microsoft.com/office/drawing/2014/main" id="{D5524D92-7E1D-4B94-B34A-49AEE2D86068}"/>
              </a:ext>
            </a:extLst>
          </p:cNvPr>
          <p:cNvSpPr txBox="1">
            <a:spLocks noChangeArrowheads="1"/>
          </p:cNvSpPr>
          <p:nvPr/>
        </p:nvSpPr>
        <p:spPr bwMode="auto">
          <a:xfrm>
            <a:off x="1549400" y="152400"/>
            <a:ext cx="286067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2800">
                <a:solidFill>
                  <a:srgbClr val="000099"/>
                </a:solidFill>
                <a:latin typeface="Comic Sans MS" panose="030F0702030302020204" pitchFamily="66" charset="0"/>
              </a:rPr>
              <a:t>Chordata: </a:t>
            </a:r>
            <a:r>
              <a:rPr lang="it-IT" altLang="it-IT" sz="2800" i="1">
                <a:solidFill>
                  <a:srgbClr val="000099"/>
                </a:solidFill>
                <a:latin typeface="Comic Sans MS" panose="030F0702030302020204" pitchFamily="66" charset="0"/>
              </a:rPr>
              <a:t>Pikaia</a:t>
            </a:r>
            <a:endParaRPr lang="it-IT" altLang="it-IT" sz="2400">
              <a:solidFill>
                <a:srgbClr val="000099"/>
              </a:solidFill>
              <a:latin typeface="Arial" panose="020B0604020202020204" pitchFamily="34" charset="0"/>
            </a:endParaRPr>
          </a:p>
          <a:p>
            <a:pPr>
              <a:spcBef>
                <a:spcPct val="0"/>
              </a:spcBef>
              <a:buFontTx/>
              <a:buNone/>
            </a:pPr>
            <a:endParaRPr lang="it-IT" altLang="it-IT" sz="2400">
              <a:solidFill>
                <a:srgbClr val="000099"/>
              </a:solidFill>
            </a:endParaRPr>
          </a:p>
        </p:txBody>
      </p:sp>
      <p:sp>
        <p:nvSpPr>
          <p:cNvPr id="67587" name="Text Box 5">
            <a:extLst>
              <a:ext uri="{FF2B5EF4-FFF2-40B4-BE49-F238E27FC236}">
                <a16:creationId xmlns:a16="http://schemas.microsoft.com/office/drawing/2014/main" id="{3FC6C888-9FA1-479F-BB3D-7DBFE1717E0D}"/>
              </a:ext>
            </a:extLst>
          </p:cNvPr>
          <p:cNvSpPr txBox="1">
            <a:spLocks noChangeArrowheads="1"/>
          </p:cNvSpPr>
          <p:nvPr/>
        </p:nvSpPr>
        <p:spPr bwMode="auto">
          <a:xfrm>
            <a:off x="228600" y="6937375"/>
            <a:ext cx="64008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it-IT" altLang="it-IT" sz="1800" i="1">
                <a:latin typeface="Comic Sans MS" panose="030F0702030302020204" pitchFamily="66" charset="0"/>
              </a:rPr>
              <a:t>Pikaia</a:t>
            </a:r>
            <a:r>
              <a:rPr lang="it-IT" altLang="it-IT" sz="1800">
                <a:latin typeface="Comic Sans MS" panose="030F0702030302020204" pitchFamily="66" charset="0"/>
              </a:rPr>
              <a:t> fu descritta inizialmente da Walcott come polichete, viene da alcuni riconosciuta come cordato primitivo e, come tale, il più antico rappresentante del phylum. Secondo questa interpretazione il capo possiede due tentacoli, il tronco ha una muscolatura metamerica sostenuta da una notocorda. La coda si espande in una pinna.</a:t>
            </a:r>
          </a:p>
          <a:p>
            <a:pPr>
              <a:spcBef>
                <a:spcPct val="0"/>
              </a:spcBef>
              <a:buFontTx/>
              <a:buNone/>
            </a:pPr>
            <a:endParaRPr lang="it-IT" altLang="it-IT" sz="1800">
              <a:latin typeface="Comic Sans MS" panose="030F0702030302020204" pitchFamily="66" charset="0"/>
            </a:endParaRPr>
          </a:p>
        </p:txBody>
      </p:sp>
      <p:graphicFrame>
        <p:nvGraphicFramePr>
          <p:cNvPr id="67588" name="Object 7">
            <a:extLst>
              <a:ext uri="{FF2B5EF4-FFF2-40B4-BE49-F238E27FC236}">
                <a16:creationId xmlns:a16="http://schemas.microsoft.com/office/drawing/2014/main" id="{68BC86F9-AF1D-4E4B-B4B8-16C42511EFD7}"/>
              </a:ext>
            </a:extLst>
          </p:cNvPr>
          <p:cNvGraphicFramePr>
            <a:graphicFrameLocks noChangeAspect="1"/>
          </p:cNvGraphicFramePr>
          <p:nvPr/>
        </p:nvGraphicFramePr>
        <p:xfrm>
          <a:off x="0" y="4714875"/>
          <a:ext cx="4692650" cy="1949450"/>
        </p:xfrm>
        <a:graphic>
          <a:graphicData uri="http://schemas.openxmlformats.org/presentationml/2006/ole">
            <mc:AlternateContent xmlns:mc="http://schemas.openxmlformats.org/markup-compatibility/2006">
              <mc:Choice xmlns:v="urn:schemas-microsoft-com:vml" Requires="v">
                <p:oleObj spid="_x0000_s3096" name="Image" r:id="rId3" imgW="8501235" imgH="3532651" progId="Photoshop.Image.5">
                  <p:embed/>
                </p:oleObj>
              </mc:Choice>
              <mc:Fallback>
                <p:oleObj name="Image" r:id="rId3" imgW="8501235" imgH="3532651" progId="Photoshop.Image.5">
                  <p:embed/>
                  <p:pic>
                    <p:nvPicPr>
                      <p:cNvPr id="67588" name="Object 7">
                        <a:extLst>
                          <a:ext uri="{FF2B5EF4-FFF2-40B4-BE49-F238E27FC236}">
                            <a16:creationId xmlns:a16="http://schemas.microsoft.com/office/drawing/2014/main" id="{68BC86F9-AF1D-4E4B-B4B8-16C42511E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14875"/>
                        <a:ext cx="469265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9" name="Object 8">
            <a:extLst>
              <a:ext uri="{FF2B5EF4-FFF2-40B4-BE49-F238E27FC236}">
                <a16:creationId xmlns:a16="http://schemas.microsoft.com/office/drawing/2014/main" id="{53C4681B-B747-43AB-94D8-97FE66D5703F}"/>
              </a:ext>
            </a:extLst>
          </p:cNvPr>
          <p:cNvGraphicFramePr>
            <a:graphicFrameLocks noChangeAspect="1"/>
          </p:cNvGraphicFramePr>
          <p:nvPr/>
        </p:nvGraphicFramePr>
        <p:xfrm>
          <a:off x="750888" y="831850"/>
          <a:ext cx="4140200" cy="2235200"/>
        </p:xfrm>
        <a:graphic>
          <a:graphicData uri="http://schemas.openxmlformats.org/presentationml/2006/ole">
            <mc:AlternateContent xmlns:mc="http://schemas.openxmlformats.org/markup-compatibility/2006">
              <mc:Choice xmlns:v="urn:schemas-microsoft-com:vml" Requires="v">
                <p:oleObj spid="_x0000_s3097" name="Image" r:id="rId5" imgW="4139683" imgH="2234921" progId="Photoshop.Image.8">
                  <p:embed/>
                </p:oleObj>
              </mc:Choice>
              <mc:Fallback>
                <p:oleObj name="Image" r:id="rId5" imgW="4139683" imgH="2234921" progId="Photoshop.Image.8">
                  <p:embed/>
                  <p:pic>
                    <p:nvPicPr>
                      <p:cNvPr id="67589" name="Object 8">
                        <a:extLst>
                          <a:ext uri="{FF2B5EF4-FFF2-40B4-BE49-F238E27FC236}">
                            <a16:creationId xmlns:a16="http://schemas.microsoft.com/office/drawing/2014/main" id="{53C4681B-B747-43AB-94D8-97FE66D57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88" y="831850"/>
                        <a:ext cx="41402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7590" name="Picture 4">
            <a:extLst>
              <a:ext uri="{FF2B5EF4-FFF2-40B4-BE49-F238E27FC236}">
                <a16:creationId xmlns:a16="http://schemas.microsoft.com/office/drawing/2014/main" id="{80C74D7F-B4F0-43C4-BDE0-16612717BF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863" y="3159125"/>
            <a:ext cx="50673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59984"/>
    </mc:Choice>
    <mc:Fallback xmlns="">
      <p:transition spd="slow" advTm="15998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a:extLst>
              <a:ext uri="{FF2B5EF4-FFF2-40B4-BE49-F238E27FC236}">
                <a16:creationId xmlns:a16="http://schemas.microsoft.com/office/drawing/2014/main" id="{B0A645EB-7733-44BD-BFFA-6CA8A63FEFE5}"/>
              </a:ext>
            </a:extLst>
          </p:cNvPr>
          <p:cNvSpPr>
            <a:spLocks noChangeArrowheads="1"/>
          </p:cNvSpPr>
          <p:nvPr/>
        </p:nvSpPr>
        <p:spPr bwMode="auto">
          <a:xfrm>
            <a:off x="842963" y="239713"/>
            <a:ext cx="5453062" cy="2536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“Middle Cambrian Pikaia from Burgess Shale has been widely accepted as a cephalochordate (Conway Morris, 1998). This animal, however, lacks branchial arches but possesses a slug-like head with paired tentacles and a ventrally situated axially extended structure possibly comparable with the ventral foot of molluscs rather than the notochord of cephalochordates. </a:t>
            </a:r>
            <a:r>
              <a:rPr lang="it-IT" altLang="it-IT" sz="1600" b="1">
                <a:latin typeface="Comic Sans MS" panose="030F0702030302020204" pitchFamily="66" charset="0"/>
              </a:rPr>
              <a:t>Its affinity with cephalochordates remains speculative</a:t>
            </a:r>
            <a:r>
              <a:rPr lang="it-IT" altLang="it-IT" sz="1600">
                <a:latin typeface="Comic Sans MS" panose="030F0702030302020204" pitchFamily="66" charset="0"/>
              </a:rPr>
              <a:t>” (Jun-Yuan Chen 2008)</a:t>
            </a:r>
          </a:p>
          <a:p>
            <a:pPr eaLnBrk="1" hangingPunct="1">
              <a:spcBef>
                <a:spcPct val="0"/>
              </a:spcBef>
              <a:buFontTx/>
              <a:buNone/>
            </a:pPr>
            <a:endParaRPr lang="it-IT" altLang="it-IT" sz="1600">
              <a:latin typeface="Comic Sans MS" panose="030F0702030302020204" pitchFamily="66" charset="0"/>
            </a:endParaRPr>
          </a:p>
        </p:txBody>
      </p:sp>
      <p:sp>
        <p:nvSpPr>
          <p:cNvPr id="142341" name="Rectangle 5">
            <a:extLst>
              <a:ext uri="{FF2B5EF4-FFF2-40B4-BE49-F238E27FC236}">
                <a16:creationId xmlns:a16="http://schemas.microsoft.com/office/drawing/2014/main" id="{B83B92F0-083C-4C2E-8DB2-1CC5AD3D8A90}"/>
              </a:ext>
            </a:extLst>
          </p:cNvPr>
          <p:cNvSpPr>
            <a:spLocks noChangeArrowheads="1"/>
          </p:cNvSpPr>
          <p:nvPr/>
        </p:nvSpPr>
        <p:spPr bwMode="auto">
          <a:xfrm>
            <a:off x="785813" y="5035550"/>
            <a:ext cx="5573712" cy="2536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“Even if, at first glance, the morphology of Pikaia, which was popularized as a possible chordate ancestor by Stephen Jay Gould, appears quite similar to the organization of living amphioxus, </a:t>
            </a:r>
            <a:r>
              <a:rPr lang="it-IT" altLang="it-IT" sz="1600" b="1">
                <a:latin typeface="Comic Sans MS" panose="030F0702030302020204" pitchFamily="66" charset="0"/>
              </a:rPr>
              <a:t>it does not show any unambiguous characters of amphioxus or vertebrates</a:t>
            </a:r>
            <a:r>
              <a:rPr lang="it-IT" altLang="it-IT" sz="1600">
                <a:latin typeface="Comic Sans MS" panose="030F0702030302020204" pitchFamily="66" charset="0"/>
              </a:rPr>
              <a:t>, because, for example, its myomeres are not clearly chevron shaped. In addition, there is no clear evidence of any </a:t>
            </a:r>
            <a:r>
              <a:rPr lang="it-IT" altLang="it-IT" sz="1600" b="1">
                <a:latin typeface="Comic Sans MS" panose="030F0702030302020204" pitchFamily="66" charset="0"/>
              </a:rPr>
              <a:t>gill-like structures</a:t>
            </a:r>
            <a:r>
              <a:rPr lang="it-IT" altLang="it-IT" sz="1600">
                <a:latin typeface="Comic Sans MS" panose="030F0702030302020204" pitchFamily="66" charset="0"/>
              </a:rPr>
              <a:t> in Pikaia. Thus, its chordate affinity is only weakly supported by the characters visible in fossils. (Schubert et al 2006).”</a:t>
            </a:r>
          </a:p>
        </p:txBody>
      </p:sp>
      <p:graphicFrame>
        <p:nvGraphicFramePr>
          <p:cNvPr id="68612" name="Object 6">
            <a:extLst>
              <a:ext uri="{FF2B5EF4-FFF2-40B4-BE49-F238E27FC236}">
                <a16:creationId xmlns:a16="http://schemas.microsoft.com/office/drawing/2014/main" id="{60A673FB-E31B-4F1F-836D-1D724EE8093C}"/>
              </a:ext>
            </a:extLst>
          </p:cNvPr>
          <p:cNvGraphicFramePr>
            <a:graphicFrameLocks noChangeAspect="1"/>
          </p:cNvGraphicFramePr>
          <p:nvPr/>
        </p:nvGraphicFramePr>
        <p:xfrm>
          <a:off x="914400" y="2667000"/>
          <a:ext cx="4692650" cy="1949450"/>
        </p:xfrm>
        <a:graphic>
          <a:graphicData uri="http://schemas.openxmlformats.org/presentationml/2006/ole">
            <mc:AlternateContent xmlns:mc="http://schemas.openxmlformats.org/markup-compatibility/2006">
              <mc:Choice xmlns:v="urn:schemas-microsoft-com:vml" Requires="v">
                <p:oleObj spid="_x0000_s4110" name="Image" r:id="rId5" imgW="8501235" imgH="3532651" progId="Photoshop.Image.5">
                  <p:embed/>
                </p:oleObj>
              </mc:Choice>
              <mc:Fallback>
                <p:oleObj name="Image" r:id="rId5" imgW="8501235" imgH="3532651" progId="Photoshop.Image.5">
                  <p:embed/>
                  <p:pic>
                    <p:nvPicPr>
                      <p:cNvPr id="68612" name="Object 6">
                        <a:extLst>
                          <a:ext uri="{FF2B5EF4-FFF2-40B4-BE49-F238E27FC236}">
                            <a16:creationId xmlns:a16="http://schemas.microsoft.com/office/drawing/2014/main" id="{60A673FB-E31B-4F1F-836D-1D724EE80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667000"/>
                        <a:ext cx="469265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55242"/>
    </mc:Choice>
    <mc:Fallback xmlns="">
      <p:transition spd="slow" advTm="15524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41"/>
                                        </p:tgtEl>
                                        <p:attrNameLst>
                                          <p:attrName>style.visibility</p:attrName>
                                        </p:attrNameLst>
                                      </p:cBhvr>
                                      <p:to>
                                        <p:strVal val="visible"/>
                                      </p:to>
                                    </p:set>
                                    <p:animEffect transition="in" filter="dissolve">
                                      <p:cBhvr>
                                        <p:cTn id="7" dur="500"/>
                                        <p:tgtEl>
                                          <p:spTgt spid="142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E5085DCE-5F6D-4517-9913-386BBEA5C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6405563"/>
            <a:ext cx="53117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a:extLst>
              <a:ext uri="{FF2B5EF4-FFF2-40B4-BE49-F238E27FC236}">
                <a16:creationId xmlns:a16="http://schemas.microsoft.com/office/drawing/2014/main" id="{2E28C52D-F20D-4C0F-A27E-EC475754D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039938"/>
            <a:ext cx="6091238"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a:extLst>
              <a:ext uri="{FF2B5EF4-FFF2-40B4-BE49-F238E27FC236}">
                <a16:creationId xmlns:a16="http://schemas.microsoft.com/office/drawing/2014/main" id="{550382B0-7FCF-491D-AA0B-04CF30BDA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6106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24657"/>
    </mc:Choice>
    <mc:Fallback xmlns="">
      <p:transition spd="slow" advTm="12465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0BB9BD60-61B6-4736-8951-61436F825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39" t="17480" r="30830" b="3664"/>
          <a:stretch>
            <a:fillRect/>
          </a:stretch>
        </p:blipFill>
        <p:spPr bwMode="auto">
          <a:xfrm>
            <a:off x="1085850" y="2444750"/>
            <a:ext cx="4633913"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6533"/>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AB45A955-3224-4789-BD0F-24E14C91A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0"/>
            <a:ext cx="6384925" cy="82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6718"/>
    </mc:Choice>
    <mc:Fallback xmlns="">
      <p:transition spd="slow" advTm="5671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a:extLst>
              <a:ext uri="{FF2B5EF4-FFF2-40B4-BE49-F238E27FC236}">
                <a16:creationId xmlns:a16="http://schemas.microsoft.com/office/drawing/2014/main" id="{7BCFC359-8AB9-4D18-9A51-B851E3A56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742"/>
          <a:stretch>
            <a:fillRect/>
          </a:stretch>
        </p:blipFill>
        <p:spPr bwMode="auto">
          <a:xfrm>
            <a:off x="-993775" y="2657475"/>
            <a:ext cx="9113838"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94965"/>
    </mc:Choice>
    <mc:Fallback xmlns="">
      <p:transition spd="slow" advTm="9496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a:extLst>
              <a:ext uri="{FF2B5EF4-FFF2-40B4-BE49-F238E27FC236}">
                <a16:creationId xmlns:a16="http://schemas.microsoft.com/office/drawing/2014/main" id="{0EC6A6C8-C6D0-48F3-8AD2-73B53548D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344488"/>
            <a:ext cx="7050088" cy="73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818"/>
    </mc:Choice>
    <mc:Fallback xmlns="">
      <p:transition spd="slow" advTm="3081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a:extLst>
              <a:ext uri="{FF2B5EF4-FFF2-40B4-BE49-F238E27FC236}">
                <a16:creationId xmlns:a16="http://schemas.microsoft.com/office/drawing/2014/main" id="{0EC6A6C8-C6D0-48F3-8AD2-73B53548D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564" y="-525779"/>
            <a:ext cx="11523127" cy="1195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28770"/>
      </p:ext>
    </p:extLst>
  </p:cSld>
  <p:clrMapOvr>
    <a:masterClrMapping/>
  </p:clrMapOvr>
  <mc:AlternateContent xmlns:mc="http://schemas.openxmlformats.org/markup-compatibility/2006" xmlns:p14="http://schemas.microsoft.com/office/powerpoint/2010/main">
    <mc:Choice Requires="p14">
      <p:transition spd="slow" p14:dur="2000" advTm="168299"/>
    </mc:Choice>
    <mc:Fallback xmlns="">
      <p:transition spd="slow" advTm="168299"/>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a:extLst>
              <a:ext uri="{FF2B5EF4-FFF2-40B4-BE49-F238E27FC236}">
                <a16:creationId xmlns:a16="http://schemas.microsoft.com/office/drawing/2014/main" id="{475A4EF0-7267-4A85-9BED-3912168EF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74" r="7986"/>
          <a:stretch>
            <a:fillRect/>
          </a:stretch>
        </p:blipFill>
        <p:spPr bwMode="auto">
          <a:xfrm>
            <a:off x="196850" y="693738"/>
            <a:ext cx="6454775"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9401"/>
    </mc:Choice>
    <mc:Fallback xmlns="">
      <p:transition spd="slow" advTm="49401"/>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AC854EBA-3955-424B-9566-8D22E5B24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2025"/>
            <a:ext cx="68580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3234"/>
    </mc:Choice>
    <mc:Fallback xmlns="">
      <p:transition spd="slow" advTm="2323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4416B26-CECC-41CA-8703-4C1814D8DBCB}"/>
              </a:ext>
            </a:extLst>
          </p:cNvPr>
          <p:cNvSpPr>
            <a:spLocks noChangeArrowheads="1"/>
          </p:cNvSpPr>
          <p:nvPr/>
        </p:nvSpPr>
        <p:spPr bwMode="auto">
          <a:xfrm>
            <a:off x="0" y="1665288"/>
            <a:ext cx="289560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600">
                <a:solidFill>
                  <a:srgbClr val="000099"/>
                </a:solidFill>
                <a:latin typeface="Comic Sans MS" panose="030F0702030302020204" pitchFamily="66" charset="0"/>
              </a:rPr>
              <a:t>Phyla animali presenti nella fauna di Burgess Shale</a:t>
            </a:r>
          </a:p>
          <a:p>
            <a:pPr>
              <a:spcBef>
                <a:spcPct val="0"/>
              </a:spcBef>
              <a:buFontTx/>
              <a:buNone/>
            </a:pPr>
            <a:endParaRPr lang="it-IT" altLang="it-IT" sz="1600">
              <a:solidFill>
                <a:srgbClr val="000099"/>
              </a:solidFill>
              <a:latin typeface="Comic Sans MS" panose="030F0702030302020204" pitchFamily="66" charset="0"/>
            </a:endParaRPr>
          </a:p>
          <a:p>
            <a:pPr>
              <a:lnSpc>
                <a:spcPct val="120000"/>
              </a:lnSpc>
              <a:spcBef>
                <a:spcPct val="0"/>
              </a:spcBef>
              <a:buFontTx/>
              <a:buNone/>
            </a:pPr>
            <a:r>
              <a:rPr lang="it-IT" altLang="it-IT" sz="1600" b="1">
                <a:solidFill>
                  <a:srgbClr val="FF0000"/>
                </a:solidFill>
                <a:latin typeface="Comic Sans MS" panose="030F0702030302020204" pitchFamily="66" charset="0"/>
              </a:rPr>
              <a:t>Porifera</a:t>
            </a:r>
          </a:p>
          <a:p>
            <a:pPr>
              <a:lnSpc>
                <a:spcPct val="120000"/>
              </a:lnSpc>
              <a:spcBef>
                <a:spcPct val="0"/>
              </a:spcBef>
              <a:buFontTx/>
              <a:buNone/>
            </a:pPr>
            <a:r>
              <a:rPr lang="it-IT" altLang="it-IT" sz="1600" b="1">
                <a:solidFill>
                  <a:srgbClr val="FF0000"/>
                </a:solidFill>
                <a:latin typeface="Comic Sans MS" panose="030F0702030302020204" pitchFamily="66" charset="0"/>
              </a:rPr>
              <a:t>Cnidaria</a:t>
            </a:r>
          </a:p>
          <a:p>
            <a:pPr>
              <a:lnSpc>
                <a:spcPct val="120000"/>
              </a:lnSpc>
              <a:spcBef>
                <a:spcPct val="0"/>
              </a:spcBef>
              <a:buFontTx/>
              <a:buNone/>
            </a:pPr>
            <a:r>
              <a:rPr lang="it-IT" altLang="it-IT" sz="1600" b="1">
                <a:solidFill>
                  <a:srgbClr val="FF0000"/>
                </a:solidFill>
                <a:latin typeface="Comic Sans MS" panose="030F0702030302020204" pitchFamily="66" charset="0"/>
              </a:rPr>
              <a:t>Ctenophora</a:t>
            </a:r>
          </a:p>
          <a:p>
            <a:pPr>
              <a:lnSpc>
                <a:spcPct val="120000"/>
              </a:lnSpc>
              <a:spcBef>
                <a:spcPct val="0"/>
              </a:spcBef>
              <a:buFontTx/>
              <a:buNone/>
            </a:pPr>
            <a:r>
              <a:rPr lang="it-IT" altLang="it-IT" sz="1600" b="1">
                <a:solidFill>
                  <a:srgbClr val="FF0000"/>
                </a:solidFill>
                <a:latin typeface="Comic Sans MS" panose="030F0702030302020204" pitchFamily="66" charset="0"/>
              </a:rPr>
              <a:t>Lophophorata</a:t>
            </a:r>
          </a:p>
          <a:p>
            <a:pPr>
              <a:lnSpc>
                <a:spcPct val="120000"/>
              </a:lnSpc>
              <a:spcBef>
                <a:spcPct val="0"/>
              </a:spcBef>
              <a:buFontTx/>
              <a:buNone/>
            </a:pPr>
            <a:r>
              <a:rPr lang="it-IT" altLang="it-IT" sz="1600" b="1">
                <a:solidFill>
                  <a:srgbClr val="FF0000"/>
                </a:solidFill>
                <a:latin typeface="Comic Sans MS" panose="030F0702030302020204" pitchFamily="66" charset="0"/>
              </a:rPr>
              <a:t>Brachiopoda</a:t>
            </a:r>
          </a:p>
          <a:p>
            <a:pPr>
              <a:lnSpc>
                <a:spcPct val="120000"/>
              </a:lnSpc>
              <a:spcBef>
                <a:spcPct val="0"/>
              </a:spcBef>
              <a:buFontTx/>
              <a:buNone/>
            </a:pPr>
            <a:r>
              <a:rPr lang="it-IT" altLang="it-IT" sz="1600" b="1">
                <a:solidFill>
                  <a:srgbClr val="FF0000"/>
                </a:solidFill>
                <a:latin typeface="Comic Sans MS" panose="030F0702030302020204" pitchFamily="66" charset="0"/>
              </a:rPr>
              <a:t>Mollusca</a:t>
            </a:r>
          </a:p>
          <a:p>
            <a:pPr>
              <a:lnSpc>
                <a:spcPct val="120000"/>
              </a:lnSpc>
              <a:spcBef>
                <a:spcPct val="0"/>
              </a:spcBef>
              <a:buFontTx/>
              <a:buNone/>
            </a:pPr>
            <a:r>
              <a:rPr lang="it-IT" altLang="it-IT" sz="1600" b="1">
                <a:solidFill>
                  <a:srgbClr val="FF0000"/>
                </a:solidFill>
                <a:latin typeface="Comic Sans MS" panose="030F0702030302020204" pitchFamily="66" charset="0"/>
              </a:rPr>
              <a:t>Hyolitha </a:t>
            </a:r>
          </a:p>
          <a:p>
            <a:pPr>
              <a:lnSpc>
                <a:spcPct val="120000"/>
              </a:lnSpc>
              <a:spcBef>
                <a:spcPct val="0"/>
              </a:spcBef>
              <a:buFontTx/>
              <a:buNone/>
            </a:pPr>
            <a:r>
              <a:rPr lang="it-IT" altLang="it-IT" sz="1600" b="1">
                <a:solidFill>
                  <a:srgbClr val="FF0000"/>
                </a:solidFill>
                <a:latin typeface="Comic Sans MS" panose="030F0702030302020204" pitchFamily="66" charset="0"/>
              </a:rPr>
              <a:t>Priapulida</a:t>
            </a:r>
          </a:p>
          <a:p>
            <a:pPr>
              <a:lnSpc>
                <a:spcPct val="120000"/>
              </a:lnSpc>
              <a:spcBef>
                <a:spcPct val="0"/>
              </a:spcBef>
              <a:buFontTx/>
              <a:buNone/>
            </a:pPr>
            <a:r>
              <a:rPr lang="it-IT" altLang="it-IT" sz="1600" b="1">
                <a:solidFill>
                  <a:srgbClr val="FF0000"/>
                </a:solidFill>
                <a:latin typeface="Comic Sans MS" panose="030F0702030302020204" pitchFamily="66" charset="0"/>
              </a:rPr>
              <a:t>Annelida</a:t>
            </a:r>
          </a:p>
          <a:p>
            <a:pPr>
              <a:lnSpc>
                <a:spcPct val="120000"/>
              </a:lnSpc>
              <a:spcBef>
                <a:spcPct val="0"/>
              </a:spcBef>
              <a:buFontTx/>
              <a:buNone/>
            </a:pPr>
            <a:r>
              <a:rPr lang="it-IT" altLang="it-IT" sz="1600" b="1">
                <a:solidFill>
                  <a:srgbClr val="FF0000"/>
                </a:solidFill>
                <a:latin typeface="Comic Sans MS" panose="030F0702030302020204" pitchFamily="66" charset="0"/>
              </a:rPr>
              <a:t>Onycophora</a:t>
            </a:r>
          </a:p>
          <a:p>
            <a:pPr>
              <a:lnSpc>
                <a:spcPct val="120000"/>
              </a:lnSpc>
              <a:spcBef>
                <a:spcPct val="0"/>
              </a:spcBef>
              <a:buFontTx/>
              <a:buNone/>
            </a:pPr>
            <a:r>
              <a:rPr lang="it-IT" altLang="it-IT" sz="1600" b="1">
                <a:solidFill>
                  <a:srgbClr val="FF0000"/>
                </a:solidFill>
                <a:latin typeface="Comic Sans MS" panose="030F0702030302020204" pitchFamily="66" charset="0"/>
              </a:rPr>
              <a:t>Arthropoda</a:t>
            </a:r>
          </a:p>
          <a:p>
            <a:pPr>
              <a:lnSpc>
                <a:spcPct val="120000"/>
              </a:lnSpc>
              <a:spcBef>
                <a:spcPct val="0"/>
              </a:spcBef>
              <a:buFontTx/>
              <a:buNone/>
            </a:pPr>
            <a:r>
              <a:rPr lang="it-IT" altLang="it-IT" sz="1600" b="1">
                <a:solidFill>
                  <a:srgbClr val="FF0000"/>
                </a:solidFill>
                <a:latin typeface="Comic Sans MS" panose="030F0702030302020204" pitchFamily="66" charset="0"/>
              </a:rPr>
              <a:t>Echinodermata</a:t>
            </a:r>
          </a:p>
          <a:p>
            <a:pPr>
              <a:lnSpc>
                <a:spcPct val="120000"/>
              </a:lnSpc>
              <a:spcBef>
                <a:spcPct val="0"/>
              </a:spcBef>
              <a:buFontTx/>
              <a:buNone/>
            </a:pPr>
            <a:r>
              <a:rPr lang="it-IT" altLang="it-IT" sz="1600" b="1">
                <a:solidFill>
                  <a:srgbClr val="FF0000"/>
                </a:solidFill>
                <a:latin typeface="Comic Sans MS" panose="030F0702030302020204" pitchFamily="66" charset="0"/>
              </a:rPr>
              <a:t>Chordata</a:t>
            </a:r>
          </a:p>
        </p:txBody>
      </p:sp>
      <p:sp>
        <p:nvSpPr>
          <p:cNvPr id="76803" name="Rectangle 3">
            <a:extLst>
              <a:ext uri="{FF2B5EF4-FFF2-40B4-BE49-F238E27FC236}">
                <a16:creationId xmlns:a16="http://schemas.microsoft.com/office/drawing/2014/main" id="{2494CA83-C881-4834-9FB4-F5B8FE51B500}"/>
              </a:ext>
            </a:extLst>
          </p:cNvPr>
          <p:cNvSpPr>
            <a:spLocks noChangeArrowheads="1"/>
          </p:cNvSpPr>
          <p:nvPr/>
        </p:nvSpPr>
        <p:spPr bwMode="auto">
          <a:xfrm>
            <a:off x="2819400" y="1716088"/>
            <a:ext cx="390048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600">
                <a:solidFill>
                  <a:srgbClr val="000099"/>
                </a:solidFill>
                <a:latin typeface="Comic Sans MS" panose="030F0702030302020204" pitchFamily="66" charset="0"/>
              </a:rPr>
              <a:t>Organismi che non sono stati assegnati </a:t>
            </a:r>
          </a:p>
          <a:p>
            <a:pPr>
              <a:spcBef>
                <a:spcPct val="0"/>
              </a:spcBef>
              <a:buFontTx/>
              <a:buNone/>
            </a:pPr>
            <a:r>
              <a:rPr lang="it-IT" altLang="it-IT" sz="1600">
                <a:solidFill>
                  <a:srgbClr val="000099"/>
                </a:solidFill>
                <a:latin typeface="Comic Sans MS" panose="030F0702030302020204" pitchFamily="66" charset="0"/>
              </a:rPr>
              <a:t>a nessuno dei phyla conosciuti</a:t>
            </a:r>
          </a:p>
          <a:p>
            <a:pPr>
              <a:spcBef>
                <a:spcPct val="0"/>
              </a:spcBef>
              <a:buFontTx/>
              <a:buNone/>
            </a:pPr>
            <a:endParaRPr lang="it-IT" altLang="it-IT" sz="1600">
              <a:solidFill>
                <a:srgbClr val="000099"/>
              </a:solidFill>
              <a:latin typeface="Comic Sans MS" panose="030F0702030302020204" pitchFamily="66" charset="0"/>
            </a:endParaRPr>
          </a:p>
          <a:p>
            <a:pPr>
              <a:lnSpc>
                <a:spcPct val="120000"/>
              </a:lnSpc>
              <a:spcBef>
                <a:spcPct val="0"/>
              </a:spcBef>
              <a:buFontTx/>
              <a:buNone/>
            </a:pPr>
            <a:r>
              <a:rPr lang="it-IT" altLang="it-IT" sz="1600" b="1" i="1">
                <a:solidFill>
                  <a:srgbClr val="FF0000"/>
                </a:solidFill>
                <a:latin typeface="Comic Sans MS" panose="030F0702030302020204" pitchFamily="66" charset="0"/>
              </a:rPr>
              <a:t>Anomalocaris</a:t>
            </a:r>
          </a:p>
          <a:p>
            <a:pPr>
              <a:lnSpc>
                <a:spcPct val="120000"/>
              </a:lnSpc>
              <a:spcBef>
                <a:spcPct val="0"/>
              </a:spcBef>
              <a:buFontTx/>
              <a:buNone/>
            </a:pPr>
            <a:r>
              <a:rPr lang="it-IT" altLang="it-IT" sz="1600" b="1" i="1">
                <a:solidFill>
                  <a:srgbClr val="FF0000"/>
                </a:solidFill>
                <a:latin typeface="Comic Sans MS" panose="030F0702030302020204" pitchFamily="66" charset="0"/>
              </a:rPr>
              <a:t>Amiskwia</a:t>
            </a:r>
          </a:p>
          <a:p>
            <a:pPr>
              <a:lnSpc>
                <a:spcPct val="120000"/>
              </a:lnSpc>
              <a:spcBef>
                <a:spcPct val="0"/>
              </a:spcBef>
              <a:buFontTx/>
              <a:buNone/>
            </a:pPr>
            <a:r>
              <a:rPr lang="it-IT" altLang="it-IT" sz="1600" b="1" i="1">
                <a:solidFill>
                  <a:srgbClr val="FF0000"/>
                </a:solidFill>
                <a:latin typeface="Comic Sans MS" panose="030F0702030302020204" pitchFamily="66" charset="0"/>
              </a:rPr>
              <a:t>Dinomischus</a:t>
            </a:r>
          </a:p>
          <a:p>
            <a:pPr>
              <a:lnSpc>
                <a:spcPct val="120000"/>
              </a:lnSpc>
              <a:spcBef>
                <a:spcPct val="0"/>
              </a:spcBef>
              <a:buFontTx/>
              <a:buNone/>
            </a:pPr>
            <a:r>
              <a:rPr lang="it-IT" altLang="it-IT" sz="1600" b="1" i="1">
                <a:solidFill>
                  <a:srgbClr val="FF0000"/>
                </a:solidFill>
                <a:latin typeface="Comic Sans MS" panose="030F0702030302020204" pitchFamily="66" charset="0"/>
              </a:rPr>
              <a:t>Nectocaris</a:t>
            </a:r>
          </a:p>
          <a:p>
            <a:pPr>
              <a:lnSpc>
                <a:spcPct val="120000"/>
              </a:lnSpc>
              <a:spcBef>
                <a:spcPct val="0"/>
              </a:spcBef>
              <a:buFontTx/>
              <a:buNone/>
            </a:pPr>
            <a:r>
              <a:rPr lang="it-IT" altLang="it-IT" sz="1600" b="1" i="1">
                <a:solidFill>
                  <a:srgbClr val="FF0000"/>
                </a:solidFill>
                <a:latin typeface="Comic Sans MS" panose="030F0702030302020204" pitchFamily="66" charset="0"/>
              </a:rPr>
              <a:t>Opabinia</a:t>
            </a:r>
          </a:p>
          <a:p>
            <a:pPr>
              <a:lnSpc>
                <a:spcPct val="120000"/>
              </a:lnSpc>
              <a:spcBef>
                <a:spcPct val="0"/>
              </a:spcBef>
              <a:buFontTx/>
              <a:buNone/>
            </a:pPr>
            <a:r>
              <a:rPr lang="it-IT" altLang="it-IT" sz="1600" b="1" i="1">
                <a:solidFill>
                  <a:srgbClr val="FF0000"/>
                </a:solidFill>
                <a:latin typeface="Comic Sans MS" panose="030F0702030302020204" pitchFamily="66" charset="0"/>
              </a:rPr>
              <a:t>Chancelloria</a:t>
            </a:r>
          </a:p>
          <a:p>
            <a:pPr>
              <a:lnSpc>
                <a:spcPct val="120000"/>
              </a:lnSpc>
              <a:spcBef>
                <a:spcPct val="0"/>
              </a:spcBef>
              <a:buFontTx/>
              <a:buNone/>
            </a:pPr>
            <a:r>
              <a:rPr lang="it-IT" altLang="it-IT" sz="1600" b="1" i="1">
                <a:solidFill>
                  <a:srgbClr val="FF0000"/>
                </a:solidFill>
                <a:latin typeface="Comic Sans MS" panose="030F0702030302020204" pitchFamily="66" charset="0"/>
              </a:rPr>
              <a:t>Wiwaxia</a:t>
            </a:r>
          </a:p>
          <a:p>
            <a:pPr>
              <a:spcBef>
                <a:spcPct val="0"/>
              </a:spcBef>
              <a:buFontTx/>
              <a:buNone/>
            </a:pPr>
            <a:endParaRPr lang="it-IT" altLang="it-IT" sz="1600" i="1">
              <a:latin typeface="Comic Sans MS" panose="030F0702030302020204" pitchFamily="66" charset="0"/>
            </a:endParaRPr>
          </a:p>
          <a:p>
            <a:pPr>
              <a:spcBef>
                <a:spcPct val="0"/>
              </a:spcBef>
              <a:buFontTx/>
              <a:buNone/>
            </a:pPr>
            <a:endParaRPr lang="it-IT" altLang="it-IT" sz="1600" i="1">
              <a:latin typeface="Comic Sans MS" panose="030F0702030302020204" pitchFamily="66" charset="0"/>
            </a:endParaRPr>
          </a:p>
          <a:p>
            <a:pPr>
              <a:spcBef>
                <a:spcPct val="0"/>
              </a:spcBef>
              <a:buFontTx/>
              <a:buNone/>
            </a:pPr>
            <a:endParaRPr lang="it-IT" altLang="it-IT" sz="1600" i="1">
              <a:latin typeface="Comic Sans MS" panose="030F0702030302020204" pitchFamily="66" charset="0"/>
            </a:endParaRPr>
          </a:p>
          <a:p>
            <a:pPr>
              <a:spcBef>
                <a:spcPct val="0"/>
              </a:spcBef>
              <a:buFontTx/>
              <a:buNone/>
            </a:pPr>
            <a:endParaRPr lang="it-IT" altLang="it-IT" sz="1600">
              <a:latin typeface="Comic Sans MS" panose="030F0702030302020204" pitchFamily="66" charset="0"/>
            </a:endParaRPr>
          </a:p>
          <a:p>
            <a:pPr>
              <a:spcBef>
                <a:spcPct val="0"/>
              </a:spcBef>
              <a:buFontTx/>
              <a:buNone/>
            </a:pPr>
            <a:endParaRPr lang="it-IT" altLang="it-IT" sz="1600">
              <a:latin typeface="Comic Sans MS" panose="030F0702030302020204" pitchFamily="66" charset="0"/>
            </a:endParaRPr>
          </a:p>
        </p:txBody>
      </p:sp>
      <p:sp>
        <p:nvSpPr>
          <p:cNvPr id="31748" name="Text Box 4">
            <a:extLst>
              <a:ext uri="{FF2B5EF4-FFF2-40B4-BE49-F238E27FC236}">
                <a16:creationId xmlns:a16="http://schemas.microsoft.com/office/drawing/2014/main" id="{219E0EBC-62AB-4898-8BE3-68B354F6BB5B}"/>
              </a:ext>
            </a:extLst>
          </p:cNvPr>
          <p:cNvSpPr txBox="1">
            <a:spLocks noChangeArrowheads="1"/>
          </p:cNvSpPr>
          <p:nvPr/>
        </p:nvSpPr>
        <p:spPr bwMode="auto">
          <a:xfrm>
            <a:off x="0" y="0"/>
            <a:ext cx="6858000" cy="1373188"/>
          </a:xfrm>
          <a:prstGeom prst="rect">
            <a:avLst/>
          </a:prstGeom>
          <a:noFill/>
          <a:ln w="9525">
            <a:noFill/>
            <a:miter lim="800000"/>
            <a:headEnd/>
            <a:tailEnd/>
          </a:ln>
          <a:effectLst/>
        </p:spPr>
        <p:txBody>
          <a:bodyPr>
            <a:spAutoFit/>
          </a:bodyPr>
          <a:lstStyle/>
          <a:p>
            <a:pPr>
              <a:defRPr/>
            </a:pPr>
            <a:r>
              <a:rPr lang="it-IT" sz="2800" b="1">
                <a:solidFill>
                  <a:srgbClr val="000099"/>
                </a:solidFill>
                <a:effectLst>
                  <a:outerShdw blurRad="38100" dist="38100" dir="2700000" algn="tl">
                    <a:srgbClr val="C0C0C0"/>
                  </a:outerShdw>
                </a:effectLst>
              </a:rPr>
              <a:t>Quale modello di diversificazione emerge dallo studio della fauna di Burgess?</a:t>
            </a:r>
          </a:p>
        </p:txBody>
      </p:sp>
      <p:sp>
        <p:nvSpPr>
          <p:cNvPr id="76805" name="Line 6">
            <a:extLst>
              <a:ext uri="{FF2B5EF4-FFF2-40B4-BE49-F238E27FC236}">
                <a16:creationId xmlns:a16="http://schemas.microsoft.com/office/drawing/2014/main" id="{A105BDCF-94A8-4D0F-AAC9-E702C71A4979}"/>
              </a:ext>
            </a:extLst>
          </p:cNvPr>
          <p:cNvSpPr>
            <a:spLocks noChangeShapeType="1"/>
          </p:cNvSpPr>
          <p:nvPr/>
        </p:nvSpPr>
        <p:spPr bwMode="auto">
          <a:xfrm>
            <a:off x="2717800" y="1093788"/>
            <a:ext cx="0" cy="553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1752" name="Text Box 8">
            <a:extLst>
              <a:ext uri="{FF2B5EF4-FFF2-40B4-BE49-F238E27FC236}">
                <a16:creationId xmlns:a16="http://schemas.microsoft.com/office/drawing/2014/main" id="{B91DB8C9-AD8B-4F6B-976F-C5F2E73670F3}"/>
              </a:ext>
            </a:extLst>
          </p:cNvPr>
          <p:cNvSpPr txBox="1">
            <a:spLocks noChangeArrowheads="1"/>
          </p:cNvSpPr>
          <p:nvPr/>
        </p:nvSpPr>
        <p:spPr bwMode="auto">
          <a:xfrm>
            <a:off x="0" y="6811963"/>
            <a:ext cx="4824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000">
                <a:solidFill>
                  <a:srgbClr val="000099"/>
                </a:solidFill>
                <a:latin typeface="Comic Sans MS" panose="030F0702030302020204" pitchFamily="66" charset="0"/>
              </a:rPr>
              <a:t>Tutti i phyla animali erano già presenti</a:t>
            </a:r>
          </a:p>
          <a:p>
            <a:pPr eaLnBrk="1" hangingPunct="1">
              <a:spcBef>
                <a:spcPct val="0"/>
              </a:spcBef>
            </a:pPr>
            <a:r>
              <a:rPr lang="it-IT" altLang="it-IT" sz="2000">
                <a:solidFill>
                  <a:srgbClr val="000099"/>
                </a:solidFill>
                <a:latin typeface="Comic Sans MS" panose="030F0702030302020204" pitchFamily="66" charset="0"/>
              </a:rPr>
              <a:t>Erano presenti Phyla ora estinti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728"/>
    </mc:Choice>
    <mc:Fallback xmlns="">
      <p:transition spd="slow" advTm="2772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dissolve">
                                      <p:cBhvr>
                                        <p:cTn id="7"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a:extLst>
              <a:ext uri="{FF2B5EF4-FFF2-40B4-BE49-F238E27FC236}">
                <a16:creationId xmlns:a16="http://schemas.microsoft.com/office/drawing/2014/main" id="{154D4013-7ED6-46CE-AF4A-414549F08BDA}"/>
              </a:ext>
            </a:extLst>
          </p:cNvPr>
          <p:cNvSpPr txBox="1">
            <a:spLocks noChangeArrowheads="1"/>
          </p:cNvSpPr>
          <p:nvPr/>
        </p:nvSpPr>
        <p:spPr bwMode="auto">
          <a:xfrm>
            <a:off x="1571625" y="5584825"/>
            <a:ext cx="3079750" cy="822325"/>
          </a:xfrm>
          <a:prstGeom prst="rect">
            <a:avLst/>
          </a:prstGeom>
          <a:noFill/>
          <a:ln w="9525">
            <a:noFill/>
            <a:miter lim="800000"/>
            <a:headEnd/>
            <a:tailEnd/>
          </a:ln>
          <a:effectLst/>
        </p:spPr>
        <p:txBody>
          <a:bodyPr wrap="none">
            <a:spAutoFit/>
          </a:bodyPr>
          <a:lstStyle/>
          <a:p>
            <a:pPr>
              <a:defRPr/>
            </a:pPr>
            <a:r>
              <a:rPr lang="it-IT" b="1">
                <a:solidFill>
                  <a:srgbClr val="000099"/>
                </a:solidFill>
                <a:effectLst>
                  <a:outerShdw blurRad="38100" dist="38100" dir="2700000" algn="tl">
                    <a:srgbClr val="C0C0C0"/>
                  </a:outerShdw>
                </a:effectLst>
              </a:rPr>
              <a:t>Cono della diversità</a:t>
            </a:r>
          </a:p>
          <a:p>
            <a:pPr>
              <a:defRPr/>
            </a:pPr>
            <a:r>
              <a:rPr lang="it-IT" b="1">
                <a:solidFill>
                  <a:srgbClr val="000099"/>
                </a:solidFill>
                <a:effectLst>
                  <a:outerShdw blurRad="38100" dist="38100" dir="2700000" algn="tl">
                    <a:srgbClr val="C0C0C0"/>
                  </a:outerShdw>
                </a:effectLst>
              </a:rPr>
              <a:t>crescente</a:t>
            </a:r>
          </a:p>
        </p:txBody>
      </p:sp>
      <p:graphicFrame>
        <p:nvGraphicFramePr>
          <p:cNvPr id="77827" name="Object 5">
            <a:extLst>
              <a:ext uri="{FF2B5EF4-FFF2-40B4-BE49-F238E27FC236}">
                <a16:creationId xmlns:a16="http://schemas.microsoft.com/office/drawing/2014/main" id="{96B09179-0CE1-4A0E-9E18-37BB03598561}"/>
              </a:ext>
            </a:extLst>
          </p:cNvPr>
          <p:cNvGraphicFramePr>
            <a:graphicFrameLocks noChangeAspect="1"/>
          </p:cNvGraphicFramePr>
          <p:nvPr/>
        </p:nvGraphicFramePr>
        <p:xfrm>
          <a:off x="1438275" y="1970088"/>
          <a:ext cx="4540250" cy="3463925"/>
        </p:xfrm>
        <a:graphic>
          <a:graphicData uri="http://schemas.openxmlformats.org/presentationml/2006/ole">
            <mc:AlternateContent xmlns:mc="http://schemas.openxmlformats.org/markup-compatibility/2006">
              <mc:Choice xmlns:v="urn:schemas-microsoft-com:vml" Requires="v">
                <p:oleObj spid="_x0000_s5134" name="Image" r:id="rId3" imgW="2096717" imgH="1601130" progId="Photoshop.Image.5">
                  <p:embed/>
                </p:oleObj>
              </mc:Choice>
              <mc:Fallback>
                <p:oleObj name="Image" r:id="rId3" imgW="2096717" imgH="1601130" progId="Photoshop.Image.5">
                  <p:embed/>
                  <p:pic>
                    <p:nvPicPr>
                      <p:cNvPr id="77827" name="Object 5">
                        <a:extLst>
                          <a:ext uri="{FF2B5EF4-FFF2-40B4-BE49-F238E27FC236}">
                            <a16:creationId xmlns:a16="http://schemas.microsoft.com/office/drawing/2014/main" id="{96B09179-0CE1-4A0E-9E18-37BB03598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1970088"/>
                        <a:ext cx="4540250"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5" name="Text Box 7">
            <a:extLst>
              <a:ext uri="{FF2B5EF4-FFF2-40B4-BE49-F238E27FC236}">
                <a16:creationId xmlns:a16="http://schemas.microsoft.com/office/drawing/2014/main" id="{EBEC714B-4312-484D-872B-C416388DE800}"/>
              </a:ext>
            </a:extLst>
          </p:cNvPr>
          <p:cNvSpPr txBox="1">
            <a:spLocks noChangeArrowheads="1"/>
          </p:cNvSpPr>
          <p:nvPr/>
        </p:nvSpPr>
        <p:spPr bwMode="auto">
          <a:xfrm>
            <a:off x="0" y="554038"/>
            <a:ext cx="6850063" cy="579437"/>
          </a:xfrm>
          <a:prstGeom prst="rect">
            <a:avLst/>
          </a:prstGeom>
          <a:noFill/>
          <a:ln w="9525">
            <a:noFill/>
            <a:miter lim="800000"/>
            <a:headEnd/>
            <a:tailEnd/>
          </a:ln>
          <a:effectLst/>
        </p:spPr>
        <p:txBody>
          <a:bodyPr wrap="none">
            <a:spAutoFit/>
          </a:bodyPr>
          <a:lstStyle/>
          <a:p>
            <a:pPr>
              <a:defRPr/>
            </a:pPr>
            <a:r>
              <a:rPr lang="it-IT" sz="3200" b="1">
                <a:solidFill>
                  <a:srgbClr val="000099"/>
                </a:solidFill>
                <a:effectLst>
                  <a:outerShdw blurRad="38100" dist="38100" dir="2700000" algn="tl">
                    <a:srgbClr val="C0C0C0"/>
                  </a:outerShdw>
                </a:effectLst>
              </a:rPr>
              <a:t>Quali modelli di diversificazione ?</a:t>
            </a:r>
          </a:p>
        </p:txBody>
      </p:sp>
      <p:sp>
        <p:nvSpPr>
          <p:cNvPr id="77829" name="Line 9">
            <a:extLst>
              <a:ext uri="{FF2B5EF4-FFF2-40B4-BE49-F238E27FC236}">
                <a16:creationId xmlns:a16="http://schemas.microsoft.com/office/drawing/2014/main" id="{F4A35728-8D18-48EF-B6E2-8A4F60ABD109}"/>
              </a:ext>
            </a:extLst>
          </p:cNvPr>
          <p:cNvSpPr>
            <a:spLocks noChangeShapeType="1"/>
          </p:cNvSpPr>
          <p:nvPr/>
        </p:nvSpPr>
        <p:spPr bwMode="auto">
          <a:xfrm flipV="1">
            <a:off x="1284288" y="2052638"/>
            <a:ext cx="0" cy="30194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7830" name="Text Box 10">
            <a:extLst>
              <a:ext uri="{FF2B5EF4-FFF2-40B4-BE49-F238E27FC236}">
                <a16:creationId xmlns:a16="http://schemas.microsoft.com/office/drawing/2014/main" id="{0BD43572-F90E-46F9-ACFB-B161B132975C}"/>
              </a:ext>
            </a:extLst>
          </p:cNvPr>
          <p:cNvSpPr txBox="1">
            <a:spLocks noChangeArrowheads="1"/>
          </p:cNvSpPr>
          <p:nvPr/>
        </p:nvSpPr>
        <p:spPr bwMode="auto">
          <a:xfrm rot="-5400000">
            <a:off x="295275" y="3373438"/>
            <a:ext cx="105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tempo</a:t>
            </a:r>
          </a:p>
        </p:txBody>
      </p:sp>
    </p:spTree>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4">
            <a:extLst>
              <a:ext uri="{FF2B5EF4-FFF2-40B4-BE49-F238E27FC236}">
                <a16:creationId xmlns:a16="http://schemas.microsoft.com/office/drawing/2014/main" id="{6F87CE8C-4D76-4BAF-9B9A-A9AE0F945A6A}"/>
              </a:ext>
            </a:extLst>
          </p:cNvPr>
          <p:cNvGraphicFramePr>
            <a:graphicFrameLocks noChangeAspect="1"/>
          </p:cNvGraphicFramePr>
          <p:nvPr/>
        </p:nvGraphicFramePr>
        <p:xfrm>
          <a:off x="0" y="731838"/>
          <a:ext cx="6419850" cy="5762625"/>
        </p:xfrm>
        <a:graphic>
          <a:graphicData uri="http://schemas.openxmlformats.org/presentationml/2006/ole">
            <mc:AlternateContent xmlns:mc="http://schemas.openxmlformats.org/markup-compatibility/2006">
              <mc:Choice xmlns:v="urn:schemas-microsoft-com:vml" Requires="v">
                <p:oleObj spid="_x0000_s6158" name="Image" r:id="rId3" imgW="4461903" imgH="4004741" progId="Photoshop.Image.8">
                  <p:embed/>
                </p:oleObj>
              </mc:Choice>
              <mc:Fallback>
                <p:oleObj name="Image" r:id="rId3" imgW="4461903" imgH="4004741" progId="Photoshop.Image.8">
                  <p:embed/>
                  <p:pic>
                    <p:nvPicPr>
                      <p:cNvPr id="78850" name="Object 4">
                        <a:extLst>
                          <a:ext uri="{FF2B5EF4-FFF2-40B4-BE49-F238E27FC236}">
                            <a16:creationId xmlns:a16="http://schemas.microsoft.com/office/drawing/2014/main" id="{6F87CE8C-4D76-4BAF-9B9A-A9AE0F945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1838"/>
                        <a:ext cx="6419850"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1" name="Rectangle 8">
            <a:extLst>
              <a:ext uri="{FF2B5EF4-FFF2-40B4-BE49-F238E27FC236}">
                <a16:creationId xmlns:a16="http://schemas.microsoft.com/office/drawing/2014/main" id="{32C9ED66-843A-4A02-A2C8-48E780A662AB}"/>
              </a:ext>
            </a:extLst>
          </p:cNvPr>
          <p:cNvSpPr>
            <a:spLocks noChangeArrowheads="1"/>
          </p:cNvSpPr>
          <p:nvPr/>
        </p:nvSpPr>
        <p:spPr bwMode="auto">
          <a:xfrm>
            <a:off x="1763713" y="104775"/>
            <a:ext cx="2954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vita meravigliosa</a:t>
            </a:r>
          </a:p>
        </p:txBody>
      </p:sp>
      <p:sp>
        <p:nvSpPr>
          <p:cNvPr id="78852" name="Rectangle 5">
            <a:extLst>
              <a:ext uri="{FF2B5EF4-FFF2-40B4-BE49-F238E27FC236}">
                <a16:creationId xmlns:a16="http://schemas.microsoft.com/office/drawing/2014/main" id="{1BFD6029-35A0-42C8-AA81-7938F56239F7}"/>
              </a:ext>
            </a:extLst>
          </p:cNvPr>
          <p:cNvSpPr>
            <a:spLocks noChangeArrowheads="1"/>
          </p:cNvSpPr>
          <p:nvPr/>
        </p:nvSpPr>
        <p:spPr bwMode="auto">
          <a:xfrm>
            <a:off x="38100" y="5740400"/>
            <a:ext cx="6184900" cy="571500"/>
          </a:xfrm>
          <a:prstGeom prst="rect">
            <a:avLst/>
          </a:prstGeom>
          <a:noFill/>
          <a:ln w="28575">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4050"/>
    </mc:Choice>
    <mc:Fallback xmlns="">
      <p:transition spd="slow" advTm="12405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5">
            <a:extLst>
              <a:ext uri="{FF2B5EF4-FFF2-40B4-BE49-F238E27FC236}">
                <a16:creationId xmlns:a16="http://schemas.microsoft.com/office/drawing/2014/main" id="{AC993549-6A61-4BE5-9DEA-A92D8654CD89}"/>
              </a:ext>
            </a:extLst>
          </p:cNvPr>
          <p:cNvGraphicFramePr>
            <a:graphicFrameLocks noChangeAspect="1"/>
          </p:cNvGraphicFramePr>
          <p:nvPr/>
        </p:nvGraphicFramePr>
        <p:xfrm>
          <a:off x="0" y="2016125"/>
          <a:ext cx="6878638" cy="2679700"/>
        </p:xfrm>
        <a:graphic>
          <a:graphicData uri="http://schemas.openxmlformats.org/presentationml/2006/ole">
            <mc:AlternateContent xmlns:mc="http://schemas.openxmlformats.org/markup-compatibility/2006">
              <mc:Choice xmlns:v="urn:schemas-microsoft-com:vml" Requires="v">
                <p:oleObj spid="_x0000_s7194" name="Image" r:id="rId3" imgW="7210972" imgH="2810024" progId="Photoshop.Image.8">
                  <p:embed/>
                </p:oleObj>
              </mc:Choice>
              <mc:Fallback>
                <p:oleObj name="Image" r:id="rId3" imgW="7210972" imgH="2810024" progId="Photoshop.Image.8">
                  <p:embed/>
                  <p:pic>
                    <p:nvPicPr>
                      <p:cNvPr id="79874" name="Object 5">
                        <a:extLst>
                          <a:ext uri="{FF2B5EF4-FFF2-40B4-BE49-F238E27FC236}">
                            <a16:creationId xmlns:a16="http://schemas.microsoft.com/office/drawing/2014/main" id="{AC993549-6A61-4BE5-9DEA-A92D8654C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6125"/>
                        <a:ext cx="6878638"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5" name="Object 9">
            <a:extLst>
              <a:ext uri="{FF2B5EF4-FFF2-40B4-BE49-F238E27FC236}">
                <a16:creationId xmlns:a16="http://schemas.microsoft.com/office/drawing/2014/main" id="{76868707-0F41-457E-BD38-9462583033ED}"/>
              </a:ext>
            </a:extLst>
          </p:cNvPr>
          <p:cNvGraphicFramePr>
            <a:graphicFrameLocks noChangeAspect="1"/>
          </p:cNvGraphicFramePr>
          <p:nvPr/>
        </p:nvGraphicFramePr>
        <p:xfrm>
          <a:off x="-22225" y="5857875"/>
          <a:ext cx="6880225" cy="2286000"/>
        </p:xfrm>
        <a:graphic>
          <a:graphicData uri="http://schemas.openxmlformats.org/presentationml/2006/ole">
            <mc:AlternateContent xmlns:mc="http://schemas.openxmlformats.org/markup-compatibility/2006">
              <mc:Choice xmlns:v="urn:schemas-microsoft-com:vml" Requires="v">
                <p:oleObj spid="_x0000_s7195" name="Image" r:id="rId5" imgW="7068326" imgH="2350013" progId="Photoshop.Image.8">
                  <p:embed/>
                </p:oleObj>
              </mc:Choice>
              <mc:Fallback>
                <p:oleObj name="Image" r:id="rId5" imgW="7068326" imgH="2350013" progId="Photoshop.Image.8">
                  <p:embed/>
                  <p:pic>
                    <p:nvPicPr>
                      <p:cNvPr id="79875" name="Object 9">
                        <a:extLst>
                          <a:ext uri="{FF2B5EF4-FFF2-40B4-BE49-F238E27FC236}">
                            <a16:creationId xmlns:a16="http://schemas.microsoft.com/office/drawing/2014/main" id="{76868707-0F41-457E-BD38-946258303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5857875"/>
                        <a:ext cx="68802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6" name="Text Box 10">
            <a:extLst>
              <a:ext uri="{FF2B5EF4-FFF2-40B4-BE49-F238E27FC236}">
                <a16:creationId xmlns:a16="http://schemas.microsoft.com/office/drawing/2014/main" id="{9C8820B7-7A9E-4128-842E-DDBEC27EEC9A}"/>
              </a:ext>
            </a:extLst>
          </p:cNvPr>
          <p:cNvSpPr txBox="1">
            <a:spLocks noChangeArrowheads="1"/>
          </p:cNvSpPr>
          <p:nvPr/>
        </p:nvSpPr>
        <p:spPr bwMode="auto">
          <a:xfrm>
            <a:off x="303213" y="274638"/>
            <a:ext cx="65547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rappresentazione classica della storia della vita sulla terra</a:t>
            </a:r>
          </a:p>
        </p:txBody>
      </p:sp>
    </p:spTree>
  </p:cSld>
  <p:clrMapOvr>
    <a:masterClrMapping/>
  </p:clrMapOvr>
  <mc:AlternateContent xmlns:mc="http://schemas.openxmlformats.org/markup-compatibility/2006" xmlns:p14="http://schemas.microsoft.com/office/powerpoint/2010/main">
    <mc:Choice Requires="p14">
      <p:transition spd="slow" p14:dur="2000" advTm="33720"/>
    </mc:Choice>
    <mc:Fallback xmlns="">
      <p:transition spd="slow" advTm="3372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8CE342F0-9F74-452A-9F20-7425CE0C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69" t="19014" r="14352"/>
          <a:stretch>
            <a:fillRect/>
          </a:stretch>
        </p:blipFill>
        <p:spPr bwMode="auto">
          <a:xfrm>
            <a:off x="652463" y="2416175"/>
            <a:ext cx="593407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451"/>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a:extLst>
              <a:ext uri="{FF2B5EF4-FFF2-40B4-BE49-F238E27FC236}">
                <a16:creationId xmlns:a16="http://schemas.microsoft.com/office/drawing/2014/main" id="{0E481E98-5BFF-4D03-8355-E3E3B7918D14}"/>
              </a:ext>
            </a:extLst>
          </p:cNvPr>
          <p:cNvSpPr txBox="1">
            <a:spLocks noChangeArrowheads="1"/>
          </p:cNvSpPr>
          <p:nvPr/>
        </p:nvSpPr>
        <p:spPr bwMode="auto">
          <a:xfrm>
            <a:off x="638175" y="973138"/>
            <a:ext cx="4814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a:latin typeface="Comic Sans MS" panose="030F0702030302020204" pitchFamily="66" charset="0"/>
              </a:rPr>
              <a:t>http://tolweb.org/tree/phylogeny.html</a:t>
            </a:r>
          </a:p>
        </p:txBody>
      </p:sp>
      <p:graphicFrame>
        <p:nvGraphicFramePr>
          <p:cNvPr id="80899" name="Object 4">
            <a:extLst>
              <a:ext uri="{FF2B5EF4-FFF2-40B4-BE49-F238E27FC236}">
                <a16:creationId xmlns:a16="http://schemas.microsoft.com/office/drawing/2014/main" id="{E8530538-BA7A-452E-A75E-5CE528E13294}"/>
              </a:ext>
            </a:extLst>
          </p:cNvPr>
          <p:cNvGraphicFramePr>
            <a:graphicFrameLocks noChangeAspect="1"/>
          </p:cNvGraphicFramePr>
          <p:nvPr/>
        </p:nvGraphicFramePr>
        <p:xfrm>
          <a:off x="174625" y="1489075"/>
          <a:ext cx="6477000" cy="5822950"/>
        </p:xfrm>
        <a:graphic>
          <a:graphicData uri="http://schemas.openxmlformats.org/presentationml/2006/ole">
            <mc:AlternateContent xmlns:mc="http://schemas.openxmlformats.org/markup-compatibility/2006">
              <mc:Choice xmlns:v="urn:schemas-microsoft-com:vml" Requires="v">
                <p:oleObj spid="_x0000_s8206" name="Image" r:id="rId3" imgW="13815873" imgH="12419048" progId="Photoshop.Image.8">
                  <p:embed/>
                </p:oleObj>
              </mc:Choice>
              <mc:Fallback>
                <p:oleObj name="Image" r:id="rId3" imgW="13815873" imgH="12419048" progId="Photoshop.Image.8">
                  <p:embed/>
                  <p:pic>
                    <p:nvPicPr>
                      <p:cNvPr id="80899" name="Object 4">
                        <a:extLst>
                          <a:ext uri="{FF2B5EF4-FFF2-40B4-BE49-F238E27FC236}">
                            <a16:creationId xmlns:a16="http://schemas.microsoft.com/office/drawing/2014/main" id="{E8530538-BA7A-452E-A75E-5CE528E1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489075"/>
                        <a:ext cx="6477000"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900" name="Rectangle 5">
            <a:extLst>
              <a:ext uri="{FF2B5EF4-FFF2-40B4-BE49-F238E27FC236}">
                <a16:creationId xmlns:a16="http://schemas.microsoft.com/office/drawing/2014/main" id="{FDBD3601-B36C-4799-BB17-A57D5BA3CDBC}"/>
              </a:ext>
            </a:extLst>
          </p:cNvPr>
          <p:cNvSpPr>
            <a:spLocks noChangeArrowheads="1"/>
          </p:cNvSpPr>
          <p:nvPr/>
        </p:nvSpPr>
        <p:spPr bwMode="auto">
          <a:xfrm>
            <a:off x="87313" y="7419975"/>
            <a:ext cx="6858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The Tree of Life Web Project (ToL) is a collaborative effort of biologists from around the world. On more than 5000 World Wide Web pages, the project provides information about the diversity of organisms on Earth, their evolutionary history (phylogeny), and characteristics. </a:t>
            </a:r>
          </a:p>
        </p:txBody>
      </p:sp>
    </p:spTree>
  </p:cSld>
  <p:clrMapOvr>
    <a:masterClrMapping/>
  </p:clrMapOvr>
  <mc:AlternateContent xmlns:mc="http://schemas.openxmlformats.org/markup-compatibility/2006" xmlns:p14="http://schemas.microsoft.com/office/powerpoint/2010/main">
    <mc:Choice Requires="p14">
      <p:transition spd="slow" p14:dur="2000" advTm="70159"/>
    </mc:Choice>
    <mc:Fallback xmlns="">
      <p:transition spd="slow" advTm="70159"/>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a:extLst>
              <a:ext uri="{FF2B5EF4-FFF2-40B4-BE49-F238E27FC236}">
                <a16:creationId xmlns:a16="http://schemas.microsoft.com/office/drawing/2014/main" id="{32C54CED-9D9D-40F5-BAAB-343E9FFFD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1975"/>
            <a:ext cx="6754813"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2364"/>
    </mc:Choice>
    <mc:Fallback xmlns="">
      <p:transition spd="slow" advTm="82364"/>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A comb jelly (Ctenophora) from the Texas State Aquarium">
            <a:extLst>
              <a:ext uri="{FF2B5EF4-FFF2-40B4-BE49-F238E27FC236}">
                <a16:creationId xmlns:a16="http://schemas.microsoft.com/office/drawing/2014/main" id="{C8684B01-7511-4797-9908-772FB0AA3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025" y="342900"/>
            <a:ext cx="1352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A sponge, Haliclona">
            <a:extLst>
              <a:ext uri="{FF2B5EF4-FFF2-40B4-BE49-F238E27FC236}">
                <a16:creationId xmlns:a16="http://schemas.microsoft.com/office/drawing/2014/main" id="{886B3ECB-E02D-4E0A-A853-9F13E18A7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138" y="342900"/>
            <a:ext cx="1085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A sea anemone, Haliplanella luciae">
            <a:extLst>
              <a:ext uri="{FF2B5EF4-FFF2-40B4-BE49-F238E27FC236}">
                <a16:creationId xmlns:a16="http://schemas.microsoft.com/office/drawing/2014/main" id="{6D7B3FE8-611D-4DDC-89BC-9F843223E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3429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taxon links">
            <a:extLst>
              <a:ext uri="{FF2B5EF4-FFF2-40B4-BE49-F238E27FC236}">
                <a16:creationId xmlns:a16="http://schemas.microsoft.com/office/drawing/2014/main" id="{A5559B74-E1C9-49DB-86AB-546507633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8075"/>
            <a:ext cx="68580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A colorful grasshopper, Dactylotum variegatum">
            <a:extLst>
              <a:ext uri="{FF2B5EF4-FFF2-40B4-BE49-F238E27FC236}">
                <a16:creationId xmlns:a16="http://schemas.microsoft.com/office/drawing/2014/main" id="{8CE58A5A-500A-4966-958F-294ECCACB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63" y="342900"/>
            <a:ext cx="1000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 Box 7">
            <a:extLst>
              <a:ext uri="{FF2B5EF4-FFF2-40B4-BE49-F238E27FC236}">
                <a16:creationId xmlns:a16="http://schemas.microsoft.com/office/drawing/2014/main" id="{0DB19685-ED41-4558-818D-1DF06EC063D8}"/>
              </a:ext>
            </a:extLst>
          </p:cNvPr>
          <p:cNvSpPr txBox="1">
            <a:spLocks noChangeArrowheads="1"/>
          </p:cNvSpPr>
          <p:nvPr/>
        </p:nvSpPr>
        <p:spPr bwMode="auto">
          <a:xfrm>
            <a:off x="939800" y="2457450"/>
            <a:ext cx="1765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a:latin typeface="Comic Sans MS" panose="030F0702030302020204" pitchFamily="66" charset="0"/>
              </a:rPr>
              <a:t>Animalia</a:t>
            </a:r>
          </a:p>
        </p:txBody>
      </p:sp>
    </p:spTree>
  </p:cSld>
  <p:clrMapOvr>
    <a:masterClrMapping/>
  </p:clrMapOvr>
  <mc:AlternateContent xmlns:mc="http://schemas.openxmlformats.org/markup-compatibility/2006" xmlns:p14="http://schemas.microsoft.com/office/powerpoint/2010/main">
    <mc:Choice Requires="p14">
      <p:transition spd="slow" p14:dur="2000" advTm="47856"/>
    </mc:Choice>
    <mc:Fallback xmlns="">
      <p:transition spd="slow" advTm="4785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7E307315-05AD-4684-B312-E3D7AC49E257}"/>
              </a:ext>
            </a:extLst>
          </p:cNvPr>
          <p:cNvGrpSpPr>
            <a:grpSpLocks/>
          </p:cNvGrpSpPr>
          <p:nvPr/>
        </p:nvGrpSpPr>
        <p:grpSpPr bwMode="auto">
          <a:xfrm>
            <a:off x="387350" y="3022600"/>
            <a:ext cx="5507038" cy="5362575"/>
            <a:chOff x="684" y="2139"/>
            <a:chExt cx="3469" cy="3378"/>
          </a:xfrm>
        </p:grpSpPr>
        <p:pic>
          <p:nvPicPr>
            <p:cNvPr id="85001" name="Picture 3" descr="taxon links">
              <a:extLst>
                <a:ext uri="{FF2B5EF4-FFF2-40B4-BE49-F238E27FC236}">
                  <a16:creationId xmlns:a16="http://schemas.microsoft.com/office/drawing/2014/main" id="{F87F2C7C-205B-4E8C-8E3D-E5627F68F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 y="2539"/>
              <a:ext cx="3469" cy="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Text Box 4">
              <a:extLst>
                <a:ext uri="{FF2B5EF4-FFF2-40B4-BE49-F238E27FC236}">
                  <a16:creationId xmlns:a16="http://schemas.microsoft.com/office/drawing/2014/main" id="{B073EF53-4738-4DD1-8730-331E32100B67}"/>
                </a:ext>
              </a:extLst>
            </p:cNvPr>
            <p:cNvSpPr txBox="1">
              <a:spLocks noChangeArrowheads="1"/>
            </p:cNvSpPr>
            <p:nvPr/>
          </p:nvSpPr>
          <p:spPr bwMode="auto">
            <a:xfrm>
              <a:off x="732" y="2139"/>
              <a:ext cx="8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Bilateria</a:t>
              </a:r>
            </a:p>
          </p:txBody>
        </p:sp>
      </p:grpSp>
      <p:sp>
        <p:nvSpPr>
          <p:cNvPr id="82949" name="Text Box 5">
            <a:extLst>
              <a:ext uri="{FF2B5EF4-FFF2-40B4-BE49-F238E27FC236}">
                <a16:creationId xmlns:a16="http://schemas.microsoft.com/office/drawing/2014/main" id="{B948C3F0-4743-42F1-9692-A7875DEF5993}"/>
              </a:ext>
            </a:extLst>
          </p:cNvPr>
          <p:cNvSpPr txBox="1">
            <a:spLocks noChangeArrowheads="1"/>
          </p:cNvSpPr>
          <p:nvPr/>
        </p:nvSpPr>
        <p:spPr bwMode="auto">
          <a:xfrm>
            <a:off x="3405188" y="3082925"/>
            <a:ext cx="2771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solidFill>
                  <a:srgbClr val="CC3300"/>
                </a:solidFill>
                <a:latin typeface="Comic Sans MS" panose="030F0702030302020204" pitchFamily="66" charset="0"/>
              </a:rPr>
              <a:t>Mancano i protostomi!</a:t>
            </a:r>
          </a:p>
        </p:txBody>
      </p:sp>
      <p:pic>
        <p:nvPicPr>
          <p:cNvPr id="84996" name="Picture 6" descr="A planarian flatworm, Bipalium">
            <a:extLst>
              <a:ext uri="{FF2B5EF4-FFF2-40B4-BE49-F238E27FC236}">
                <a16:creationId xmlns:a16="http://schemas.microsoft.com/office/drawing/2014/main" id="{D228794D-4D41-46DD-A057-E569546EE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50" y="358775"/>
            <a:ext cx="1652588"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descr="Argiope spider">
            <a:extLst>
              <a:ext uri="{FF2B5EF4-FFF2-40B4-BE49-F238E27FC236}">
                <a16:creationId xmlns:a16="http://schemas.microsoft.com/office/drawing/2014/main" id="{8653C723-3763-43A0-8CE1-482D470D9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2438" y="376238"/>
            <a:ext cx="18192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8" descr="Flamingo tongue snail, Cyphoma gibbosum">
            <a:extLst>
              <a:ext uri="{FF2B5EF4-FFF2-40B4-BE49-F238E27FC236}">
                <a16:creationId xmlns:a16="http://schemas.microsoft.com/office/drawing/2014/main" id="{BB0C2AED-C4FD-4EB3-9D98-147885514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325" y="393700"/>
            <a:ext cx="14605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9" descr="Bright red cardinal bird">
            <a:extLst>
              <a:ext uri="{FF2B5EF4-FFF2-40B4-BE49-F238E27FC236}">
                <a16:creationId xmlns:a16="http://schemas.microsoft.com/office/drawing/2014/main" id="{CBC5920E-403F-437A-8A66-13767AE47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377825"/>
            <a:ext cx="99695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10">
            <a:extLst>
              <a:ext uri="{FF2B5EF4-FFF2-40B4-BE49-F238E27FC236}">
                <a16:creationId xmlns:a16="http://schemas.microsoft.com/office/drawing/2014/main" id="{80BE5C20-DA01-4C38-AD3D-1386863228E9}"/>
              </a:ext>
            </a:extLst>
          </p:cNvPr>
          <p:cNvSpPr>
            <a:spLocks noChangeArrowheads="1"/>
          </p:cNvSpPr>
          <p:nvPr/>
        </p:nvSpPr>
        <p:spPr bwMode="auto">
          <a:xfrm>
            <a:off x="168275" y="8388350"/>
            <a:ext cx="63230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1">
                <a:latin typeface="Comic Sans MS" panose="030F0702030302020204" pitchFamily="66" charset="0"/>
              </a:rPr>
              <a:t>This tree represents the view of bilaterian relationships as it is currently emerging from analyses based on molecular data (mostly 18S rRNA sequences).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282"/>
    </mc:Choice>
    <mc:Fallback xmlns="">
      <p:transition spd="slow" advTm="6828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49">
                                            <p:txEl>
                                              <p:pRg st="0" end="0"/>
                                            </p:txEl>
                                          </p:spTgt>
                                        </p:tgtEl>
                                        <p:attrNameLst>
                                          <p:attrName>style.visibility</p:attrName>
                                        </p:attrNameLst>
                                      </p:cBhvr>
                                      <p:to>
                                        <p:strVal val="visible"/>
                                      </p:to>
                                    </p:set>
                                    <p:animEffect transition="in" filter="dissolve">
                                      <p:cBhvr>
                                        <p:cTn id="7" dur="500"/>
                                        <p:tgtEl>
                                          <p:spTgt spid="829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euterostomi">
            <a:extLst>
              <a:ext uri="{FF2B5EF4-FFF2-40B4-BE49-F238E27FC236}">
                <a16:creationId xmlns:a16="http://schemas.microsoft.com/office/drawing/2014/main" id="{3D3B4646-5867-47DB-9CEB-69BD30016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820738"/>
            <a:ext cx="6481762"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4">
            <a:extLst>
              <a:ext uri="{FF2B5EF4-FFF2-40B4-BE49-F238E27FC236}">
                <a16:creationId xmlns:a16="http://schemas.microsoft.com/office/drawing/2014/main" id="{7DA906AF-1445-47A6-820F-2E6751FA6C06}"/>
              </a:ext>
            </a:extLst>
          </p:cNvPr>
          <p:cNvSpPr txBox="1">
            <a:spLocks noChangeArrowheads="1"/>
          </p:cNvSpPr>
          <p:nvPr/>
        </p:nvSpPr>
        <p:spPr bwMode="auto">
          <a:xfrm>
            <a:off x="1736725" y="152400"/>
            <a:ext cx="313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BILATERIA </a:t>
            </a:r>
            <a:r>
              <a:rPr lang="it-IT" altLang="it-IT" sz="1600">
                <a:latin typeface="Comic Sans MS" panose="030F0702030302020204" pitchFamily="66" charset="0"/>
              </a:rPr>
              <a:t>CELOMATI</a:t>
            </a:r>
            <a:endParaRPr lang="it-IT" altLang="it-IT" sz="240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76523"/>
    </mc:Choice>
    <mc:Fallback xmlns="">
      <p:transition spd="slow" advTm="76523"/>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3">
            <a:extLst>
              <a:ext uri="{FF2B5EF4-FFF2-40B4-BE49-F238E27FC236}">
                <a16:creationId xmlns:a16="http://schemas.microsoft.com/office/drawing/2014/main" id="{22622BDB-DD8C-426F-A8B5-7B0A443C6A42}"/>
              </a:ext>
            </a:extLst>
          </p:cNvPr>
          <p:cNvGrpSpPr>
            <a:grpSpLocks/>
          </p:cNvGrpSpPr>
          <p:nvPr/>
        </p:nvGrpSpPr>
        <p:grpSpPr bwMode="auto">
          <a:xfrm>
            <a:off x="42863" y="3155950"/>
            <a:ext cx="6011862" cy="4240213"/>
            <a:chOff x="940" y="238"/>
            <a:chExt cx="3126" cy="1460"/>
          </a:xfrm>
        </p:grpSpPr>
        <p:pic>
          <p:nvPicPr>
            <p:cNvPr id="86022" name="Picture 4" descr="taxon links">
              <a:extLst>
                <a:ext uri="{FF2B5EF4-FFF2-40B4-BE49-F238E27FC236}">
                  <a16:creationId xmlns:a16="http://schemas.microsoft.com/office/drawing/2014/main" id="{1D633FB7-8ABE-4BDB-BC55-75D767DB9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 y="1225"/>
              <a:ext cx="3126"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5">
              <a:extLst>
                <a:ext uri="{FF2B5EF4-FFF2-40B4-BE49-F238E27FC236}">
                  <a16:creationId xmlns:a16="http://schemas.microsoft.com/office/drawing/2014/main" id="{568A53B0-19EE-4B5C-9DEE-9B452245DD5C}"/>
                </a:ext>
              </a:extLst>
            </p:cNvPr>
            <p:cNvSpPr txBox="1">
              <a:spLocks noChangeArrowheads="1"/>
            </p:cNvSpPr>
            <p:nvPr/>
          </p:nvSpPr>
          <p:spPr bwMode="auto">
            <a:xfrm>
              <a:off x="1037" y="238"/>
              <a:ext cx="162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600">
                  <a:latin typeface="Comic Sans MS" panose="030F0702030302020204" pitchFamily="66" charset="0"/>
                </a:rPr>
                <a:t>Deuterostomi</a:t>
              </a:r>
            </a:p>
          </p:txBody>
        </p:sp>
      </p:grpSp>
      <p:pic>
        <p:nvPicPr>
          <p:cNvPr id="86019" name="Picture 10" descr="Saccoglossus kowalevskii">
            <a:extLst>
              <a:ext uri="{FF2B5EF4-FFF2-40B4-BE49-F238E27FC236}">
                <a16:creationId xmlns:a16="http://schemas.microsoft.com/office/drawing/2014/main" id="{20F028CF-1D04-4A50-AEA6-1775B6FD1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3138488"/>
            <a:ext cx="192881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11" descr=" ">
            <a:extLst>
              <a:ext uri="{FF2B5EF4-FFF2-40B4-BE49-F238E27FC236}">
                <a16:creationId xmlns:a16="http://schemas.microsoft.com/office/drawing/2014/main" id="{E74F9C16-01C6-4FFF-A986-CF0A92DDF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538" y="136525"/>
            <a:ext cx="2054225"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12" descr="Smilisca phaeota frog standing on a leaf">
            <a:extLst>
              <a:ext uri="{FF2B5EF4-FFF2-40B4-BE49-F238E27FC236}">
                <a16:creationId xmlns:a16="http://schemas.microsoft.com/office/drawing/2014/main" id="{60DB35A8-4C8E-481C-A88F-60C4C2203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738" y="157163"/>
            <a:ext cx="1671637"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4" name="Input penna 3">
                <a:extLst>
                  <a:ext uri="{FF2B5EF4-FFF2-40B4-BE49-F238E27FC236}">
                    <a16:creationId xmlns:a16="http://schemas.microsoft.com/office/drawing/2014/main" id="{460D55BF-4DCF-452A-AFFF-3A73300B038D}"/>
                  </a:ext>
                </a:extLst>
              </p14:cNvPr>
              <p14:cNvContentPartPr/>
              <p14:nvPr/>
            </p14:nvContentPartPr>
            <p14:xfrm>
              <a:off x="6357240" y="8610120"/>
              <a:ext cx="360" cy="360"/>
            </p14:xfrm>
          </p:contentPart>
        </mc:Choice>
        <mc:Fallback xmlns="">
          <p:pic>
            <p:nvPicPr>
              <p:cNvPr id="4" name="Input penna 3">
                <a:extLst>
                  <a:ext uri="{FF2B5EF4-FFF2-40B4-BE49-F238E27FC236}">
                    <a16:creationId xmlns:a16="http://schemas.microsoft.com/office/drawing/2014/main" id="{460D55BF-4DCF-452A-AFFF-3A73300B038D}"/>
                  </a:ext>
                </a:extLst>
              </p:cNvPr>
              <p:cNvPicPr/>
              <p:nvPr/>
            </p:nvPicPr>
            <p:blipFill>
              <a:blip r:embed="rId9"/>
              <a:stretch>
                <a:fillRect/>
              </a:stretch>
            </p:blipFill>
            <p:spPr>
              <a:xfrm>
                <a:off x="6347880" y="8600760"/>
                <a:ext cx="19080" cy="190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66003"/>
    </mc:Choice>
    <mc:Fallback xmlns="">
      <p:transition spd="slow" advTm="6600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a:extLst>
              <a:ext uri="{FF2B5EF4-FFF2-40B4-BE49-F238E27FC236}">
                <a16:creationId xmlns:a16="http://schemas.microsoft.com/office/drawing/2014/main" id="{420389B6-7367-4D77-B33C-901F8A7EA41B}"/>
              </a:ext>
            </a:extLst>
          </p:cNvPr>
          <p:cNvSpPr txBox="1">
            <a:spLocks noChangeArrowheads="1"/>
          </p:cNvSpPr>
          <p:nvPr/>
        </p:nvSpPr>
        <p:spPr bwMode="auto">
          <a:xfrm>
            <a:off x="1916113" y="415925"/>
            <a:ext cx="2706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Arial" panose="020B0604020202020204" pitchFamily="34" charset="0"/>
              </a:rPr>
              <a:t>Phylum Chordata</a:t>
            </a:r>
          </a:p>
        </p:txBody>
      </p:sp>
      <p:pic>
        <p:nvPicPr>
          <p:cNvPr id="87043" name="Picture 6" descr="CIOINT43">
            <a:extLst>
              <a:ext uri="{FF2B5EF4-FFF2-40B4-BE49-F238E27FC236}">
                <a16:creationId xmlns:a16="http://schemas.microsoft.com/office/drawing/2014/main" id="{C344CB44-2DE1-4C17-AD1A-E52A4DF109D5}"/>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33375" y="1281113"/>
            <a:ext cx="30972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8" descr="lance">
            <a:extLst>
              <a:ext uri="{FF2B5EF4-FFF2-40B4-BE49-F238E27FC236}">
                <a16:creationId xmlns:a16="http://schemas.microsoft.com/office/drawing/2014/main" id="{14EC0E39-8B05-42C0-AB46-F73D99666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7258050"/>
            <a:ext cx="41751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0" descr="rhinotwo">
            <a:extLst>
              <a:ext uri="{FF2B5EF4-FFF2-40B4-BE49-F238E27FC236}">
                <a16:creationId xmlns:a16="http://schemas.microsoft.com/office/drawing/2014/main" id="{76EC119F-29C0-45EE-973C-908A53E84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4089400"/>
            <a:ext cx="35274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sellaDiTesto 5">
            <a:extLst>
              <a:ext uri="{FF2B5EF4-FFF2-40B4-BE49-F238E27FC236}">
                <a16:creationId xmlns:a16="http://schemas.microsoft.com/office/drawing/2014/main" id="{2D70E179-7350-47C0-BF2C-292DA101A3B2}"/>
              </a:ext>
            </a:extLst>
          </p:cNvPr>
          <p:cNvSpPr txBox="1">
            <a:spLocks noChangeArrowheads="1"/>
          </p:cNvSpPr>
          <p:nvPr/>
        </p:nvSpPr>
        <p:spPr bwMode="auto">
          <a:xfrm>
            <a:off x="3848100" y="1663700"/>
            <a:ext cx="1757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Urocordati</a:t>
            </a:r>
          </a:p>
        </p:txBody>
      </p:sp>
      <p:sp>
        <p:nvSpPr>
          <p:cNvPr id="87047" name="CasellaDiTesto 6">
            <a:extLst>
              <a:ext uri="{FF2B5EF4-FFF2-40B4-BE49-F238E27FC236}">
                <a16:creationId xmlns:a16="http://schemas.microsoft.com/office/drawing/2014/main" id="{77FE1CD8-D735-4B57-9B24-88BC1BDA85BD}"/>
              </a:ext>
            </a:extLst>
          </p:cNvPr>
          <p:cNvSpPr txBox="1">
            <a:spLocks noChangeArrowheads="1"/>
          </p:cNvSpPr>
          <p:nvPr/>
        </p:nvSpPr>
        <p:spPr bwMode="auto">
          <a:xfrm>
            <a:off x="596900" y="5194300"/>
            <a:ext cx="131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Cranioti</a:t>
            </a:r>
          </a:p>
        </p:txBody>
      </p:sp>
      <p:sp>
        <p:nvSpPr>
          <p:cNvPr id="87048" name="CasellaDiTesto 7">
            <a:extLst>
              <a:ext uri="{FF2B5EF4-FFF2-40B4-BE49-F238E27FC236}">
                <a16:creationId xmlns:a16="http://schemas.microsoft.com/office/drawing/2014/main" id="{C3AFEF7B-100F-405F-A311-4CB01358359B}"/>
              </a:ext>
            </a:extLst>
          </p:cNvPr>
          <p:cNvSpPr txBox="1">
            <a:spLocks noChangeArrowheads="1"/>
          </p:cNvSpPr>
          <p:nvPr/>
        </p:nvSpPr>
        <p:spPr bwMode="auto">
          <a:xfrm>
            <a:off x="4787900" y="7772400"/>
            <a:ext cx="2109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cefalocordati</a:t>
            </a:r>
          </a:p>
        </p:txBody>
      </p:sp>
    </p:spTree>
  </p:cSld>
  <p:clrMapOvr>
    <a:masterClrMapping/>
  </p:clrMapOvr>
  <mc:AlternateContent xmlns:mc="http://schemas.openxmlformats.org/markup-compatibility/2006" xmlns:p14="http://schemas.microsoft.com/office/powerpoint/2010/main">
    <mc:Choice Requires="p14">
      <p:transition spd="slow" p14:dur="2000" advTm="48065"/>
    </mc:Choice>
    <mc:Fallback xmlns="">
      <p:transition spd="slow" advTm="48065"/>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nrg1042-f1">
            <a:extLst>
              <a:ext uri="{FF2B5EF4-FFF2-40B4-BE49-F238E27FC236}">
                <a16:creationId xmlns:a16="http://schemas.microsoft.com/office/drawing/2014/main" id="{2EF55DD9-D714-411B-853C-2AD693B2F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889" b="23560"/>
          <a:stretch>
            <a:fillRect/>
          </a:stretch>
        </p:blipFill>
        <p:spPr bwMode="auto">
          <a:xfrm>
            <a:off x="-209550" y="952500"/>
            <a:ext cx="72326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8" descr="lance">
            <a:extLst>
              <a:ext uri="{FF2B5EF4-FFF2-40B4-BE49-F238E27FC236}">
                <a16:creationId xmlns:a16="http://schemas.microsoft.com/office/drawing/2014/main" id="{7D5D4935-EA91-4A38-8D32-57375CA15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5489575"/>
            <a:ext cx="62118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descr="ammoecoeteswm">
            <a:extLst>
              <a:ext uri="{FF2B5EF4-FFF2-40B4-BE49-F238E27FC236}">
                <a16:creationId xmlns:a16="http://schemas.microsoft.com/office/drawing/2014/main" id="{210CC6FE-9979-4CB3-9B4B-ACAB268DE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939"/>
          <a:stretch>
            <a:fillRect/>
          </a:stretch>
        </p:blipFill>
        <p:spPr bwMode="auto">
          <a:xfrm>
            <a:off x="-6350" y="3479800"/>
            <a:ext cx="6810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4">
            <a:extLst>
              <a:ext uri="{FF2B5EF4-FFF2-40B4-BE49-F238E27FC236}">
                <a16:creationId xmlns:a16="http://schemas.microsoft.com/office/drawing/2014/main" id="{622095C1-0352-44AC-98BE-A738FC79D332}"/>
              </a:ext>
            </a:extLst>
          </p:cNvPr>
          <p:cNvSpPr txBox="1">
            <a:spLocks noChangeArrowheads="1"/>
          </p:cNvSpPr>
          <p:nvPr/>
        </p:nvSpPr>
        <p:spPr bwMode="auto">
          <a:xfrm>
            <a:off x="1700213" y="0"/>
            <a:ext cx="2706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Arial" panose="020B0604020202020204" pitchFamily="34" charset="0"/>
              </a:rPr>
              <a:t>Phylum Chordata</a:t>
            </a:r>
          </a:p>
        </p:txBody>
      </p:sp>
      <p:sp>
        <p:nvSpPr>
          <p:cNvPr id="88070" name="CasellaDiTesto 5">
            <a:extLst>
              <a:ext uri="{FF2B5EF4-FFF2-40B4-BE49-F238E27FC236}">
                <a16:creationId xmlns:a16="http://schemas.microsoft.com/office/drawing/2014/main" id="{7F6A207D-CAC6-4445-9C5B-8C9456E26E72}"/>
              </a:ext>
            </a:extLst>
          </p:cNvPr>
          <p:cNvSpPr txBox="1">
            <a:spLocks noChangeArrowheads="1"/>
          </p:cNvSpPr>
          <p:nvPr/>
        </p:nvSpPr>
        <p:spPr bwMode="auto">
          <a:xfrm>
            <a:off x="4572000" y="292100"/>
            <a:ext cx="1757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Urocordati</a:t>
            </a:r>
          </a:p>
        </p:txBody>
      </p:sp>
      <p:sp>
        <p:nvSpPr>
          <p:cNvPr id="88071" name="CasellaDiTesto 6">
            <a:extLst>
              <a:ext uri="{FF2B5EF4-FFF2-40B4-BE49-F238E27FC236}">
                <a16:creationId xmlns:a16="http://schemas.microsoft.com/office/drawing/2014/main" id="{9742D9F8-553E-4294-B30A-458FC6569FCF}"/>
              </a:ext>
            </a:extLst>
          </p:cNvPr>
          <p:cNvSpPr txBox="1">
            <a:spLocks noChangeArrowheads="1"/>
          </p:cNvSpPr>
          <p:nvPr/>
        </p:nvSpPr>
        <p:spPr bwMode="auto">
          <a:xfrm>
            <a:off x="190500" y="2667000"/>
            <a:ext cx="131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Cranioti</a:t>
            </a:r>
          </a:p>
        </p:txBody>
      </p:sp>
      <p:sp>
        <p:nvSpPr>
          <p:cNvPr id="88072" name="CasellaDiTesto 7">
            <a:extLst>
              <a:ext uri="{FF2B5EF4-FFF2-40B4-BE49-F238E27FC236}">
                <a16:creationId xmlns:a16="http://schemas.microsoft.com/office/drawing/2014/main" id="{496057C5-95B2-4A29-8E9E-2A4E6D3BAD26}"/>
              </a:ext>
            </a:extLst>
          </p:cNvPr>
          <p:cNvSpPr txBox="1">
            <a:spLocks noChangeArrowheads="1"/>
          </p:cNvSpPr>
          <p:nvPr/>
        </p:nvSpPr>
        <p:spPr bwMode="auto">
          <a:xfrm>
            <a:off x="4610100" y="4851400"/>
            <a:ext cx="213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Cefalocordati</a:t>
            </a:r>
          </a:p>
        </p:txBody>
      </p:sp>
    </p:spTree>
  </p:cSld>
  <p:clrMapOvr>
    <a:masterClrMapping/>
  </p:clrMapOvr>
  <mc:AlternateContent xmlns:mc="http://schemas.openxmlformats.org/markup-compatibility/2006" xmlns:p14="http://schemas.microsoft.com/office/powerpoint/2010/main">
    <mc:Choice Requires="p14">
      <p:transition spd="slow" p14:dur="2000" advTm="77595"/>
    </mc:Choice>
    <mc:Fallback xmlns="">
      <p:transition spd="slow" advTm="7759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0BA7A166-8A0C-4B98-98BE-9FA5CF7E2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7388"/>
            <a:ext cx="65532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287C9988-E9D6-447B-8C86-93FB5F159E04}"/>
              </a:ext>
            </a:extLst>
          </p:cNvPr>
          <p:cNvSpPr txBox="1">
            <a:spLocks noChangeArrowheads="1"/>
          </p:cNvSpPr>
          <p:nvPr/>
        </p:nvSpPr>
        <p:spPr bwMode="auto">
          <a:xfrm>
            <a:off x="552450" y="446088"/>
            <a:ext cx="6305550" cy="2647950"/>
          </a:xfrm>
          <a:prstGeom prst="rect">
            <a:avLst/>
          </a:prstGeom>
          <a:noFill/>
          <a:ln w="9525">
            <a:noFill/>
            <a:miter lim="800000"/>
            <a:headEnd/>
            <a:tailEnd/>
          </a:ln>
          <a:effectLst/>
        </p:spPr>
        <p:txBody>
          <a:bodyPr wrap="none">
            <a:spAutoFit/>
          </a:bodyPr>
          <a:lstStyle/>
          <a:p>
            <a:pPr marL="457200" indent="-457200" eaLnBrk="1" hangingPunct="1">
              <a:defRPr/>
            </a:pPr>
            <a:r>
              <a:rPr lang="it-IT" b="1">
                <a:solidFill>
                  <a:srgbClr val="000099"/>
                </a:solidFill>
                <a:effectLst>
                  <a:outerShdw blurRad="38100" dist="38100" dir="2700000" algn="tl">
                    <a:srgbClr val="C0C0C0"/>
                  </a:outerShdw>
                </a:effectLst>
              </a:rPr>
              <a:t>Caratteri unici e comuni a tutti i cordati</a:t>
            </a:r>
            <a:r>
              <a:rPr lang="it-IT"/>
              <a:t>:</a:t>
            </a:r>
          </a:p>
          <a:p>
            <a:pPr marL="457200" indent="-457200" eaLnBrk="1" hangingPunct="1">
              <a:defRPr/>
            </a:pPr>
            <a:endParaRPr lang="it-IT"/>
          </a:p>
          <a:p>
            <a:pPr marL="457200" indent="-457200" eaLnBrk="1" hangingPunct="1">
              <a:buFontTx/>
              <a:buAutoNum type="arabicPeriod"/>
              <a:defRPr/>
            </a:pPr>
            <a:r>
              <a:rPr lang="it-IT"/>
              <a:t>Notocorda</a:t>
            </a:r>
          </a:p>
          <a:p>
            <a:pPr marL="457200" indent="-457200" eaLnBrk="1" hangingPunct="1">
              <a:buFontTx/>
              <a:buAutoNum type="arabicPeriod"/>
              <a:defRPr/>
            </a:pPr>
            <a:r>
              <a:rPr lang="it-IT"/>
              <a:t>Tubo nervoso dorsale cavo</a:t>
            </a:r>
          </a:p>
          <a:p>
            <a:pPr marL="457200" indent="-457200" eaLnBrk="1" hangingPunct="1">
              <a:buFontTx/>
              <a:buAutoNum type="arabicPeriod"/>
              <a:defRPr/>
            </a:pPr>
            <a:r>
              <a:rPr lang="it-IT"/>
              <a:t>Fessure faringee</a:t>
            </a:r>
          </a:p>
          <a:p>
            <a:pPr marL="457200" indent="-457200" eaLnBrk="1" hangingPunct="1">
              <a:buFontTx/>
              <a:buAutoNum type="arabicPeriod"/>
              <a:defRPr/>
            </a:pPr>
            <a:r>
              <a:rPr lang="it-IT"/>
              <a:t>Coda muscolare postanale</a:t>
            </a:r>
          </a:p>
          <a:p>
            <a:pPr marL="457200" indent="-457200" eaLnBrk="1" hangingPunct="1">
              <a:buFontTx/>
              <a:buAutoNum type="arabicPeriod"/>
              <a:defRPr/>
            </a:pPr>
            <a:r>
              <a:rPr lang="it-IT"/>
              <a:t>Endostilo</a:t>
            </a:r>
          </a:p>
        </p:txBody>
      </p:sp>
    </p:spTree>
  </p:cSld>
  <p:clrMapOvr>
    <a:masterClrMapping/>
  </p:clrMapOvr>
  <mc:AlternateContent xmlns:mc="http://schemas.openxmlformats.org/markup-compatibility/2006" xmlns:p14="http://schemas.microsoft.com/office/powerpoint/2010/main">
    <mc:Choice Requires="p14">
      <p:transition spd="slow" p14:dur="2000" advTm="175630"/>
    </mc:Choice>
    <mc:Fallback xmlns="">
      <p:transition spd="slow" advTm="17563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a:extLst>
              <a:ext uri="{FF2B5EF4-FFF2-40B4-BE49-F238E27FC236}">
                <a16:creationId xmlns:a16="http://schemas.microsoft.com/office/drawing/2014/main" id="{AFFE94CE-A4B0-4E23-9260-8BA156B41D85}"/>
              </a:ext>
            </a:extLst>
          </p:cNvPr>
          <p:cNvGraphicFramePr>
            <a:graphicFrameLocks noChangeAspect="1"/>
          </p:cNvGraphicFramePr>
          <p:nvPr/>
        </p:nvGraphicFramePr>
        <p:xfrm>
          <a:off x="798513" y="107950"/>
          <a:ext cx="5548312" cy="5329238"/>
        </p:xfrm>
        <a:graphic>
          <a:graphicData uri="http://schemas.openxmlformats.org/presentationml/2006/ole">
            <mc:AlternateContent xmlns:mc="http://schemas.openxmlformats.org/markup-compatibility/2006">
              <mc:Choice xmlns:v="urn:schemas-microsoft-com:vml" Requires="v">
                <p:oleObj spid="_x0000_s9242" name="Image" r:id="rId4" imgW="5260413" imgH="8241111" progId="Photoshop.Image.7">
                  <p:embed/>
                </p:oleObj>
              </mc:Choice>
              <mc:Fallback>
                <p:oleObj name="Image" r:id="rId4" imgW="5260413" imgH="8241111" progId="Photoshop.Image.7">
                  <p:embed/>
                  <p:pic>
                    <p:nvPicPr>
                      <p:cNvPr id="90114" name="Object 2">
                        <a:extLst>
                          <a:ext uri="{FF2B5EF4-FFF2-40B4-BE49-F238E27FC236}">
                            <a16:creationId xmlns:a16="http://schemas.microsoft.com/office/drawing/2014/main" id="{AFFE94CE-A4B0-4E23-9260-8BA156B41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695"/>
                      <a:stretch>
                        <a:fillRect/>
                      </a:stretch>
                    </p:blipFill>
                    <p:spPr bwMode="auto">
                      <a:xfrm>
                        <a:off x="798513" y="107950"/>
                        <a:ext cx="5548312"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3" name="Object 3">
            <a:extLst>
              <a:ext uri="{FF2B5EF4-FFF2-40B4-BE49-F238E27FC236}">
                <a16:creationId xmlns:a16="http://schemas.microsoft.com/office/drawing/2014/main" id="{B7D9764E-F44F-40A0-9C3A-2367D18C7E8E}"/>
              </a:ext>
            </a:extLst>
          </p:cNvPr>
          <p:cNvGraphicFramePr>
            <a:graphicFrameLocks noChangeAspect="1"/>
          </p:cNvGraphicFramePr>
          <p:nvPr/>
        </p:nvGraphicFramePr>
        <p:xfrm>
          <a:off x="549275" y="5502275"/>
          <a:ext cx="5975350" cy="3263900"/>
        </p:xfrm>
        <a:graphic>
          <a:graphicData uri="http://schemas.openxmlformats.org/presentationml/2006/ole">
            <mc:AlternateContent xmlns:mc="http://schemas.openxmlformats.org/markup-compatibility/2006">
              <mc:Choice xmlns:v="urn:schemas-microsoft-com:vml" Requires="v">
                <p:oleObj spid="_x0000_s9243" name="Image" r:id="rId6" imgW="5260413" imgH="8241111" progId="Photoshop.Image.7">
                  <p:embed/>
                </p:oleObj>
              </mc:Choice>
              <mc:Fallback>
                <p:oleObj name="Image" r:id="rId6" imgW="5260413" imgH="8241111" progId="Photoshop.Image.7">
                  <p:embed/>
                  <p:pic>
                    <p:nvPicPr>
                      <p:cNvPr id="40963" name="Object 3">
                        <a:extLst>
                          <a:ext uri="{FF2B5EF4-FFF2-40B4-BE49-F238E27FC236}">
                            <a16:creationId xmlns:a16="http://schemas.microsoft.com/office/drawing/2014/main" id="{B7D9764E-F44F-40A0-9C3A-2367D18C7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5132"/>
                      <a:stretch>
                        <a:fillRect/>
                      </a:stretch>
                    </p:blipFill>
                    <p:spPr bwMode="auto">
                      <a:xfrm>
                        <a:off x="549275" y="5502275"/>
                        <a:ext cx="5975350"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31201"/>
    </mc:Choice>
    <mc:Fallback xmlns="">
      <p:transition spd="slow" advTm="1312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CC993906-B242-4B7F-BD50-A12389780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3" t="18990" r="11299"/>
          <a:stretch>
            <a:fillRect/>
          </a:stretch>
        </p:blipFill>
        <p:spPr bwMode="auto">
          <a:xfrm>
            <a:off x="247650" y="1536700"/>
            <a:ext cx="62801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608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a:extLst>
              <a:ext uri="{FF2B5EF4-FFF2-40B4-BE49-F238E27FC236}">
                <a16:creationId xmlns:a16="http://schemas.microsoft.com/office/drawing/2014/main" id="{94D8C331-AF7A-4714-BF87-F1B1B3A4A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2725"/>
            <a:ext cx="68580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ttangolo 6">
            <a:extLst>
              <a:ext uri="{FF2B5EF4-FFF2-40B4-BE49-F238E27FC236}">
                <a16:creationId xmlns:a16="http://schemas.microsoft.com/office/drawing/2014/main" id="{560F76FB-BE30-4D87-8EC5-5FCCA2552CC7}"/>
              </a:ext>
            </a:extLst>
          </p:cNvPr>
          <p:cNvSpPr>
            <a:spLocks noChangeArrowheads="1"/>
          </p:cNvSpPr>
          <p:nvPr/>
        </p:nvSpPr>
        <p:spPr bwMode="auto">
          <a:xfrm>
            <a:off x="214313" y="595313"/>
            <a:ext cx="6326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rPr>
              <a:t>Deuterostomi</a:t>
            </a:r>
          </a:p>
          <a:p>
            <a:pPr eaLnBrk="1" hangingPunct="1">
              <a:spcBef>
                <a:spcPct val="0"/>
              </a:spcBef>
              <a:buFontTx/>
              <a:buNone/>
            </a:pPr>
            <a:r>
              <a:rPr lang="it-IT" altLang="it-IT" sz="2000">
                <a:latin typeface="Arial" panose="020B0604020202020204" pitchFamily="34" charset="0"/>
              </a:rPr>
              <a:t>Diverticolo dorsale del faringe nel segmento preorale</a:t>
            </a:r>
          </a:p>
          <a:p>
            <a:pPr eaLnBrk="1" hangingPunct="1">
              <a:spcBef>
                <a:spcPct val="0"/>
              </a:spcBef>
              <a:buFontTx/>
              <a:buNone/>
            </a:pPr>
            <a:r>
              <a:rPr lang="it-IT" altLang="it-IT" sz="2000">
                <a:latin typeface="Arial" panose="020B0604020202020204" pitchFamily="34" charset="0"/>
              </a:rPr>
              <a:t>Tubo nervoso cavo</a:t>
            </a:r>
          </a:p>
          <a:p>
            <a:pPr eaLnBrk="1" hangingPunct="1">
              <a:spcBef>
                <a:spcPct val="0"/>
              </a:spcBef>
              <a:buFontTx/>
              <a:buNone/>
            </a:pPr>
            <a:r>
              <a:rPr lang="it-IT" altLang="it-IT" sz="2000">
                <a:latin typeface="Arial" panose="020B0604020202020204" pitchFamily="34" charset="0"/>
              </a:rPr>
              <a:t>Aperture nel faringe</a:t>
            </a:r>
            <a:endParaRPr lang="it-IT" altLang="it-IT" sz="2000">
              <a:latin typeface="Comic Sans MS" panose="030F0702030302020204" pitchFamily="66" charset="0"/>
            </a:endParaRPr>
          </a:p>
        </p:txBody>
      </p:sp>
      <p:sp>
        <p:nvSpPr>
          <p:cNvPr id="92164" name="CasellaDiTesto 5">
            <a:extLst>
              <a:ext uri="{FF2B5EF4-FFF2-40B4-BE49-F238E27FC236}">
                <a16:creationId xmlns:a16="http://schemas.microsoft.com/office/drawing/2014/main" id="{ECECDCF8-CB24-43BA-8398-277118A66F21}"/>
              </a:ext>
            </a:extLst>
          </p:cNvPr>
          <p:cNvSpPr txBox="1">
            <a:spLocks noChangeArrowheads="1"/>
          </p:cNvSpPr>
          <p:nvPr/>
        </p:nvSpPr>
        <p:spPr bwMode="auto">
          <a:xfrm>
            <a:off x="2133600" y="241300"/>
            <a:ext cx="226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EMICORDATI</a:t>
            </a:r>
          </a:p>
        </p:txBody>
      </p:sp>
      <p:pic>
        <p:nvPicPr>
          <p:cNvPr id="92165" name="Picture 10" descr="Saccoglossus kowalevskii">
            <a:extLst>
              <a:ext uri="{FF2B5EF4-FFF2-40B4-BE49-F238E27FC236}">
                <a16:creationId xmlns:a16="http://schemas.microsoft.com/office/drawing/2014/main" id="{9AC288F5-15DF-4BE0-99ED-1F5772B85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5233988"/>
            <a:ext cx="348297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17912"/>
    </mc:Choice>
    <mc:Fallback xmlns="">
      <p:transition spd="slow" advTm="117912"/>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6" name="Object 2">
            <a:extLst>
              <a:ext uri="{FF2B5EF4-FFF2-40B4-BE49-F238E27FC236}">
                <a16:creationId xmlns:a16="http://schemas.microsoft.com/office/drawing/2014/main" id="{8A6E5CCD-F2ED-4DFC-9A13-870AC6CA5C81}"/>
              </a:ext>
            </a:extLst>
          </p:cNvPr>
          <p:cNvGraphicFramePr>
            <a:graphicFrameLocks noChangeAspect="1"/>
          </p:cNvGraphicFramePr>
          <p:nvPr/>
        </p:nvGraphicFramePr>
        <p:xfrm>
          <a:off x="66675" y="2241550"/>
          <a:ext cx="6726238" cy="4660900"/>
        </p:xfrm>
        <a:graphic>
          <a:graphicData uri="http://schemas.openxmlformats.org/presentationml/2006/ole">
            <mc:AlternateContent xmlns:mc="http://schemas.openxmlformats.org/markup-compatibility/2006">
              <mc:Choice xmlns:v="urn:schemas-microsoft-com:vml" Requires="v">
                <p:oleObj spid="_x0000_s10254" name="Immagine bitmap" r:id="rId3" imgW="6725589" imgH="5047619" progId="Paint.Picture">
                  <p:embed/>
                </p:oleObj>
              </mc:Choice>
              <mc:Fallback>
                <p:oleObj name="Immagine bitmap" r:id="rId3" imgW="6725589" imgH="5047619" progId="Paint.Picture">
                  <p:embed/>
                  <p:pic>
                    <p:nvPicPr>
                      <p:cNvPr id="93186" name="Object 2">
                        <a:extLst>
                          <a:ext uri="{FF2B5EF4-FFF2-40B4-BE49-F238E27FC236}">
                            <a16:creationId xmlns:a16="http://schemas.microsoft.com/office/drawing/2014/main" id="{8A6E5CCD-F2ED-4DFC-9A13-870AC6CA5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2241550"/>
                        <a:ext cx="6726238"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14595"/>
    </mc:Choice>
    <mc:Fallback xmlns="">
      <p:transition spd="slow" advTm="114595"/>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a:extLst>
              <a:ext uri="{FF2B5EF4-FFF2-40B4-BE49-F238E27FC236}">
                <a16:creationId xmlns:a16="http://schemas.microsoft.com/office/drawing/2014/main" id="{75C9931B-AB31-4F4B-8500-E86D36634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803525"/>
            <a:ext cx="664845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6">
            <a:extLst>
              <a:ext uri="{FF2B5EF4-FFF2-40B4-BE49-F238E27FC236}">
                <a16:creationId xmlns:a16="http://schemas.microsoft.com/office/drawing/2014/main" id="{7F3A67E1-26F9-49FB-A8B6-CB21F4065155}"/>
              </a:ext>
            </a:extLst>
          </p:cNvPr>
          <p:cNvSpPr txBox="1">
            <a:spLocks noChangeArrowheads="1"/>
          </p:cNvSpPr>
          <p:nvPr/>
        </p:nvSpPr>
        <p:spPr bwMode="auto">
          <a:xfrm>
            <a:off x="0" y="-80963"/>
            <a:ext cx="5856288" cy="301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solidFill>
                  <a:schemeClr val="tx2"/>
                </a:solidFill>
                <a:latin typeface="Arial" panose="020B0604020202020204" pitchFamily="34" charset="0"/>
              </a:rPr>
              <a:t>Teoria della “dipleurula” sull’evoluzione dei cordati.</a:t>
            </a:r>
            <a:r>
              <a:rPr lang="it-IT" altLang="it-IT" sz="1400" b="1">
                <a:solidFill>
                  <a:schemeClr val="tx2"/>
                </a:solidFill>
                <a:latin typeface="Arial" panose="020B0604020202020204" pitchFamily="34" charset="0"/>
              </a:rPr>
              <a:t> </a:t>
            </a:r>
            <a:br>
              <a:rPr lang="it-IT" altLang="it-IT" sz="1400" b="1">
                <a:solidFill>
                  <a:schemeClr val="tx2"/>
                </a:solidFill>
                <a:latin typeface="Arial" panose="020B0604020202020204" pitchFamily="34" charset="0"/>
              </a:rPr>
            </a:br>
            <a:endParaRPr lang="it-IT" altLang="it-IT" sz="1400" b="1">
              <a:solidFill>
                <a:schemeClr val="tx2"/>
              </a:solidFill>
              <a:latin typeface="Arial" panose="020B0604020202020204" pitchFamily="34" charset="0"/>
            </a:endParaRPr>
          </a:p>
          <a:p>
            <a:pPr eaLnBrk="1" hangingPunct="1">
              <a:spcBef>
                <a:spcPct val="0"/>
              </a:spcBef>
              <a:buFontTx/>
              <a:buNone/>
            </a:pPr>
            <a:r>
              <a:rPr lang="it-IT" altLang="it-IT" sz="1800">
                <a:solidFill>
                  <a:schemeClr val="tx2"/>
                </a:solidFill>
                <a:latin typeface="Arial" panose="020B0604020202020204" pitchFamily="34" charset="0"/>
              </a:rPr>
              <a:t>L’antenato dei cordati era un organismo simile alla larva degli echinodermi</a:t>
            </a:r>
            <a:br>
              <a:rPr lang="it-IT" altLang="it-IT" sz="1800">
                <a:solidFill>
                  <a:schemeClr val="tx2"/>
                </a:solidFill>
                <a:latin typeface="Arial" panose="020B0604020202020204" pitchFamily="34" charset="0"/>
              </a:rPr>
            </a:br>
            <a:endParaRPr lang="it-IT" altLang="it-IT" sz="1800">
              <a:solidFill>
                <a:schemeClr val="tx2"/>
              </a:solidFill>
              <a:latin typeface="Arial" panose="020B0604020202020204" pitchFamily="34" charset="0"/>
            </a:endParaRPr>
          </a:p>
          <a:p>
            <a:pPr eaLnBrk="1" hangingPunct="1">
              <a:spcBef>
                <a:spcPct val="0"/>
              </a:spcBef>
              <a:buFontTx/>
              <a:buNone/>
            </a:pPr>
            <a:r>
              <a:rPr lang="it-IT" altLang="it-IT" sz="1800">
                <a:solidFill>
                  <a:schemeClr val="tx2"/>
                </a:solidFill>
                <a:latin typeface="Arial" panose="020B0604020202020204" pitchFamily="34" charset="0"/>
              </a:rPr>
              <a:t>Indipendentemente questo organismo avrebbe acquisito stadi di vita sedentari</a:t>
            </a:r>
            <a:r>
              <a:rPr lang="it-IT" altLang="it-IT" sz="1400" b="1">
                <a:solidFill>
                  <a:schemeClr val="tx2"/>
                </a:solidFill>
                <a:latin typeface="Arial" panose="020B0604020202020204" pitchFamily="34" charset="0"/>
              </a:rPr>
              <a:t> </a:t>
            </a:r>
          </a:p>
          <a:p>
            <a:pPr eaLnBrk="1" hangingPunct="1">
              <a:spcBef>
                <a:spcPct val="0"/>
              </a:spcBef>
              <a:buFontTx/>
              <a:buNone/>
            </a:pPr>
            <a:endParaRPr lang="it-IT" altLang="it-IT" sz="1400" b="1">
              <a:solidFill>
                <a:schemeClr val="tx2"/>
              </a:solidFill>
              <a:latin typeface="Arial" panose="020B0604020202020204" pitchFamily="34" charset="0"/>
            </a:endParaRPr>
          </a:p>
          <a:p>
            <a:pPr eaLnBrk="1" hangingPunct="1">
              <a:spcBef>
                <a:spcPct val="0"/>
              </a:spcBef>
              <a:buFontTx/>
              <a:buNone/>
            </a:pPr>
            <a:r>
              <a:rPr lang="it-IT" altLang="it-IT" sz="1800">
                <a:solidFill>
                  <a:schemeClr val="tx2"/>
                </a:solidFill>
                <a:latin typeface="Arial" panose="020B0604020202020204" pitchFamily="34" charset="0"/>
              </a:rPr>
              <a:t>Questo organismo si è trasformato in seguito ad uno stile di vita più attivo comprendente la predazione</a:t>
            </a:r>
          </a:p>
          <a:p>
            <a:pPr eaLnBrk="1" hangingPunct="1">
              <a:spcBef>
                <a:spcPct val="0"/>
              </a:spcBef>
              <a:buFontTx/>
              <a:buNone/>
            </a:pPr>
            <a:endParaRPr lang="it-IT" altLang="it-IT" sz="1800">
              <a:solidFill>
                <a:schemeClr val="tx2"/>
              </a:solidFill>
              <a:latin typeface="Arial" panose="020B0604020202020204" pitchFamily="34" charset="0"/>
            </a:endParaRPr>
          </a:p>
        </p:txBody>
      </p:sp>
      <p:pic>
        <p:nvPicPr>
          <p:cNvPr id="94212" name="Picture 7" descr="image: ">
            <a:extLst>
              <a:ext uri="{FF2B5EF4-FFF2-40B4-BE49-F238E27FC236}">
                <a16:creationId xmlns:a16="http://schemas.microsoft.com/office/drawing/2014/main" id="{792B8368-AB34-4FA0-B6A2-7E987F6EE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596" t="9435" r="46944" b="39651"/>
          <a:stretch>
            <a:fillRect/>
          </a:stretch>
        </p:blipFill>
        <p:spPr bwMode="auto">
          <a:xfrm>
            <a:off x="5300663" y="4795838"/>
            <a:ext cx="1216025" cy="2527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89" name="Rectangle 4">
            <a:extLst>
              <a:ext uri="{FF2B5EF4-FFF2-40B4-BE49-F238E27FC236}">
                <a16:creationId xmlns:a16="http://schemas.microsoft.com/office/drawing/2014/main" id="{9B56C26D-58E2-4C7F-8720-25972605C93F}"/>
              </a:ext>
            </a:extLst>
          </p:cNvPr>
          <p:cNvSpPr>
            <a:spLocks noChangeArrowheads="1"/>
          </p:cNvSpPr>
          <p:nvPr/>
        </p:nvSpPr>
        <p:spPr bwMode="auto">
          <a:xfrm>
            <a:off x="173038" y="7591425"/>
            <a:ext cx="63515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it-IT" altLang="it-IT" sz="1800" b="1">
                <a:latin typeface="Comic Sans MS" panose="030F0702030302020204" pitchFamily="66" charset="0"/>
              </a:rPr>
              <a:t>Questa figura suggerisce due ulteriori osservazioni:</a:t>
            </a:r>
            <a:r>
              <a:rPr lang="it-IT" altLang="it-IT" sz="1800">
                <a:latin typeface="Comic Sans MS" panose="030F0702030302020204" pitchFamily="66" charset="0"/>
              </a:rPr>
              <a:t> </a:t>
            </a:r>
          </a:p>
          <a:p>
            <a:pPr eaLnBrk="1" hangingPunct="1">
              <a:spcBef>
                <a:spcPct val="30000"/>
              </a:spcBef>
              <a:buFontTx/>
              <a:buAutoNum type="arabicPeriod"/>
            </a:pPr>
            <a:r>
              <a:rPr lang="it-IT" altLang="it-IT" sz="1800">
                <a:latin typeface="Comic Sans MS" panose="030F0702030302020204" pitchFamily="66" charset="0"/>
              </a:rPr>
              <a:t>le relazioni degli echinodermi e degli emicordati sono incerte </a:t>
            </a:r>
          </a:p>
          <a:p>
            <a:pPr eaLnBrk="1" hangingPunct="1">
              <a:spcBef>
                <a:spcPct val="30000"/>
              </a:spcBef>
              <a:buFontTx/>
              <a:buAutoNum type="arabicPeriod"/>
            </a:pPr>
            <a:r>
              <a:rPr lang="it-IT" altLang="it-IT" sz="1800">
                <a:latin typeface="Comic Sans MS" panose="030F0702030302020204" pitchFamily="66" charset="0"/>
              </a:rPr>
              <a:t>i cefalocordati sono il sister group dei cranioti.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7346"/>
    </mc:Choice>
    <mc:Fallback xmlns="">
      <p:transition spd="slow" advTm="16734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2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a:extLst>
              <a:ext uri="{FF2B5EF4-FFF2-40B4-BE49-F238E27FC236}">
                <a16:creationId xmlns:a16="http://schemas.microsoft.com/office/drawing/2014/main" id="{2C536709-7CFD-48BE-BEB4-2632137DC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25792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5">
            <a:extLst>
              <a:ext uri="{FF2B5EF4-FFF2-40B4-BE49-F238E27FC236}">
                <a16:creationId xmlns:a16="http://schemas.microsoft.com/office/drawing/2014/main" id="{AB06C596-05F8-422B-A107-E34B84A8B992}"/>
              </a:ext>
            </a:extLst>
          </p:cNvPr>
          <p:cNvSpPr>
            <a:spLocks noChangeArrowheads="1"/>
          </p:cNvSpPr>
          <p:nvPr/>
        </p:nvSpPr>
        <p:spPr bwMode="auto">
          <a:xfrm>
            <a:off x="0" y="6499225"/>
            <a:ext cx="6858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solidFill>
                  <a:schemeClr val="tx2"/>
                </a:solidFill>
                <a:latin typeface="Arial" panose="020B0604020202020204" pitchFamily="34" charset="0"/>
              </a:rPr>
              <a:t>Teoria di Garstang sull’origine del piano strutturale dei cordati.</a:t>
            </a:r>
            <a:r>
              <a:rPr lang="it-IT" altLang="it-IT" sz="2000">
                <a:solidFill>
                  <a:schemeClr val="tx2"/>
                </a:solidFill>
                <a:latin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Tm="150161"/>
    </mc:Choice>
    <mc:Fallback xmlns="">
      <p:transition spd="slow" advTm="150161"/>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a:extLst>
              <a:ext uri="{FF2B5EF4-FFF2-40B4-BE49-F238E27FC236}">
                <a16:creationId xmlns:a16="http://schemas.microsoft.com/office/drawing/2014/main" id="{DA7255E5-6EFC-447F-BDC9-77C40C4E2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103"/>
          <a:stretch>
            <a:fillRect/>
          </a:stretch>
        </p:blipFill>
        <p:spPr bwMode="auto">
          <a:xfrm>
            <a:off x="385763" y="403225"/>
            <a:ext cx="6678612"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Picture 9">
            <a:extLst>
              <a:ext uri="{FF2B5EF4-FFF2-40B4-BE49-F238E27FC236}">
                <a16:creationId xmlns:a16="http://schemas.microsoft.com/office/drawing/2014/main" id="{9DBA01B1-7C43-49EB-8683-BC591C942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831"/>
          <a:stretch>
            <a:fillRect/>
          </a:stretch>
        </p:blipFill>
        <p:spPr bwMode="auto">
          <a:xfrm>
            <a:off x="430213" y="4570413"/>
            <a:ext cx="516572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0" name="Rectangle 10">
            <a:extLst>
              <a:ext uri="{FF2B5EF4-FFF2-40B4-BE49-F238E27FC236}">
                <a16:creationId xmlns:a16="http://schemas.microsoft.com/office/drawing/2014/main" id="{78CF84CD-6303-4542-8AB6-C624E5296DD6}"/>
              </a:ext>
            </a:extLst>
          </p:cNvPr>
          <p:cNvSpPr>
            <a:spLocks noChangeArrowheads="1"/>
          </p:cNvSpPr>
          <p:nvPr/>
        </p:nvSpPr>
        <p:spPr bwMode="auto">
          <a:xfrm>
            <a:off x="581025" y="1755775"/>
            <a:ext cx="1016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gill slits</a:t>
            </a:r>
          </a:p>
        </p:txBody>
      </p:sp>
      <p:sp>
        <p:nvSpPr>
          <p:cNvPr id="143371" name="Rectangle 11">
            <a:extLst>
              <a:ext uri="{FF2B5EF4-FFF2-40B4-BE49-F238E27FC236}">
                <a16:creationId xmlns:a16="http://schemas.microsoft.com/office/drawing/2014/main" id="{34A05BC3-98B3-46A8-9AEB-1842420DBB82}"/>
              </a:ext>
            </a:extLst>
          </p:cNvPr>
          <p:cNvSpPr>
            <a:spLocks noChangeArrowheads="1"/>
          </p:cNvSpPr>
          <p:nvPr/>
        </p:nvSpPr>
        <p:spPr bwMode="auto">
          <a:xfrm>
            <a:off x="1558925" y="542925"/>
            <a:ext cx="1084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gill slits </a:t>
            </a:r>
          </a:p>
          <a:p>
            <a:pPr eaLnBrk="1" hangingPunct="1">
              <a:spcBef>
                <a:spcPct val="0"/>
              </a:spcBef>
              <a:buFontTx/>
              <a:buNone/>
            </a:pPr>
            <a:r>
              <a:rPr lang="it-IT" altLang="it-IT" sz="1800">
                <a:latin typeface="Comic Sans MS" panose="030F0702030302020204" pitchFamily="66" charset="0"/>
              </a:rPr>
              <a:t>lost</a:t>
            </a:r>
          </a:p>
        </p:txBody>
      </p:sp>
      <p:sp>
        <p:nvSpPr>
          <p:cNvPr id="143372" name="Text Box 12">
            <a:extLst>
              <a:ext uri="{FF2B5EF4-FFF2-40B4-BE49-F238E27FC236}">
                <a16:creationId xmlns:a16="http://schemas.microsoft.com/office/drawing/2014/main" id="{B2D967D0-AE52-4F77-B2BA-0C2B6EDD74F1}"/>
              </a:ext>
            </a:extLst>
          </p:cNvPr>
          <p:cNvSpPr txBox="1">
            <a:spLocks noChangeArrowheads="1"/>
          </p:cNvSpPr>
          <p:nvPr/>
        </p:nvSpPr>
        <p:spPr bwMode="auto">
          <a:xfrm>
            <a:off x="460375" y="8369300"/>
            <a:ext cx="29956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Dati molecolari 146 genes from 35 different species</a:t>
            </a:r>
          </a:p>
        </p:txBody>
      </p:sp>
      <p:sp>
        <p:nvSpPr>
          <p:cNvPr id="143375" name="Line 15">
            <a:extLst>
              <a:ext uri="{FF2B5EF4-FFF2-40B4-BE49-F238E27FC236}">
                <a16:creationId xmlns:a16="http://schemas.microsoft.com/office/drawing/2014/main" id="{3EA153E0-B2F3-4ED1-89EB-5F0CEDE4A77B}"/>
              </a:ext>
            </a:extLst>
          </p:cNvPr>
          <p:cNvSpPr>
            <a:spLocks noChangeShapeType="1"/>
          </p:cNvSpPr>
          <p:nvPr/>
        </p:nvSpPr>
        <p:spPr bwMode="auto">
          <a:xfrm>
            <a:off x="1190625" y="2179638"/>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3376" name="Line 16">
            <a:extLst>
              <a:ext uri="{FF2B5EF4-FFF2-40B4-BE49-F238E27FC236}">
                <a16:creationId xmlns:a16="http://schemas.microsoft.com/office/drawing/2014/main" id="{9C3E95F5-1C89-4C60-9787-0AA5A7380BAA}"/>
              </a:ext>
            </a:extLst>
          </p:cNvPr>
          <p:cNvSpPr>
            <a:spLocks noChangeShapeType="1"/>
          </p:cNvSpPr>
          <p:nvPr/>
        </p:nvSpPr>
        <p:spPr bwMode="auto">
          <a:xfrm>
            <a:off x="2063750" y="1138238"/>
            <a:ext cx="0" cy="2952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 name="Rectangle 10">
            <a:extLst>
              <a:ext uri="{FF2B5EF4-FFF2-40B4-BE49-F238E27FC236}">
                <a16:creationId xmlns:a16="http://schemas.microsoft.com/office/drawing/2014/main" id="{93F08977-ABA3-43C3-88FA-E7CED58B22CA}"/>
              </a:ext>
            </a:extLst>
          </p:cNvPr>
          <p:cNvSpPr>
            <a:spLocks noChangeArrowheads="1"/>
          </p:cNvSpPr>
          <p:nvPr/>
        </p:nvSpPr>
        <p:spPr bwMode="auto">
          <a:xfrm>
            <a:off x="1277938" y="7504113"/>
            <a:ext cx="8763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Somiti</a:t>
            </a:r>
          </a:p>
        </p:txBody>
      </p:sp>
      <p:sp>
        <p:nvSpPr>
          <p:cNvPr id="3" name="Line 15">
            <a:extLst>
              <a:ext uri="{FF2B5EF4-FFF2-40B4-BE49-F238E27FC236}">
                <a16:creationId xmlns:a16="http://schemas.microsoft.com/office/drawing/2014/main" id="{DEEC6C2C-4F82-4FE5-B3C6-15763646521F}"/>
              </a:ext>
            </a:extLst>
          </p:cNvPr>
          <p:cNvSpPr>
            <a:spLocks noChangeShapeType="1"/>
          </p:cNvSpPr>
          <p:nvPr/>
        </p:nvSpPr>
        <p:spPr bwMode="auto">
          <a:xfrm flipV="1">
            <a:off x="2222500" y="7607300"/>
            <a:ext cx="296863" cy="539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 name="Rectangle 10">
            <a:extLst>
              <a:ext uri="{FF2B5EF4-FFF2-40B4-BE49-F238E27FC236}">
                <a16:creationId xmlns:a16="http://schemas.microsoft.com/office/drawing/2014/main" id="{72C846DC-FB95-40EA-979D-4DEFA42E442B}"/>
              </a:ext>
            </a:extLst>
          </p:cNvPr>
          <p:cNvSpPr>
            <a:spLocks noChangeArrowheads="1"/>
          </p:cNvSpPr>
          <p:nvPr/>
        </p:nvSpPr>
        <p:spPr bwMode="auto">
          <a:xfrm>
            <a:off x="4183063" y="7134225"/>
            <a:ext cx="14763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Somiti persi</a:t>
            </a:r>
          </a:p>
        </p:txBody>
      </p:sp>
      <p:sp>
        <p:nvSpPr>
          <p:cNvPr id="5" name="Line 15">
            <a:extLst>
              <a:ext uri="{FF2B5EF4-FFF2-40B4-BE49-F238E27FC236}">
                <a16:creationId xmlns:a16="http://schemas.microsoft.com/office/drawing/2014/main" id="{D612D635-6AEE-4EC2-A258-4967F8C7D4E9}"/>
              </a:ext>
            </a:extLst>
          </p:cNvPr>
          <p:cNvSpPr>
            <a:spLocks noChangeShapeType="1"/>
          </p:cNvSpPr>
          <p:nvPr/>
        </p:nvSpPr>
        <p:spPr bwMode="auto">
          <a:xfrm flipH="1">
            <a:off x="3717925" y="7319963"/>
            <a:ext cx="328613" cy="222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 name="Ovale 12">
            <a:extLst>
              <a:ext uri="{FF2B5EF4-FFF2-40B4-BE49-F238E27FC236}">
                <a16:creationId xmlns:a16="http://schemas.microsoft.com/office/drawing/2014/main" id="{27445F83-3647-4839-8F90-F4E2F5B945ED}"/>
              </a:ext>
            </a:extLst>
          </p:cNvPr>
          <p:cNvSpPr/>
          <p:nvPr/>
        </p:nvSpPr>
        <p:spPr>
          <a:xfrm>
            <a:off x="2762250" y="7705725"/>
            <a:ext cx="180975" cy="1714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CasellaDiTesto 13">
            <a:extLst>
              <a:ext uri="{FF2B5EF4-FFF2-40B4-BE49-F238E27FC236}">
                <a16:creationId xmlns:a16="http://schemas.microsoft.com/office/drawing/2014/main" id="{98E3634A-E815-49AC-8C9B-B76AA4A4B5FC}"/>
              </a:ext>
            </a:extLst>
          </p:cNvPr>
          <p:cNvSpPr txBox="1">
            <a:spLocks noChangeArrowheads="1"/>
          </p:cNvSpPr>
          <p:nvPr/>
        </p:nvSpPr>
        <p:spPr bwMode="auto">
          <a:xfrm>
            <a:off x="2867025" y="7410450"/>
            <a:ext cx="35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omic Sans MS" panose="030F0702030302020204" pitchFamily="66"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3708"/>
    </mc:Choice>
    <mc:Fallback xmlns="">
      <p:transition spd="slow" advTm="30370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70"/>
                                        </p:tgtEl>
                                        <p:attrNameLst>
                                          <p:attrName>style.visibility</p:attrName>
                                        </p:attrNameLst>
                                      </p:cBhvr>
                                      <p:to>
                                        <p:strVal val="visible"/>
                                      </p:to>
                                    </p:set>
                                    <p:animEffect transition="in" filter="dissolve">
                                      <p:cBhvr>
                                        <p:cTn id="7" dur="500"/>
                                        <p:tgtEl>
                                          <p:spTgt spid="143370"/>
                                        </p:tgtEl>
                                      </p:cBhvr>
                                    </p:animEffect>
                                  </p:childTnLst>
                                </p:cTn>
                              </p:par>
                              <p:par>
                                <p:cTn id="8" presetID="9" presetClass="entr" presetSubtype="0" fill="hold" nodeType="withEffect">
                                  <p:stCondLst>
                                    <p:cond delay="0"/>
                                  </p:stCondLst>
                                  <p:childTnLst>
                                    <p:set>
                                      <p:cBhvr>
                                        <p:cTn id="9" dur="1" fill="hold">
                                          <p:stCondLst>
                                            <p:cond delay="0"/>
                                          </p:stCondLst>
                                        </p:cTn>
                                        <p:tgtEl>
                                          <p:spTgt spid="143375"/>
                                        </p:tgtEl>
                                        <p:attrNameLst>
                                          <p:attrName>style.visibility</p:attrName>
                                        </p:attrNameLst>
                                      </p:cBhvr>
                                      <p:to>
                                        <p:strVal val="visible"/>
                                      </p:to>
                                    </p:set>
                                    <p:animEffect transition="in" filter="dissolve">
                                      <p:cBhvr>
                                        <p:cTn id="10" dur="500"/>
                                        <p:tgtEl>
                                          <p:spTgt spid="1433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3371"/>
                                        </p:tgtEl>
                                        <p:attrNameLst>
                                          <p:attrName>style.visibility</p:attrName>
                                        </p:attrNameLst>
                                      </p:cBhvr>
                                      <p:to>
                                        <p:strVal val="visible"/>
                                      </p:to>
                                    </p:set>
                                    <p:animEffect transition="in" filter="dissolve">
                                      <p:cBhvr>
                                        <p:cTn id="15" dur="500"/>
                                        <p:tgtEl>
                                          <p:spTgt spid="143371"/>
                                        </p:tgtEl>
                                      </p:cBhvr>
                                    </p:animEffect>
                                  </p:childTnLst>
                                </p:cTn>
                              </p:par>
                              <p:par>
                                <p:cTn id="16" presetID="9" presetClass="entr" presetSubtype="0" fill="hold" nodeType="withEffect">
                                  <p:stCondLst>
                                    <p:cond delay="0"/>
                                  </p:stCondLst>
                                  <p:childTnLst>
                                    <p:set>
                                      <p:cBhvr>
                                        <p:cTn id="17" dur="1" fill="hold">
                                          <p:stCondLst>
                                            <p:cond delay="0"/>
                                          </p:stCondLst>
                                        </p:cTn>
                                        <p:tgtEl>
                                          <p:spTgt spid="143376"/>
                                        </p:tgtEl>
                                        <p:attrNameLst>
                                          <p:attrName>style.visibility</p:attrName>
                                        </p:attrNameLst>
                                      </p:cBhvr>
                                      <p:to>
                                        <p:strVal val="visible"/>
                                      </p:to>
                                    </p:set>
                                    <p:animEffect transition="in" filter="dissolve">
                                      <p:cBhvr>
                                        <p:cTn id="18" dur="500"/>
                                        <p:tgtEl>
                                          <p:spTgt spid="1433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43369"/>
                                        </p:tgtEl>
                                        <p:attrNameLst>
                                          <p:attrName>style.visibility</p:attrName>
                                        </p:attrNameLst>
                                      </p:cBhvr>
                                      <p:to>
                                        <p:strVal val="visible"/>
                                      </p:to>
                                    </p:set>
                                    <p:animEffect transition="in" filter="dissolve">
                                      <p:cBhvr>
                                        <p:cTn id="23" dur="500"/>
                                        <p:tgtEl>
                                          <p:spTgt spid="14336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3372"/>
                                        </p:tgtEl>
                                        <p:attrNameLst>
                                          <p:attrName>style.visibility</p:attrName>
                                        </p:attrNameLst>
                                      </p:cBhvr>
                                      <p:to>
                                        <p:strVal val="visible"/>
                                      </p:to>
                                    </p:set>
                                    <p:animEffect transition="in" filter="dissolve">
                                      <p:cBhvr>
                                        <p:cTn id="26" dur="500"/>
                                        <p:tgtEl>
                                          <p:spTgt spid="1433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0" grpId="0" animBg="1"/>
      <p:bldP spid="143371" grpId="0"/>
      <p:bldP spid="143372" grpId="0"/>
      <p:bldP spid="2" grpId="0" animBg="1"/>
      <p:bldP spid="4" grpId="0" animBg="1"/>
      <p:bldP spid="13" grpId="0" animBg="1"/>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a:extLst>
              <a:ext uri="{FF2B5EF4-FFF2-40B4-BE49-F238E27FC236}">
                <a16:creationId xmlns:a16="http://schemas.microsoft.com/office/drawing/2014/main" id="{2EF9777C-01C8-4624-BD76-D3AAEB18D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689" t="79300"/>
          <a:stretch>
            <a:fillRect/>
          </a:stretch>
        </p:blipFill>
        <p:spPr bwMode="auto">
          <a:xfrm>
            <a:off x="1076325" y="1028700"/>
            <a:ext cx="463708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a:extLst>
              <a:ext uri="{FF2B5EF4-FFF2-40B4-BE49-F238E27FC236}">
                <a16:creationId xmlns:a16="http://schemas.microsoft.com/office/drawing/2014/main" id="{A7EEB603-B771-4D9F-8970-235D8675D9DE}"/>
              </a:ext>
            </a:extLst>
          </p:cNvPr>
          <p:cNvSpPr txBox="1">
            <a:spLocks noChangeArrowheads="1"/>
          </p:cNvSpPr>
          <p:nvPr/>
        </p:nvSpPr>
        <p:spPr bwMode="auto">
          <a:xfrm>
            <a:off x="327025" y="360363"/>
            <a:ext cx="6046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omic Sans MS" panose="030F0702030302020204" pitchFamily="66" charset="0"/>
              </a:rPr>
              <a:t>Caratteri dei tunicati che li avvicinano ai cranioti</a:t>
            </a:r>
          </a:p>
        </p:txBody>
      </p:sp>
      <p:sp>
        <p:nvSpPr>
          <p:cNvPr id="99332" name="Rectangle 6">
            <a:extLst>
              <a:ext uri="{FF2B5EF4-FFF2-40B4-BE49-F238E27FC236}">
                <a16:creationId xmlns:a16="http://schemas.microsoft.com/office/drawing/2014/main" id="{AA9ED7AE-C6F8-4202-AD0A-D6DFAE2B9FC3}"/>
              </a:ext>
            </a:extLst>
          </p:cNvPr>
          <p:cNvSpPr>
            <a:spLocks noChangeArrowheads="1"/>
          </p:cNvSpPr>
          <p:nvPr/>
        </p:nvSpPr>
        <p:spPr bwMode="auto">
          <a:xfrm>
            <a:off x="147638" y="5208588"/>
            <a:ext cx="65579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Jeffery et al. have described an ascidian tunicate, Ecteinascidia turbinata, which has a migratory cell population resembling vertebrate neural crest cells</a:t>
            </a:r>
          </a:p>
        </p:txBody>
      </p:sp>
      <p:sp>
        <p:nvSpPr>
          <p:cNvPr id="71686" name="Rectangle 6">
            <a:extLst>
              <a:ext uri="{FF2B5EF4-FFF2-40B4-BE49-F238E27FC236}">
                <a16:creationId xmlns:a16="http://schemas.microsoft.com/office/drawing/2014/main" id="{E15CDB17-8C56-4596-8238-9A39A093DA5F}"/>
              </a:ext>
            </a:extLst>
          </p:cNvPr>
          <p:cNvSpPr>
            <a:spLocks noChangeArrowheads="1"/>
          </p:cNvSpPr>
          <p:nvPr/>
        </p:nvSpPr>
        <p:spPr bwMode="auto">
          <a:xfrm>
            <a:off x="241300" y="6959600"/>
            <a:ext cx="6858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In cephalochordates no migratory neural crest-like cells have so far been found. By contrast, non-migratory cell populations with some similarities to vertebrate neural crest have been described</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3867"/>
    </mc:Choice>
    <mc:Fallback xmlns="">
      <p:transition spd="slow" advTm="10386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686"/>
                                        </p:tgtEl>
                                        <p:attrNameLst>
                                          <p:attrName>style.visibility</p:attrName>
                                        </p:attrNameLst>
                                      </p:cBhvr>
                                      <p:to>
                                        <p:strVal val="visible"/>
                                      </p:to>
                                    </p:set>
                                    <p:animEffect transition="in" filter="box(in)">
                                      <p:cBhvr>
                                        <p:cTn id="7"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a:extLst>
              <a:ext uri="{FF2B5EF4-FFF2-40B4-BE49-F238E27FC236}">
                <a16:creationId xmlns:a16="http://schemas.microsoft.com/office/drawing/2014/main" id="{E68B6B69-62B6-434D-B16D-3D9BC2FC293D}"/>
              </a:ext>
            </a:extLst>
          </p:cNvPr>
          <p:cNvSpPr>
            <a:spLocks noChangeArrowheads="1"/>
          </p:cNvSpPr>
          <p:nvPr/>
        </p:nvSpPr>
        <p:spPr bwMode="auto">
          <a:xfrm>
            <a:off x="419100" y="1174750"/>
            <a:ext cx="6389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omic Sans MS" panose="030F0702030302020204" pitchFamily="66" charset="0"/>
              </a:rPr>
              <a:t>Caratteri dei tunicati che li avvicinano ai cranioti</a:t>
            </a:r>
          </a:p>
        </p:txBody>
      </p:sp>
      <p:pic>
        <p:nvPicPr>
          <p:cNvPr id="101379" name="Picture 4">
            <a:extLst>
              <a:ext uri="{FF2B5EF4-FFF2-40B4-BE49-F238E27FC236}">
                <a16:creationId xmlns:a16="http://schemas.microsoft.com/office/drawing/2014/main" id="{E368781C-451D-43E3-A966-5DD31C61D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687"/>
          <a:stretch>
            <a:fillRect/>
          </a:stretch>
        </p:blipFill>
        <p:spPr bwMode="auto">
          <a:xfrm>
            <a:off x="-214313" y="2132013"/>
            <a:ext cx="7542213"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1DEF8D60-947A-4443-B76D-ECA4A6C2D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967"/>
          <a:stretch>
            <a:fillRect/>
          </a:stretch>
        </p:blipFill>
        <p:spPr bwMode="auto">
          <a:xfrm>
            <a:off x="347663" y="1971675"/>
            <a:ext cx="60372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3111"/>
    </mc:Choice>
    <mc:Fallback xmlns="">
      <p:transition spd="slow" advTm="18311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a:extLst>
              <a:ext uri="{FF2B5EF4-FFF2-40B4-BE49-F238E27FC236}">
                <a16:creationId xmlns:a16="http://schemas.microsoft.com/office/drawing/2014/main" id="{8F745246-163D-4183-B88B-F6A8794EF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12" t="12224" r="11147" b="7666"/>
          <a:stretch>
            <a:fillRect/>
          </a:stretch>
        </p:blipFill>
        <p:spPr bwMode="auto">
          <a:xfrm>
            <a:off x="855663" y="1303338"/>
            <a:ext cx="513556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5">
            <a:extLst>
              <a:ext uri="{FF2B5EF4-FFF2-40B4-BE49-F238E27FC236}">
                <a16:creationId xmlns:a16="http://schemas.microsoft.com/office/drawing/2014/main" id="{1E48932D-F300-4D25-8777-0E862291F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6302375"/>
            <a:ext cx="3963987"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6">
            <a:extLst>
              <a:ext uri="{FF2B5EF4-FFF2-40B4-BE49-F238E27FC236}">
                <a16:creationId xmlns:a16="http://schemas.microsoft.com/office/drawing/2014/main" id="{795E083F-436F-4818-853E-F68C19A88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6224588"/>
            <a:ext cx="220503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7">
            <a:extLst>
              <a:ext uri="{FF2B5EF4-FFF2-40B4-BE49-F238E27FC236}">
                <a16:creationId xmlns:a16="http://schemas.microsoft.com/office/drawing/2014/main" id="{3FF39E2B-7E69-4804-A6C9-F0E5C205F74F}"/>
              </a:ext>
            </a:extLst>
          </p:cNvPr>
          <p:cNvSpPr>
            <a:spLocks noChangeArrowheads="1"/>
          </p:cNvSpPr>
          <p:nvPr/>
        </p:nvSpPr>
        <p:spPr bwMode="auto">
          <a:xfrm>
            <a:off x="1336675" y="433388"/>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L’origine dei cranioti:</a:t>
            </a:r>
          </a:p>
          <a:p>
            <a:pPr eaLnBrk="1" hangingPunct="1">
              <a:spcBef>
                <a:spcPct val="0"/>
              </a:spcBef>
              <a:buFontTx/>
              <a:buNone/>
            </a:pPr>
            <a:r>
              <a:rPr lang="it-IT" altLang="it-IT" sz="1800">
                <a:latin typeface="Comic Sans MS" panose="030F0702030302020204" pitchFamily="66" charset="0"/>
              </a:rPr>
              <a:t>Lagerstatte of Chengjiang</a:t>
            </a:r>
          </a:p>
        </p:txBody>
      </p:sp>
    </p:spTree>
  </p:cSld>
  <p:clrMapOvr>
    <a:masterClrMapping/>
  </p:clrMapOvr>
  <mc:AlternateContent xmlns:mc="http://schemas.openxmlformats.org/markup-compatibility/2006" xmlns:p14="http://schemas.microsoft.com/office/powerpoint/2010/main">
    <mc:Choice Requires="p14">
      <p:transition spd="slow" p14:dur="2000" advTm="83957"/>
    </mc:Choice>
    <mc:Fallback xmlns="">
      <p:transition spd="slow" advTm="83957"/>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a:extLst>
              <a:ext uri="{FF2B5EF4-FFF2-40B4-BE49-F238E27FC236}">
                <a16:creationId xmlns:a16="http://schemas.microsoft.com/office/drawing/2014/main" id="{57F68499-2103-4D89-917D-1FCE4C38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1304925"/>
            <a:ext cx="5864225" cy="895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5">
            <a:extLst>
              <a:ext uri="{FF2B5EF4-FFF2-40B4-BE49-F238E27FC236}">
                <a16:creationId xmlns:a16="http://schemas.microsoft.com/office/drawing/2014/main" id="{8596645D-F6AD-4222-A336-F6C41917C989}"/>
              </a:ext>
            </a:extLst>
          </p:cNvPr>
          <p:cNvSpPr>
            <a:spLocks noChangeArrowheads="1"/>
          </p:cNvSpPr>
          <p:nvPr/>
        </p:nvSpPr>
        <p:spPr bwMode="auto">
          <a:xfrm>
            <a:off x="279400" y="790575"/>
            <a:ext cx="6378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it-IT" altLang="it-IT" sz="1600" b="1">
                <a:latin typeface="Comic Sans MS" panose="030F0702030302020204" pitchFamily="66" charset="0"/>
              </a:rPr>
              <a:t>Una varietà di forme di vita che conferma la presenza  CAMBRIANO di tutti i phyla attuali.</a:t>
            </a:r>
          </a:p>
        </p:txBody>
      </p:sp>
    </p:spTree>
  </p:cSld>
  <p:clrMapOvr>
    <a:masterClrMapping/>
  </p:clrMapOvr>
  <mc:AlternateContent xmlns:mc="http://schemas.openxmlformats.org/markup-compatibility/2006" xmlns:p14="http://schemas.microsoft.com/office/powerpoint/2010/main">
    <mc:Choice Requires="p14">
      <p:transition spd="slow" p14:dur="2000" advTm="55312"/>
    </mc:Choice>
    <mc:Fallback xmlns="">
      <p:transition spd="slow" advTm="55312"/>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a:extLst>
              <a:ext uri="{FF2B5EF4-FFF2-40B4-BE49-F238E27FC236}">
                <a16:creationId xmlns:a16="http://schemas.microsoft.com/office/drawing/2014/main" id="{BED9B8B2-D943-4E39-84CC-A54853E79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4412" b="29408"/>
          <a:stretch>
            <a:fillRect/>
          </a:stretch>
        </p:blipFill>
        <p:spPr bwMode="auto">
          <a:xfrm>
            <a:off x="1109663" y="977900"/>
            <a:ext cx="43719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5">
            <a:extLst>
              <a:ext uri="{FF2B5EF4-FFF2-40B4-BE49-F238E27FC236}">
                <a16:creationId xmlns:a16="http://schemas.microsoft.com/office/drawing/2014/main" id="{EAB95E2C-E486-4AC8-A4E5-931991C19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939" t="38194" b="29588"/>
          <a:stretch>
            <a:fillRect/>
          </a:stretch>
        </p:blipFill>
        <p:spPr bwMode="auto">
          <a:xfrm>
            <a:off x="995363" y="5765800"/>
            <a:ext cx="4716462"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6">
            <a:extLst>
              <a:ext uri="{FF2B5EF4-FFF2-40B4-BE49-F238E27FC236}">
                <a16:creationId xmlns:a16="http://schemas.microsoft.com/office/drawing/2014/main" id="{B7253907-A228-422A-B540-595254ED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6790"/>
          <a:stretch>
            <a:fillRect/>
          </a:stretch>
        </p:blipFill>
        <p:spPr bwMode="auto">
          <a:xfrm>
            <a:off x="252413" y="8442325"/>
            <a:ext cx="6605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7">
            <a:extLst>
              <a:ext uri="{FF2B5EF4-FFF2-40B4-BE49-F238E27FC236}">
                <a16:creationId xmlns:a16="http://schemas.microsoft.com/office/drawing/2014/main" id="{83781E98-B37C-437C-9C3E-47F794090616}"/>
              </a:ext>
            </a:extLst>
          </p:cNvPr>
          <p:cNvSpPr txBox="1">
            <a:spLocks noChangeArrowheads="1"/>
          </p:cNvSpPr>
          <p:nvPr/>
        </p:nvSpPr>
        <p:spPr bwMode="auto">
          <a:xfrm>
            <a:off x="342900" y="185738"/>
            <a:ext cx="6564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omic Sans MS" panose="030F0702030302020204" pitchFamily="66" charset="0"/>
              </a:rPr>
              <a:t>Fatevi raccontare questa storia dagli chi studia gli invertebrati!</a:t>
            </a:r>
          </a:p>
        </p:txBody>
      </p:sp>
    </p:spTree>
  </p:cSld>
  <p:clrMapOvr>
    <a:masterClrMapping/>
  </p:clrMapOvr>
  <mc:AlternateContent xmlns:mc="http://schemas.openxmlformats.org/markup-compatibility/2006" xmlns:p14="http://schemas.microsoft.com/office/powerpoint/2010/main">
    <mc:Choice Requires="p14">
      <p:transition spd="slow" p14:dur="2000" advTm="50438"/>
    </mc:Choice>
    <mc:Fallback xmlns="">
      <p:transition spd="slow" advTm="504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62FED13B-DBD2-4E6C-99E6-174B5F0625AF}"/>
              </a:ext>
            </a:extLst>
          </p:cNvPr>
          <p:cNvSpPr>
            <a:spLocks noChangeArrowheads="1"/>
          </p:cNvSpPr>
          <p:nvPr/>
        </p:nvSpPr>
        <p:spPr bwMode="auto">
          <a:xfrm>
            <a:off x="342900" y="833438"/>
            <a:ext cx="58197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b="1" dirty="0">
                <a:latin typeface="Comic Sans MS" panose="030F0702030302020204" pitchFamily="66" charset="0"/>
              </a:rPr>
              <a:t>microevoluzione</a:t>
            </a:r>
          </a:p>
          <a:p>
            <a:pPr eaLnBrk="1" hangingPunct="1">
              <a:spcBef>
                <a:spcPct val="0"/>
              </a:spcBef>
              <a:buFontTx/>
              <a:buNone/>
            </a:pPr>
            <a:r>
              <a:rPr lang="it-IT" altLang="it-IT" sz="2400" dirty="0">
                <a:latin typeface="Comic Sans MS" panose="030F0702030302020204" pitchFamily="66" charset="0"/>
              </a:rPr>
              <a:t>Studia i piccoli cambiamenti rintracciabili fino ai livelli più bassi del gene e del cromosoma. Avvengono all’interno di una specie o tra specie affini.</a:t>
            </a:r>
          </a:p>
          <a:p>
            <a:pPr eaLnBrk="1" hangingPunct="1">
              <a:spcBef>
                <a:spcPct val="0"/>
              </a:spcBef>
              <a:buFontTx/>
              <a:buNone/>
            </a:pPr>
            <a:endParaRPr lang="it-IT" altLang="it-IT" sz="2400" dirty="0">
              <a:latin typeface="Comic Sans MS" panose="030F0702030302020204" pitchFamily="66" charset="0"/>
            </a:endParaRPr>
          </a:p>
          <a:p>
            <a:pPr eaLnBrk="1" hangingPunct="1">
              <a:spcBef>
                <a:spcPct val="0"/>
              </a:spcBef>
              <a:buFontTx/>
              <a:buNone/>
            </a:pPr>
            <a:r>
              <a:rPr lang="it-IT" altLang="it-IT" sz="2800" b="1" dirty="0">
                <a:latin typeface="Comic Sans MS" panose="030F0702030302020204" pitchFamily="66" charset="0"/>
              </a:rPr>
              <a:t>macroevoluzione</a:t>
            </a:r>
          </a:p>
          <a:p>
            <a:pPr eaLnBrk="1" hangingPunct="1">
              <a:spcBef>
                <a:spcPct val="0"/>
              </a:spcBef>
              <a:buFontTx/>
              <a:buNone/>
            </a:pPr>
            <a:r>
              <a:rPr lang="it-IT" altLang="it-IT" sz="2400" dirty="0">
                <a:latin typeface="Comic Sans MS" panose="030F0702030302020204" pitchFamily="66" charset="0"/>
              </a:rPr>
              <a:t>Studia i cambiamenti che, più complessi e  profondi, sono meno suscettibili di un’indagine genetica immediata. Osservabili tra gruppi tassonomici più elevati.</a:t>
            </a:r>
          </a:p>
          <a:p>
            <a:pPr eaLnBrk="1" hangingPunct="1">
              <a:spcBef>
                <a:spcPct val="0"/>
              </a:spcBef>
              <a:buFontTx/>
              <a:buNone/>
            </a:pPr>
            <a:endParaRPr lang="it-IT" altLang="it-IT" sz="2400" dirty="0">
              <a:latin typeface="Comic Sans MS" panose="030F0702030302020204" pitchFamily="66" charset="0"/>
            </a:endParaRPr>
          </a:p>
          <a:p>
            <a:pPr eaLnBrk="1" hangingPunct="1">
              <a:spcBef>
                <a:spcPct val="0"/>
              </a:spcBef>
              <a:buFontTx/>
              <a:buNone/>
            </a:pPr>
            <a:endParaRPr lang="it-IT" altLang="it-IT" sz="2400" dirty="0">
              <a:latin typeface="Comic Sans MS" panose="030F0702030302020204" pitchFamily="66" charset="0"/>
            </a:endParaRPr>
          </a:p>
          <a:p>
            <a:pPr eaLnBrk="1" hangingPunct="1">
              <a:spcBef>
                <a:spcPct val="0"/>
              </a:spcBef>
              <a:buFontTx/>
              <a:buNone/>
            </a:pPr>
            <a:endParaRPr lang="it-IT" altLang="it-IT" sz="2400" dirty="0">
              <a:latin typeface="Comic Sans MS" panose="030F0702030302020204" pitchFamily="66" charset="0"/>
            </a:endParaRPr>
          </a:p>
        </p:txBody>
      </p:sp>
      <p:sp>
        <p:nvSpPr>
          <p:cNvPr id="3" name="CasellaDiTesto 2">
            <a:extLst>
              <a:ext uri="{FF2B5EF4-FFF2-40B4-BE49-F238E27FC236}">
                <a16:creationId xmlns:a16="http://schemas.microsoft.com/office/drawing/2014/main" id="{106338E7-30FF-4911-9291-30C1D6037E56}"/>
              </a:ext>
            </a:extLst>
          </p:cNvPr>
          <p:cNvSpPr txBox="1">
            <a:spLocks noChangeArrowheads="1"/>
          </p:cNvSpPr>
          <p:nvPr/>
        </p:nvSpPr>
        <p:spPr bwMode="auto">
          <a:xfrm>
            <a:off x="431800" y="6287175"/>
            <a:ext cx="5994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a:latin typeface="Comic Sans MS" panose="030F0702030302020204" pitchFamily="66" charset="0"/>
              </a:rPr>
              <a:t>La sfida è capire se i meccanismi che regolano la microevoluzione sono gli stessi che regolano la macroevoluzione</a:t>
            </a:r>
          </a:p>
          <a:p>
            <a:pPr eaLnBrk="1" hangingPunct="1">
              <a:spcBef>
                <a:spcPct val="0"/>
              </a:spcBef>
              <a:buFontTx/>
              <a:buNone/>
            </a:pPr>
            <a:endParaRPr lang="it-IT" altLang="it-IT" sz="1800" dirty="0">
              <a:latin typeface="Comic Sans MS" panose="030F0702030302020204" pitchFamily="66" charset="0"/>
            </a:endParaRPr>
          </a:p>
          <a:p>
            <a:pPr eaLnBrk="1" hangingPunct="1">
              <a:spcBef>
                <a:spcPct val="0"/>
              </a:spcBef>
              <a:buFontTx/>
              <a:buNone/>
            </a:pPr>
            <a:r>
              <a:rPr lang="it-IT" altLang="it-IT" sz="1800" dirty="0">
                <a:latin typeface="Comic Sans MS" panose="030F0702030302020204" pitchFamily="66" charset="0"/>
              </a:rPr>
              <a:t>Il cambiamento </a:t>
            </a:r>
            <a:r>
              <a:rPr lang="it-IT" altLang="it-IT" sz="1800" dirty="0" err="1">
                <a:latin typeface="Comic Sans MS" panose="030F0702030302020204" pitchFamily="66" charset="0"/>
              </a:rPr>
              <a:t>microevolutivo</a:t>
            </a:r>
            <a:r>
              <a:rPr lang="it-IT" altLang="it-IT" sz="1800" dirty="0">
                <a:latin typeface="Comic Sans MS" panose="030F0702030302020204" pitchFamily="66" charset="0"/>
              </a:rPr>
              <a:t>, di solito, è talmente ridotto che è difficile immaginare come esso possa portare alla macroevoluzione</a:t>
            </a:r>
          </a:p>
        </p:txBody>
      </p:sp>
    </p:spTree>
    <p:custDataLst>
      <p:tags r:id="rId1"/>
    </p:custDataLst>
  </p:cSld>
  <p:clrMapOvr>
    <a:masterClrMapping/>
  </p:clrMapOvr>
  <p:transition spd="slow" advTm="3065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CE211EF8-971E-4FAB-A55F-1FE0ED410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2475"/>
            <a:ext cx="68580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a:extLst>
              <a:ext uri="{FF2B5EF4-FFF2-40B4-BE49-F238E27FC236}">
                <a16:creationId xmlns:a16="http://schemas.microsoft.com/office/drawing/2014/main" id="{7B9AFFE1-FCB8-411D-9F1E-69D4E625B698}"/>
              </a:ext>
            </a:extLst>
          </p:cNvPr>
          <p:cNvSpPr>
            <a:spLocks noChangeArrowheads="1"/>
          </p:cNvSpPr>
          <p:nvPr/>
        </p:nvSpPr>
        <p:spPr bwMode="auto">
          <a:xfrm>
            <a:off x="344488" y="773113"/>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i="1">
                <a:latin typeface="Arial Black" panose="020B0A04020102020204" pitchFamily="34" charset="0"/>
              </a:rPr>
              <a:t>Haikouella:</a:t>
            </a:r>
            <a:r>
              <a:rPr lang="it-IT" altLang="it-IT" sz="2000">
                <a:latin typeface="Arial Black" panose="020B0A04020102020204" pitchFamily="34" charset="0"/>
              </a:rPr>
              <a:t> “sister group” dei cranioti (Cambriano)</a:t>
            </a:r>
          </a:p>
        </p:txBody>
      </p:sp>
      <p:pic>
        <p:nvPicPr>
          <p:cNvPr id="107524" name="Picture 4">
            <a:extLst>
              <a:ext uri="{FF2B5EF4-FFF2-40B4-BE49-F238E27FC236}">
                <a16:creationId xmlns:a16="http://schemas.microsoft.com/office/drawing/2014/main" id="{FDA614BD-E095-4673-9EF3-763675E9B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1925"/>
            <a:ext cx="68580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a:extLst>
              <a:ext uri="{FF2B5EF4-FFF2-40B4-BE49-F238E27FC236}">
                <a16:creationId xmlns:a16="http://schemas.microsoft.com/office/drawing/2014/main" id="{3C0A1C23-4B82-4A0A-9F3F-607FA824141B}"/>
              </a:ext>
            </a:extLst>
          </p:cNvPr>
          <p:cNvSpPr txBox="1">
            <a:spLocks noChangeArrowheads="1"/>
          </p:cNvSpPr>
          <p:nvPr/>
        </p:nvSpPr>
        <p:spPr bwMode="auto">
          <a:xfrm>
            <a:off x="241300" y="1682750"/>
            <a:ext cx="226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350 specimens</a:t>
            </a:r>
          </a:p>
        </p:txBody>
      </p:sp>
      <p:sp>
        <p:nvSpPr>
          <p:cNvPr id="107526" name="Text Box 6">
            <a:extLst>
              <a:ext uri="{FF2B5EF4-FFF2-40B4-BE49-F238E27FC236}">
                <a16:creationId xmlns:a16="http://schemas.microsoft.com/office/drawing/2014/main" id="{32F7E294-DBB4-4F55-B814-CEF238433F92}"/>
              </a:ext>
            </a:extLst>
          </p:cNvPr>
          <p:cNvSpPr txBox="1">
            <a:spLocks noChangeArrowheads="1"/>
          </p:cNvSpPr>
          <p:nvPr/>
        </p:nvSpPr>
        <p:spPr bwMode="auto">
          <a:xfrm>
            <a:off x="684213" y="322263"/>
            <a:ext cx="3197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omic Sans MS" panose="030F0702030302020204" pitchFamily="66" charset="0"/>
              </a:rPr>
              <a:t>L’origine dei cranioti</a:t>
            </a:r>
          </a:p>
        </p:txBody>
      </p:sp>
      <p:pic>
        <p:nvPicPr>
          <p:cNvPr id="107527" name="Picture 7">
            <a:extLst>
              <a:ext uri="{FF2B5EF4-FFF2-40B4-BE49-F238E27FC236}">
                <a16:creationId xmlns:a16="http://schemas.microsoft.com/office/drawing/2014/main" id="{7D948DB1-A597-406B-A27C-333EB0243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6207125"/>
            <a:ext cx="63373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Rectangle 8">
            <a:extLst>
              <a:ext uri="{FF2B5EF4-FFF2-40B4-BE49-F238E27FC236}">
                <a16:creationId xmlns:a16="http://schemas.microsoft.com/office/drawing/2014/main" id="{8BBA250F-426A-41B6-BF86-AA14DB3D6908}"/>
              </a:ext>
            </a:extLst>
          </p:cNvPr>
          <p:cNvSpPr>
            <a:spLocks noChangeArrowheads="1"/>
          </p:cNvSpPr>
          <p:nvPr/>
        </p:nvSpPr>
        <p:spPr bwMode="auto">
          <a:xfrm>
            <a:off x="234950" y="8423275"/>
            <a:ext cx="66230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it-IT" altLang="it-IT" sz="1400">
                <a:latin typeface="Comic Sans MS" panose="030F0702030302020204" pitchFamily="66" charset="0"/>
              </a:rPr>
              <a:t>In modo superficiale questo animale assomiglia ad un anfiosso. Ma ha molte importanti differenze che ci raccontano il passaggio tra i cefalocordati e i cranioti. </a:t>
            </a:r>
          </a:p>
        </p:txBody>
      </p:sp>
    </p:spTree>
  </p:cSld>
  <p:clrMapOvr>
    <a:masterClrMapping/>
  </p:clrMapOvr>
  <mc:AlternateContent xmlns:mc="http://schemas.openxmlformats.org/markup-compatibility/2006" xmlns:p14="http://schemas.microsoft.com/office/powerpoint/2010/main">
    <mc:Choice Requires="p14">
      <p:transition spd="slow" p14:dur="2000" advTm="163928"/>
    </mc:Choice>
    <mc:Fallback xmlns="">
      <p:transition spd="slow" advTm="163928"/>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a:extLst>
              <a:ext uri="{FF2B5EF4-FFF2-40B4-BE49-F238E27FC236}">
                <a16:creationId xmlns:a16="http://schemas.microsoft.com/office/drawing/2014/main" id="{B77FF19C-E26B-4D4F-A3FE-952330A68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3190875"/>
            <a:ext cx="40655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a:extLst>
              <a:ext uri="{FF2B5EF4-FFF2-40B4-BE49-F238E27FC236}">
                <a16:creationId xmlns:a16="http://schemas.microsoft.com/office/drawing/2014/main" id="{77981379-8CD4-4105-94C6-092FAF401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275" y="681038"/>
            <a:ext cx="17716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7">
            <a:extLst>
              <a:ext uri="{FF2B5EF4-FFF2-40B4-BE49-F238E27FC236}">
                <a16:creationId xmlns:a16="http://schemas.microsoft.com/office/drawing/2014/main" id="{C3535DA5-15A9-4335-88DF-85C6BDE7E7D8}"/>
              </a:ext>
            </a:extLst>
          </p:cNvPr>
          <p:cNvSpPr>
            <a:spLocks noChangeArrowheads="1"/>
          </p:cNvSpPr>
          <p:nvPr/>
        </p:nvSpPr>
        <p:spPr bwMode="auto">
          <a:xfrm>
            <a:off x="171450" y="1081088"/>
            <a:ext cx="5600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latin typeface="Comic Sans MS" panose="030F0702030302020204" pitchFamily="66" charset="0"/>
              </a:rPr>
              <a:t>Jon M. Mallatt</a:t>
            </a:r>
          </a:p>
          <a:p>
            <a:pPr eaLnBrk="1" hangingPunct="1">
              <a:spcBef>
                <a:spcPct val="0"/>
              </a:spcBef>
              <a:buFontTx/>
              <a:buNone/>
            </a:pPr>
            <a:r>
              <a:rPr lang="it-IT" altLang="it-IT" sz="1800">
                <a:latin typeface="Comic Sans MS" panose="030F0702030302020204" pitchFamily="66" charset="0"/>
              </a:rPr>
              <a:t>School of Biological Sciences, </a:t>
            </a:r>
          </a:p>
          <a:p>
            <a:pPr eaLnBrk="1" hangingPunct="1">
              <a:spcBef>
                <a:spcPct val="0"/>
              </a:spcBef>
              <a:buFontTx/>
              <a:buNone/>
            </a:pPr>
            <a:r>
              <a:rPr lang="it-IT" altLang="it-IT" sz="1800">
                <a:latin typeface="Comic Sans MS" panose="030F0702030302020204" pitchFamily="66" charset="0"/>
              </a:rPr>
              <a:t>and Basic Medical Sciences                                     </a:t>
            </a:r>
          </a:p>
          <a:p>
            <a:pPr eaLnBrk="1" hangingPunct="1">
              <a:spcBef>
                <a:spcPct val="0"/>
              </a:spcBef>
              <a:buFontTx/>
              <a:buNone/>
            </a:pPr>
            <a:r>
              <a:rPr lang="it-IT" altLang="it-IT" sz="1800">
                <a:latin typeface="Comic Sans MS" panose="030F0702030302020204" pitchFamily="66" charset="0"/>
              </a:rPr>
              <a:t>Washington State University</a:t>
            </a:r>
          </a:p>
        </p:txBody>
      </p:sp>
      <p:sp>
        <p:nvSpPr>
          <p:cNvPr id="109573" name="Rectangle 8">
            <a:extLst>
              <a:ext uri="{FF2B5EF4-FFF2-40B4-BE49-F238E27FC236}">
                <a16:creationId xmlns:a16="http://schemas.microsoft.com/office/drawing/2014/main" id="{C8A97FE5-3BFE-4703-8A1B-3A6713BF3000}"/>
              </a:ext>
            </a:extLst>
          </p:cNvPr>
          <p:cNvSpPr>
            <a:spLocks noChangeArrowheads="1"/>
          </p:cNvSpPr>
          <p:nvPr/>
        </p:nvSpPr>
        <p:spPr bwMode="auto">
          <a:xfrm>
            <a:off x="257175" y="6007100"/>
            <a:ext cx="63246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2000">
                <a:latin typeface="Comic Sans MS" panose="030F0702030302020204" pitchFamily="66" charset="0"/>
              </a:rPr>
              <a:t>La predizione era che l’antenato dei cranioti doveva avere una testa diversa da quella dell’anfiosso:</a:t>
            </a:r>
          </a:p>
          <a:p>
            <a:pPr eaLnBrk="1" hangingPunct="1">
              <a:spcBef>
                <a:spcPct val="50000"/>
              </a:spcBef>
            </a:pPr>
            <a:r>
              <a:rPr lang="it-IT" altLang="it-IT" sz="2000">
                <a:latin typeface="Comic Sans MS" panose="030F0702030302020204" pitchFamily="66" charset="0"/>
              </a:rPr>
              <a:t>Pochi archi branchiali</a:t>
            </a:r>
          </a:p>
          <a:p>
            <a:pPr eaLnBrk="1" hangingPunct="1">
              <a:spcBef>
                <a:spcPct val="50000"/>
              </a:spcBef>
            </a:pPr>
            <a:r>
              <a:rPr lang="it-IT" altLang="it-IT" sz="2000">
                <a:latin typeface="Comic Sans MS" panose="030F0702030302020204" pitchFamily="66" charset="0"/>
              </a:rPr>
              <a:t>Ventilazione muscolare</a:t>
            </a:r>
          </a:p>
          <a:p>
            <a:pPr eaLnBrk="1" hangingPunct="1">
              <a:spcBef>
                <a:spcPct val="50000"/>
              </a:spcBef>
            </a:pPr>
            <a:r>
              <a:rPr lang="it-IT" altLang="it-IT" sz="2000">
                <a:latin typeface="Comic Sans MS" panose="030F0702030302020204" pitchFamily="66" charset="0"/>
              </a:rPr>
              <a:t>“Labbro” superiore ed uno inferiore </a:t>
            </a:r>
          </a:p>
          <a:p>
            <a:pPr eaLnBrk="1" hangingPunct="1">
              <a:spcBef>
                <a:spcPct val="50000"/>
              </a:spcBef>
            </a:pPr>
            <a:r>
              <a:rPr lang="it-IT" altLang="it-IT" sz="2000">
                <a:latin typeface="Comic Sans MS" panose="030F0702030302020204" pitchFamily="66" charset="0"/>
              </a:rPr>
              <a:t>Organi di senso più sviluppati</a:t>
            </a:r>
          </a:p>
          <a:p>
            <a:pPr eaLnBrk="1" hangingPunct="1">
              <a:spcBef>
                <a:spcPct val="50000"/>
              </a:spcBef>
            </a:pPr>
            <a:r>
              <a:rPr lang="it-IT" altLang="it-IT" sz="2000">
                <a:latin typeface="Comic Sans MS" panose="030F0702030302020204" pitchFamily="66" charset="0"/>
              </a:rPr>
              <a:t>Ancora filtratore.</a:t>
            </a:r>
          </a:p>
          <a:p>
            <a:pPr eaLnBrk="1" hangingPunct="1">
              <a:spcBef>
                <a:spcPct val="50000"/>
              </a:spcBef>
              <a:buFontTx/>
              <a:buNone/>
            </a:pPr>
            <a:endParaRPr lang="it-IT" altLang="it-IT" sz="1000"/>
          </a:p>
        </p:txBody>
      </p:sp>
      <p:sp>
        <p:nvSpPr>
          <p:cNvPr id="109574" name="Rectangle 9">
            <a:extLst>
              <a:ext uri="{FF2B5EF4-FFF2-40B4-BE49-F238E27FC236}">
                <a16:creationId xmlns:a16="http://schemas.microsoft.com/office/drawing/2014/main" id="{821151AB-92F0-48FA-8E0E-DC0EC2DF5D74}"/>
              </a:ext>
            </a:extLst>
          </p:cNvPr>
          <p:cNvSpPr>
            <a:spLocks noChangeArrowheads="1"/>
          </p:cNvSpPr>
          <p:nvPr/>
        </p:nvSpPr>
        <p:spPr bwMode="auto">
          <a:xfrm>
            <a:off x="209550" y="546100"/>
            <a:ext cx="431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Perché “predetto e trovato”?</a:t>
            </a:r>
          </a:p>
        </p:txBody>
      </p:sp>
    </p:spTree>
  </p:cSld>
  <p:clrMapOvr>
    <a:masterClrMapping/>
  </p:clrMapOvr>
  <mc:AlternateContent xmlns:mc="http://schemas.openxmlformats.org/markup-compatibility/2006" xmlns:p14="http://schemas.microsoft.com/office/powerpoint/2010/main">
    <mc:Choice Requires="p14">
      <p:transition spd="slow" p14:dur="2000" advTm="123989"/>
    </mc:Choice>
    <mc:Fallback xmlns="">
      <p:transition spd="slow" advTm="123989"/>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a:extLst>
              <a:ext uri="{FF2B5EF4-FFF2-40B4-BE49-F238E27FC236}">
                <a16:creationId xmlns:a16="http://schemas.microsoft.com/office/drawing/2014/main" id="{BFA2FB9E-2056-4D04-A2B5-9533058426E8}"/>
              </a:ext>
            </a:extLst>
          </p:cNvPr>
          <p:cNvSpPr>
            <a:spLocks noChangeArrowheads="1"/>
          </p:cNvSpPr>
          <p:nvPr/>
        </p:nvSpPr>
        <p:spPr bwMode="auto">
          <a:xfrm>
            <a:off x="142875" y="3381375"/>
            <a:ext cx="65913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1800">
                <a:latin typeface="Comic Sans MS" panose="030F0702030302020204" pitchFamily="66" charset="0"/>
              </a:rPr>
              <a:t> Lateral eyes, possible nostrils, large differentiated brain (but lacking a telencephalon), protovertebrae and vertebrate type of branchial system, and especially definite </a:t>
            </a:r>
            <a:r>
              <a:rPr lang="it-IT" altLang="it-IT" sz="1800" b="1">
                <a:latin typeface="Comic Sans MS" panose="030F0702030302020204" pitchFamily="66" charset="0"/>
              </a:rPr>
              <a:t>neural crest cells</a:t>
            </a:r>
            <a:r>
              <a:rPr lang="it-IT" altLang="it-IT" sz="1800">
                <a:latin typeface="Comic Sans MS" panose="030F0702030302020204" pitchFamily="66" charset="0"/>
              </a:rPr>
              <a:t>.</a:t>
            </a:r>
          </a:p>
        </p:txBody>
      </p:sp>
      <p:pic>
        <p:nvPicPr>
          <p:cNvPr id="111619" name="Picture 5">
            <a:extLst>
              <a:ext uri="{FF2B5EF4-FFF2-40B4-BE49-F238E27FC236}">
                <a16:creationId xmlns:a16="http://schemas.microsoft.com/office/drawing/2014/main" id="{DB031475-8315-4D59-9E5E-EACFE3B71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101725"/>
            <a:ext cx="63373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Rectangle 6">
            <a:extLst>
              <a:ext uri="{FF2B5EF4-FFF2-40B4-BE49-F238E27FC236}">
                <a16:creationId xmlns:a16="http://schemas.microsoft.com/office/drawing/2014/main" id="{99D04406-EDAE-402B-9C5D-F2B0F15A6ABA}"/>
              </a:ext>
            </a:extLst>
          </p:cNvPr>
          <p:cNvSpPr>
            <a:spLocks noChangeArrowheads="1"/>
          </p:cNvSpPr>
          <p:nvPr/>
        </p:nvSpPr>
        <p:spPr bwMode="auto">
          <a:xfrm>
            <a:off x="152400" y="5949950"/>
            <a:ext cx="63531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endParaRPr lang="it-IT" altLang="it-IT" sz="1800">
              <a:latin typeface="Comic Sans MS" panose="030F0702030302020204" pitchFamily="66" charset="0"/>
            </a:endParaRPr>
          </a:p>
          <a:p>
            <a:pPr eaLnBrk="1" hangingPunct="1">
              <a:spcBef>
                <a:spcPct val="0"/>
              </a:spcBef>
            </a:pPr>
            <a:r>
              <a:rPr lang="it-IT" altLang="it-IT" sz="1800">
                <a:latin typeface="Comic Sans MS" panose="030F0702030302020204" pitchFamily="66" charset="0"/>
              </a:rPr>
              <a:t>Presence of the visceral skeleton, branchial denticles and the evidence of muscular ventilation (these muscles are produced essentially through neural crest cell signaling) indicate the presence of </a:t>
            </a:r>
            <a:r>
              <a:rPr lang="it-IT" altLang="it-IT" sz="1800" b="1">
                <a:latin typeface="Comic Sans MS" panose="030F0702030302020204" pitchFamily="66" charset="0"/>
              </a:rPr>
              <a:t>neural crest cells</a:t>
            </a:r>
            <a:r>
              <a:rPr lang="it-IT" altLang="it-IT" sz="1800">
                <a:latin typeface="Comic Sans MS" panose="030F0702030302020204" pitchFamily="66" charset="0"/>
              </a:rPr>
              <a:t> (Graham and Smith, 2001)</a:t>
            </a:r>
          </a:p>
          <a:p>
            <a:pPr eaLnBrk="1" hangingPunct="1">
              <a:spcBef>
                <a:spcPct val="50000"/>
              </a:spcBef>
            </a:pPr>
            <a:endParaRPr lang="it-IT" altLang="it-IT" sz="1000">
              <a:latin typeface="Comic Sans MS" panose="030F0702030302020204" pitchFamily="66" charset="0"/>
            </a:endParaRPr>
          </a:p>
        </p:txBody>
      </p:sp>
      <p:sp>
        <p:nvSpPr>
          <p:cNvPr id="159751" name="Rectangle 7">
            <a:extLst>
              <a:ext uri="{FF2B5EF4-FFF2-40B4-BE49-F238E27FC236}">
                <a16:creationId xmlns:a16="http://schemas.microsoft.com/office/drawing/2014/main" id="{3C457451-540B-4065-8462-DBEEAE9A233E}"/>
              </a:ext>
            </a:extLst>
          </p:cNvPr>
          <p:cNvSpPr>
            <a:spLocks noChangeArrowheads="1"/>
          </p:cNvSpPr>
          <p:nvPr/>
        </p:nvSpPr>
        <p:spPr bwMode="auto">
          <a:xfrm>
            <a:off x="136525" y="5133975"/>
            <a:ext cx="6091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1800">
                <a:latin typeface="Comic Sans MS" panose="030F0702030302020204" pitchFamily="66" charset="0"/>
              </a:rPr>
              <a:t> But they lacked some craniate features, such as a skull, ears, telencephalon, and fin rays.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913"/>
    </mc:Choice>
    <mc:Fallback xmlns="">
      <p:transition spd="slow" advTm="11891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9751"/>
                                        </p:tgtEl>
                                        <p:attrNameLst>
                                          <p:attrName>style.visibility</p:attrName>
                                        </p:attrNameLst>
                                      </p:cBhvr>
                                      <p:to>
                                        <p:strVal val="visible"/>
                                      </p:to>
                                    </p:set>
                                    <p:animEffect transition="in" filter="dissolve">
                                      <p:cBhvr>
                                        <p:cTn id="7" dur="500"/>
                                        <p:tgtEl>
                                          <p:spTgt spid="159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9750"/>
                                        </p:tgtEl>
                                        <p:attrNameLst>
                                          <p:attrName>style.visibility</p:attrName>
                                        </p:attrNameLst>
                                      </p:cBhvr>
                                      <p:to>
                                        <p:strVal val="visible"/>
                                      </p:to>
                                    </p:set>
                                    <p:animEffect transition="in" filter="dissolve">
                                      <p:cBhvr>
                                        <p:cTn id="12" dur="5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p:bldP spid="15975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a:extLst>
              <a:ext uri="{FF2B5EF4-FFF2-40B4-BE49-F238E27FC236}">
                <a16:creationId xmlns:a16="http://schemas.microsoft.com/office/drawing/2014/main" id="{91044845-E384-43F7-B6B8-7D8910552C64}"/>
              </a:ext>
            </a:extLst>
          </p:cNvPr>
          <p:cNvSpPr>
            <a:spLocks noChangeArrowheads="1"/>
          </p:cNvSpPr>
          <p:nvPr/>
        </p:nvSpPr>
        <p:spPr bwMode="auto">
          <a:xfrm>
            <a:off x="319088" y="617538"/>
            <a:ext cx="6234112"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The origin of the neural crest cells is one of the most critical innovations in the evolutionary origin of the vertebrates. Holland and Chen recently coined the term </a:t>
            </a:r>
            <a:r>
              <a:rPr lang="it-IT" altLang="it-IT" sz="1800" b="1">
                <a:latin typeface="Comic Sans MS" panose="030F0702030302020204" pitchFamily="66" charset="0"/>
              </a:rPr>
              <a:t>Cristozoa, e.g. crest animals</a:t>
            </a:r>
            <a:r>
              <a:rPr lang="it-IT" altLang="it-IT" sz="1800">
                <a:latin typeface="Comic Sans MS" panose="030F0702030302020204" pitchFamily="66" charset="0"/>
              </a:rPr>
              <a:t>, referring to craniates and their immediate precursors (Holland and Chen 2001). </a:t>
            </a:r>
          </a:p>
          <a:p>
            <a:pPr eaLnBrk="1" hangingPunct="1">
              <a:spcBef>
                <a:spcPct val="0"/>
              </a:spcBef>
              <a:buFontTx/>
              <a:buNone/>
            </a:pPr>
            <a:endParaRPr lang="it-IT" altLang="it-IT" sz="1800">
              <a:latin typeface="Comic Sans MS" panose="030F0702030302020204" pitchFamily="66" charset="0"/>
            </a:endParaRPr>
          </a:p>
          <a:p>
            <a:pPr eaLnBrk="1" hangingPunct="1">
              <a:spcBef>
                <a:spcPct val="0"/>
              </a:spcBef>
              <a:buFontTx/>
              <a:buNone/>
            </a:pPr>
            <a:r>
              <a:rPr lang="it-IT" altLang="it-IT" sz="1800">
                <a:latin typeface="Comic Sans MS" panose="030F0702030302020204" pitchFamily="66" charset="0"/>
              </a:rPr>
              <a:t>Hall (2000) suggests vertebrates are quadroblastic organisms, with the neural crest constituting a fourth germ layer.</a:t>
            </a:r>
          </a:p>
          <a:p>
            <a:pPr eaLnBrk="1" hangingPunct="1">
              <a:spcBef>
                <a:spcPct val="0"/>
              </a:spcBef>
              <a:buFontTx/>
              <a:buNone/>
            </a:pPr>
            <a:endParaRPr lang="it-IT" altLang="it-IT" sz="1800">
              <a:latin typeface="Comic Sans MS" panose="030F0702030302020204" pitchFamily="66" charset="0"/>
            </a:endParaRPr>
          </a:p>
        </p:txBody>
      </p:sp>
      <p:pic>
        <p:nvPicPr>
          <p:cNvPr id="112643" name="Picture 7">
            <a:extLst>
              <a:ext uri="{FF2B5EF4-FFF2-40B4-BE49-F238E27FC236}">
                <a16:creationId xmlns:a16="http://schemas.microsoft.com/office/drawing/2014/main" id="{4C9F14EC-C6B2-47FF-A6FB-0FD236A80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252913"/>
            <a:ext cx="5613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6326"/>
    </mc:Choice>
    <mc:Fallback xmlns="">
      <p:transition spd="slow" advTm="56326"/>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630EF036-FA6F-4262-9D16-5F1308C2E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1150"/>
            <a:ext cx="6858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a:extLst>
              <a:ext uri="{FF2B5EF4-FFF2-40B4-BE49-F238E27FC236}">
                <a16:creationId xmlns:a16="http://schemas.microsoft.com/office/drawing/2014/main" id="{26C5930E-32A4-47BE-8ACC-556FE4FF1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5635625"/>
            <a:ext cx="57610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a:extLst>
              <a:ext uri="{FF2B5EF4-FFF2-40B4-BE49-F238E27FC236}">
                <a16:creationId xmlns:a16="http://schemas.microsoft.com/office/drawing/2014/main" id="{80A3EBED-FF79-4C43-9BAA-F5EADC4C799B}"/>
              </a:ext>
            </a:extLst>
          </p:cNvPr>
          <p:cNvSpPr txBox="1">
            <a:spLocks noChangeArrowheads="1"/>
          </p:cNvSpPr>
          <p:nvPr/>
        </p:nvSpPr>
        <p:spPr bwMode="auto">
          <a:xfrm>
            <a:off x="3284538" y="8188325"/>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archi branchiali</a:t>
            </a:r>
          </a:p>
          <a:p>
            <a:pPr eaLnBrk="1" hangingPunct="1">
              <a:spcBef>
                <a:spcPct val="0"/>
              </a:spcBef>
              <a:buFontTx/>
              <a:buNone/>
            </a:pPr>
            <a:r>
              <a:rPr lang="it-IT" altLang="it-IT" sz="1800">
                <a:latin typeface="Comic Sans MS" panose="030F0702030302020204" pitchFamily="66" charset="0"/>
              </a:rPr>
              <a:t>robusti</a:t>
            </a:r>
          </a:p>
        </p:txBody>
      </p:sp>
      <p:sp>
        <p:nvSpPr>
          <p:cNvPr id="93190" name="Line 6">
            <a:extLst>
              <a:ext uri="{FF2B5EF4-FFF2-40B4-BE49-F238E27FC236}">
                <a16:creationId xmlns:a16="http://schemas.microsoft.com/office/drawing/2014/main" id="{476A3CEB-9AC8-459D-8072-62DC7A291415}"/>
              </a:ext>
            </a:extLst>
          </p:cNvPr>
          <p:cNvSpPr>
            <a:spLocks noChangeShapeType="1"/>
          </p:cNvSpPr>
          <p:nvPr/>
        </p:nvSpPr>
        <p:spPr bwMode="auto">
          <a:xfrm flipH="1" flipV="1">
            <a:off x="3328988" y="7124700"/>
            <a:ext cx="673100" cy="982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191" name="Line 7">
            <a:extLst>
              <a:ext uri="{FF2B5EF4-FFF2-40B4-BE49-F238E27FC236}">
                <a16:creationId xmlns:a16="http://schemas.microsoft.com/office/drawing/2014/main" id="{864FC921-B402-48CE-AEE1-93F772DC6379}"/>
              </a:ext>
            </a:extLst>
          </p:cNvPr>
          <p:cNvSpPr>
            <a:spLocks noChangeShapeType="1"/>
          </p:cNvSpPr>
          <p:nvPr/>
        </p:nvSpPr>
        <p:spPr bwMode="auto">
          <a:xfrm flipV="1">
            <a:off x="344488" y="7124700"/>
            <a:ext cx="449262"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192" name="Text Box 8">
            <a:extLst>
              <a:ext uri="{FF2B5EF4-FFF2-40B4-BE49-F238E27FC236}">
                <a16:creationId xmlns:a16="http://schemas.microsoft.com/office/drawing/2014/main" id="{B3FA377F-F37F-4C3E-9736-D532BA6B88E5}"/>
              </a:ext>
            </a:extLst>
          </p:cNvPr>
          <p:cNvSpPr txBox="1">
            <a:spLocks noChangeArrowheads="1"/>
          </p:cNvSpPr>
          <p:nvPr/>
        </p:nvSpPr>
        <p:spPr bwMode="auto">
          <a:xfrm>
            <a:off x="0" y="7602538"/>
            <a:ext cx="1190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labbro</a:t>
            </a:r>
          </a:p>
          <a:p>
            <a:pPr eaLnBrk="1" hangingPunct="1">
              <a:spcBef>
                <a:spcPct val="0"/>
              </a:spcBef>
              <a:buFontTx/>
              <a:buNone/>
            </a:pPr>
            <a:r>
              <a:rPr lang="it-IT" altLang="it-IT" sz="1800">
                <a:latin typeface="Comic Sans MS" panose="030F0702030302020204" pitchFamily="66" charset="0"/>
              </a:rPr>
              <a:t>superiore</a:t>
            </a:r>
          </a:p>
        </p:txBody>
      </p:sp>
      <p:sp>
        <p:nvSpPr>
          <p:cNvPr id="93193" name="Text Box 9">
            <a:extLst>
              <a:ext uri="{FF2B5EF4-FFF2-40B4-BE49-F238E27FC236}">
                <a16:creationId xmlns:a16="http://schemas.microsoft.com/office/drawing/2014/main" id="{7295FC17-F2BA-487A-A703-F4DA9122D78F}"/>
              </a:ext>
            </a:extLst>
          </p:cNvPr>
          <p:cNvSpPr txBox="1">
            <a:spLocks noChangeArrowheads="1"/>
          </p:cNvSpPr>
          <p:nvPr/>
        </p:nvSpPr>
        <p:spPr bwMode="auto">
          <a:xfrm>
            <a:off x="1608138" y="7974013"/>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labbro</a:t>
            </a:r>
          </a:p>
          <a:p>
            <a:pPr eaLnBrk="1" hangingPunct="1">
              <a:spcBef>
                <a:spcPct val="0"/>
              </a:spcBef>
              <a:buFontTx/>
              <a:buNone/>
            </a:pPr>
            <a:r>
              <a:rPr lang="it-IT" altLang="it-IT" sz="1800">
                <a:latin typeface="Comic Sans MS" panose="030F0702030302020204" pitchFamily="66" charset="0"/>
              </a:rPr>
              <a:t>inferiore</a:t>
            </a:r>
          </a:p>
        </p:txBody>
      </p:sp>
      <p:sp>
        <p:nvSpPr>
          <p:cNvPr id="93194" name="Line 10">
            <a:extLst>
              <a:ext uri="{FF2B5EF4-FFF2-40B4-BE49-F238E27FC236}">
                <a16:creationId xmlns:a16="http://schemas.microsoft.com/office/drawing/2014/main" id="{06DD1E16-4186-4CAC-A3C1-BDFD36721C89}"/>
              </a:ext>
            </a:extLst>
          </p:cNvPr>
          <p:cNvSpPr>
            <a:spLocks noChangeShapeType="1"/>
          </p:cNvSpPr>
          <p:nvPr/>
        </p:nvSpPr>
        <p:spPr bwMode="auto">
          <a:xfrm flipH="1" flipV="1">
            <a:off x="1974850" y="7632700"/>
            <a:ext cx="17145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195" name="Line 11">
            <a:extLst>
              <a:ext uri="{FF2B5EF4-FFF2-40B4-BE49-F238E27FC236}">
                <a16:creationId xmlns:a16="http://schemas.microsoft.com/office/drawing/2014/main" id="{7E6C271A-D4AA-4C16-90BA-84DA53724AA1}"/>
              </a:ext>
            </a:extLst>
          </p:cNvPr>
          <p:cNvSpPr>
            <a:spLocks noChangeShapeType="1"/>
          </p:cNvSpPr>
          <p:nvPr/>
        </p:nvSpPr>
        <p:spPr bwMode="auto">
          <a:xfrm>
            <a:off x="1449388" y="5815013"/>
            <a:ext cx="70485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196" name="Text Box 12">
            <a:extLst>
              <a:ext uri="{FF2B5EF4-FFF2-40B4-BE49-F238E27FC236}">
                <a16:creationId xmlns:a16="http://schemas.microsoft.com/office/drawing/2014/main" id="{0C47ABA4-1271-4695-8CB4-1708ADFF7E96}"/>
              </a:ext>
            </a:extLst>
          </p:cNvPr>
          <p:cNvSpPr txBox="1">
            <a:spLocks noChangeArrowheads="1"/>
          </p:cNvSpPr>
          <p:nvPr/>
        </p:nvSpPr>
        <p:spPr bwMode="auto">
          <a:xfrm>
            <a:off x="1063625" y="5499100"/>
            <a:ext cx="735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occhi</a:t>
            </a:r>
          </a:p>
        </p:txBody>
      </p:sp>
      <p:sp>
        <p:nvSpPr>
          <p:cNvPr id="93197" name="Text Box 13">
            <a:extLst>
              <a:ext uri="{FF2B5EF4-FFF2-40B4-BE49-F238E27FC236}">
                <a16:creationId xmlns:a16="http://schemas.microsoft.com/office/drawing/2014/main" id="{A92214C2-1A8E-49DB-8A5E-B8D1E66E0A2F}"/>
              </a:ext>
            </a:extLst>
          </p:cNvPr>
          <p:cNvSpPr txBox="1">
            <a:spLocks noChangeArrowheads="1"/>
          </p:cNvSpPr>
          <p:nvPr/>
        </p:nvSpPr>
        <p:spPr bwMode="auto">
          <a:xfrm>
            <a:off x="0" y="5999163"/>
            <a:ext cx="1125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tentacoli</a:t>
            </a:r>
          </a:p>
          <a:p>
            <a:pPr eaLnBrk="1" hangingPunct="1">
              <a:spcBef>
                <a:spcPct val="0"/>
              </a:spcBef>
              <a:buFontTx/>
              <a:buNone/>
            </a:pPr>
            <a:r>
              <a:rPr lang="it-IT" altLang="it-IT" sz="1800">
                <a:latin typeface="Comic Sans MS" panose="030F0702030302020204" pitchFamily="66" charset="0"/>
              </a:rPr>
              <a:t>orali</a:t>
            </a:r>
          </a:p>
        </p:txBody>
      </p:sp>
      <p:sp>
        <p:nvSpPr>
          <p:cNvPr id="93198" name="Line 14">
            <a:extLst>
              <a:ext uri="{FF2B5EF4-FFF2-40B4-BE49-F238E27FC236}">
                <a16:creationId xmlns:a16="http://schemas.microsoft.com/office/drawing/2014/main" id="{989468BF-2641-4BBB-84BA-3570B8137D8F}"/>
              </a:ext>
            </a:extLst>
          </p:cNvPr>
          <p:cNvSpPr>
            <a:spLocks noChangeShapeType="1"/>
          </p:cNvSpPr>
          <p:nvPr/>
        </p:nvSpPr>
        <p:spPr bwMode="auto">
          <a:xfrm>
            <a:off x="603250" y="6469063"/>
            <a:ext cx="914400" cy="58737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199" name="Line 15">
            <a:extLst>
              <a:ext uri="{FF2B5EF4-FFF2-40B4-BE49-F238E27FC236}">
                <a16:creationId xmlns:a16="http://schemas.microsoft.com/office/drawing/2014/main" id="{3C09D32D-9D88-4C51-A876-2677ED3CB358}"/>
              </a:ext>
            </a:extLst>
          </p:cNvPr>
          <p:cNvSpPr>
            <a:spLocks noChangeShapeType="1"/>
          </p:cNvSpPr>
          <p:nvPr/>
        </p:nvSpPr>
        <p:spPr bwMode="auto">
          <a:xfrm flipH="1">
            <a:off x="5089525" y="7213600"/>
            <a:ext cx="50165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200" name="Text Box 16">
            <a:extLst>
              <a:ext uri="{FF2B5EF4-FFF2-40B4-BE49-F238E27FC236}">
                <a16:creationId xmlns:a16="http://schemas.microsoft.com/office/drawing/2014/main" id="{B5A5685C-36A9-4CF4-9B73-6C82C403BE04}"/>
              </a:ext>
            </a:extLst>
          </p:cNvPr>
          <p:cNvSpPr txBox="1">
            <a:spLocks noChangeArrowheads="1"/>
          </p:cNvSpPr>
          <p:nvPr/>
        </p:nvSpPr>
        <p:spPr bwMode="auto">
          <a:xfrm>
            <a:off x="5394325" y="6872288"/>
            <a:ext cx="125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omic Sans MS" panose="030F0702030302020204" pitchFamily="66" charset="0"/>
              </a:rPr>
              <a:t>endostilo</a:t>
            </a:r>
          </a:p>
        </p:txBody>
      </p:sp>
      <p:sp>
        <p:nvSpPr>
          <p:cNvPr id="93201" name="Text Box 17">
            <a:extLst>
              <a:ext uri="{FF2B5EF4-FFF2-40B4-BE49-F238E27FC236}">
                <a16:creationId xmlns:a16="http://schemas.microsoft.com/office/drawing/2014/main" id="{38F5A5D1-6961-4F79-99D6-64A9850EBD03}"/>
              </a:ext>
            </a:extLst>
          </p:cNvPr>
          <p:cNvSpPr txBox="1">
            <a:spLocks noChangeArrowheads="1"/>
          </p:cNvSpPr>
          <p:nvPr/>
        </p:nvSpPr>
        <p:spPr bwMode="auto">
          <a:xfrm>
            <a:off x="1212850" y="1265238"/>
            <a:ext cx="187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Lamelle branchiali</a:t>
            </a:r>
          </a:p>
        </p:txBody>
      </p:sp>
      <p:sp>
        <p:nvSpPr>
          <p:cNvPr id="93202" name="Line 18">
            <a:extLst>
              <a:ext uri="{FF2B5EF4-FFF2-40B4-BE49-F238E27FC236}">
                <a16:creationId xmlns:a16="http://schemas.microsoft.com/office/drawing/2014/main" id="{527AA8CF-E194-445B-BA08-7B3DCB955DD6}"/>
              </a:ext>
            </a:extLst>
          </p:cNvPr>
          <p:cNvSpPr>
            <a:spLocks noChangeShapeType="1"/>
          </p:cNvSpPr>
          <p:nvPr/>
        </p:nvSpPr>
        <p:spPr bwMode="auto">
          <a:xfrm>
            <a:off x="2209800" y="1533525"/>
            <a:ext cx="1571625" cy="1314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879"/>
    </mc:Choice>
    <mc:Fallback xmlns="">
      <p:transition spd="slow" advTm="9987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191"/>
                                        </p:tgtEl>
                                        <p:attrNameLst>
                                          <p:attrName>style.visibility</p:attrName>
                                        </p:attrNameLst>
                                      </p:cBhvr>
                                      <p:to>
                                        <p:strVal val="visible"/>
                                      </p:to>
                                    </p:set>
                                    <p:animEffect transition="in" filter="dissolve">
                                      <p:cBhvr>
                                        <p:cTn id="7" dur="500"/>
                                        <p:tgtEl>
                                          <p:spTgt spid="9319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3192"/>
                                        </p:tgtEl>
                                        <p:attrNameLst>
                                          <p:attrName>style.visibility</p:attrName>
                                        </p:attrNameLst>
                                      </p:cBhvr>
                                      <p:to>
                                        <p:strVal val="visible"/>
                                      </p:to>
                                    </p:set>
                                    <p:animEffect transition="in" filter="dissolve">
                                      <p:cBhvr>
                                        <p:cTn id="10" dur="500"/>
                                        <p:tgtEl>
                                          <p:spTgt spid="9319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3193"/>
                                        </p:tgtEl>
                                        <p:attrNameLst>
                                          <p:attrName>style.visibility</p:attrName>
                                        </p:attrNameLst>
                                      </p:cBhvr>
                                      <p:to>
                                        <p:strVal val="visible"/>
                                      </p:to>
                                    </p:set>
                                    <p:animEffect transition="in" filter="dissolve">
                                      <p:cBhvr>
                                        <p:cTn id="13" dur="500"/>
                                        <p:tgtEl>
                                          <p:spTgt spid="93193"/>
                                        </p:tgtEl>
                                      </p:cBhvr>
                                    </p:animEffect>
                                  </p:childTnLst>
                                </p:cTn>
                              </p:par>
                              <p:par>
                                <p:cTn id="14" presetID="9" presetClass="entr" presetSubtype="0" fill="hold" nodeType="withEffect">
                                  <p:stCondLst>
                                    <p:cond delay="0"/>
                                  </p:stCondLst>
                                  <p:childTnLst>
                                    <p:set>
                                      <p:cBhvr>
                                        <p:cTn id="15" dur="1" fill="hold">
                                          <p:stCondLst>
                                            <p:cond delay="0"/>
                                          </p:stCondLst>
                                        </p:cTn>
                                        <p:tgtEl>
                                          <p:spTgt spid="93194"/>
                                        </p:tgtEl>
                                        <p:attrNameLst>
                                          <p:attrName>style.visibility</p:attrName>
                                        </p:attrNameLst>
                                      </p:cBhvr>
                                      <p:to>
                                        <p:strVal val="visible"/>
                                      </p:to>
                                    </p:set>
                                    <p:animEffect transition="in" filter="dissolve">
                                      <p:cBhvr>
                                        <p:cTn id="16" dur="500"/>
                                        <p:tgtEl>
                                          <p:spTgt spid="931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3197"/>
                                        </p:tgtEl>
                                        <p:attrNameLst>
                                          <p:attrName>style.visibility</p:attrName>
                                        </p:attrNameLst>
                                      </p:cBhvr>
                                      <p:to>
                                        <p:strVal val="visible"/>
                                      </p:to>
                                    </p:set>
                                    <p:animEffect transition="in" filter="dissolve">
                                      <p:cBhvr>
                                        <p:cTn id="21" dur="500"/>
                                        <p:tgtEl>
                                          <p:spTgt spid="93197"/>
                                        </p:tgtEl>
                                      </p:cBhvr>
                                    </p:animEffect>
                                  </p:childTnLst>
                                </p:cTn>
                              </p:par>
                              <p:par>
                                <p:cTn id="22" presetID="9" presetClass="entr" presetSubtype="0" fill="hold" nodeType="withEffect">
                                  <p:stCondLst>
                                    <p:cond delay="0"/>
                                  </p:stCondLst>
                                  <p:childTnLst>
                                    <p:set>
                                      <p:cBhvr>
                                        <p:cTn id="23" dur="1" fill="hold">
                                          <p:stCondLst>
                                            <p:cond delay="0"/>
                                          </p:stCondLst>
                                        </p:cTn>
                                        <p:tgtEl>
                                          <p:spTgt spid="93198"/>
                                        </p:tgtEl>
                                        <p:attrNameLst>
                                          <p:attrName>style.visibility</p:attrName>
                                        </p:attrNameLst>
                                      </p:cBhvr>
                                      <p:to>
                                        <p:strVal val="visible"/>
                                      </p:to>
                                    </p:set>
                                    <p:animEffect transition="in" filter="dissolve">
                                      <p:cBhvr>
                                        <p:cTn id="24" dur="500"/>
                                        <p:tgtEl>
                                          <p:spTgt spid="9319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93199"/>
                                        </p:tgtEl>
                                        <p:attrNameLst>
                                          <p:attrName>style.visibility</p:attrName>
                                        </p:attrNameLst>
                                      </p:cBhvr>
                                      <p:to>
                                        <p:strVal val="visible"/>
                                      </p:to>
                                    </p:set>
                                    <p:animEffect transition="in" filter="dissolve">
                                      <p:cBhvr>
                                        <p:cTn id="29" dur="500"/>
                                        <p:tgtEl>
                                          <p:spTgt spid="9319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3200"/>
                                        </p:tgtEl>
                                        <p:attrNameLst>
                                          <p:attrName>style.visibility</p:attrName>
                                        </p:attrNameLst>
                                      </p:cBhvr>
                                      <p:to>
                                        <p:strVal val="visible"/>
                                      </p:to>
                                    </p:set>
                                    <p:animEffect transition="in" filter="dissolve">
                                      <p:cBhvr>
                                        <p:cTn id="32" dur="500"/>
                                        <p:tgtEl>
                                          <p:spTgt spid="932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3190"/>
                                        </p:tgtEl>
                                        <p:attrNameLst>
                                          <p:attrName>style.visibility</p:attrName>
                                        </p:attrNameLst>
                                      </p:cBhvr>
                                      <p:to>
                                        <p:strVal val="visible"/>
                                      </p:to>
                                    </p:set>
                                    <p:animEffect transition="in" filter="dissolve">
                                      <p:cBhvr>
                                        <p:cTn id="37" dur="500"/>
                                        <p:tgtEl>
                                          <p:spTgt spid="9319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3189"/>
                                        </p:tgtEl>
                                        <p:attrNameLst>
                                          <p:attrName>style.visibility</p:attrName>
                                        </p:attrNameLst>
                                      </p:cBhvr>
                                      <p:to>
                                        <p:strVal val="visible"/>
                                      </p:to>
                                    </p:set>
                                    <p:animEffect transition="in" filter="dissolve">
                                      <p:cBhvr>
                                        <p:cTn id="40" dur="500"/>
                                        <p:tgtEl>
                                          <p:spTgt spid="9318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93195"/>
                                        </p:tgtEl>
                                        <p:attrNameLst>
                                          <p:attrName>style.visibility</p:attrName>
                                        </p:attrNameLst>
                                      </p:cBhvr>
                                      <p:to>
                                        <p:strVal val="visible"/>
                                      </p:to>
                                    </p:set>
                                    <p:animEffect transition="in" filter="dissolve">
                                      <p:cBhvr>
                                        <p:cTn id="45" dur="500"/>
                                        <p:tgtEl>
                                          <p:spTgt spid="9319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93196"/>
                                        </p:tgtEl>
                                        <p:attrNameLst>
                                          <p:attrName>style.visibility</p:attrName>
                                        </p:attrNameLst>
                                      </p:cBhvr>
                                      <p:to>
                                        <p:strVal val="visible"/>
                                      </p:to>
                                    </p:set>
                                    <p:animEffect transition="in" filter="dissolve">
                                      <p:cBhvr>
                                        <p:cTn id="48" dur="500"/>
                                        <p:tgtEl>
                                          <p:spTgt spid="9319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93202"/>
                                        </p:tgtEl>
                                        <p:attrNameLst>
                                          <p:attrName>style.visibility</p:attrName>
                                        </p:attrNameLst>
                                      </p:cBhvr>
                                      <p:to>
                                        <p:strVal val="visible"/>
                                      </p:to>
                                    </p:set>
                                    <p:animEffect transition="in" filter="dissolve">
                                      <p:cBhvr>
                                        <p:cTn id="53" dur="500"/>
                                        <p:tgtEl>
                                          <p:spTgt spid="93202"/>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3201"/>
                                        </p:tgtEl>
                                        <p:attrNameLst>
                                          <p:attrName>style.visibility</p:attrName>
                                        </p:attrNameLst>
                                      </p:cBhvr>
                                      <p:to>
                                        <p:strVal val="visible"/>
                                      </p:to>
                                    </p:set>
                                    <p:animEffect transition="in" filter="dissolve">
                                      <p:cBhvr>
                                        <p:cTn id="56" dur="500"/>
                                        <p:tgtEl>
                                          <p:spTgt spid="93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p:bldP spid="93192" grpId="0"/>
      <p:bldP spid="93193" grpId="0"/>
      <p:bldP spid="93196" grpId="0"/>
      <p:bldP spid="93197" grpId="0"/>
      <p:bldP spid="93200" grpId="0"/>
      <p:bldP spid="9320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6A2382F4-5EA6-46BA-A3D6-E1D5B8EEC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817563"/>
            <a:ext cx="6607175"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3439"/>
    </mc:Choice>
    <mc:Fallback xmlns="">
      <p:transition spd="slow" advTm="13439"/>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35A79A08-3C54-49DB-86FF-20AF83234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500063"/>
            <a:ext cx="6296025"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7621"/>
    </mc:Choice>
    <mc:Fallback xmlns="">
      <p:transition spd="slow" advTm="47621"/>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a:extLst>
              <a:ext uri="{FF2B5EF4-FFF2-40B4-BE49-F238E27FC236}">
                <a16:creationId xmlns:a16="http://schemas.microsoft.com/office/drawing/2014/main" id="{FFCB7364-4372-46C6-8088-B9DC1FB5EE98}"/>
              </a:ext>
            </a:extLst>
          </p:cNvPr>
          <p:cNvSpPr>
            <a:spLocks noChangeArrowheads="1"/>
          </p:cNvSpPr>
          <p:nvPr/>
        </p:nvSpPr>
        <p:spPr bwMode="auto">
          <a:xfrm>
            <a:off x="152400" y="6149975"/>
            <a:ext cx="64960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The brain contains the diencephalon, and the hindbrain. </a:t>
            </a:r>
          </a:p>
          <a:p>
            <a:pPr eaLnBrk="1" hangingPunct="1">
              <a:spcBef>
                <a:spcPct val="0"/>
              </a:spcBef>
              <a:buFontTx/>
              <a:buNone/>
            </a:pPr>
            <a:endParaRPr lang="it-IT" altLang="it-IT" sz="1600">
              <a:latin typeface="Comic Sans MS" panose="030F0702030302020204" pitchFamily="66" charset="0"/>
            </a:endParaRPr>
          </a:p>
          <a:p>
            <a:pPr eaLnBrk="1" hangingPunct="1">
              <a:spcBef>
                <a:spcPct val="0"/>
              </a:spcBef>
              <a:buFontTx/>
              <a:buNone/>
            </a:pPr>
            <a:r>
              <a:rPr lang="it-IT" altLang="it-IT" sz="1600">
                <a:latin typeface="Comic Sans MS" panose="030F0702030302020204" pitchFamily="66" charset="0"/>
              </a:rPr>
              <a:t>Dorso-ventrally compacted specimens confirm the absence of large cerebral hemispheric structures related to telencephalon brain.</a:t>
            </a:r>
          </a:p>
          <a:p>
            <a:pPr eaLnBrk="1" hangingPunct="1">
              <a:spcBef>
                <a:spcPct val="0"/>
              </a:spcBef>
              <a:buFontTx/>
              <a:buNone/>
            </a:pPr>
            <a:endParaRPr lang="it-IT" altLang="it-IT" sz="1600">
              <a:latin typeface="Comic Sans MS" panose="030F0702030302020204" pitchFamily="66" charset="0"/>
            </a:endParaRPr>
          </a:p>
          <a:p>
            <a:pPr eaLnBrk="1" hangingPunct="1">
              <a:spcBef>
                <a:spcPct val="0"/>
              </a:spcBef>
              <a:buFontTx/>
              <a:buNone/>
            </a:pPr>
            <a:r>
              <a:rPr lang="it-IT" altLang="it-IT" sz="1600">
                <a:latin typeface="Comic Sans MS" panose="030F0702030302020204" pitchFamily="66" charset="0"/>
              </a:rPr>
              <a:t>Neural crest cells are not formed in correspondence of  telencephalon </a:t>
            </a:r>
          </a:p>
          <a:p>
            <a:pPr eaLnBrk="1" hangingPunct="1">
              <a:spcBef>
                <a:spcPct val="0"/>
              </a:spcBef>
              <a:buFontTx/>
              <a:buNone/>
            </a:pPr>
            <a:endParaRPr lang="it-IT" altLang="it-IT" sz="1600">
              <a:latin typeface="Comic Sans MS" panose="030F0702030302020204" pitchFamily="66" charset="0"/>
            </a:endParaRPr>
          </a:p>
          <a:p>
            <a:pPr eaLnBrk="1" hangingPunct="1">
              <a:spcBef>
                <a:spcPct val="0"/>
              </a:spcBef>
              <a:buFontTx/>
              <a:buNone/>
            </a:pPr>
            <a:r>
              <a:rPr lang="it-IT" altLang="it-IT" sz="1600">
                <a:latin typeface="Comic Sans MS" panose="030F0702030302020204" pitchFamily="66" charset="0"/>
              </a:rPr>
              <a:t>The neural crest cells  predate the first appearance of the telencephalon. This explain why neural crest cells are not formed in the developing telencephalon.</a:t>
            </a:r>
          </a:p>
        </p:txBody>
      </p:sp>
      <p:sp>
        <p:nvSpPr>
          <p:cNvPr id="117763" name="Rectangle 5">
            <a:extLst>
              <a:ext uri="{FF2B5EF4-FFF2-40B4-BE49-F238E27FC236}">
                <a16:creationId xmlns:a16="http://schemas.microsoft.com/office/drawing/2014/main" id="{02A1B439-E3DD-49DE-9864-B143DFFB2BE6}"/>
              </a:ext>
            </a:extLst>
          </p:cNvPr>
          <p:cNvSpPr>
            <a:spLocks noChangeArrowheads="1"/>
          </p:cNvSpPr>
          <p:nvPr/>
        </p:nvSpPr>
        <p:spPr bwMode="auto">
          <a:xfrm>
            <a:off x="2095500" y="0"/>
            <a:ext cx="20113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a:latin typeface="Comic Sans MS" panose="030F0702030302020204" pitchFamily="66" charset="0"/>
              </a:rPr>
              <a:t>The brain</a:t>
            </a:r>
          </a:p>
        </p:txBody>
      </p:sp>
      <p:pic>
        <p:nvPicPr>
          <p:cNvPr id="117764" name="Picture 6">
            <a:extLst>
              <a:ext uri="{FF2B5EF4-FFF2-40B4-BE49-F238E27FC236}">
                <a16:creationId xmlns:a16="http://schemas.microsoft.com/office/drawing/2014/main" id="{695BDB89-1027-446D-8C72-55C5C376F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401763"/>
            <a:ext cx="33194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Rectangle 7">
            <a:extLst>
              <a:ext uri="{FF2B5EF4-FFF2-40B4-BE49-F238E27FC236}">
                <a16:creationId xmlns:a16="http://schemas.microsoft.com/office/drawing/2014/main" id="{EBDE3DBD-E30B-42F0-AB7C-CC9316D89763}"/>
              </a:ext>
            </a:extLst>
          </p:cNvPr>
          <p:cNvSpPr>
            <a:spLocks noChangeArrowheads="1"/>
          </p:cNvSpPr>
          <p:nvPr/>
        </p:nvSpPr>
        <p:spPr bwMode="auto">
          <a:xfrm>
            <a:off x="0" y="749300"/>
            <a:ext cx="6572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By comparison with the brain in cephalochordate the brain in the first cristozoans is extremely large.</a:t>
            </a:r>
          </a:p>
        </p:txBody>
      </p:sp>
      <p:sp>
        <p:nvSpPr>
          <p:cNvPr id="117766" name="Rectangle 8">
            <a:extLst>
              <a:ext uri="{FF2B5EF4-FFF2-40B4-BE49-F238E27FC236}">
                <a16:creationId xmlns:a16="http://schemas.microsoft.com/office/drawing/2014/main" id="{761153E5-9B9C-4D70-B4F1-0EFD5097919D}"/>
              </a:ext>
            </a:extLst>
          </p:cNvPr>
          <p:cNvSpPr>
            <a:spLocks noChangeArrowheads="1"/>
          </p:cNvSpPr>
          <p:nvPr/>
        </p:nvSpPr>
        <p:spPr bwMode="auto">
          <a:xfrm>
            <a:off x="0" y="5849938"/>
            <a:ext cx="66770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800">
              <a:latin typeface="Comic Sans MS" panose="030F0702030302020204" pitchFamily="66" charset="0"/>
            </a:endParaRPr>
          </a:p>
          <a:p>
            <a:pPr eaLnBrk="1" hangingPunct="1">
              <a:spcBef>
                <a:spcPct val="0"/>
              </a:spcBef>
              <a:buFontTx/>
              <a:buNone/>
            </a:pPr>
            <a:endParaRPr lang="it-IT" altLang="it-IT" sz="1400">
              <a:latin typeface="Comic Sans MS" panose="030F0702030302020204" pitchFamily="66" charset="0"/>
            </a:endParaRPr>
          </a:p>
          <a:p>
            <a:pPr eaLnBrk="1" hangingPunct="1">
              <a:spcBef>
                <a:spcPct val="0"/>
              </a:spcBef>
              <a:buFontTx/>
              <a:buNone/>
            </a:pPr>
            <a:endParaRPr lang="it-IT" altLang="it-IT" sz="140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2943"/>
    </mc:Choice>
    <mc:Fallback xmlns="">
      <p:transition spd="slow" advTm="22943"/>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2767DC5A-82C5-4FC0-99D0-49251BB0E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3748088"/>
            <a:ext cx="65976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a:extLst>
              <a:ext uri="{FF2B5EF4-FFF2-40B4-BE49-F238E27FC236}">
                <a16:creationId xmlns:a16="http://schemas.microsoft.com/office/drawing/2014/main" id="{D4005BC7-CF94-4FC6-BD0B-DCA63841F032}"/>
              </a:ext>
            </a:extLst>
          </p:cNvPr>
          <p:cNvSpPr>
            <a:spLocks noChangeArrowheads="1"/>
          </p:cNvSpPr>
          <p:nvPr/>
        </p:nvSpPr>
        <p:spPr bwMode="auto">
          <a:xfrm>
            <a:off x="171450" y="787400"/>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i="1">
                <a:latin typeface="Arial Black" panose="020B0A04020102020204" pitchFamily="34" charset="0"/>
              </a:rPr>
              <a:t>Haikouella:</a:t>
            </a:r>
            <a:r>
              <a:rPr lang="it-IT" altLang="it-IT" sz="2000">
                <a:latin typeface="Arial Black" panose="020B0A04020102020204" pitchFamily="34" charset="0"/>
              </a:rPr>
              <a:t> “sister group” dei cranioti (Cambriano)</a:t>
            </a:r>
          </a:p>
        </p:txBody>
      </p:sp>
      <p:sp>
        <p:nvSpPr>
          <p:cNvPr id="96260" name="Rectangle 4">
            <a:extLst>
              <a:ext uri="{FF2B5EF4-FFF2-40B4-BE49-F238E27FC236}">
                <a16:creationId xmlns:a16="http://schemas.microsoft.com/office/drawing/2014/main" id="{ED18FB70-7575-4B64-8C4D-30B3C6CBC336}"/>
              </a:ext>
            </a:extLst>
          </p:cNvPr>
          <p:cNvSpPr>
            <a:spLocks noChangeArrowheads="1"/>
          </p:cNvSpPr>
          <p:nvPr/>
        </p:nvSpPr>
        <p:spPr bwMode="auto">
          <a:xfrm>
            <a:off x="333375" y="1677988"/>
            <a:ext cx="6165850" cy="757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dirty="0">
                <a:latin typeface="Arial" panose="020B0604020202020204" pitchFamily="34" charset="0"/>
              </a:rPr>
              <a:t>Caratteri innovativi rispetto all’anfiosso “</a:t>
            </a:r>
            <a:r>
              <a:rPr lang="it-IT" altLang="it-IT" sz="1800" b="1" dirty="0" err="1">
                <a:latin typeface="Arial" panose="020B0604020202020204" pitchFamily="34" charset="0"/>
              </a:rPr>
              <a:t>apomorfie</a:t>
            </a:r>
            <a:r>
              <a:rPr lang="it-IT" altLang="it-IT" sz="1800" b="1" dirty="0">
                <a:latin typeface="Arial" panose="020B0604020202020204" pitchFamily="34" charset="0"/>
              </a:rPr>
              <a:t>”: </a:t>
            </a:r>
          </a:p>
          <a:p>
            <a:pPr eaLnBrk="1" hangingPunct="1">
              <a:spcBef>
                <a:spcPct val="0"/>
              </a:spcBef>
            </a:pPr>
            <a:r>
              <a:rPr lang="it-IT" altLang="it-IT" sz="1800" dirty="0">
                <a:latin typeface="Arial" panose="020B0604020202020204" pitchFamily="34" charset="0"/>
              </a:rPr>
              <a:t> ventilazione muscolare </a:t>
            </a:r>
          </a:p>
          <a:p>
            <a:pPr eaLnBrk="1" hangingPunct="1">
              <a:spcBef>
                <a:spcPct val="0"/>
              </a:spcBef>
            </a:pPr>
            <a:r>
              <a:rPr lang="it-IT" altLang="it-IT" sz="1800" dirty="0">
                <a:latin typeface="Arial" panose="020B0604020202020204" pitchFamily="34" charset="0"/>
              </a:rPr>
              <a:t> archi branchiali </a:t>
            </a:r>
            <a:r>
              <a:rPr lang="it-IT" altLang="it-IT" sz="1800" b="1" dirty="0">
                <a:latin typeface="Arial" panose="020B0604020202020204" pitchFamily="34" charset="0"/>
              </a:rPr>
              <a:t>(cresta neurale)</a:t>
            </a:r>
          </a:p>
          <a:p>
            <a:pPr eaLnBrk="1" hangingPunct="1">
              <a:spcBef>
                <a:spcPct val="0"/>
              </a:spcBef>
            </a:pPr>
            <a:r>
              <a:rPr lang="it-IT" altLang="it-IT" sz="1800" dirty="0">
                <a:latin typeface="Arial" panose="020B0604020202020204" pitchFamily="34" charset="0"/>
              </a:rPr>
              <a:t> presenza di piccoli denti nella faringe </a:t>
            </a:r>
            <a:r>
              <a:rPr lang="it-IT" altLang="it-IT" sz="1800" b="1" dirty="0">
                <a:latin typeface="Arial" panose="020B0604020202020204" pitchFamily="34" charset="0"/>
              </a:rPr>
              <a:t>(cresta neurale)</a:t>
            </a:r>
          </a:p>
          <a:p>
            <a:pPr eaLnBrk="1" hangingPunct="1">
              <a:spcBef>
                <a:spcPct val="0"/>
              </a:spcBef>
            </a:pPr>
            <a:r>
              <a:rPr lang="it-IT" altLang="it-IT" sz="1800" dirty="0">
                <a:latin typeface="Arial" panose="020B0604020202020204" pitchFamily="34" charset="0"/>
              </a:rPr>
              <a:t> presenza di labbro superiore ed inferiore</a:t>
            </a:r>
          </a:p>
          <a:p>
            <a:pPr eaLnBrk="1" hangingPunct="1">
              <a:spcBef>
                <a:spcPct val="0"/>
              </a:spcBef>
            </a:pPr>
            <a:r>
              <a:rPr lang="it-IT" altLang="it-IT" sz="1800" dirty="0">
                <a:latin typeface="Arial" panose="020B0604020202020204" pitchFamily="34" charset="0"/>
              </a:rPr>
              <a:t> occhi pari </a:t>
            </a:r>
            <a:r>
              <a:rPr lang="it-IT" altLang="it-IT" sz="1800" b="1" dirty="0">
                <a:latin typeface="Arial" panose="020B0604020202020204" pitchFamily="34" charset="0"/>
              </a:rPr>
              <a:t>(cresta neurale)</a:t>
            </a:r>
          </a:p>
          <a:p>
            <a:pPr eaLnBrk="1" hangingPunct="1">
              <a:spcBef>
                <a:spcPct val="0"/>
              </a:spcBef>
            </a:pPr>
            <a:r>
              <a:rPr lang="it-IT" altLang="it-IT" sz="1800" dirty="0">
                <a:latin typeface="Arial" panose="020B0604020202020204" pitchFamily="34" charset="0"/>
              </a:rPr>
              <a:t> cervello differenziato</a:t>
            </a: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pPr>
            <a:endParaRPr lang="it-IT" altLang="it-IT" sz="1800"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r>
              <a:rPr lang="it-IT" altLang="it-IT" sz="1800" b="1" dirty="0">
                <a:latin typeface="Arial" panose="020B0604020202020204" pitchFamily="34" charset="0"/>
              </a:rPr>
              <a:t>Caratteri presenti anche nell’anfiosso “</a:t>
            </a:r>
            <a:r>
              <a:rPr lang="it-IT" altLang="it-IT" sz="1800" b="1" dirty="0" err="1">
                <a:latin typeface="Arial" panose="020B0604020202020204" pitchFamily="34" charset="0"/>
              </a:rPr>
              <a:t>plesiomorfie</a:t>
            </a:r>
            <a:r>
              <a:rPr lang="it-IT" altLang="it-IT" sz="1800" b="1" dirty="0">
                <a:latin typeface="Arial" panose="020B0604020202020204" pitchFamily="34" charset="0"/>
              </a:rPr>
              <a:t>”:</a:t>
            </a:r>
          </a:p>
          <a:p>
            <a:pPr eaLnBrk="1" hangingPunct="1">
              <a:spcBef>
                <a:spcPct val="0"/>
              </a:spcBef>
            </a:pPr>
            <a:r>
              <a:rPr lang="it-IT" altLang="it-IT" sz="1800" dirty="0">
                <a:latin typeface="Arial" panose="020B0604020202020204" pitchFamily="34" charset="0"/>
              </a:rPr>
              <a:t> assenza di un cranio</a:t>
            </a:r>
          </a:p>
          <a:p>
            <a:pPr eaLnBrk="1" hangingPunct="1">
              <a:spcBef>
                <a:spcPct val="0"/>
              </a:spcBef>
            </a:pPr>
            <a:r>
              <a:rPr lang="it-IT" altLang="it-IT" sz="1800" dirty="0">
                <a:latin typeface="Arial" panose="020B0604020202020204" pitchFamily="34" charset="0"/>
              </a:rPr>
              <a:t> assenza di capsule otiche</a:t>
            </a:r>
          </a:p>
          <a:p>
            <a:pPr eaLnBrk="1" hangingPunct="1">
              <a:spcBef>
                <a:spcPct val="0"/>
              </a:spcBef>
            </a:pPr>
            <a:r>
              <a:rPr lang="it-IT" altLang="it-IT" sz="1800" dirty="0">
                <a:latin typeface="Arial" panose="020B0604020202020204" pitchFamily="34" charset="0"/>
              </a:rPr>
              <a:t>Assenza di telencefalo.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4600"/>
    </mc:Choice>
    <mc:Fallback xmlns="">
      <p:transition spd="slow" advTm="1146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6260">
                                            <p:txEl>
                                              <p:pRg st="22" end="22"/>
                                            </p:txEl>
                                          </p:spTgt>
                                        </p:tgtEl>
                                        <p:attrNameLst>
                                          <p:attrName>style.visibility</p:attrName>
                                        </p:attrNameLst>
                                      </p:cBhvr>
                                      <p:to>
                                        <p:strVal val="visible"/>
                                      </p:to>
                                    </p:set>
                                    <p:animEffect transition="in" filter="dissolve">
                                      <p:cBhvr>
                                        <p:cTn id="7" dur="500"/>
                                        <p:tgtEl>
                                          <p:spTgt spid="96260">
                                            <p:txEl>
                                              <p:pRg st="22" end="2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6260">
                                            <p:txEl>
                                              <p:pRg st="23" end="23"/>
                                            </p:txEl>
                                          </p:spTgt>
                                        </p:tgtEl>
                                        <p:attrNameLst>
                                          <p:attrName>style.visibility</p:attrName>
                                        </p:attrNameLst>
                                      </p:cBhvr>
                                      <p:to>
                                        <p:strVal val="visible"/>
                                      </p:to>
                                    </p:set>
                                    <p:animEffect transition="in" filter="dissolve">
                                      <p:cBhvr>
                                        <p:cTn id="12" dur="500"/>
                                        <p:tgtEl>
                                          <p:spTgt spid="96260">
                                            <p:txEl>
                                              <p:pRg st="23" end="2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6260">
                                            <p:txEl>
                                              <p:pRg st="24" end="24"/>
                                            </p:txEl>
                                          </p:spTgt>
                                        </p:tgtEl>
                                        <p:attrNameLst>
                                          <p:attrName>style.visibility</p:attrName>
                                        </p:attrNameLst>
                                      </p:cBhvr>
                                      <p:to>
                                        <p:strVal val="visible"/>
                                      </p:to>
                                    </p:set>
                                    <p:animEffect transition="in" filter="dissolve">
                                      <p:cBhvr>
                                        <p:cTn id="17" dur="500"/>
                                        <p:tgtEl>
                                          <p:spTgt spid="96260">
                                            <p:txEl>
                                              <p:pRg st="24" end="2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96260">
                                            <p:txEl>
                                              <p:pRg st="25" end="25"/>
                                            </p:txEl>
                                          </p:spTgt>
                                        </p:tgtEl>
                                        <p:attrNameLst>
                                          <p:attrName>style.visibility</p:attrName>
                                        </p:attrNameLst>
                                      </p:cBhvr>
                                      <p:to>
                                        <p:strVal val="visible"/>
                                      </p:to>
                                    </p:set>
                                    <p:anim calcmode="lin" valueType="num">
                                      <p:cBhvr additive="base">
                                        <p:cTn id="22" dur="500" fill="hold"/>
                                        <p:tgtEl>
                                          <p:spTgt spid="96260">
                                            <p:txEl>
                                              <p:pRg st="25" end="2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6260">
                                            <p:txEl>
                                              <p:pRg st="25" end="25"/>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96260">
                                            <p:txEl>
                                              <p:pRg st="1" end="1"/>
                                            </p:txEl>
                                          </p:spTgt>
                                        </p:tgtEl>
                                        <p:attrNameLst>
                                          <p:attrName>style.visibility</p:attrName>
                                        </p:attrNameLst>
                                      </p:cBhvr>
                                      <p:to>
                                        <p:strVal val="visible"/>
                                      </p:to>
                                    </p:set>
                                    <p:animEffect transition="in" filter="dissolve">
                                      <p:cBhvr>
                                        <p:cTn id="28" dur="500"/>
                                        <p:tgtEl>
                                          <p:spTgt spid="96260">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96260">
                                            <p:txEl>
                                              <p:pRg st="2" end="2"/>
                                            </p:txEl>
                                          </p:spTgt>
                                        </p:tgtEl>
                                        <p:attrNameLst>
                                          <p:attrName>style.visibility</p:attrName>
                                        </p:attrNameLst>
                                      </p:cBhvr>
                                      <p:to>
                                        <p:strVal val="visible"/>
                                      </p:to>
                                    </p:set>
                                    <p:animEffect transition="in" filter="dissolve">
                                      <p:cBhvr>
                                        <p:cTn id="33" dur="500"/>
                                        <p:tgtEl>
                                          <p:spTgt spid="96260">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96260">
                                            <p:txEl>
                                              <p:pRg st="3" end="3"/>
                                            </p:txEl>
                                          </p:spTgt>
                                        </p:tgtEl>
                                        <p:attrNameLst>
                                          <p:attrName>style.visibility</p:attrName>
                                        </p:attrNameLst>
                                      </p:cBhvr>
                                      <p:to>
                                        <p:strVal val="visible"/>
                                      </p:to>
                                    </p:set>
                                    <p:animEffect transition="in" filter="dissolve">
                                      <p:cBhvr>
                                        <p:cTn id="38" dur="500"/>
                                        <p:tgtEl>
                                          <p:spTgt spid="96260">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96260">
                                            <p:txEl>
                                              <p:pRg st="4" end="4"/>
                                            </p:txEl>
                                          </p:spTgt>
                                        </p:tgtEl>
                                        <p:attrNameLst>
                                          <p:attrName>style.visibility</p:attrName>
                                        </p:attrNameLst>
                                      </p:cBhvr>
                                      <p:to>
                                        <p:strVal val="visible"/>
                                      </p:to>
                                    </p:set>
                                    <p:animEffect transition="in" filter="dissolve">
                                      <p:cBhvr>
                                        <p:cTn id="43" dur="500"/>
                                        <p:tgtEl>
                                          <p:spTgt spid="96260">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96260">
                                            <p:txEl>
                                              <p:pRg st="5" end="5"/>
                                            </p:txEl>
                                          </p:spTgt>
                                        </p:tgtEl>
                                        <p:attrNameLst>
                                          <p:attrName>style.visibility</p:attrName>
                                        </p:attrNameLst>
                                      </p:cBhvr>
                                      <p:to>
                                        <p:strVal val="visible"/>
                                      </p:to>
                                    </p:set>
                                    <p:animEffect transition="in" filter="dissolve">
                                      <p:cBhvr>
                                        <p:cTn id="48" dur="500"/>
                                        <p:tgtEl>
                                          <p:spTgt spid="96260">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96260">
                                            <p:txEl>
                                              <p:pRg st="6" end="6"/>
                                            </p:txEl>
                                          </p:spTgt>
                                        </p:tgtEl>
                                        <p:attrNameLst>
                                          <p:attrName>style.visibility</p:attrName>
                                        </p:attrNameLst>
                                      </p:cBhvr>
                                      <p:to>
                                        <p:strVal val="visible"/>
                                      </p:to>
                                    </p:set>
                                    <p:animEffect transition="in" filter="dissolve">
                                      <p:cBhvr>
                                        <p:cTn id="53" dur="500"/>
                                        <p:tgtEl>
                                          <p:spTgt spid="9626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2">
            <a:extLst>
              <a:ext uri="{FF2B5EF4-FFF2-40B4-BE49-F238E27FC236}">
                <a16:creationId xmlns:a16="http://schemas.microsoft.com/office/drawing/2014/main" id="{2E0462F4-09A6-4859-90C7-B80F7B4E0BE7}"/>
              </a:ext>
            </a:extLst>
          </p:cNvPr>
          <p:cNvGraphicFramePr>
            <a:graphicFrameLocks noChangeAspect="1"/>
          </p:cNvGraphicFramePr>
          <p:nvPr/>
        </p:nvGraphicFramePr>
        <p:xfrm>
          <a:off x="885825" y="773113"/>
          <a:ext cx="5099050" cy="8124825"/>
        </p:xfrm>
        <a:graphic>
          <a:graphicData uri="http://schemas.openxmlformats.org/presentationml/2006/ole">
            <mc:AlternateContent xmlns:mc="http://schemas.openxmlformats.org/markup-compatibility/2006">
              <mc:Choice xmlns:v="urn:schemas-microsoft-com:vml" Requires="v">
                <p:oleObj spid="_x0000_s11277" name="Image" r:id="rId3" imgW="6309373" imgH="10049276" progId="Photoshop.Image.7">
                  <p:embed/>
                </p:oleObj>
              </mc:Choice>
              <mc:Fallback>
                <p:oleObj name="Image" r:id="rId3" imgW="6309373" imgH="10049276" progId="Photoshop.Image.7">
                  <p:embed/>
                  <p:pic>
                    <p:nvPicPr>
                      <p:cNvPr id="123906" name="Object 2">
                        <a:extLst>
                          <a:ext uri="{FF2B5EF4-FFF2-40B4-BE49-F238E27FC236}">
                            <a16:creationId xmlns:a16="http://schemas.microsoft.com/office/drawing/2014/main" id="{2E0462F4-09A6-4859-90C7-B80F7B4E0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773113"/>
                        <a:ext cx="5099050" cy="812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3006"/>
    </mc:Choice>
    <mc:Fallback xmlns="">
      <p:transition spd="slow" advTm="3300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8090EFA7-347A-4797-BD87-26DCF689AE4F}"/>
              </a:ext>
            </a:extLst>
          </p:cNvPr>
          <p:cNvSpPr txBox="1">
            <a:spLocks noChangeArrowheads="1"/>
          </p:cNvSpPr>
          <p:nvPr/>
        </p:nvSpPr>
        <p:spPr bwMode="auto">
          <a:xfrm>
            <a:off x="1560513" y="2460625"/>
            <a:ext cx="333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Giraffe micro e macro</a:t>
            </a:r>
          </a:p>
        </p:txBody>
      </p:sp>
      <p:pic>
        <p:nvPicPr>
          <p:cNvPr id="13315" name="Picture 8" descr="intro">
            <a:extLst>
              <a:ext uri="{FF2B5EF4-FFF2-40B4-BE49-F238E27FC236}">
                <a16:creationId xmlns:a16="http://schemas.microsoft.com/office/drawing/2014/main" id="{2E098E68-6422-458E-A28A-7588412CE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649"/>
          <a:stretch>
            <a:fillRect/>
          </a:stretch>
        </p:blipFill>
        <p:spPr bwMode="auto">
          <a:xfrm>
            <a:off x="515938" y="1192213"/>
            <a:ext cx="497205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ttangolo 4">
            <a:extLst>
              <a:ext uri="{FF2B5EF4-FFF2-40B4-BE49-F238E27FC236}">
                <a16:creationId xmlns:a16="http://schemas.microsoft.com/office/drawing/2014/main" id="{BE198944-013B-47A1-84A9-B03104615D32}"/>
              </a:ext>
            </a:extLst>
          </p:cNvPr>
          <p:cNvSpPr>
            <a:spLocks noChangeArrowheads="1"/>
          </p:cNvSpPr>
          <p:nvPr/>
        </p:nvSpPr>
        <p:spPr bwMode="auto">
          <a:xfrm>
            <a:off x="1117600" y="219075"/>
            <a:ext cx="574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Due modalità di evoluzione</a:t>
            </a:r>
          </a:p>
        </p:txBody>
      </p:sp>
      <p:sp>
        <p:nvSpPr>
          <p:cNvPr id="13317" name="Text Box 9">
            <a:extLst>
              <a:ext uri="{FF2B5EF4-FFF2-40B4-BE49-F238E27FC236}">
                <a16:creationId xmlns:a16="http://schemas.microsoft.com/office/drawing/2014/main" id="{4CA76AFF-8BB5-487D-B6DA-B585D22FBF8B}"/>
              </a:ext>
            </a:extLst>
          </p:cNvPr>
          <p:cNvSpPr txBox="1">
            <a:spLocks noChangeArrowheads="1"/>
          </p:cNvSpPr>
          <p:nvPr/>
        </p:nvSpPr>
        <p:spPr bwMode="auto">
          <a:xfrm>
            <a:off x="590550" y="7429500"/>
            <a:ext cx="3192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Cambiamenti graduali</a:t>
            </a:r>
          </a:p>
        </p:txBody>
      </p:sp>
      <p:sp>
        <p:nvSpPr>
          <p:cNvPr id="13318" name="Text Box 10">
            <a:extLst>
              <a:ext uri="{FF2B5EF4-FFF2-40B4-BE49-F238E27FC236}">
                <a16:creationId xmlns:a16="http://schemas.microsoft.com/office/drawing/2014/main" id="{4D3DFAF5-C0EC-4888-B764-2D10B3A244CA}"/>
              </a:ext>
            </a:extLst>
          </p:cNvPr>
          <p:cNvSpPr txBox="1">
            <a:spLocks noChangeArrowheads="1"/>
          </p:cNvSpPr>
          <p:nvPr/>
        </p:nvSpPr>
        <p:spPr bwMode="auto">
          <a:xfrm>
            <a:off x="613569" y="7881938"/>
            <a:ext cx="523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omic Sans MS" panose="030F0702030302020204" pitchFamily="66" charset="0"/>
              </a:rPr>
              <a:t>La selezione agisce sulle popolazioni</a:t>
            </a:r>
          </a:p>
        </p:txBody>
      </p:sp>
      <p:pic>
        <p:nvPicPr>
          <p:cNvPr id="13319" name="Picture 8">
            <a:extLst>
              <a:ext uri="{FF2B5EF4-FFF2-40B4-BE49-F238E27FC236}">
                <a16:creationId xmlns:a16="http://schemas.microsoft.com/office/drawing/2014/main" id="{C26CF5EE-7442-4858-97DD-E89E7E4C1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063" y="193675"/>
            <a:ext cx="138906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2A85FDFE-F391-4DF0-B189-F72DCC82B217}"/>
              </a:ext>
            </a:extLst>
          </p:cNvPr>
          <p:cNvSpPr txBox="1">
            <a:spLocks noChangeArrowheads="1"/>
          </p:cNvSpPr>
          <p:nvPr/>
        </p:nvSpPr>
        <p:spPr bwMode="auto">
          <a:xfrm>
            <a:off x="590550" y="8305995"/>
            <a:ext cx="5230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latin typeface="Comic Sans MS" panose="030F0702030302020204" pitchFamily="66" charset="0"/>
              </a:rPr>
              <a:t>Tradizionalmente è in questo modo che si intende la microevoluzione</a:t>
            </a:r>
          </a:p>
        </p:txBody>
      </p:sp>
    </p:spTree>
  </p:cSld>
  <p:clrMapOvr>
    <a:masterClrMapping/>
  </p:clrMapOvr>
  <p:transition spd="slow" advTm="186323"/>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ANd9GcQo1zDdHr_-1XqjWrNyobceerQFIjzrWTWuMfStE9XeNdXyRJ-lDw">
            <a:extLst>
              <a:ext uri="{FF2B5EF4-FFF2-40B4-BE49-F238E27FC236}">
                <a16:creationId xmlns:a16="http://schemas.microsoft.com/office/drawing/2014/main" id="{0D656F41-6CFA-4841-AD0C-DC2210E06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4975225"/>
            <a:ext cx="5614988"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7" descr="lamprey1">
            <a:extLst>
              <a:ext uri="{FF2B5EF4-FFF2-40B4-BE49-F238E27FC236}">
                <a16:creationId xmlns:a16="http://schemas.microsoft.com/office/drawing/2014/main" id="{D8F162AA-3318-4FD4-83EA-6B496C32B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2752725"/>
            <a:ext cx="5305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9" descr="fig013">
            <a:extLst>
              <a:ext uri="{FF2B5EF4-FFF2-40B4-BE49-F238E27FC236}">
                <a16:creationId xmlns:a16="http://schemas.microsoft.com/office/drawing/2014/main" id="{19F0F37B-2124-4A91-A179-2792C3EF8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669925"/>
            <a:ext cx="59340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9954"/>
    </mc:Choice>
    <mc:Fallback xmlns="">
      <p:transition spd="slow" advTm="39954"/>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a:extLst>
              <a:ext uri="{FF2B5EF4-FFF2-40B4-BE49-F238E27FC236}">
                <a16:creationId xmlns:a16="http://schemas.microsoft.com/office/drawing/2014/main" id="{F07DE0F8-3F51-4381-9828-AE1248E38B98}"/>
              </a:ext>
            </a:extLst>
          </p:cNvPr>
          <p:cNvSpPr>
            <a:spLocks noChangeArrowheads="1"/>
          </p:cNvSpPr>
          <p:nvPr/>
        </p:nvSpPr>
        <p:spPr bwMode="auto">
          <a:xfrm>
            <a:off x="441325" y="1136650"/>
            <a:ext cx="5876925" cy="7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latin typeface="Arial" panose="020B0604020202020204" pitchFamily="34" charset="0"/>
              </a:rPr>
              <a:t>Passaggi dalla condizione cefalocordato </a:t>
            </a:r>
            <a:r>
              <a:rPr lang="it-IT" altLang="it-IT" sz="1800" b="1">
                <a:latin typeface="Arial" panose="020B0604020202020204" pitchFamily="34" charset="0"/>
                <a:sym typeface="Wingdings" panose="05000000000000000000" pitchFamily="2" charset="2"/>
              </a:rPr>
              <a:t> </a:t>
            </a:r>
            <a:r>
              <a:rPr lang="it-IT" altLang="it-IT" sz="1800" b="1">
                <a:latin typeface="Arial" panose="020B0604020202020204" pitchFamily="34" charset="0"/>
              </a:rPr>
              <a:t>craniote (come dedotto da </a:t>
            </a:r>
            <a:r>
              <a:rPr lang="it-IT" altLang="it-IT" sz="1800" b="1" i="1">
                <a:latin typeface="Arial" panose="020B0604020202020204" pitchFamily="34" charset="0"/>
              </a:rPr>
              <a:t>Haikouella</a:t>
            </a:r>
            <a:r>
              <a:rPr lang="it-IT" altLang="it-IT" sz="1800" b="1">
                <a:latin typeface="Arial" panose="020B0604020202020204" pitchFamily="34" charset="0"/>
              </a:rPr>
              <a:t>):</a:t>
            </a:r>
          </a:p>
          <a:p>
            <a:pPr eaLnBrk="1" hangingPunct="1">
              <a:spcBef>
                <a:spcPct val="0"/>
              </a:spcBef>
              <a:buFontTx/>
              <a:buNone/>
            </a:pPr>
            <a:endParaRPr lang="it-IT" altLang="it-IT" sz="1800" b="1">
              <a:latin typeface="Arial" panose="020B0604020202020204" pitchFamily="34" charset="0"/>
            </a:endParaRPr>
          </a:p>
          <a:p>
            <a:pPr eaLnBrk="1" hangingPunct="1">
              <a:spcBef>
                <a:spcPct val="0"/>
              </a:spcBef>
              <a:buFontTx/>
              <a:buNone/>
            </a:pPr>
            <a:r>
              <a:rPr lang="it-IT" altLang="it-IT" sz="1800" i="1">
                <a:latin typeface="Arial" panose="020B0604020202020204" pitchFamily="34" charset="0"/>
              </a:rPr>
              <a:t>Haikouella</a:t>
            </a:r>
            <a:r>
              <a:rPr lang="it-IT" altLang="it-IT" sz="1800">
                <a:latin typeface="Arial" panose="020B0604020202020204" pitchFamily="34" charset="0"/>
              </a:rPr>
              <a:t> era un filtratore ma spingeva la bocca contro il cibo nuotando attivamente e aiutandosi con i tentacoli. Il cibo consumato era compreso tra 300</a:t>
            </a:r>
            <a:r>
              <a:rPr lang="el-GR" altLang="it-IT" sz="1800">
                <a:latin typeface="Arial" panose="020B0604020202020204" pitchFamily="34" charset="0"/>
                <a:cs typeface="Arial" panose="020B0604020202020204" pitchFamily="34" charset="0"/>
              </a:rPr>
              <a:t>μ</a:t>
            </a:r>
            <a:r>
              <a:rPr lang="it-IT" altLang="it-IT" sz="1800">
                <a:latin typeface="Arial" panose="020B0604020202020204" pitchFamily="34" charset="0"/>
                <a:cs typeface="Arial" panose="020B0604020202020204" pitchFamily="34" charset="0"/>
              </a:rPr>
              <a:t>m</a:t>
            </a:r>
            <a:r>
              <a:rPr lang="it-IT" altLang="it-IT" sz="1800">
                <a:latin typeface="Arial" panose="020B0604020202020204" pitchFamily="34" charset="0"/>
              </a:rPr>
              <a:t> fino a pochi millimetri</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it-IT" altLang="it-IT" sz="1800">
                <a:latin typeface="Arial" panose="020B0604020202020204" pitchFamily="34" charset="0"/>
              </a:rPr>
              <a:t>Le modificazioni osservate in </a:t>
            </a:r>
            <a:r>
              <a:rPr lang="it-IT" altLang="it-IT" sz="1800" b="1" i="1">
                <a:latin typeface="Arial" panose="020B0604020202020204" pitchFamily="34" charset="0"/>
              </a:rPr>
              <a:t>Haikouella </a:t>
            </a:r>
            <a:r>
              <a:rPr lang="it-IT" altLang="it-IT" sz="1800">
                <a:latin typeface="Arial" panose="020B0604020202020204" pitchFamily="34" charset="0"/>
              </a:rPr>
              <a:t>sono in relazione con l’aumento della attività.</a:t>
            </a:r>
          </a:p>
          <a:p>
            <a:pPr eaLnBrk="1" hangingPunct="1">
              <a:spcBef>
                <a:spcPct val="0"/>
              </a:spcBef>
              <a:buFontTx/>
              <a:buNone/>
            </a:pPr>
            <a:endParaRPr lang="it-IT" altLang="it-IT" sz="1800">
              <a:latin typeface="Arial" panose="020B0604020202020204" pitchFamily="34" charset="0"/>
            </a:endParaRPr>
          </a:p>
          <a:p>
            <a:pPr eaLnBrk="1" hangingPunct="1">
              <a:spcBef>
                <a:spcPct val="0"/>
              </a:spcBef>
            </a:pPr>
            <a:r>
              <a:rPr lang="it-IT" altLang="it-IT" sz="1800">
                <a:latin typeface="Arial" panose="020B0604020202020204" pitchFamily="34" charset="0"/>
              </a:rPr>
              <a:t> aumento del bisogno di ossigeno (lamelle branchiali). Gli archi branchiali nell’anfiosso non sono dotati di lamelle e servono solo per la filtrazione.</a:t>
            </a:r>
          </a:p>
          <a:p>
            <a:pPr eaLnBrk="1" hangingPunct="1">
              <a:spcBef>
                <a:spcPct val="0"/>
              </a:spcBef>
            </a:pPr>
            <a:r>
              <a:rPr lang="it-IT" altLang="it-IT" sz="1800">
                <a:latin typeface="Arial" panose="020B0604020202020204" pitchFamily="34" charset="0"/>
              </a:rPr>
              <a:t> la ventilazione diventa muscolare.</a:t>
            </a:r>
          </a:p>
          <a:p>
            <a:pPr eaLnBrk="1" hangingPunct="1">
              <a:spcBef>
                <a:spcPct val="0"/>
              </a:spcBef>
            </a:pPr>
            <a:r>
              <a:rPr lang="it-IT" altLang="it-IT" sz="1800">
                <a:latin typeface="Arial" panose="020B0604020202020204" pitchFamily="34" charset="0"/>
              </a:rPr>
              <a:t> gli archi branchiali diventano più spessi ed elastici.</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it-IT" altLang="it-IT" sz="1800">
                <a:latin typeface="Arial" panose="020B0604020202020204" pitchFamily="34" charset="0"/>
              </a:rPr>
              <a:t>Dopo </a:t>
            </a:r>
            <a:r>
              <a:rPr lang="it-IT" altLang="it-IT" sz="1800" i="1">
                <a:latin typeface="Arial" panose="020B0604020202020204" pitchFamily="34" charset="0"/>
              </a:rPr>
              <a:t>Haikouella</a:t>
            </a:r>
            <a:r>
              <a:rPr lang="it-IT" altLang="it-IT" sz="1800">
                <a:latin typeface="Arial" panose="020B0604020202020204" pitchFamily="34" charset="0"/>
              </a:rPr>
              <a:t> lo scenario prevede l’ingestione di cibo di maggiori dimensioni </a:t>
            </a:r>
            <a:r>
              <a:rPr lang="it-IT" altLang="it-IT" sz="1800">
                <a:latin typeface="Arial" panose="020B0604020202020204" pitchFamily="34" charset="0"/>
                <a:sym typeface="Wingdings" panose="05000000000000000000" pitchFamily="2" charset="2"/>
              </a:rPr>
              <a:t> </a:t>
            </a:r>
            <a:r>
              <a:rPr lang="it-IT" altLang="it-IT" sz="1800" b="1">
                <a:latin typeface="Arial" panose="020B0604020202020204" pitchFamily="34" charset="0"/>
              </a:rPr>
              <a:t>predazione</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it-IT" altLang="it-IT" sz="1800">
                <a:latin typeface="Comic Sans MS" panose="030F0702030302020204" pitchFamily="66" charset="0"/>
              </a:rPr>
              <a:t>Alcune caratteristiche inaspettate:</a:t>
            </a:r>
          </a:p>
          <a:p>
            <a:pPr eaLnBrk="1" hangingPunct="1">
              <a:spcBef>
                <a:spcPct val="0"/>
              </a:spcBef>
              <a:buFontTx/>
              <a:buNone/>
            </a:pPr>
            <a:r>
              <a:rPr lang="it-IT" altLang="it-IT" sz="1800">
                <a:latin typeface="Comic Sans MS" panose="030F0702030302020204" pitchFamily="66" charset="0"/>
              </a:rPr>
              <a:t>gli occhi si sviluppano prima della comparsa della predazione (l’origine indipendente di occhi pari in cristozoi e artropodi può forse essere dovuta ad una specie di corsa agli armamenti tra prede e predatori).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2431"/>
    </mc:Choice>
    <mc:Fallback xmlns="">
      <p:transition spd="slow" advTm="16243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9333">
                                            <p:txEl>
                                              <p:pRg st="2" end="2"/>
                                            </p:txEl>
                                          </p:spTgt>
                                        </p:tgtEl>
                                        <p:attrNameLst>
                                          <p:attrName>style.visibility</p:attrName>
                                        </p:attrNameLst>
                                      </p:cBhvr>
                                      <p:to>
                                        <p:strVal val="visible"/>
                                      </p:to>
                                    </p:set>
                                    <p:animEffect transition="in" filter="dissolve">
                                      <p:cBhvr>
                                        <p:cTn id="7" dur="500"/>
                                        <p:tgtEl>
                                          <p:spTgt spid="9933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3">
                                            <p:txEl>
                                              <p:pRg st="4" end="4"/>
                                            </p:txEl>
                                          </p:spTgt>
                                        </p:tgtEl>
                                        <p:attrNameLst>
                                          <p:attrName>style.visibility</p:attrName>
                                        </p:attrNameLst>
                                      </p:cBhvr>
                                      <p:to>
                                        <p:strVal val="visible"/>
                                      </p:to>
                                    </p:set>
                                    <p:animEffect transition="in" filter="dissolve">
                                      <p:cBhvr>
                                        <p:cTn id="12" dur="500"/>
                                        <p:tgtEl>
                                          <p:spTgt spid="9933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9333">
                                            <p:txEl>
                                              <p:pRg st="6" end="6"/>
                                            </p:txEl>
                                          </p:spTgt>
                                        </p:tgtEl>
                                        <p:attrNameLst>
                                          <p:attrName>style.visibility</p:attrName>
                                        </p:attrNameLst>
                                      </p:cBhvr>
                                      <p:to>
                                        <p:strVal val="visible"/>
                                      </p:to>
                                    </p:set>
                                    <p:animEffect transition="in" filter="dissolve">
                                      <p:cBhvr>
                                        <p:cTn id="17" dur="500"/>
                                        <p:tgtEl>
                                          <p:spTgt spid="99333">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3">
                                            <p:txEl>
                                              <p:pRg st="7" end="7"/>
                                            </p:txEl>
                                          </p:spTgt>
                                        </p:tgtEl>
                                        <p:attrNameLst>
                                          <p:attrName>style.visibility</p:attrName>
                                        </p:attrNameLst>
                                      </p:cBhvr>
                                      <p:to>
                                        <p:strVal val="visible"/>
                                      </p:to>
                                    </p:set>
                                    <p:animEffect transition="in" filter="dissolve">
                                      <p:cBhvr>
                                        <p:cTn id="22" dur="500"/>
                                        <p:tgtEl>
                                          <p:spTgt spid="99333">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9333">
                                            <p:txEl>
                                              <p:pRg st="8" end="8"/>
                                            </p:txEl>
                                          </p:spTgt>
                                        </p:tgtEl>
                                        <p:attrNameLst>
                                          <p:attrName>style.visibility</p:attrName>
                                        </p:attrNameLst>
                                      </p:cBhvr>
                                      <p:to>
                                        <p:strVal val="visible"/>
                                      </p:to>
                                    </p:set>
                                    <p:animEffect transition="in" filter="dissolve">
                                      <p:cBhvr>
                                        <p:cTn id="25" dur="500"/>
                                        <p:tgtEl>
                                          <p:spTgt spid="99333">
                                            <p:txEl>
                                              <p:pRg st="8" end="8"/>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99333">
                                            <p:txEl>
                                              <p:pRg st="11" end="11"/>
                                            </p:txEl>
                                          </p:spTgt>
                                        </p:tgtEl>
                                        <p:attrNameLst>
                                          <p:attrName>style.visibility</p:attrName>
                                        </p:attrNameLst>
                                      </p:cBhvr>
                                      <p:to>
                                        <p:strVal val="visible"/>
                                      </p:to>
                                    </p:set>
                                    <p:animEffect transition="in" filter="dissolve">
                                      <p:cBhvr>
                                        <p:cTn id="30" dur="500"/>
                                        <p:tgtEl>
                                          <p:spTgt spid="99333">
                                            <p:txEl>
                                              <p:pRg st="11" end="1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99333">
                                            <p:txEl>
                                              <p:pRg st="14" end="14"/>
                                            </p:txEl>
                                          </p:spTgt>
                                        </p:tgtEl>
                                        <p:attrNameLst>
                                          <p:attrName>style.visibility</p:attrName>
                                        </p:attrNameLst>
                                      </p:cBhvr>
                                      <p:to>
                                        <p:strVal val="visible"/>
                                      </p:to>
                                    </p:set>
                                    <p:animEffect transition="in" filter="dissolve">
                                      <p:cBhvr>
                                        <p:cTn id="35" dur="500"/>
                                        <p:tgtEl>
                                          <p:spTgt spid="99333">
                                            <p:txEl>
                                              <p:pRg st="14" end="14"/>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99333">
                                            <p:txEl>
                                              <p:pRg st="15" end="15"/>
                                            </p:txEl>
                                          </p:spTgt>
                                        </p:tgtEl>
                                        <p:attrNameLst>
                                          <p:attrName>style.visibility</p:attrName>
                                        </p:attrNameLst>
                                      </p:cBhvr>
                                      <p:to>
                                        <p:strVal val="visible"/>
                                      </p:to>
                                    </p:set>
                                    <p:animEffect transition="in" filter="dissolve">
                                      <p:cBhvr>
                                        <p:cTn id="38" dur="500"/>
                                        <p:tgtEl>
                                          <p:spTgt spid="9933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a:extLst>
              <a:ext uri="{FF2B5EF4-FFF2-40B4-BE49-F238E27FC236}">
                <a16:creationId xmlns:a16="http://schemas.microsoft.com/office/drawing/2014/main" id="{CEE0D063-5CF0-404E-BB79-1DD3DED180AE}"/>
              </a:ext>
            </a:extLst>
          </p:cNvPr>
          <p:cNvSpPr>
            <a:spLocks noChangeArrowheads="1"/>
          </p:cNvSpPr>
          <p:nvPr/>
        </p:nvSpPr>
        <p:spPr bwMode="auto">
          <a:xfrm>
            <a:off x="204788" y="628650"/>
            <a:ext cx="6500812"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dirty="0">
                <a:latin typeface="Comic Sans MS" panose="030F0702030302020204" pitchFamily="66" charset="0"/>
              </a:rPr>
              <a:t>Altre considerazioni sulla anatomia di </a:t>
            </a:r>
            <a:r>
              <a:rPr lang="it-IT" altLang="it-IT" sz="1800" b="1" dirty="0" err="1">
                <a:latin typeface="Comic Sans MS" panose="030F0702030302020204" pitchFamily="66" charset="0"/>
              </a:rPr>
              <a:t>Haikouella</a:t>
            </a: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b="1" dirty="0">
              <a:latin typeface="Comic Sans MS" panose="030F0702030302020204" pitchFamily="66" charset="0"/>
            </a:endParaRPr>
          </a:p>
          <a:p>
            <a:pPr eaLnBrk="1" hangingPunct="1">
              <a:spcBef>
                <a:spcPct val="0"/>
              </a:spcBef>
              <a:buFontTx/>
              <a:buNone/>
            </a:pPr>
            <a:endParaRPr lang="it-IT" altLang="it-IT" sz="1800" dirty="0">
              <a:latin typeface="Comic Sans MS" panose="030F0702030302020204" pitchFamily="66" charset="0"/>
            </a:endParaRPr>
          </a:p>
          <a:p>
            <a:pPr eaLnBrk="1" hangingPunct="1">
              <a:spcBef>
                <a:spcPct val="0"/>
              </a:spcBef>
              <a:buFontTx/>
              <a:buNone/>
            </a:pPr>
            <a:r>
              <a:rPr lang="it-IT" altLang="it-IT" sz="1800" dirty="0" err="1">
                <a:latin typeface="Comic Sans MS" panose="030F0702030302020204" pitchFamily="66" charset="0"/>
              </a:rPr>
              <a:t>Vertebres</a:t>
            </a:r>
            <a:r>
              <a:rPr lang="it-IT" altLang="it-IT" sz="1800" dirty="0">
                <a:latin typeface="Comic Sans MS" panose="030F0702030302020204" pitchFamily="66" charset="0"/>
              </a:rPr>
              <a:t>:</a:t>
            </a:r>
          </a:p>
          <a:p>
            <a:pPr eaLnBrk="1" hangingPunct="1">
              <a:spcBef>
                <a:spcPct val="0"/>
              </a:spcBef>
              <a:buFontTx/>
              <a:buNone/>
            </a:pPr>
            <a:r>
              <a:rPr lang="it-IT" altLang="it-IT" sz="1800" dirty="0">
                <a:latin typeface="Comic Sans MS" panose="030F0702030302020204" pitchFamily="66" charset="0"/>
              </a:rPr>
              <a:t>The </a:t>
            </a:r>
            <a:r>
              <a:rPr lang="it-IT" altLang="it-IT" sz="1800" dirty="0" err="1">
                <a:latin typeface="Comic Sans MS" panose="030F0702030302020204" pitchFamily="66" charset="0"/>
              </a:rPr>
              <a:t>origin</a:t>
            </a:r>
            <a:r>
              <a:rPr lang="it-IT" altLang="it-IT" sz="1800" dirty="0">
                <a:latin typeface="Comic Sans MS" panose="030F0702030302020204" pitchFamily="66" charset="0"/>
              </a:rPr>
              <a:t> and timing of </a:t>
            </a:r>
            <a:r>
              <a:rPr lang="it-IT" altLang="it-IT" sz="1800" dirty="0" err="1">
                <a:latin typeface="Comic Sans MS" panose="030F0702030302020204" pitchFamily="66" charset="0"/>
              </a:rPr>
              <a:t>vertebral</a:t>
            </a:r>
            <a:r>
              <a:rPr lang="it-IT" altLang="it-IT" sz="1800" dirty="0">
                <a:latin typeface="Comic Sans MS" panose="030F0702030302020204" pitchFamily="66" charset="0"/>
              </a:rPr>
              <a:t> </a:t>
            </a:r>
            <a:r>
              <a:rPr lang="it-IT" altLang="it-IT" sz="1800" dirty="0" err="1">
                <a:latin typeface="Comic Sans MS" panose="030F0702030302020204" pitchFamily="66" charset="0"/>
              </a:rPr>
              <a:t>column</a:t>
            </a:r>
            <a:r>
              <a:rPr lang="it-IT" altLang="it-IT" sz="1800" dirty="0">
                <a:latin typeface="Comic Sans MS" panose="030F0702030302020204" pitchFamily="66" charset="0"/>
              </a:rPr>
              <a:t> </a:t>
            </a:r>
            <a:r>
              <a:rPr lang="it-IT" altLang="it-IT" sz="1800" dirty="0" err="1">
                <a:latin typeface="Comic Sans MS" panose="030F0702030302020204" pitchFamily="66" charset="0"/>
              </a:rPr>
              <a:t>evolution</a:t>
            </a:r>
            <a:r>
              <a:rPr lang="it-IT" altLang="it-IT" sz="1800" dirty="0">
                <a:latin typeface="Comic Sans MS" panose="030F0702030302020204" pitchFamily="66" charset="0"/>
              </a:rPr>
              <a:t> </a:t>
            </a:r>
            <a:r>
              <a:rPr lang="it-IT" altLang="it-IT" sz="1800" dirty="0" err="1">
                <a:latin typeface="Comic Sans MS" panose="030F0702030302020204" pitchFamily="66" charset="0"/>
              </a:rPr>
              <a:t>remains</a:t>
            </a:r>
            <a:r>
              <a:rPr lang="it-IT" altLang="it-IT" sz="1800" dirty="0">
                <a:latin typeface="Comic Sans MS" panose="030F0702030302020204" pitchFamily="66" charset="0"/>
              </a:rPr>
              <a:t> a </a:t>
            </a:r>
            <a:r>
              <a:rPr lang="it-IT" altLang="it-IT" sz="1800" dirty="0" err="1">
                <a:latin typeface="Comic Sans MS" panose="030F0702030302020204" pitchFamily="66" charset="0"/>
              </a:rPr>
              <a:t>great</a:t>
            </a:r>
            <a:r>
              <a:rPr lang="it-IT" altLang="it-IT" sz="1800" dirty="0">
                <a:latin typeface="Comic Sans MS" panose="030F0702030302020204" pitchFamily="66" charset="0"/>
              </a:rPr>
              <a:t> puzzle. La presenza di protovertebre in questi primitivi cordati dimostrerebbe che le vertebre si sono originate prima del cranio.</a:t>
            </a:r>
          </a:p>
          <a:p>
            <a:pPr eaLnBrk="1" hangingPunct="1">
              <a:spcBef>
                <a:spcPct val="0"/>
              </a:spcBef>
              <a:buFontTx/>
              <a:buNone/>
            </a:pPr>
            <a:endParaRPr lang="it-IT" altLang="it-IT" sz="1800" dirty="0">
              <a:latin typeface="Comic Sans MS" panose="030F0702030302020204" pitchFamily="66" charset="0"/>
            </a:endParaRPr>
          </a:p>
          <a:p>
            <a:pPr eaLnBrk="1" hangingPunct="1">
              <a:spcBef>
                <a:spcPct val="0"/>
              </a:spcBef>
              <a:buFontTx/>
              <a:buNone/>
            </a:pPr>
            <a:r>
              <a:rPr lang="it-IT" altLang="it-IT" sz="1800" dirty="0" err="1">
                <a:latin typeface="Comic Sans MS" panose="030F0702030302020204" pitchFamily="66" charset="0"/>
              </a:rPr>
              <a:t>Axial</a:t>
            </a:r>
            <a:r>
              <a:rPr lang="it-IT" altLang="it-IT" sz="1800" dirty="0">
                <a:latin typeface="Comic Sans MS" panose="030F0702030302020204" pitchFamily="66" charset="0"/>
              </a:rPr>
              <a:t> muscles:</a:t>
            </a:r>
          </a:p>
          <a:p>
            <a:pPr eaLnBrk="1" hangingPunct="1">
              <a:spcBef>
                <a:spcPct val="0"/>
              </a:spcBef>
              <a:buFontTx/>
              <a:buNone/>
            </a:pPr>
            <a:r>
              <a:rPr lang="it-IT" altLang="it-IT" sz="1800" dirty="0" err="1">
                <a:latin typeface="Comic Sans MS" panose="030F0702030302020204" pitchFamily="66" charset="0"/>
              </a:rPr>
              <a:t>Different</a:t>
            </a:r>
            <a:r>
              <a:rPr lang="it-IT" altLang="it-IT" sz="1800" dirty="0">
                <a:latin typeface="Comic Sans MS" panose="030F0702030302020204" pitchFamily="66" charset="0"/>
              </a:rPr>
              <a:t> from V or W </a:t>
            </a:r>
            <a:r>
              <a:rPr lang="it-IT" altLang="it-IT" sz="1800" dirty="0" err="1">
                <a:latin typeface="Comic Sans MS" panose="030F0702030302020204" pitchFamily="66" charset="0"/>
              </a:rPr>
              <a:t>shape</a:t>
            </a:r>
            <a:r>
              <a:rPr lang="it-IT" altLang="it-IT" sz="1800" dirty="0">
                <a:latin typeface="Comic Sans MS" panose="030F0702030302020204" pitchFamily="66" charset="0"/>
              </a:rPr>
              <a:t>, </a:t>
            </a:r>
            <a:r>
              <a:rPr lang="it-IT" altLang="it-IT" sz="1800" dirty="0" err="1">
                <a:latin typeface="Comic Sans MS" panose="030F0702030302020204" pitchFamily="66" charset="0"/>
              </a:rPr>
              <a:t>these</a:t>
            </a:r>
            <a:r>
              <a:rPr lang="it-IT" altLang="it-IT" sz="1800" dirty="0">
                <a:latin typeface="Comic Sans MS" panose="030F0702030302020204" pitchFamily="66" charset="0"/>
              </a:rPr>
              <a:t> </a:t>
            </a:r>
            <a:r>
              <a:rPr lang="it-IT" altLang="it-IT" sz="1800" dirty="0" err="1">
                <a:latin typeface="Comic Sans MS" panose="030F0702030302020204" pitchFamily="66" charset="0"/>
              </a:rPr>
              <a:t>myosepta</a:t>
            </a:r>
            <a:r>
              <a:rPr lang="it-IT" altLang="it-IT" sz="1800" dirty="0">
                <a:latin typeface="Comic Sans MS" panose="030F0702030302020204" pitchFamily="66" charset="0"/>
              </a:rPr>
              <a:t> </a:t>
            </a:r>
            <a:r>
              <a:rPr lang="it-IT" altLang="it-IT" sz="1800" dirty="0" err="1">
                <a:latin typeface="Comic Sans MS" panose="030F0702030302020204" pitchFamily="66" charset="0"/>
              </a:rPr>
              <a:t>however</a:t>
            </a:r>
            <a:r>
              <a:rPr lang="it-IT" altLang="it-IT" sz="1800" dirty="0">
                <a:latin typeface="Comic Sans MS" panose="030F0702030302020204" pitchFamily="66" charset="0"/>
              </a:rPr>
              <a:t> are </a:t>
            </a:r>
            <a:r>
              <a:rPr lang="it-IT" altLang="it-IT" sz="1800" dirty="0" err="1">
                <a:latin typeface="Comic Sans MS" panose="030F0702030302020204" pitchFamily="66" charset="0"/>
              </a:rPr>
              <a:t>simply</a:t>
            </a:r>
            <a:r>
              <a:rPr lang="it-IT" altLang="it-IT" sz="1800" dirty="0">
                <a:latin typeface="Comic Sans MS" panose="030F0702030302020204" pitchFamily="66" charset="0"/>
              </a:rPr>
              <a:t> </a:t>
            </a:r>
            <a:r>
              <a:rPr lang="it-IT" altLang="it-IT" sz="1800" dirty="0" err="1">
                <a:latin typeface="Comic Sans MS" panose="030F0702030302020204" pitchFamily="66" charset="0"/>
              </a:rPr>
              <a:t>straight</a:t>
            </a:r>
            <a:r>
              <a:rPr lang="it-IT" altLang="it-IT" sz="1800" dirty="0">
                <a:latin typeface="Comic Sans MS" panose="030F0702030302020204" pitchFamily="66" charset="0"/>
              </a:rPr>
              <a:t>. </a:t>
            </a:r>
            <a:r>
              <a:rPr lang="it-IT" altLang="it-IT" sz="1800" dirty="0" err="1">
                <a:latin typeface="Comic Sans MS" panose="030F0702030302020204" pitchFamily="66" charset="0"/>
              </a:rPr>
              <a:t>Preservation</a:t>
            </a:r>
            <a:r>
              <a:rPr lang="it-IT" altLang="it-IT" sz="1800" dirty="0">
                <a:latin typeface="Comic Sans MS" panose="030F0702030302020204" pitchFamily="66" charset="0"/>
              </a:rPr>
              <a:t> of muscle </a:t>
            </a:r>
            <a:r>
              <a:rPr lang="it-IT" altLang="it-IT" sz="1800" dirty="0" err="1">
                <a:latin typeface="Comic Sans MS" panose="030F0702030302020204" pitchFamily="66" charset="0"/>
              </a:rPr>
              <a:t>fibers</a:t>
            </a:r>
            <a:r>
              <a:rPr lang="it-IT" altLang="it-IT" sz="1800" dirty="0">
                <a:latin typeface="Comic Sans MS" panose="030F0702030302020204" pitchFamily="66" charset="0"/>
              </a:rPr>
              <a:t> in some </a:t>
            </a:r>
            <a:r>
              <a:rPr lang="it-IT" altLang="it-IT" sz="1800" i="1" dirty="0" err="1">
                <a:latin typeface="Comic Sans MS" panose="030F0702030302020204" pitchFamily="66" charset="0"/>
              </a:rPr>
              <a:t>Haikouella</a:t>
            </a:r>
            <a:r>
              <a:rPr lang="it-IT" altLang="it-IT" sz="1800" i="1" dirty="0">
                <a:latin typeface="Comic Sans MS" panose="030F0702030302020204" pitchFamily="66" charset="0"/>
              </a:rPr>
              <a:t> </a:t>
            </a:r>
            <a:r>
              <a:rPr lang="it-IT" altLang="it-IT" sz="1800" dirty="0">
                <a:latin typeface="Comic Sans MS" panose="030F0702030302020204" pitchFamily="66" charset="0"/>
              </a:rPr>
              <a:t>and </a:t>
            </a:r>
            <a:r>
              <a:rPr lang="it-IT" altLang="it-IT" sz="1800" dirty="0" err="1">
                <a:latin typeface="Comic Sans MS" panose="030F0702030302020204" pitchFamily="66" charset="0"/>
              </a:rPr>
              <a:t>wrinkled</a:t>
            </a:r>
            <a:r>
              <a:rPr lang="it-IT" altLang="it-IT" sz="1800" dirty="0">
                <a:latin typeface="Comic Sans MS" panose="030F0702030302020204" pitchFamily="66" charset="0"/>
              </a:rPr>
              <a:t> </a:t>
            </a:r>
            <a:r>
              <a:rPr lang="it-IT" altLang="it-IT" sz="1800" dirty="0" err="1">
                <a:latin typeface="Comic Sans MS" panose="030F0702030302020204" pitchFamily="66" charset="0"/>
              </a:rPr>
              <a:t>overlying</a:t>
            </a:r>
            <a:r>
              <a:rPr lang="it-IT" altLang="it-IT" sz="1800" dirty="0">
                <a:latin typeface="Comic Sans MS" panose="030F0702030302020204" pitchFamily="66" charset="0"/>
              </a:rPr>
              <a:t> </a:t>
            </a:r>
            <a:r>
              <a:rPr lang="it-IT" altLang="it-IT" sz="1800" dirty="0" err="1">
                <a:latin typeface="Comic Sans MS" panose="030F0702030302020204" pitchFamily="66" charset="0"/>
              </a:rPr>
              <a:t>skin</a:t>
            </a:r>
            <a:r>
              <a:rPr lang="it-IT" altLang="it-IT" sz="1800" dirty="0">
                <a:latin typeface="Comic Sans MS" panose="030F0702030302020204" pitchFamily="66" charset="0"/>
              </a:rPr>
              <a:t> on the </a:t>
            </a:r>
            <a:r>
              <a:rPr lang="it-IT" altLang="it-IT" sz="1800" dirty="0" err="1">
                <a:latin typeface="Comic Sans MS" panose="030F0702030302020204" pitchFamily="66" charset="0"/>
              </a:rPr>
              <a:t>myomeres</a:t>
            </a:r>
            <a:r>
              <a:rPr lang="it-IT" altLang="it-IT" sz="1800" dirty="0">
                <a:latin typeface="Comic Sans MS" panose="030F0702030302020204" pitchFamily="66" charset="0"/>
              </a:rPr>
              <a:t> in some </a:t>
            </a:r>
            <a:r>
              <a:rPr lang="it-IT" altLang="it-IT" sz="1800" i="1" dirty="0" err="1">
                <a:latin typeface="Comic Sans MS" panose="030F0702030302020204" pitchFamily="66" charset="0"/>
              </a:rPr>
              <a:t>Yunnanozoon</a:t>
            </a:r>
            <a:r>
              <a:rPr lang="it-IT" altLang="it-IT" sz="1800" i="1" dirty="0">
                <a:latin typeface="Comic Sans MS" panose="030F0702030302020204" pitchFamily="66" charset="0"/>
              </a:rPr>
              <a:t> </a:t>
            </a:r>
            <a:r>
              <a:rPr lang="it-IT" altLang="it-IT" sz="1800" dirty="0" err="1">
                <a:latin typeface="Comic Sans MS" panose="030F0702030302020204" pitchFamily="66" charset="0"/>
              </a:rPr>
              <a:t>confirm</a:t>
            </a:r>
            <a:r>
              <a:rPr lang="it-IT" altLang="it-IT" sz="1800" dirty="0">
                <a:latin typeface="Comic Sans MS" panose="030F0702030302020204" pitchFamily="66" charset="0"/>
              </a:rPr>
              <a:t> </a:t>
            </a:r>
            <a:r>
              <a:rPr lang="it-IT" altLang="it-IT" sz="1800" dirty="0" err="1">
                <a:latin typeface="Comic Sans MS" panose="030F0702030302020204" pitchFamily="66" charset="0"/>
              </a:rPr>
              <a:t>that</a:t>
            </a:r>
            <a:r>
              <a:rPr lang="it-IT" altLang="it-IT" sz="1800" dirty="0">
                <a:latin typeface="Comic Sans MS" panose="030F0702030302020204" pitchFamily="66" charset="0"/>
              </a:rPr>
              <a:t> </a:t>
            </a:r>
            <a:r>
              <a:rPr lang="it-IT" altLang="it-IT" sz="1800" dirty="0" err="1">
                <a:latin typeface="Comic Sans MS" panose="030F0702030302020204" pitchFamily="66" charset="0"/>
              </a:rPr>
              <a:t>these</a:t>
            </a:r>
            <a:r>
              <a:rPr lang="it-IT" altLang="it-IT" sz="1800" dirty="0">
                <a:latin typeface="Comic Sans MS" panose="030F0702030302020204" pitchFamily="66" charset="0"/>
              </a:rPr>
              <a:t> </a:t>
            </a:r>
            <a:r>
              <a:rPr lang="it-IT" altLang="it-IT" sz="1800" dirty="0" err="1">
                <a:latin typeface="Comic Sans MS" panose="030F0702030302020204" pitchFamily="66" charset="0"/>
              </a:rPr>
              <a:t>segmental</a:t>
            </a:r>
            <a:r>
              <a:rPr lang="it-IT" altLang="it-IT" sz="1800" dirty="0">
                <a:latin typeface="Comic Sans MS" panose="030F0702030302020204" pitchFamily="66" charset="0"/>
              </a:rPr>
              <a:t> </a:t>
            </a:r>
            <a:r>
              <a:rPr lang="it-IT" altLang="it-IT" sz="1800" dirty="0" err="1">
                <a:latin typeface="Comic Sans MS" panose="030F0702030302020204" pitchFamily="66" charset="0"/>
              </a:rPr>
              <a:t>structures</a:t>
            </a:r>
            <a:r>
              <a:rPr lang="it-IT" altLang="it-IT" sz="1800" dirty="0">
                <a:latin typeface="Comic Sans MS" panose="030F0702030302020204" pitchFamily="66" charset="0"/>
              </a:rPr>
              <a:t> are </a:t>
            </a:r>
            <a:r>
              <a:rPr lang="it-IT" altLang="it-IT" sz="1800" dirty="0" err="1">
                <a:latin typeface="Comic Sans MS" panose="030F0702030302020204" pitchFamily="66" charset="0"/>
              </a:rPr>
              <a:t>truly</a:t>
            </a:r>
            <a:r>
              <a:rPr lang="it-IT" altLang="it-IT" sz="1800" dirty="0">
                <a:latin typeface="Comic Sans MS" panose="030F0702030302020204" pitchFamily="66" charset="0"/>
              </a:rPr>
              <a:t> </a:t>
            </a:r>
            <a:r>
              <a:rPr lang="it-IT" altLang="it-IT" sz="1800" dirty="0" err="1">
                <a:latin typeface="Comic Sans MS" panose="030F0702030302020204" pitchFamily="66" charset="0"/>
              </a:rPr>
              <a:t>myomeres</a:t>
            </a:r>
            <a:r>
              <a:rPr lang="it-IT" altLang="it-IT" sz="1800" dirty="0">
                <a:latin typeface="Comic Sans MS" panose="030F0702030302020204" pitchFamily="66" charset="0"/>
              </a:rPr>
              <a:t>.</a:t>
            </a:r>
          </a:p>
          <a:p>
            <a:pPr eaLnBrk="1" hangingPunct="1">
              <a:spcBef>
                <a:spcPct val="0"/>
              </a:spcBef>
              <a:buFontTx/>
              <a:buNone/>
            </a:pPr>
            <a:endParaRPr lang="it-IT" altLang="it-IT" sz="1800" dirty="0">
              <a:latin typeface="Comic Sans MS" panose="030F0702030302020204" pitchFamily="66" charset="0"/>
            </a:endParaRPr>
          </a:p>
        </p:txBody>
      </p:sp>
      <p:pic>
        <p:nvPicPr>
          <p:cNvPr id="119811" name="Picture 5">
            <a:extLst>
              <a:ext uri="{FF2B5EF4-FFF2-40B4-BE49-F238E27FC236}">
                <a16:creationId xmlns:a16="http://schemas.microsoft.com/office/drawing/2014/main" id="{0ECEEB4E-F484-4AE0-8A5A-D36C541B4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01725"/>
            <a:ext cx="63373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4976"/>
    </mc:Choice>
    <mc:Fallback xmlns="">
      <p:transition spd="slow" advTm="17497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2580">
                                            <p:txEl>
                                              <p:pRg st="12" end="12"/>
                                            </p:txEl>
                                          </p:spTgt>
                                        </p:tgtEl>
                                        <p:attrNameLst>
                                          <p:attrName>style.visibility</p:attrName>
                                        </p:attrNameLst>
                                      </p:cBhvr>
                                      <p:to>
                                        <p:strVal val="visible"/>
                                      </p:to>
                                    </p:set>
                                    <p:animEffect transition="in" filter="dissolve">
                                      <p:cBhvr>
                                        <p:cTn id="7" dur="500"/>
                                        <p:tgtEl>
                                          <p:spTgt spid="152580">
                                            <p:txEl>
                                              <p:pRg st="12" end="1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2580">
                                            <p:txEl>
                                              <p:pRg st="13" end="13"/>
                                            </p:txEl>
                                          </p:spTgt>
                                        </p:tgtEl>
                                        <p:attrNameLst>
                                          <p:attrName>style.visibility</p:attrName>
                                        </p:attrNameLst>
                                      </p:cBhvr>
                                      <p:to>
                                        <p:strVal val="visible"/>
                                      </p:to>
                                    </p:set>
                                    <p:animEffect transition="in" filter="dissolve">
                                      <p:cBhvr>
                                        <p:cTn id="10" dur="500"/>
                                        <p:tgtEl>
                                          <p:spTgt spid="152580">
                                            <p:txEl>
                                              <p:pRg st="13" end="1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52580">
                                            <p:txEl>
                                              <p:pRg st="15" end="15"/>
                                            </p:txEl>
                                          </p:spTgt>
                                        </p:tgtEl>
                                        <p:attrNameLst>
                                          <p:attrName>style.visibility</p:attrName>
                                        </p:attrNameLst>
                                      </p:cBhvr>
                                      <p:to>
                                        <p:strVal val="visible"/>
                                      </p:to>
                                    </p:set>
                                    <p:animEffect transition="in" filter="dissolve">
                                      <p:cBhvr>
                                        <p:cTn id="15" dur="500"/>
                                        <p:tgtEl>
                                          <p:spTgt spid="152580">
                                            <p:txEl>
                                              <p:pRg st="15" end="1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2580">
                                            <p:txEl>
                                              <p:pRg st="16" end="16"/>
                                            </p:txEl>
                                          </p:spTgt>
                                        </p:tgtEl>
                                        <p:attrNameLst>
                                          <p:attrName>style.visibility</p:attrName>
                                        </p:attrNameLst>
                                      </p:cBhvr>
                                      <p:to>
                                        <p:strVal val="visible"/>
                                      </p:to>
                                    </p:set>
                                    <p:animEffect transition="in" filter="dissolve">
                                      <p:cBhvr>
                                        <p:cTn id="18" dur="500"/>
                                        <p:tgtEl>
                                          <p:spTgt spid="15258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E10E37D3-09B9-4923-B501-9520347E8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103313"/>
            <a:ext cx="7461250"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7646"/>
    </mc:Choice>
    <mc:Fallback xmlns="">
      <p:transition spd="slow" advTm="37646"/>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5">
            <a:extLst>
              <a:ext uri="{FF2B5EF4-FFF2-40B4-BE49-F238E27FC236}">
                <a16:creationId xmlns:a16="http://schemas.microsoft.com/office/drawing/2014/main" id="{EDCC3037-44AB-4191-8931-C0B2D97C0E7E}"/>
              </a:ext>
            </a:extLst>
          </p:cNvPr>
          <p:cNvSpPr>
            <a:spLocks noChangeArrowheads="1"/>
          </p:cNvSpPr>
          <p:nvPr/>
        </p:nvSpPr>
        <p:spPr bwMode="auto">
          <a:xfrm>
            <a:off x="152400" y="501650"/>
            <a:ext cx="6296025" cy="860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b="1">
                <a:latin typeface="Comic Sans MS" panose="030F0702030302020204" pitchFamily="66" charset="0"/>
              </a:rPr>
              <a:t>Shu, D.G. et al. (2003) A new species of yunnanozoan with</a:t>
            </a:r>
          </a:p>
          <a:p>
            <a:pPr eaLnBrk="1" hangingPunct="1">
              <a:spcBef>
                <a:spcPct val="0"/>
              </a:spcBef>
              <a:buFontTx/>
              <a:buNone/>
            </a:pPr>
            <a:r>
              <a:rPr lang="it-IT" altLang="it-IT" sz="1400" b="1">
                <a:latin typeface="Comic Sans MS" panose="030F0702030302020204" pitchFamily="66" charset="0"/>
              </a:rPr>
              <a:t>implications for deuterostome evolution. Science 299, 1380–1384</a:t>
            </a: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endParaRPr lang="it-IT" altLang="it-IT" sz="1400">
              <a:latin typeface="Comic Sans MS" panose="030F0702030302020204" pitchFamily="66" charset="0"/>
            </a:endParaRPr>
          </a:p>
          <a:p>
            <a:pPr eaLnBrk="1" hangingPunct="1">
              <a:spcBef>
                <a:spcPct val="0"/>
              </a:spcBef>
              <a:buFontTx/>
              <a:buNone/>
            </a:pPr>
            <a:r>
              <a:rPr lang="it-IT" altLang="it-IT" sz="1400">
                <a:latin typeface="Comic Sans MS" panose="030F0702030302020204" pitchFamily="66" charset="0"/>
              </a:rPr>
              <a:t>No evidence was found for the chordate-like structures that have been described in other yunnanozoans. We propose that yunnanozoans are stem-group deuterostomes, allied to the vetulicolians. </a:t>
            </a: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r>
              <a:rPr lang="it-IT" altLang="it-IT" sz="1400" b="1">
                <a:latin typeface="Comic Sans MS" panose="030F0702030302020204" pitchFamily="66" charset="0"/>
              </a:rPr>
              <a:t>Mallatt, J. et al. (2003) Comment on ‘A new species of yunnanozoan</a:t>
            </a:r>
          </a:p>
          <a:p>
            <a:pPr eaLnBrk="1" hangingPunct="1">
              <a:spcBef>
                <a:spcPct val="0"/>
              </a:spcBef>
              <a:buFontTx/>
              <a:buNone/>
            </a:pPr>
            <a:r>
              <a:rPr lang="it-IT" altLang="it-IT" sz="1400" b="1">
                <a:latin typeface="Comic Sans MS" panose="030F0702030302020204" pitchFamily="66" charset="0"/>
              </a:rPr>
              <a:t>with implications for deuterostome evolution’. Science 300, 1372</a:t>
            </a:r>
          </a:p>
          <a:p>
            <a:pPr eaLnBrk="1" hangingPunct="1">
              <a:spcBef>
                <a:spcPct val="0"/>
              </a:spcBef>
              <a:buFontTx/>
              <a:buNone/>
            </a:pPr>
            <a:endParaRPr lang="it-IT" altLang="it-IT" sz="1400" b="1">
              <a:latin typeface="Comic Sans MS" panose="030F0702030302020204" pitchFamily="66" charset="0"/>
            </a:endParaRPr>
          </a:p>
          <a:p>
            <a:pPr eaLnBrk="1" hangingPunct="1">
              <a:spcBef>
                <a:spcPct val="0"/>
              </a:spcBef>
              <a:buFontTx/>
              <a:buNone/>
            </a:pPr>
            <a:r>
              <a:rPr lang="it-IT" altLang="it-IT" sz="1400" b="1">
                <a:latin typeface="Comic Sans MS" panose="030F0702030302020204" pitchFamily="66" charset="0"/>
              </a:rPr>
              <a:t>Shu, D.G. and Conway-Morris, S. (2003) Response to comment on ‘A</a:t>
            </a:r>
          </a:p>
          <a:p>
            <a:pPr eaLnBrk="1" hangingPunct="1">
              <a:spcBef>
                <a:spcPct val="0"/>
              </a:spcBef>
              <a:buFontTx/>
              <a:buNone/>
            </a:pPr>
            <a:r>
              <a:rPr lang="it-IT" altLang="it-IT" sz="1400" b="1">
                <a:latin typeface="Comic Sans MS" panose="030F0702030302020204" pitchFamily="66" charset="0"/>
              </a:rPr>
              <a:t>new species of yunnanozoan with implications for deuterostome</a:t>
            </a:r>
          </a:p>
          <a:p>
            <a:pPr eaLnBrk="1" hangingPunct="1">
              <a:spcBef>
                <a:spcPct val="0"/>
              </a:spcBef>
              <a:buFontTx/>
              <a:buNone/>
            </a:pPr>
            <a:r>
              <a:rPr lang="it-IT" altLang="it-IT" sz="1400" b="1">
                <a:latin typeface="Comic Sans MS" panose="030F0702030302020204" pitchFamily="66" charset="0"/>
              </a:rPr>
              <a:t>evolution’. Science 300, 1372</a:t>
            </a:r>
          </a:p>
        </p:txBody>
      </p:sp>
      <p:pic>
        <p:nvPicPr>
          <p:cNvPr id="121859" name="Picture 6">
            <a:extLst>
              <a:ext uri="{FF2B5EF4-FFF2-40B4-BE49-F238E27FC236}">
                <a16:creationId xmlns:a16="http://schemas.microsoft.com/office/drawing/2014/main" id="{1D8F03A2-494F-456C-8138-D21D8BFD8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36625"/>
            <a:ext cx="4953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6">
            <a:extLst>
              <a:ext uri="{FF2B5EF4-FFF2-40B4-BE49-F238E27FC236}">
                <a16:creationId xmlns:a16="http://schemas.microsoft.com/office/drawing/2014/main" id="{8C4AAF54-6645-4AC7-A57C-E93A0C3F1726}"/>
              </a:ext>
            </a:extLst>
          </p:cNvPr>
          <p:cNvSpPr>
            <a:spLocks noChangeArrowheads="1"/>
          </p:cNvSpPr>
          <p:nvPr/>
        </p:nvSpPr>
        <p:spPr bwMode="auto">
          <a:xfrm>
            <a:off x="5118100" y="3903663"/>
            <a:ext cx="1739900" cy="20510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omic Sans MS" panose="030F0702030302020204" pitchFamily="66" charset="0"/>
              </a:rPr>
              <a:t>“the body segments extend far dorsal to the notochord, and therefore cannot be myomeres”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638"/>
    </mc:Choice>
    <mc:Fallback xmlns="">
      <p:transition spd="slow" advTm="1106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0533">
                                            <p:txEl>
                                              <p:pRg st="30" end="30"/>
                                            </p:txEl>
                                          </p:spTgt>
                                        </p:tgtEl>
                                        <p:attrNameLst>
                                          <p:attrName>style.visibility</p:attrName>
                                        </p:attrNameLst>
                                      </p:cBhvr>
                                      <p:to>
                                        <p:strVal val="visible"/>
                                      </p:to>
                                    </p:set>
                                    <p:animEffect transition="in" filter="dissolve">
                                      <p:cBhvr>
                                        <p:cTn id="7" dur="500"/>
                                        <p:tgtEl>
                                          <p:spTgt spid="150533">
                                            <p:txEl>
                                              <p:pRg st="30" end="3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0533">
                                            <p:txEl>
                                              <p:pRg st="32" end="32"/>
                                            </p:txEl>
                                          </p:spTgt>
                                        </p:tgtEl>
                                        <p:attrNameLst>
                                          <p:attrName>style.visibility</p:attrName>
                                        </p:attrNameLst>
                                      </p:cBhvr>
                                      <p:to>
                                        <p:strVal val="visible"/>
                                      </p:to>
                                    </p:set>
                                    <p:animEffect transition="in" filter="dissolve">
                                      <p:cBhvr>
                                        <p:cTn id="12" dur="500"/>
                                        <p:tgtEl>
                                          <p:spTgt spid="150533">
                                            <p:txEl>
                                              <p:pRg st="32" end="3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50533">
                                            <p:txEl>
                                              <p:pRg st="33" end="33"/>
                                            </p:txEl>
                                          </p:spTgt>
                                        </p:tgtEl>
                                        <p:attrNameLst>
                                          <p:attrName>style.visibility</p:attrName>
                                        </p:attrNameLst>
                                      </p:cBhvr>
                                      <p:to>
                                        <p:strVal val="visible"/>
                                      </p:to>
                                    </p:set>
                                    <p:animEffect transition="in" filter="dissolve">
                                      <p:cBhvr>
                                        <p:cTn id="15" dur="500"/>
                                        <p:tgtEl>
                                          <p:spTgt spid="150533">
                                            <p:txEl>
                                              <p:pRg st="33" end="3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50533">
                                            <p:txEl>
                                              <p:pRg st="35" end="35"/>
                                            </p:txEl>
                                          </p:spTgt>
                                        </p:tgtEl>
                                        <p:attrNameLst>
                                          <p:attrName>style.visibility</p:attrName>
                                        </p:attrNameLst>
                                      </p:cBhvr>
                                      <p:to>
                                        <p:strVal val="visible"/>
                                      </p:to>
                                    </p:set>
                                    <p:animEffect transition="in" filter="dissolve">
                                      <p:cBhvr>
                                        <p:cTn id="20" dur="500"/>
                                        <p:tgtEl>
                                          <p:spTgt spid="150533">
                                            <p:txEl>
                                              <p:pRg st="35" end="3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50533">
                                            <p:txEl>
                                              <p:pRg st="36" end="36"/>
                                            </p:txEl>
                                          </p:spTgt>
                                        </p:tgtEl>
                                        <p:attrNameLst>
                                          <p:attrName>style.visibility</p:attrName>
                                        </p:attrNameLst>
                                      </p:cBhvr>
                                      <p:to>
                                        <p:strVal val="visible"/>
                                      </p:to>
                                    </p:set>
                                    <p:animEffect transition="in" filter="dissolve">
                                      <p:cBhvr>
                                        <p:cTn id="23" dur="500"/>
                                        <p:tgtEl>
                                          <p:spTgt spid="150533">
                                            <p:txEl>
                                              <p:pRg st="36" end="3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50533">
                                            <p:txEl>
                                              <p:pRg st="37" end="37"/>
                                            </p:txEl>
                                          </p:spTgt>
                                        </p:tgtEl>
                                        <p:attrNameLst>
                                          <p:attrName>style.visibility</p:attrName>
                                        </p:attrNameLst>
                                      </p:cBhvr>
                                      <p:to>
                                        <p:strVal val="visible"/>
                                      </p:to>
                                    </p:set>
                                    <p:animEffect transition="in" filter="dissolve">
                                      <p:cBhvr>
                                        <p:cTn id="26" dur="500"/>
                                        <p:tgtEl>
                                          <p:spTgt spid="150533">
                                            <p:txEl>
                                              <p:pRg st="37" end="3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a:extLst>
              <a:ext uri="{FF2B5EF4-FFF2-40B4-BE49-F238E27FC236}">
                <a16:creationId xmlns:a16="http://schemas.microsoft.com/office/drawing/2014/main" id="{D3E6AE04-AF1A-4D08-95C6-A44B6F094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301625"/>
            <a:ext cx="4595813" cy="637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5">
            <a:extLst>
              <a:ext uri="{FF2B5EF4-FFF2-40B4-BE49-F238E27FC236}">
                <a16:creationId xmlns:a16="http://schemas.microsoft.com/office/drawing/2014/main" id="{313ECDAD-AD9A-42EB-A18C-FAD977FC1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5400"/>
            <a:ext cx="6858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4212"/>
    </mc:Choice>
    <mc:Fallback xmlns="">
      <p:transition spd="slow" advTm="1421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8.6"/>
</p:tagLst>
</file>

<file path=ppt/tags/tag10.xml><?xml version="1.0" encoding="utf-8"?>
<p:tagLst xmlns:a="http://schemas.openxmlformats.org/drawingml/2006/main" xmlns:r="http://schemas.openxmlformats.org/officeDocument/2006/relationships" xmlns:p="http://schemas.openxmlformats.org/presentationml/2006/main">
  <p:tag name="TIMING" val="|52.9"/>
</p:tagLst>
</file>

<file path=ppt/tags/tag11.xml><?xml version="1.0" encoding="utf-8"?>
<p:tagLst xmlns:a="http://schemas.openxmlformats.org/drawingml/2006/main" xmlns:r="http://schemas.openxmlformats.org/officeDocument/2006/relationships" xmlns:p="http://schemas.openxmlformats.org/presentationml/2006/main">
  <p:tag name="TIMING" val="|19.9"/>
</p:tagLst>
</file>

<file path=ppt/tags/tag12.xml><?xml version="1.0" encoding="utf-8"?>
<p:tagLst xmlns:a="http://schemas.openxmlformats.org/drawingml/2006/main" xmlns:r="http://schemas.openxmlformats.org/officeDocument/2006/relationships" xmlns:p="http://schemas.openxmlformats.org/presentationml/2006/main">
  <p:tag name="TIMING" val="|63.2"/>
</p:tagLst>
</file>

<file path=ppt/tags/tag13.xml><?xml version="1.0" encoding="utf-8"?>
<p:tagLst xmlns:a="http://schemas.openxmlformats.org/drawingml/2006/main" xmlns:r="http://schemas.openxmlformats.org/officeDocument/2006/relationships" xmlns:p="http://schemas.openxmlformats.org/presentationml/2006/main">
  <p:tag name="TIMING" val="|31.3"/>
</p:tagLst>
</file>

<file path=ppt/tags/tag14.xml><?xml version="1.0" encoding="utf-8"?>
<p:tagLst xmlns:a="http://schemas.openxmlformats.org/drawingml/2006/main" xmlns:r="http://schemas.openxmlformats.org/officeDocument/2006/relationships" xmlns:p="http://schemas.openxmlformats.org/presentationml/2006/main">
  <p:tag name="TIMING" val="|100.4"/>
</p:tagLst>
</file>

<file path=ppt/tags/tag15.xml><?xml version="1.0" encoding="utf-8"?>
<p:tagLst xmlns:a="http://schemas.openxmlformats.org/drawingml/2006/main" xmlns:r="http://schemas.openxmlformats.org/officeDocument/2006/relationships" xmlns:p="http://schemas.openxmlformats.org/presentationml/2006/main">
  <p:tag name="TIMING" val="|117.5|12.3|30.3|83.1|7.4|22.1"/>
</p:tagLst>
</file>

<file path=ppt/tags/tag16.xml><?xml version="1.0" encoding="utf-8"?>
<p:tagLst xmlns:a="http://schemas.openxmlformats.org/drawingml/2006/main" xmlns:r="http://schemas.openxmlformats.org/officeDocument/2006/relationships" xmlns:p="http://schemas.openxmlformats.org/presentationml/2006/main">
  <p:tag name="TIMING" val="|69.5"/>
</p:tagLst>
</file>

<file path=ppt/tags/tag17.xml><?xml version="1.0" encoding="utf-8"?>
<p:tagLst xmlns:a="http://schemas.openxmlformats.org/drawingml/2006/main" xmlns:r="http://schemas.openxmlformats.org/officeDocument/2006/relationships" xmlns:p="http://schemas.openxmlformats.org/presentationml/2006/main">
  <p:tag name="TIMING" val="|67.1"/>
</p:tagLst>
</file>

<file path=ppt/tags/tag18.xml><?xml version="1.0" encoding="utf-8"?>
<p:tagLst xmlns:a="http://schemas.openxmlformats.org/drawingml/2006/main" xmlns:r="http://schemas.openxmlformats.org/officeDocument/2006/relationships" xmlns:p="http://schemas.openxmlformats.org/presentationml/2006/main">
  <p:tag name="TIMING" val="|54.7|1.8"/>
</p:tagLst>
</file>

<file path=ppt/tags/tag19.xml><?xml version="1.0" encoding="utf-8"?>
<p:tagLst xmlns:a="http://schemas.openxmlformats.org/drawingml/2006/main" xmlns:r="http://schemas.openxmlformats.org/officeDocument/2006/relationships" xmlns:p="http://schemas.openxmlformats.org/presentationml/2006/main">
  <p:tag name="TIMING" val="|35.8|10.3|16.9|5.6|8.6|8.4"/>
</p:tagLst>
</file>

<file path=ppt/tags/tag2.xml><?xml version="1.0" encoding="utf-8"?>
<p:tagLst xmlns:a="http://schemas.openxmlformats.org/drawingml/2006/main" xmlns:r="http://schemas.openxmlformats.org/officeDocument/2006/relationships" xmlns:p="http://schemas.openxmlformats.org/presentationml/2006/main">
  <p:tag name="TIMING" val="|17|251.9|29.3|34.8"/>
</p:tagLst>
</file>

<file path=ppt/tags/tag20.xml><?xml version="1.0" encoding="utf-8"?>
<p:tagLst xmlns:a="http://schemas.openxmlformats.org/drawingml/2006/main" xmlns:r="http://schemas.openxmlformats.org/officeDocument/2006/relationships" xmlns:p="http://schemas.openxmlformats.org/presentationml/2006/main">
  <p:tag name="TIMING" val="|12.9|2.2|15.5|24.7|11.5|8.1|6.2|12.5|5.7|10.4"/>
</p:tagLst>
</file>

<file path=ppt/tags/tag21.xml><?xml version="1.0" encoding="utf-8"?>
<p:tagLst xmlns:a="http://schemas.openxmlformats.org/drawingml/2006/main" xmlns:r="http://schemas.openxmlformats.org/officeDocument/2006/relationships" xmlns:p="http://schemas.openxmlformats.org/presentationml/2006/main">
  <p:tag name="TIMING" val="|18.2|30.6|12.3|12.2|9.2|20.5"/>
</p:tagLst>
</file>

<file path=ppt/tags/tag22.xml><?xml version="1.0" encoding="utf-8"?>
<p:tagLst xmlns:a="http://schemas.openxmlformats.org/drawingml/2006/main" xmlns:r="http://schemas.openxmlformats.org/officeDocument/2006/relationships" xmlns:p="http://schemas.openxmlformats.org/presentationml/2006/main">
  <p:tag name="TIMING" val="|6.7|36.7|124.1"/>
</p:tagLst>
</file>

<file path=ppt/tags/tag23.xml><?xml version="1.0" encoding="utf-8"?>
<p:tagLst xmlns:a="http://schemas.openxmlformats.org/drawingml/2006/main" xmlns:r="http://schemas.openxmlformats.org/officeDocument/2006/relationships" xmlns:p="http://schemas.openxmlformats.org/presentationml/2006/main">
  <p:tag name="TIMING" val="|40.4|36.7|11.4"/>
</p:tagLst>
</file>

<file path=ppt/tags/tag3.xml><?xml version="1.0" encoding="utf-8"?>
<p:tagLst xmlns:a="http://schemas.openxmlformats.org/drawingml/2006/main" xmlns:r="http://schemas.openxmlformats.org/officeDocument/2006/relationships" xmlns:p="http://schemas.openxmlformats.org/presentationml/2006/main">
  <p:tag name="TIMING" val="|91.6"/>
</p:tagLst>
</file>

<file path=ppt/tags/tag4.xml><?xml version="1.0" encoding="utf-8"?>
<p:tagLst xmlns:a="http://schemas.openxmlformats.org/drawingml/2006/main" xmlns:r="http://schemas.openxmlformats.org/officeDocument/2006/relationships" xmlns:p="http://schemas.openxmlformats.org/presentationml/2006/main">
  <p:tag name="TIMING" val="|69|35.9"/>
</p:tagLst>
</file>

<file path=ppt/tags/tag5.xml><?xml version="1.0" encoding="utf-8"?>
<p:tagLst xmlns:a="http://schemas.openxmlformats.org/drawingml/2006/main" xmlns:r="http://schemas.openxmlformats.org/officeDocument/2006/relationships" xmlns:p="http://schemas.openxmlformats.org/presentationml/2006/main">
  <p:tag name="TIMING" val="|117.6"/>
</p:tagLst>
</file>

<file path=ppt/tags/tag6.xml><?xml version="1.0" encoding="utf-8"?>
<p:tagLst xmlns:a="http://schemas.openxmlformats.org/drawingml/2006/main" xmlns:r="http://schemas.openxmlformats.org/officeDocument/2006/relationships" xmlns:p="http://schemas.openxmlformats.org/presentationml/2006/main">
  <p:tag name="TIMING" val="|161.3"/>
</p:tagLst>
</file>

<file path=ppt/tags/tag7.xml><?xml version="1.0" encoding="utf-8"?>
<p:tagLst xmlns:a="http://schemas.openxmlformats.org/drawingml/2006/main" xmlns:r="http://schemas.openxmlformats.org/officeDocument/2006/relationships" xmlns:p="http://schemas.openxmlformats.org/presentationml/2006/main">
  <p:tag name="TIMING" val="|39"/>
</p:tagLst>
</file>

<file path=ppt/tags/tag8.xml><?xml version="1.0" encoding="utf-8"?>
<p:tagLst xmlns:a="http://schemas.openxmlformats.org/drawingml/2006/main" xmlns:r="http://schemas.openxmlformats.org/officeDocument/2006/relationships" xmlns:p="http://schemas.openxmlformats.org/presentationml/2006/main">
  <p:tag name="TIMING" val="|126.8"/>
</p:tagLst>
</file>

<file path=ppt/tags/tag9.xml><?xml version="1.0" encoding="utf-8"?>
<p:tagLst xmlns:a="http://schemas.openxmlformats.org/drawingml/2006/main" xmlns:r="http://schemas.openxmlformats.org/officeDocument/2006/relationships" xmlns:p="http://schemas.openxmlformats.org/presentationml/2006/main">
  <p:tag name="TIMING" val="|19.3|36.7"/>
</p:tagLst>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5874</TotalTime>
  <Words>3370</Words>
  <Application>Microsoft Office PowerPoint</Application>
  <PresentationFormat>Presentazione su schermo (4:3)</PresentationFormat>
  <Paragraphs>420</Paragraphs>
  <Slides>95</Slides>
  <Notes>17</Notes>
  <HiddenSlides>0</HiddenSlides>
  <MMClips>1</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2</vt:i4>
      </vt:variant>
      <vt:variant>
        <vt:lpstr>Titoli diapositive</vt:lpstr>
      </vt:variant>
      <vt:variant>
        <vt:i4>95</vt:i4>
      </vt:variant>
    </vt:vector>
  </HeadingPairs>
  <TitlesOfParts>
    <vt:vector size="102" baseType="lpstr">
      <vt:lpstr>Arial</vt:lpstr>
      <vt:lpstr>Arial Black</vt:lpstr>
      <vt:lpstr>Comic Sans MS</vt:lpstr>
      <vt:lpstr>Times New Roman</vt:lpstr>
      <vt:lpstr>Struttura predefinita</vt:lpstr>
      <vt:lpstr>Image</vt:lpstr>
      <vt:lpstr>Immagine bitmap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 BAU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Marco Corti</dc:creator>
  <cp:lastModifiedBy>riccardo castiglia</cp:lastModifiedBy>
  <cp:revision>243</cp:revision>
  <dcterms:created xsi:type="dcterms:W3CDTF">2005-05-02T09:50:17Z</dcterms:created>
  <dcterms:modified xsi:type="dcterms:W3CDTF">2021-03-15T09:55:52Z</dcterms:modified>
</cp:coreProperties>
</file>