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ppt/ink/inkAction4.xml" ContentType="application/vnd.ms-office.inkAction+xml"/>
  <Override PartName="/ppt/media/image14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1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9" r:id="rId35"/>
    <p:sldId id="300" r:id="rId36"/>
    <p:sldId id="301" r:id="rId37"/>
    <p:sldId id="302" r:id="rId38"/>
    <p:sldId id="298" r:id="rId39"/>
    <p:sldId id="312" r:id="rId40"/>
    <p:sldId id="334" r:id="rId41"/>
    <p:sldId id="335" r:id="rId42"/>
    <p:sldId id="336" r:id="rId43"/>
    <p:sldId id="340" r:id="rId44"/>
    <p:sldId id="342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3" r:id="rId53"/>
    <p:sldId id="354" r:id="rId54"/>
    <p:sldId id="355" r:id="rId55"/>
    <p:sldId id="356" r:id="rId56"/>
    <p:sldId id="358" r:id="rId57"/>
    <p:sldId id="359" r:id="rId58"/>
    <p:sldId id="360" r:id="rId59"/>
    <p:sldId id="361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6-08T13:07:58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20444">
    <iact:property name="dataType"/>
    <iact:actionData xml:id="d0">
      <inkml:trace xmlns:inkml="http://www.w3.org/2003/InkML" xml:id="stk0" contextRef="#ctx0" brushRef="#br0">10598 3581 0,'70'0'64,"-1"0"-48,70-35 0,70 35 1,-1 0-1,70 0 1,0-35 0,35 1-1,-105 34 1,1 0 0,-70 0-1,34 0 1,1 0-1,139 0 2,-244 0-3,175-35 2,-105 35-1,0 0 1,0 0-1,34 0 1,71 0 0,-71 0-1,-34 0 1,0 0 0,-34 0 0,34 0-1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6-08T13:26:48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36410">
    <iact:property name="dataType"/>
    <iact:actionData xml:id="d0">
      <inkml:trace xmlns:inkml="http://www.w3.org/2003/InkML" xml:id="stk0" contextRef="#ctx0" brushRef="#br0">14177 7961 0,'35'0'56,"0"-35"-23,-1 35-18,36 0 1,-35 0-5,69 0 5,0 0 1,35 0 0,-35 0-1,35 0 1,0 0 0,-34 0 0,-1 0-2,0 0 2,0 0-1,0 0 1,1 0-1,34 0 1,-35 0 0,35 0-1,-35 0 1,0 0 0,35 0-1,-34 0 1,-36-34 0,-34 34-15,34 0 13,36 0 1,-1 0 0,0 0 1,0 0 0,1 0 0,-1 0-1,-35 0 1,1 0 0,-1 0-1,1 0 1,-1 0 0,-34 0-16,35 0 15,-36 0 0,1 0 1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6-08T14:05:52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4682">
    <iact:property name="dataType"/>
    <iact:actionData xml:id="d0">
      <inkml:trace xmlns:inkml="http://www.w3.org/2003/InkML" xml:id="stk0" contextRef="#ctx0" brushRef="#br0">14003 5006 0,'0'-35'10,"0"1"4,0-1-6,-34 35 5,34-35 6,-35 35 10,35-35-12,-35 35 0,0 0 8,1 0-16,34-34 8,-35 34 0,0 0-1,0 0 5,1 0 7,-1 0-9,0 0-1,0 0 21,35 34-7,0 1 10,0 0-36,0 0 6,0 34 5,0-34 0,0 35-1,0-36 1,0 1 15,0 0-15,0 0-1,0-1 1,0 1-16,35-35 16,0 35 14,0-35 31,-1 0-38,1 0-17,0 0 18,0-35-9,-1 35-14,1-35 14,35 35 1,-70-34 84,0-1-93,0 0 14,0 0-12,0 1 14,34-1 55</inkml:trace>
    </iact:actionData>
  </iact:action>
  <iact:action type="add" startTime="16099">
    <iact:property name="dataType"/>
    <iact:actionData xml:id="d1">
      <inkml:trace xmlns:inkml="http://www.w3.org/2003/InkML" xml:id="stk1" contextRef="#ctx0" brushRef="#br0">14351 4589 0,'-35'0'80,"0"0"-41,1 0-23,-1 0 8,35 35-8,-35-35-8,35 35 16,-35-35-8,1 34-8,34 1 5,-70 0 4,35 0 0,35-1-2,-34-34 2,34 35-1,0 0 3,0 0 3,34-35-11,1 34 5,-35 1 1,35-35 0,0 35 0,-1 0-1,1-35 2,0 0 6,0 0-1,-1 0-6,36 35-1,-35-35 1,34 0 0,-34 0 0,0 0-16,-1 0 15,-34-35 1,35 0 0,-35 0 0,35 0 0,-35 1-3,0-1 3,0 0 1,0 0-1,0 1 0,0-1-1,0 0 5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6-08T14:05:52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5707">
    <iact:property name="dataType"/>
    <iact:actionData xml:id="d0">
      <inkml:trace xmlns:inkml="http://www.w3.org/2003/InkML" xml:id="stk0" contextRef="#ctx0" brushRef="#br0">17131 8691 0,'-35'35'79,"0"-35"-70,35 69-1,0-34 0,-35 35 8,1-36 0,34 1 1,-35 35 0,0-36-1,0 1 1,35 0 0,-34 35-1,34-1 1,-35-34 0,35 0-1,0-1 2,0 1-3,0 0 1,0 34 0,0-34 1,0 0 0,0 0 0,0-1-1,0 1 1,0 0 2,0 0-1,0-1 94,35 1-105,-35 0 4,34 35 7,-34-1-2,35-34 1,-35 0 2,0-1-3,35-34-1,-35 35 2,35 35 0,-35-36-1,0 36 0,34-35 1,1-1 0,-35 1 0,0 0 2,0 0-2,0 0-3,0-1 2,0 1 2,0 0-2,35-35-1,-35 69 2,0-34 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EF73-2DAF-489B-B519-FBA8F7957B46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7FAF-D433-4327-8B7A-F0B4944594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12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EF73-2DAF-489B-B519-FBA8F7957B46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7FAF-D433-4327-8B7A-F0B4944594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72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EF73-2DAF-489B-B519-FBA8F7957B46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7FAF-D433-4327-8B7A-F0B4944594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0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EF73-2DAF-489B-B519-FBA8F7957B46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7FAF-D433-4327-8B7A-F0B4944594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80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EF73-2DAF-489B-B519-FBA8F7957B46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7FAF-D433-4327-8B7A-F0B4944594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EF73-2DAF-489B-B519-FBA8F7957B46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7FAF-D433-4327-8B7A-F0B4944594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43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EF73-2DAF-489B-B519-FBA8F7957B46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7FAF-D433-4327-8B7A-F0B4944594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92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EF73-2DAF-489B-B519-FBA8F7957B46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7FAF-D433-4327-8B7A-F0B4944594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41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EF73-2DAF-489B-B519-FBA8F7957B46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7FAF-D433-4327-8B7A-F0B4944594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3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EF73-2DAF-489B-B519-FBA8F7957B46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7FAF-D433-4327-8B7A-F0B4944594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38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EF73-2DAF-489B-B519-FBA8F7957B46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E7FAF-D433-4327-8B7A-F0B4944594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11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EF73-2DAF-489B-B519-FBA8F7957B46}" type="datetimeFigureOut">
              <a:rPr lang="it-IT" smtClean="0"/>
              <a:t>11/06/2021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E7FAF-D433-4327-8B7A-F0B4944594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97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microsoft.com/office/2011/relationships/inkAction" Target="../ink/inkAction3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1/relationships/inkAction" Target="../ink/inkAction4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apics.com/gallery/Mammalia/Sirenia/Dugongidae/dugong-search.html" TargetMode="Externa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g"/><Relationship Id="rId3" Type="http://schemas.openxmlformats.org/officeDocument/2006/relationships/image" Target="../media/image97.png"/><Relationship Id="rId7" Type="http://schemas.openxmlformats.org/officeDocument/2006/relationships/image" Target="../media/image101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g"/><Relationship Id="rId5" Type="http://schemas.openxmlformats.org/officeDocument/2006/relationships/image" Target="../media/image99.jpg"/><Relationship Id="rId4" Type="http://schemas.openxmlformats.org/officeDocument/2006/relationships/image" Target="../media/image98.jpg"/><Relationship Id="rId9" Type="http://schemas.openxmlformats.org/officeDocument/2006/relationships/image" Target="../media/image103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g"/><Relationship Id="rId3" Type="http://schemas.openxmlformats.org/officeDocument/2006/relationships/image" Target="../media/image104.png"/><Relationship Id="rId7" Type="http://schemas.openxmlformats.org/officeDocument/2006/relationships/image" Target="../media/image108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g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g"/><Relationship Id="rId3" Type="http://schemas.openxmlformats.org/officeDocument/2006/relationships/image" Target="../media/image110.png"/><Relationship Id="rId7" Type="http://schemas.openxmlformats.org/officeDocument/2006/relationships/image" Target="../media/image113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112.jpg"/><Relationship Id="rId10" Type="http://schemas.openxmlformats.org/officeDocument/2006/relationships/image" Target="../media/image116.jpg"/><Relationship Id="rId4" Type="http://schemas.openxmlformats.org/officeDocument/2006/relationships/image" Target="../media/image111.jpg"/><Relationship Id="rId9" Type="http://schemas.openxmlformats.org/officeDocument/2006/relationships/image" Target="../media/image11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6.jp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11/relationships/inkAction" Target="../ink/inkAction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E50762-8423-46BF-A7C2-9AEA1C859780}"/>
              </a:ext>
            </a:extLst>
          </p:cNvPr>
          <p:cNvSpPr txBox="1"/>
          <p:nvPr/>
        </p:nvSpPr>
        <p:spPr>
          <a:xfrm>
            <a:off x="2205487" y="1159013"/>
            <a:ext cx="446147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500" dirty="0">
                <a:solidFill>
                  <a:schemeClr val="bg1"/>
                </a:solidFill>
              </a:rPr>
              <a:t>EUTERI</a:t>
            </a:r>
          </a:p>
        </p:txBody>
      </p:sp>
    </p:spTree>
    <p:extLst>
      <p:ext uri="{BB962C8B-B14F-4D97-AF65-F5344CB8AC3E}">
        <p14:creationId xmlns:p14="http://schemas.microsoft.com/office/powerpoint/2010/main" val="18202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03"/>
    </mc:Choice>
    <mc:Fallback xmlns="">
      <p:transition spd="slow" advTm="368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5390980-2DE5-4D2A-B768-1D66740C4877}"/>
              </a:ext>
            </a:extLst>
          </p:cNvPr>
          <p:cNvSpPr/>
          <p:nvPr/>
        </p:nvSpPr>
        <p:spPr>
          <a:xfrm>
            <a:off x="1860251" y="1374371"/>
            <a:ext cx="4938113" cy="4218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8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13"/>
    </mc:Choice>
    <mc:Fallback xmlns="">
      <p:transition spd="slow" advTm="3541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B231EFE-553B-445F-B210-A8BEA13FA082}"/>
              </a:ext>
            </a:extLst>
          </p:cNvPr>
          <p:cNvGrpSpPr/>
          <p:nvPr/>
        </p:nvGrpSpPr>
        <p:grpSpPr>
          <a:xfrm>
            <a:off x="25400" y="-503582"/>
            <a:ext cx="9118600" cy="6845300"/>
            <a:chOff x="0" y="0"/>
            <a:chExt cx="9118600" cy="68453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727DB36-3416-4FB5-A437-99E2BEEB8223}"/>
                </a:ext>
              </a:extLst>
            </p:cNvPr>
            <p:cNvSpPr/>
            <p:nvPr/>
          </p:nvSpPr>
          <p:spPr>
            <a:xfrm>
              <a:off x="94876" y="1262125"/>
              <a:ext cx="3745229" cy="5114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CADAAA5-A79A-481A-9D88-C0E64E851341}"/>
                </a:ext>
              </a:extLst>
            </p:cNvPr>
            <p:cNvSpPr/>
            <p:nvPr/>
          </p:nvSpPr>
          <p:spPr>
            <a:xfrm>
              <a:off x="384436" y="2056892"/>
              <a:ext cx="3455670" cy="2872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D5CC3CB6-9558-4E15-A5CD-40AEE46895A2}"/>
              </a:ext>
            </a:extLst>
          </p:cNvPr>
          <p:cNvSpPr txBox="1"/>
          <p:nvPr/>
        </p:nvSpPr>
        <p:spPr>
          <a:xfrm>
            <a:off x="4951603" y="582775"/>
            <a:ext cx="2731770" cy="107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215" marR="5080" indent="-184150">
              <a:spcBef>
                <a:spcPts val="9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Superclasse Eutheria  Ordem Insectivora  7 famílias, 553</a:t>
            </a:r>
            <a:r>
              <a:rPr sz="2300" spc="-15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spp.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6" name="object 7">
            <a:extLst>
              <a:ext uri="{FF2B5EF4-FFF2-40B4-BE49-F238E27FC236}">
                <a16:creationId xmlns:a16="http://schemas.microsoft.com/office/drawing/2014/main" id="{FDFD473B-D365-4451-868A-C016440289B7}"/>
              </a:ext>
            </a:extLst>
          </p:cNvPr>
          <p:cNvGrpSpPr/>
          <p:nvPr/>
        </p:nvGrpSpPr>
        <p:grpSpPr>
          <a:xfrm>
            <a:off x="4008768" y="1839060"/>
            <a:ext cx="5039995" cy="4232910"/>
            <a:chOff x="3983367" y="2342642"/>
            <a:chExt cx="5039995" cy="4232910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612AB68B-23B3-4AFA-B988-AA3C7D1A6052}"/>
                </a:ext>
              </a:extLst>
            </p:cNvPr>
            <p:cNvSpPr/>
            <p:nvPr/>
          </p:nvSpPr>
          <p:spPr>
            <a:xfrm>
              <a:off x="3983367" y="4862576"/>
              <a:ext cx="2592323" cy="16367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9EF561AD-1F86-43D3-AE54-E988E996F66D}"/>
                </a:ext>
              </a:extLst>
            </p:cNvPr>
            <p:cNvSpPr/>
            <p:nvPr/>
          </p:nvSpPr>
          <p:spPr>
            <a:xfrm>
              <a:off x="6646557" y="4790947"/>
              <a:ext cx="2376677" cy="17846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C81FFB6E-8BED-45DF-B7C8-E1B08EDA3D31}"/>
                </a:ext>
              </a:extLst>
            </p:cNvPr>
            <p:cNvSpPr/>
            <p:nvPr/>
          </p:nvSpPr>
          <p:spPr>
            <a:xfrm>
              <a:off x="5233809" y="2342642"/>
              <a:ext cx="2278379" cy="23637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1">
            <a:extLst>
              <a:ext uri="{FF2B5EF4-FFF2-40B4-BE49-F238E27FC236}">
                <a16:creationId xmlns:a16="http://schemas.microsoft.com/office/drawing/2014/main" id="{59927A65-1525-4C9E-8DF7-7E3D4347D483}"/>
              </a:ext>
            </a:extLst>
          </p:cNvPr>
          <p:cNvSpPr txBox="1"/>
          <p:nvPr/>
        </p:nvSpPr>
        <p:spPr>
          <a:xfrm>
            <a:off x="6824599" y="3966818"/>
            <a:ext cx="6445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Erinaceus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6930DDFD-ECE7-4C24-AB97-1FCE5A200C7B}"/>
              </a:ext>
            </a:extLst>
          </p:cNvPr>
          <p:cNvSpPr txBox="1"/>
          <p:nvPr/>
        </p:nvSpPr>
        <p:spPr>
          <a:xfrm>
            <a:off x="4951603" y="6160167"/>
            <a:ext cx="6610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Crocidura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3F179312-2E08-45CB-B88F-B15ED011A913}"/>
              </a:ext>
            </a:extLst>
          </p:cNvPr>
          <p:cNvSpPr txBox="1"/>
          <p:nvPr/>
        </p:nvSpPr>
        <p:spPr>
          <a:xfrm>
            <a:off x="7256653" y="6231796"/>
            <a:ext cx="8502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5" dirty="0">
                <a:solidFill>
                  <a:srgbClr val="F8F8F8"/>
                </a:solidFill>
                <a:latin typeface="Times New Roman"/>
                <a:cs typeface="Times New Roman"/>
              </a:rPr>
              <a:t>Hemi</a:t>
            </a: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cent</a:t>
            </a:r>
            <a:r>
              <a:rPr sz="1200" i="1" spc="5" dirty="0">
                <a:solidFill>
                  <a:srgbClr val="F8F8F8"/>
                </a:solidFill>
                <a:latin typeface="Times New Roman"/>
                <a:cs typeface="Times New Roman"/>
              </a:rPr>
              <a:t>e</a:t>
            </a: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t</a:t>
            </a:r>
            <a:r>
              <a:rPr sz="1200" i="1" spc="5" dirty="0">
                <a:solidFill>
                  <a:srgbClr val="F8F8F8"/>
                </a:solidFill>
                <a:latin typeface="Times New Roman"/>
                <a:cs typeface="Times New Roman"/>
              </a:rPr>
              <a:t>e</a:t>
            </a:r>
            <a:r>
              <a:rPr sz="1200" i="1" spc="-5" dirty="0">
                <a:solidFill>
                  <a:srgbClr val="F8F8F8"/>
                </a:solidFill>
                <a:latin typeface="Times New Roman"/>
                <a:cs typeface="Times New Roman"/>
              </a:rPr>
              <a:t>s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60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73"/>
    </mc:Choice>
    <mc:Fallback xmlns="">
      <p:transition spd="slow" advTm="10277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365F927-D607-4B47-A8BE-996D390F26A6}"/>
              </a:ext>
            </a:extLst>
          </p:cNvPr>
          <p:cNvGrpSpPr/>
          <p:nvPr/>
        </p:nvGrpSpPr>
        <p:grpSpPr>
          <a:xfrm>
            <a:off x="-28850" y="-326571"/>
            <a:ext cx="9118600" cy="6845300"/>
            <a:chOff x="0" y="0"/>
            <a:chExt cx="9118600" cy="68453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1632CA07-1DAD-44DA-BF2F-C47D0725BD16}"/>
                </a:ext>
              </a:extLst>
            </p:cNvPr>
            <p:cNvSpPr/>
            <p:nvPr/>
          </p:nvSpPr>
          <p:spPr>
            <a:xfrm>
              <a:off x="166503" y="1262125"/>
              <a:ext cx="3745229" cy="5114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A7043CE-E1CC-4761-BA1F-40E75FC0B318}"/>
                </a:ext>
              </a:extLst>
            </p:cNvPr>
            <p:cNvSpPr/>
            <p:nvPr/>
          </p:nvSpPr>
          <p:spPr>
            <a:xfrm>
              <a:off x="456063" y="2277872"/>
              <a:ext cx="3166872" cy="2827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9FD94DAC-7A63-4B9F-ABC6-1587F1932FD1}"/>
              </a:ext>
            </a:extLst>
          </p:cNvPr>
          <p:cNvSpPr txBox="1"/>
          <p:nvPr/>
        </p:nvSpPr>
        <p:spPr>
          <a:xfrm>
            <a:off x="4729116" y="646624"/>
            <a:ext cx="3137535" cy="107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215" marR="439420" indent="-184150">
              <a:spcBef>
                <a:spcPts val="9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Superclasse Eutheria  Ordem Rodentia</a:t>
            </a:r>
            <a:endParaRPr sz="2300">
              <a:latin typeface="Tahoma"/>
              <a:cs typeface="Tahoma"/>
            </a:endParaRPr>
          </a:p>
          <a:p>
            <a:pPr marL="196215"/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33 famílias, 2.277</a:t>
            </a:r>
            <a:r>
              <a:rPr sz="2300" spc="5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spp.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8002E879-FA5A-4B2B-9A7C-DE01E2C29EE5}"/>
              </a:ext>
            </a:extLst>
          </p:cNvPr>
          <p:cNvSpPr txBox="1"/>
          <p:nvPr/>
        </p:nvSpPr>
        <p:spPr>
          <a:xfrm>
            <a:off x="5552837" y="3730438"/>
            <a:ext cx="7467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Rhipidomys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DBC8FC2-87C2-4CF1-9DB3-4428E27650A1}"/>
              </a:ext>
            </a:extLst>
          </p:cNvPr>
          <p:cNvSpPr txBox="1"/>
          <p:nvPr/>
        </p:nvSpPr>
        <p:spPr>
          <a:xfrm>
            <a:off x="8042291" y="3657287"/>
            <a:ext cx="737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5" dirty="0">
                <a:solidFill>
                  <a:srgbClr val="F8F8F8"/>
                </a:solidFill>
                <a:latin typeface="Times New Roman"/>
                <a:cs typeface="Times New Roman"/>
              </a:rPr>
              <a:t>Dasyprocta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D373FB7E-4665-4A38-BF2E-43A0EB7B6D82}"/>
              </a:ext>
            </a:extLst>
          </p:cNvPr>
          <p:cNvSpPr txBox="1"/>
          <p:nvPr/>
        </p:nvSpPr>
        <p:spPr>
          <a:xfrm>
            <a:off x="5881258" y="5828987"/>
            <a:ext cx="551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5" dirty="0">
                <a:solidFill>
                  <a:srgbClr val="F8F8F8"/>
                </a:solidFill>
                <a:latin typeface="Times New Roman"/>
                <a:cs typeface="Times New Roman"/>
              </a:rPr>
              <a:t>Clyomys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10">
            <a:extLst>
              <a:ext uri="{FF2B5EF4-FFF2-40B4-BE49-F238E27FC236}">
                <a16:creationId xmlns:a16="http://schemas.microsoft.com/office/drawing/2014/main" id="{067A805A-4C0A-4A69-8DA3-19CA9C873AF2}"/>
              </a:ext>
            </a:extLst>
          </p:cNvPr>
          <p:cNvGrpSpPr/>
          <p:nvPr/>
        </p:nvGrpSpPr>
        <p:grpSpPr>
          <a:xfrm>
            <a:off x="4001925" y="2136844"/>
            <a:ext cx="4838700" cy="3724275"/>
            <a:chOff x="4199013" y="2576576"/>
            <a:chExt cx="4838700" cy="3724275"/>
          </a:xfrm>
        </p:grpSpPr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8F367EE9-BF4D-4B50-ADC9-714A1EE0A53B}"/>
                </a:ext>
              </a:extLst>
            </p:cNvPr>
            <p:cNvSpPr/>
            <p:nvPr/>
          </p:nvSpPr>
          <p:spPr>
            <a:xfrm>
              <a:off x="6697611" y="2594102"/>
              <a:ext cx="2340102" cy="15491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C5578E99-AB7D-481C-8C6C-B0D04F09802C}"/>
                </a:ext>
              </a:extLst>
            </p:cNvPr>
            <p:cNvSpPr/>
            <p:nvPr/>
          </p:nvSpPr>
          <p:spPr>
            <a:xfrm>
              <a:off x="4272165" y="2576576"/>
              <a:ext cx="2231898" cy="16383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398F62CE-B033-44B7-AA36-61745655B643}"/>
                </a:ext>
              </a:extLst>
            </p:cNvPr>
            <p:cNvSpPr/>
            <p:nvPr/>
          </p:nvSpPr>
          <p:spPr>
            <a:xfrm>
              <a:off x="4199013" y="4671314"/>
              <a:ext cx="2451684" cy="16291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4">
            <a:extLst>
              <a:ext uri="{FF2B5EF4-FFF2-40B4-BE49-F238E27FC236}">
                <a16:creationId xmlns:a16="http://schemas.microsoft.com/office/drawing/2014/main" id="{4DCF41A3-6DC1-420A-B735-F0BF382B29ED}"/>
              </a:ext>
            </a:extLst>
          </p:cNvPr>
          <p:cNvSpPr txBox="1"/>
          <p:nvPr/>
        </p:nvSpPr>
        <p:spPr>
          <a:xfrm>
            <a:off x="8139066" y="5852608"/>
            <a:ext cx="6623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Dolichotis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754F4D2F-DAF7-4E69-8F80-0537FCBEB396}"/>
              </a:ext>
            </a:extLst>
          </p:cNvPr>
          <p:cNvSpPr/>
          <p:nvPr/>
        </p:nvSpPr>
        <p:spPr>
          <a:xfrm>
            <a:off x="6557673" y="4239963"/>
            <a:ext cx="2363838" cy="1655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1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31"/>
    </mc:Choice>
    <mc:Fallback xmlns="">
      <p:transition spd="slow" advTm="6283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A8DFB8EE-C885-47A0-949B-3D160B88D903}"/>
              </a:ext>
            </a:extLst>
          </p:cNvPr>
          <p:cNvSpPr/>
          <p:nvPr/>
        </p:nvSpPr>
        <p:spPr>
          <a:xfrm>
            <a:off x="1650318" y="944499"/>
            <a:ext cx="6624828" cy="4969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9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32"/>
    </mc:Choice>
    <mc:Fallback xmlns="">
      <p:transition spd="slow" advTm="1124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0883C0C1-C677-48F0-A502-74584A9D05B9}"/>
              </a:ext>
            </a:extLst>
          </p:cNvPr>
          <p:cNvGrpSpPr/>
          <p:nvPr/>
        </p:nvGrpSpPr>
        <p:grpSpPr>
          <a:xfrm>
            <a:off x="2046" y="0"/>
            <a:ext cx="9144000" cy="6858000"/>
            <a:chOff x="774839" y="348995"/>
            <a:chExt cx="9144000" cy="68580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1A3981A9-8BF8-4FA2-AA36-63103E16408B}"/>
                </a:ext>
              </a:extLst>
            </p:cNvPr>
            <p:cNvSpPr/>
            <p:nvPr/>
          </p:nvSpPr>
          <p:spPr>
            <a:xfrm>
              <a:off x="774839" y="348995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4718E94-E10F-447A-91DB-AD2A1802AA66}"/>
                </a:ext>
              </a:extLst>
            </p:cNvPr>
            <p:cNvSpPr/>
            <p:nvPr/>
          </p:nvSpPr>
          <p:spPr>
            <a:xfrm>
              <a:off x="953903" y="1546098"/>
              <a:ext cx="3745229" cy="51145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BCB9EF6-2348-4E90-AE40-336F76BCDB2E}"/>
                </a:ext>
              </a:extLst>
            </p:cNvPr>
            <p:cNvSpPr/>
            <p:nvPr/>
          </p:nvSpPr>
          <p:spPr>
            <a:xfrm>
              <a:off x="1243463" y="3707892"/>
              <a:ext cx="3240023" cy="2887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438691C-B00B-4EF9-89DC-27E19ECF2186}"/>
              </a:ext>
            </a:extLst>
          </p:cNvPr>
          <p:cNvSpPr txBox="1"/>
          <p:nvPr/>
        </p:nvSpPr>
        <p:spPr>
          <a:xfrm>
            <a:off x="1644708" y="219711"/>
            <a:ext cx="75145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200" spc="-5" dirty="0">
                <a:solidFill>
                  <a:srgbClr val="F8F8F8"/>
                </a:solidFill>
                <a:latin typeface="Tahoma"/>
                <a:cs typeface="Tahoma"/>
              </a:rPr>
              <a:t>Filogenia baseada em dados</a:t>
            </a:r>
            <a:r>
              <a:rPr sz="3200" spc="65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3200" spc="-5" dirty="0">
                <a:solidFill>
                  <a:srgbClr val="F8F8F8"/>
                </a:solidFill>
                <a:latin typeface="Tahoma"/>
                <a:cs typeface="Tahoma"/>
              </a:rPr>
              <a:t>morfológicos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5EB279A-D672-43A3-A21B-8C310533A678}"/>
              </a:ext>
            </a:extLst>
          </p:cNvPr>
          <p:cNvSpPr txBox="1"/>
          <p:nvPr/>
        </p:nvSpPr>
        <p:spPr>
          <a:xfrm>
            <a:off x="5716837" y="1092962"/>
            <a:ext cx="2709545" cy="107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215" marR="5080" indent="-184150" algn="just">
              <a:spcBef>
                <a:spcPts val="9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Superclasse Eutheria  Ordem Dermoptera  1 família, 2</a:t>
            </a:r>
            <a:r>
              <a:rPr sz="2300" spc="5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spp.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89FA242-F974-49DA-9C1B-8CC9DEFBB101}"/>
              </a:ext>
            </a:extLst>
          </p:cNvPr>
          <p:cNvSpPr txBox="1"/>
          <p:nvPr/>
        </p:nvSpPr>
        <p:spPr>
          <a:xfrm>
            <a:off x="8110331" y="5969059"/>
            <a:ext cx="8909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Cynocepha</a:t>
            </a:r>
            <a:r>
              <a:rPr sz="1200" i="1" spc="5" dirty="0">
                <a:solidFill>
                  <a:srgbClr val="F8F8F8"/>
                </a:solidFill>
                <a:latin typeface="Times New Roman"/>
                <a:cs typeface="Times New Roman"/>
              </a:rPr>
              <a:t>l</a:t>
            </a:r>
            <a:r>
              <a:rPr sz="1200" i="1" spc="-5" dirty="0">
                <a:solidFill>
                  <a:srgbClr val="F8F8F8"/>
                </a:solidFill>
                <a:latin typeface="Times New Roman"/>
                <a:cs typeface="Times New Roman"/>
              </a:rPr>
              <a:t>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2A9771B-8EEB-4320-A058-C8D30E8886E2}"/>
              </a:ext>
            </a:extLst>
          </p:cNvPr>
          <p:cNvSpPr txBox="1"/>
          <p:nvPr/>
        </p:nvSpPr>
        <p:spPr>
          <a:xfrm>
            <a:off x="5670406" y="5983538"/>
            <a:ext cx="7797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5" dirty="0">
                <a:solidFill>
                  <a:srgbClr val="F8F8F8"/>
                </a:solidFill>
                <a:latin typeface="Times New Roman"/>
                <a:cs typeface="Times New Roman"/>
              </a:rPr>
              <a:t>Galeopterus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024717CC-886D-43FF-A183-298D150D60C5}"/>
              </a:ext>
            </a:extLst>
          </p:cNvPr>
          <p:cNvGrpSpPr/>
          <p:nvPr/>
        </p:nvGrpSpPr>
        <p:grpSpPr>
          <a:xfrm>
            <a:off x="4582790" y="2846893"/>
            <a:ext cx="4436110" cy="3095625"/>
            <a:chOff x="5275211" y="3201924"/>
            <a:chExt cx="4436110" cy="309562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98F21A8A-F635-410D-86CF-C8C2E97F9CE6}"/>
                </a:ext>
              </a:extLst>
            </p:cNvPr>
            <p:cNvSpPr/>
            <p:nvPr/>
          </p:nvSpPr>
          <p:spPr>
            <a:xfrm>
              <a:off x="5275211" y="3502913"/>
              <a:ext cx="1874989" cy="27942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9938D97F-67E3-4A0C-8485-B4501D914430}"/>
                </a:ext>
              </a:extLst>
            </p:cNvPr>
            <p:cNvSpPr/>
            <p:nvPr/>
          </p:nvSpPr>
          <p:spPr>
            <a:xfrm>
              <a:off x="7433957" y="3201924"/>
              <a:ext cx="2276855" cy="30784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25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05"/>
    </mc:Choice>
    <mc:Fallback xmlns="">
      <p:transition spd="slow" advTm="3350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1E455142-53A2-47DF-9F61-8DB0124A65C5}"/>
              </a:ext>
            </a:extLst>
          </p:cNvPr>
          <p:cNvSpPr/>
          <p:nvPr/>
        </p:nvSpPr>
        <p:spPr>
          <a:xfrm>
            <a:off x="587668" y="327096"/>
            <a:ext cx="8119010" cy="604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0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98"/>
    </mc:Choice>
    <mc:Fallback xmlns="">
      <p:transition spd="slow" advTm="8719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C9FD8A8-5342-48F3-B774-1110BAF16AFA}"/>
              </a:ext>
            </a:extLst>
          </p:cNvPr>
          <p:cNvGrpSpPr/>
          <p:nvPr/>
        </p:nvGrpSpPr>
        <p:grpSpPr>
          <a:xfrm>
            <a:off x="0" y="-228600"/>
            <a:ext cx="9118600" cy="6845300"/>
            <a:chOff x="0" y="0"/>
            <a:chExt cx="9118600" cy="68453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BB8CB1ED-69BC-4175-A9D8-DD7CCA079D94}"/>
                </a:ext>
              </a:extLst>
            </p:cNvPr>
            <p:cNvSpPr/>
            <p:nvPr/>
          </p:nvSpPr>
          <p:spPr>
            <a:xfrm>
              <a:off x="166503" y="1190497"/>
              <a:ext cx="3745229" cy="5114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82E6531-47C5-4C71-9E93-2EDA244707B9}"/>
                </a:ext>
              </a:extLst>
            </p:cNvPr>
            <p:cNvSpPr/>
            <p:nvPr/>
          </p:nvSpPr>
          <p:spPr>
            <a:xfrm>
              <a:off x="456063" y="3641852"/>
              <a:ext cx="3240023" cy="2872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D3927976-BA65-444C-ADA3-5BF6795C0149}"/>
              </a:ext>
            </a:extLst>
          </p:cNvPr>
          <p:cNvSpPr txBox="1"/>
          <p:nvPr/>
        </p:nvSpPr>
        <p:spPr>
          <a:xfrm>
            <a:off x="4926204" y="857757"/>
            <a:ext cx="3137535" cy="107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215" marR="439420" indent="-184150">
              <a:spcBef>
                <a:spcPts val="9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Superclasse Eutheria  Ordem Chiroptera</a:t>
            </a:r>
            <a:endParaRPr sz="2300">
              <a:latin typeface="Tahoma"/>
              <a:cs typeface="Tahoma"/>
            </a:endParaRPr>
          </a:p>
          <a:p>
            <a:pPr marL="196215"/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18 famílias, 1.116</a:t>
            </a:r>
            <a:r>
              <a:rPr sz="2300" spc="5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spp.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BD468F73-84BA-401C-AFB6-E3ED1B3A2285}"/>
              </a:ext>
            </a:extLst>
          </p:cNvPr>
          <p:cNvSpPr txBox="1"/>
          <p:nvPr/>
        </p:nvSpPr>
        <p:spPr>
          <a:xfrm>
            <a:off x="5378831" y="4013200"/>
            <a:ext cx="5429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Artibeus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80F2174-619A-4ECF-9878-884008EC6F39}"/>
              </a:ext>
            </a:extLst>
          </p:cNvPr>
          <p:cNvSpPr txBox="1"/>
          <p:nvPr/>
        </p:nvSpPr>
        <p:spPr>
          <a:xfrm>
            <a:off x="8094598" y="3716020"/>
            <a:ext cx="7289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Pygoderma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57E029DA-9768-43FE-B72D-79B9E3C16246}"/>
              </a:ext>
            </a:extLst>
          </p:cNvPr>
          <p:cNvSpPr txBox="1"/>
          <p:nvPr/>
        </p:nvSpPr>
        <p:spPr>
          <a:xfrm>
            <a:off x="5608954" y="6259576"/>
            <a:ext cx="8426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Balion</a:t>
            </a:r>
            <a:r>
              <a:rPr sz="1200" i="1" spc="5" dirty="0">
                <a:solidFill>
                  <a:srgbClr val="F8F8F8"/>
                </a:solidFill>
                <a:latin typeface="Times New Roman"/>
                <a:cs typeface="Times New Roman"/>
              </a:rPr>
              <a:t>y</a:t>
            </a: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cter</a:t>
            </a:r>
            <a:r>
              <a:rPr sz="1200" i="1" spc="5" dirty="0">
                <a:solidFill>
                  <a:srgbClr val="F8F8F8"/>
                </a:solidFill>
                <a:latin typeface="Times New Roman"/>
                <a:cs typeface="Times New Roman"/>
              </a:rPr>
              <a:t>i</a:t>
            </a:r>
            <a:r>
              <a:rPr sz="1200" i="1" spc="-5" dirty="0">
                <a:solidFill>
                  <a:srgbClr val="F8F8F8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2E07F2B9-94C5-4D1B-8E6F-B76CF2626A86}"/>
              </a:ext>
            </a:extLst>
          </p:cNvPr>
          <p:cNvSpPr txBox="1"/>
          <p:nvPr/>
        </p:nvSpPr>
        <p:spPr>
          <a:xfrm>
            <a:off x="7716647" y="6264147"/>
            <a:ext cx="577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P</a:t>
            </a:r>
            <a:r>
              <a:rPr sz="1200" i="1" spc="5" dirty="0">
                <a:solidFill>
                  <a:srgbClr val="F8F8F8"/>
                </a:solidFill>
                <a:latin typeface="Times New Roman"/>
                <a:cs typeface="Times New Roman"/>
              </a:rPr>
              <a:t>t</a:t>
            </a:r>
            <a:r>
              <a:rPr sz="1200" i="1" spc="-5" dirty="0">
                <a:solidFill>
                  <a:srgbClr val="F8F8F8"/>
                </a:solidFill>
                <a:latin typeface="Times New Roman"/>
                <a:cs typeface="Times New Roman"/>
              </a:rPr>
              <a:t>eropus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0" name="object 11">
            <a:extLst>
              <a:ext uri="{FF2B5EF4-FFF2-40B4-BE49-F238E27FC236}">
                <a16:creationId xmlns:a16="http://schemas.microsoft.com/office/drawing/2014/main" id="{511154A1-24B7-4031-A90D-1C6DB601683E}"/>
              </a:ext>
            </a:extLst>
          </p:cNvPr>
          <p:cNvGrpSpPr/>
          <p:nvPr/>
        </p:nvGrpSpPr>
        <p:grpSpPr>
          <a:xfrm>
            <a:off x="5064646" y="2335022"/>
            <a:ext cx="3815715" cy="3983354"/>
            <a:chOff x="5064645" y="2563622"/>
            <a:chExt cx="3815715" cy="3983354"/>
          </a:xfrm>
        </p:grpSpPr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E81FB67C-7840-42F1-A6CC-0EFFEFEE3311}"/>
                </a:ext>
              </a:extLst>
            </p:cNvPr>
            <p:cNvSpPr/>
            <p:nvPr/>
          </p:nvSpPr>
          <p:spPr>
            <a:xfrm>
              <a:off x="6143637" y="2563622"/>
              <a:ext cx="2736329" cy="13967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3844C7DE-4698-4EC4-9AAF-2A2DA3149D1C}"/>
                </a:ext>
              </a:extLst>
            </p:cNvPr>
            <p:cNvSpPr/>
            <p:nvPr/>
          </p:nvSpPr>
          <p:spPr>
            <a:xfrm>
              <a:off x="6783717" y="4458716"/>
              <a:ext cx="1495044" cy="20878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790CFC4E-1802-436D-8CC7-DDF580AF0DE9}"/>
                </a:ext>
              </a:extLst>
            </p:cNvPr>
            <p:cNvSpPr/>
            <p:nvPr/>
          </p:nvSpPr>
          <p:spPr>
            <a:xfrm>
              <a:off x="5064645" y="4591304"/>
              <a:ext cx="1380997" cy="19491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5">
            <a:extLst>
              <a:ext uri="{FF2B5EF4-FFF2-40B4-BE49-F238E27FC236}">
                <a16:creationId xmlns:a16="http://schemas.microsoft.com/office/drawing/2014/main" id="{750055AE-08C4-4E07-AB5D-45C533BDBA34}"/>
              </a:ext>
            </a:extLst>
          </p:cNvPr>
          <p:cNvSpPr/>
          <p:nvPr/>
        </p:nvSpPr>
        <p:spPr>
          <a:xfrm>
            <a:off x="4320934" y="2047749"/>
            <a:ext cx="1654301" cy="2016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6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72"/>
    </mc:Choice>
    <mc:Fallback xmlns="">
      <p:transition spd="slow" advTm="7277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>
            <a:extLst>
              <a:ext uri="{FF2B5EF4-FFF2-40B4-BE49-F238E27FC236}">
                <a16:creationId xmlns:a16="http://schemas.microsoft.com/office/drawing/2014/main" id="{CAAC1868-96D9-4542-831D-8ED5D780092F}"/>
              </a:ext>
            </a:extLst>
          </p:cNvPr>
          <p:cNvGrpSpPr/>
          <p:nvPr/>
        </p:nvGrpSpPr>
        <p:grpSpPr>
          <a:xfrm>
            <a:off x="911813" y="627062"/>
            <a:ext cx="2857500" cy="5603875"/>
            <a:chOff x="382911" y="542797"/>
            <a:chExt cx="2857500" cy="5603875"/>
          </a:xfrm>
        </p:grpSpPr>
        <p:sp>
          <p:nvSpPr>
            <p:cNvPr id="3" name="object 10">
              <a:extLst>
                <a:ext uri="{FF2B5EF4-FFF2-40B4-BE49-F238E27FC236}">
                  <a16:creationId xmlns:a16="http://schemas.microsoft.com/office/drawing/2014/main" id="{1E370FEB-C273-4272-B9B4-7AC86335F617}"/>
                </a:ext>
              </a:extLst>
            </p:cNvPr>
            <p:cNvSpPr/>
            <p:nvPr/>
          </p:nvSpPr>
          <p:spPr>
            <a:xfrm>
              <a:off x="382911" y="542797"/>
              <a:ext cx="2857500" cy="1871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1A083ADB-8353-41F0-878D-DE99BE4C15DC}"/>
                </a:ext>
              </a:extLst>
            </p:cNvPr>
            <p:cNvSpPr/>
            <p:nvPr/>
          </p:nvSpPr>
          <p:spPr>
            <a:xfrm>
              <a:off x="456063" y="2414269"/>
              <a:ext cx="2324100" cy="3732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12">
            <a:extLst>
              <a:ext uri="{FF2B5EF4-FFF2-40B4-BE49-F238E27FC236}">
                <a16:creationId xmlns:a16="http://schemas.microsoft.com/office/drawing/2014/main" id="{CF4D9A7C-20FA-40BE-82F9-CF9D588C5AAD}"/>
              </a:ext>
            </a:extLst>
          </p:cNvPr>
          <p:cNvSpPr txBox="1"/>
          <p:nvPr/>
        </p:nvSpPr>
        <p:spPr>
          <a:xfrm>
            <a:off x="3499037" y="5681472"/>
            <a:ext cx="3303904" cy="4616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670"/>
              </a:lnSpc>
              <a:spcBef>
                <a:spcPts val="240"/>
              </a:spcBef>
            </a:pPr>
            <a:r>
              <a:rPr sz="1450" i="1" spc="-30" dirty="0">
                <a:solidFill>
                  <a:srgbClr val="F8F8F8"/>
                </a:solidFill>
                <a:latin typeface="Comic Sans MS"/>
                <a:cs typeface="Comic Sans MS"/>
              </a:rPr>
              <a:t>Icaronycteris </a:t>
            </a:r>
            <a:r>
              <a:rPr sz="1450" i="1" spc="-25" dirty="0">
                <a:solidFill>
                  <a:srgbClr val="F8F8F8"/>
                </a:solidFill>
                <a:latin typeface="Comic Sans MS"/>
                <a:cs typeface="Comic Sans MS"/>
              </a:rPr>
              <a:t>index</a:t>
            </a:r>
            <a:r>
              <a:rPr sz="1400" spc="-25" dirty="0">
                <a:solidFill>
                  <a:srgbClr val="F8F8F8"/>
                </a:solidFill>
                <a:latin typeface="Comic Sans MS"/>
                <a:cs typeface="Comic Sans MS"/>
              </a:rPr>
              <a:t>, </a:t>
            </a:r>
            <a:r>
              <a:rPr sz="1400" spc="-5" dirty="0">
                <a:solidFill>
                  <a:srgbClr val="F8F8F8"/>
                </a:solidFill>
                <a:latin typeface="Comic Sans MS"/>
                <a:cs typeface="Comic Sans MS"/>
              </a:rPr>
              <a:t>il primo chirottero  conosciuto (primo Eocene –</a:t>
            </a:r>
            <a:r>
              <a:rPr sz="1400" spc="-10" dirty="0">
                <a:solidFill>
                  <a:srgbClr val="F8F8F8"/>
                </a:solidFill>
                <a:latin typeface="Comic Sans MS"/>
                <a:cs typeface="Comic Sans MS"/>
              </a:rPr>
              <a:t> 50Ma)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F3464CA9-0E14-4AD8-BAE6-4E8EF4EDC7D8}"/>
              </a:ext>
            </a:extLst>
          </p:cNvPr>
          <p:cNvSpPr/>
          <p:nvPr/>
        </p:nvSpPr>
        <p:spPr>
          <a:xfrm>
            <a:off x="3864569" y="627063"/>
            <a:ext cx="4378452" cy="2692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2A626F6B-4920-49AC-8236-69371F13A9C5}"/>
              </a:ext>
            </a:extLst>
          </p:cNvPr>
          <p:cNvSpPr txBox="1"/>
          <p:nvPr/>
        </p:nvSpPr>
        <p:spPr>
          <a:xfrm>
            <a:off x="3944059" y="3531297"/>
            <a:ext cx="286512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400" spc="-5" dirty="0">
                <a:solidFill>
                  <a:srgbClr val="F8F8F8"/>
                </a:solidFill>
                <a:latin typeface="Comic Sans MS"/>
                <a:cs typeface="Comic Sans MS"/>
              </a:rPr>
              <a:t>In generale, presentano </a:t>
            </a:r>
            <a:r>
              <a:rPr sz="1400" spc="-10" dirty="0">
                <a:solidFill>
                  <a:srgbClr val="F8F8F8"/>
                </a:solidFill>
                <a:latin typeface="Comic Sans MS"/>
                <a:cs typeface="Comic Sans MS"/>
              </a:rPr>
              <a:t>dentatura  </a:t>
            </a:r>
            <a:r>
              <a:rPr sz="1400" spc="-5" dirty="0">
                <a:solidFill>
                  <a:srgbClr val="F8F8F8"/>
                </a:solidFill>
                <a:latin typeface="Comic Sans MS"/>
                <a:cs typeface="Comic Sans MS"/>
              </a:rPr>
              <a:t>insettivora</a:t>
            </a:r>
            <a:endParaRPr sz="140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6563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57"/>
    </mc:Choice>
    <mc:Fallback xmlns="">
      <p:transition spd="slow" advTm="8565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115040C1-5A6E-4094-A378-E84096F3D41E}"/>
              </a:ext>
            </a:extLst>
          </p:cNvPr>
          <p:cNvSpPr/>
          <p:nvPr/>
        </p:nvSpPr>
        <p:spPr>
          <a:xfrm>
            <a:off x="4952875" y="2121027"/>
            <a:ext cx="3873246" cy="2615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4471E5E1-D2F1-487F-B24B-6C1A0EA9625A}"/>
              </a:ext>
            </a:extLst>
          </p:cNvPr>
          <p:cNvSpPr/>
          <p:nvPr/>
        </p:nvSpPr>
        <p:spPr>
          <a:xfrm>
            <a:off x="704720" y="1832229"/>
            <a:ext cx="3305555" cy="2615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61A0A64F-3C3D-4634-997F-4C2F14B4A5B1}"/>
              </a:ext>
            </a:extLst>
          </p:cNvPr>
          <p:cNvSpPr txBox="1"/>
          <p:nvPr/>
        </p:nvSpPr>
        <p:spPr>
          <a:xfrm>
            <a:off x="5968863" y="1784476"/>
            <a:ext cx="18986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Arto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anteriore</a:t>
            </a:r>
            <a:r>
              <a:rPr sz="1600" spc="-65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(ala)</a:t>
            </a:r>
            <a:endParaRPr sz="160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65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90"/>
    </mc:Choice>
    <mc:Fallback xmlns="">
      <p:transition spd="slow" advTm="5839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2F9A5D0F-4830-4774-A115-F73717A174A5}"/>
              </a:ext>
            </a:extLst>
          </p:cNvPr>
          <p:cNvSpPr/>
          <p:nvPr/>
        </p:nvSpPr>
        <p:spPr>
          <a:xfrm>
            <a:off x="1327785" y="1249299"/>
            <a:ext cx="6488429" cy="4359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C6D301DD-1233-4BB9-8F5A-25262B09ED28}"/>
              </a:ext>
            </a:extLst>
          </p:cNvPr>
          <p:cNvSpPr txBox="1"/>
          <p:nvPr/>
        </p:nvSpPr>
        <p:spPr>
          <a:xfrm>
            <a:off x="3182735" y="1815720"/>
            <a:ext cx="89661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10" dirty="0">
                <a:latin typeface="Comic Sans MS"/>
                <a:cs typeface="Comic Sans MS"/>
              </a:rPr>
              <a:t>propatagio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C42185BB-F7C3-470E-8425-C418F72475CE}"/>
              </a:ext>
            </a:extLst>
          </p:cNvPr>
          <p:cNvSpPr txBox="1"/>
          <p:nvPr/>
        </p:nvSpPr>
        <p:spPr>
          <a:xfrm>
            <a:off x="6335064" y="1253431"/>
            <a:ext cx="117792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400" spc="-5" dirty="0">
                <a:latin typeface="Comic Sans MS"/>
                <a:cs typeface="Comic Sans MS"/>
              </a:rPr>
              <a:t>dattilopatagio  minor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7AF37946-0FD8-4BFF-9086-D44AAEC94733}"/>
              </a:ext>
            </a:extLst>
          </p:cNvPr>
          <p:cNvSpPr txBox="1"/>
          <p:nvPr/>
        </p:nvSpPr>
        <p:spPr>
          <a:xfrm>
            <a:off x="3974234" y="2629591"/>
            <a:ext cx="3943350" cy="1340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78125" marR="5080">
              <a:spcBef>
                <a:spcPts val="95"/>
              </a:spcBef>
            </a:pPr>
            <a:r>
              <a:rPr sz="1400" spc="-5" dirty="0">
                <a:latin typeface="Comic Sans MS"/>
                <a:cs typeface="Comic Sans MS"/>
              </a:rPr>
              <a:t>dattilopatagio  longus</a:t>
            </a:r>
            <a:endParaRPr sz="1400">
              <a:latin typeface="Comic Sans MS"/>
              <a:cs typeface="Comic Sans MS"/>
            </a:endParaRPr>
          </a:p>
          <a:p>
            <a:pPr marL="1489075" marR="1293495">
              <a:spcBef>
                <a:spcPts val="65"/>
              </a:spcBef>
            </a:pPr>
            <a:r>
              <a:rPr sz="1400" spc="-5" dirty="0">
                <a:latin typeface="Comic Sans MS"/>
                <a:cs typeface="Comic Sans MS"/>
              </a:rPr>
              <a:t>dattilopatagio  latus</a:t>
            </a:r>
            <a:endParaRPr sz="1400">
              <a:latin typeface="Comic Sans MS"/>
              <a:cs typeface="Comic Sans MS"/>
            </a:endParaRPr>
          </a:p>
          <a:p>
            <a:pPr>
              <a:spcBef>
                <a:spcPts val="10"/>
              </a:spcBef>
            </a:pPr>
            <a:endParaRPr sz="1350">
              <a:latin typeface="Comic Sans MS"/>
              <a:cs typeface="Comic Sans MS"/>
            </a:endParaRPr>
          </a:p>
          <a:p>
            <a:pPr marL="12700"/>
            <a:r>
              <a:rPr sz="1400" spc="-5" dirty="0">
                <a:latin typeface="Comic Sans MS"/>
                <a:cs typeface="Comic Sans MS"/>
              </a:rPr>
              <a:t>plagiopatagio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8B5CB202-1FB0-4C66-A10D-7D392D905DBA}"/>
              </a:ext>
            </a:extLst>
          </p:cNvPr>
          <p:cNvSpPr txBox="1"/>
          <p:nvPr/>
        </p:nvSpPr>
        <p:spPr>
          <a:xfrm>
            <a:off x="3213805" y="4547442"/>
            <a:ext cx="972185" cy="7354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>
              <a:spcBef>
                <a:spcPts val="95"/>
              </a:spcBef>
            </a:pPr>
            <a:r>
              <a:rPr sz="1400" spc="-5" dirty="0">
                <a:latin typeface="Comic Sans MS"/>
                <a:cs typeface="Comic Sans MS"/>
              </a:rPr>
              <a:t>sperone</a:t>
            </a:r>
            <a:endParaRPr sz="1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1900">
              <a:latin typeface="Comic Sans MS"/>
              <a:cs typeface="Comic Sans MS"/>
            </a:endParaRPr>
          </a:p>
          <a:p>
            <a:pPr marL="12700"/>
            <a:r>
              <a:rPr sz="1400" spc="-10" dirty="0">
                <a:latin typeface="Comic Sans MS"/>
                <a:cs typeface="Comic Sans MS"/>
              </a:rPr>
              <a:t>uropatagio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66EF8CEE-F99F-4C8B-BAF7-113FC7354BD8}"/>
              </a:ext>
            </a:extLst>
          </p:cNvPr>
          <p:cNvSpPr txBox="1"/>
          <p:nvPr/>
        </p:nvSpPr>
        <p:spPr>
          <a:xfrm>
            <a:off x="1561960" y="462051"/>
            <a:ext cx="2430780" cy="710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300"/>
              </a:lnSpc>
              <a:spcBef>
                <a:spcPts val="100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Nomenclatura del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patagio  I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numeri indicano le</a:t>
            </a:r>
            <a:r>
              <a:rPr sz="1600" spc="-6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dita</a:t>
            </a:r>
            <a:endParaRPr sz="160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472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79"/>
    </mc:Choice>
    <mc:Fallback xmlns="">
      <p:transition spd="slow" advTm="609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A1B62EF-43A2-47AC-9DB2-0D189D68AEC9}"/>
              </a:ext>
            </a:extLst>
          </p:cNvPr>
          <p:cNvSpPr txBox="1"/>
          <p:nvPr/>
        </p:nvSpPr>
        <p:spPr>
          <a:xfrm>
            <a:off x="800508" y="4816856"/>
            <a:ext cx="7784465" cy="1778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190" marR="5080" indent="-365125">
              <a:spcBef>
                <a:spcPts val="9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Consenso entre estudos anteriores com Eutheria e discutem  sobre a confiabilidade dessas novas filogenias, as razões  para as discrepâncias anteriores, destacando sobre os  problemas que permanecem e traçam o panorama para  estudos</a:t>
            </a:r>
            <a:r>
              <a:rPr sz="2300" spc="5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futuros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0156A12-7FEA-4653-813F-D5B8A9A8B668}"/>
              </a:ext>
            </a:extLst>
          </p:cNvPr>
          <p:cNvSpPr/>
          <p:nvPr/>
        </p:nvSpPr>
        <p:spPr>
          <a:xfrm>
            <a:off x="1023221" y="1086678"/>
            <a:ext cx="767715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94A3F4F0-2569-41CB-AC99-A43AC7A2939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815280" y="1239120"/>
              <a:ext cx="1664280" cy="5040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94A3F4F0-2569-41CB-AC99-A43AC7A293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5920" y="1229760"/>
                <a:ext cx="1683000" cy="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83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82"/>
    </mc:Choice>
    <mc:Fallback xmlns="">
      <p:transition spd="slow" advTm="75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D642DF94-D38F-4DA4-86C8-82EA05437973}"/>
              </a:ext>
            </a:extLst>
          </p:cNvPr>
          <p:cNvSpPr/>
          <p:nvPr/>
        </p:nvSpPr>
        <p:spPr>
          <a:xfrm>
            <a:off x="1425324" y="1011260"/>
            <a:ext cx="2238755" cy="1781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0DF99262-C96A-4C32-83F1-414A891B6829}"/>
              </a:ext>
            </a:extLst>
          </p:cNvPr>
          <p:cNvSpPr/>
          <p:nvPr/>
        </p:nvSpPr>
        <p:spPr>
          <a:xfrm>
            <a:off x="6036947" y="2943692"/>
            <a:ext cx="2337054" cy="1155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11">
            <a:extLst>
              <a:ext uri="{FF2B5EF4-FFF2-40B4-BE49-F238E27FC236}">
                <a16:creationId xmlns:a16="http://schemas.microsoft.com/office/drawing/2014/main" id="{1F625911-CB62-4D4A-9213-9B90BAD196E0}"/>
              </a:ext>
            </a:extLst>
          </p:cNvPr>
          <p:cNvGrpSpPr/>
          <p:nvPr/>
        </p:nvGrpSpPr>
        <p:grpSpPr>
          <a:xfrm>
            <a:off x="3660269" y="986114"/>
            <a:ext cx="4564380" cy="1908175"/>
            <a:chOff x="2758833" y="241046"/>
            <a:chExt cx="4564380" cy="1908175"/>
          </a:xfrm>
        </p:grpSpPr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1CB9CDA5-FC0E-422C-9860-2159108FBCE3}"/>
                </a:ext>
              </a:extLst>
            </p:cNvPr>
            <p:cNvSpPr/>
            <p:nvPr/>
          </p:nvSpPr>
          <p:spPr>
            <a:xfrm>
              <a:off x="2758833" y="253238"/>
              <a:ext cx="2260854" cy="1895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3">
              <a:extLst>
                <a:ext uri="{FF2B5EF4-FFF2-40B4-BE49-F238E27FC236}">
                  <a16:creationId xmlns:a16="http://schemas.microsoft.com/office/drawing/2014/main" id="{E4C1A06E-5DBA-43DF-9F50-C9AF05893BE3}"/>
                </a:ext>
              </a:extLst>
            </p:cNvPr>
            <p:cNvSpPr/>
            <p:nvPr/>
          </p:nvSpPr>
          <p:spPr>
            <a:xfrm>
              <a:off x="5029593" y="241046"/>
              <a:ext cx="2293620" cy="18257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14">
            <a:extLst>
              <a:ext uri="{FF2B5EF4-FFF2-40B4-BE49-F238E27FC236}">
                <a16:creationId xmlns:a16="http://schemas.microsoft.com/office/drawing/2014/main" id="{02877E0C-1A15-4571-B792-EFBC423A22D3}"/>
              </a:ext>
            </a:extLst>
          </p:cNvPr>
          <p:cNvGrpSpPr/>
          <p:nvPr/>
        </p:nvGrpSpPr>
        <p:grpSpPr>
          <a:xfrm>
            <a:off x="1400177" y="2967313"/>
            <a:ext cx="4522470" cy="1762125"/>
            <a:chOff x="498741" y="2222245"/>
            <a:chExt cx="4522470" cy="1762125"/>
          </a:xfrm>
        </p:grpSpPr>
        <p:sp>
          <p:nvSpPr>
            <p:cNvPr id="8" name="object 15">
              <a:extLst>
                <a:ext uri="{FF2B5EF4-FFF2-40B4-BE49-F238E27FC236}">
                  <a16:creationId xmlns:a16="http://schemas.microsoft.com/office/drawing/2014/main" id="{D8265603-B9A2-4A1E-BF2F-2BDA03FAF87E}"/>
                </a:ext>
              </a:extLst>
            </p:cNvPr>
            <p:cNvSpPr/>
            <p:nvPr/>
          </p:nvSpPr>
          <p:spPr>
            <a:xfrm>
              <a:off x="498741" y="2260345"/>
              <a:ext cx="2260854" cy="17236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6">
              <a:extLst>
                <a:ext uri="{FF2B5EF4-FFF2-40B4-BE49-F238E27FC236}">
                  <a16:creationId xmlns:a16="http://schemas.microsoft.com/office/drawing/2014/main" id="{B384A04D-DA18-48FF-8B97-15736F58967F}"/>
                </a:ext>
              </a:extLst>
            </p:cNvPr>
            <p:cNvSpPr/>
            <p:nvPr/>
          </p:nvSpPr>
          <p:spPr>
            <a:xfrm>
              <a:off x="2692539" y="2222245"/>
              <a:ext cx="2328672" cy="17465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83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08"/>
    </mc:Choice>
    <mc:Fallback xmlns="">
      <p:transition spd="slow" advTm="5970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6F62577A-EB40-46CC-B1CF-12F070A8D9A0}"/>
              </a:ext>
            </a:extLst>
          </p:cNvPr>
          <p:cNvSpPr/>
          <p:nvPr/>
        </p:nvSpPr>
        <p:spPr>
          <a:xfrm>
            <a:off x="1081279" y="257556"/>
            <a:ext cx="3490721" cy="3171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5D0BF5F5-EDD3-472C-861B-100C37CB18A2}"/>
              </a:ext>
            </a:extLst>
          </p:cNvPr>
          <p:cNvSpPr/>
          <p:nvPr/>
        </p:nvSpPr>
        <p:spPr>
          <a:xfrm>
            <a:off x="5257801" y="257556"/>
            <a:ext cx="3178301" cy="3179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22E50387-DACA-4037-B688-EDA3BF6D011B}"/>
              </a:ext>
            </a:extLst>
          </p:cNvPr>
          <p:cNvSpPr txBox="1"/>
          <p:nvPr/>
        </p:nvSpPr>
        <p:spPr>
          <a:xfrm>
            <a:off x="1880870" y="3512123"/>
            <a:ext cx="2175510" cy="525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450" i="1" spc="-30" dirty="0">
                <a:solidFill>
                  <a:srgbClr val="F8F8F8"/>
                </a:solidFill>
                <a:latin typeface="Comic Sans MS"/>
                <a:cs typeface="Comic Sans MS"/>
              </a:rPr>
              <a:t>Plecotus</a:t>
            </a:r>
            <a:r>
              <a:rPr sz="1450" i="1" spc="-2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450" i="1" spc="-30" dirty="0">
                <a:solidFill>
                  <a:srgbClr val="F8F8F8"/>
                </a:solidFill>
                <a:latin typeface="Comic Sans MS"/>
                <a:cs typeface="Comic Sans MS"/>
              </a:rPr>
              <a:t>sardus</a:t>
            </a:r>
            <a:endParaRPr sz="1450">
              <a:latin typeface="Comic Sans MS"/>
              <a:cs typeface="Comic Sans MS"/>
            </a:endParaRPr>
          </a:p>
          <a:p>
            <a:pPr marL="516255">
              <a:spcBef>
                <a:spcPts val="5"/>
              </a:spcBef>
            </a:pPr>
            <a:r>
              <a:rPr spc="-5" dirty="0">
                <a:solidFill>
                  <a:srgbClr val="F8F8F8"/>
                </a:solidFill>
                <a:latin typeface="Comic Sans MS"/>
                <a:cs typeface="Comic Sans MS"/>
              </a:rPr>
              <a:t>orecchie</a:t>
            </a:r>
            <a:r>
              <a:rPr spc="-8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F8F8F8"/>
                </a:solidFill>
                <a:latin typeface="Comic Sans MS"/>
                <a:cs typeface="Comic Sans MS"/>
              </a:rPr>
              <a:t>grandi</a:t>
            </a:r>
            <a:endParaRPr>
              <a:latin typeface="Comic Sans MS"/>
              <a:cs typeface="Comic Sans MS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2274ABE8-0433-4272-BD3D-B77EE01EF324}"/>
              </a:ext>
            </a:extLst>
          </p:cNvPr>
          <p:cNvSpPr txBox="1"/>
          <p:nvPr/>
        </p:nvSpPr>
        <p:spPr>
          <a:xfrm>
            <a:off x="5532134" y="3483141"/>
            <a:ext cx="1755775" cy="5537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825500">
              <a:spcBef>
                <a:spcPts val="229"/>
              </a:spcBef>
            </a:pPr>
            <a:r>
              <a:rPr sz="1450" i="1" spc="-25" dirty="0">
                <a:solidFill>
                  <a:srgbClr val="F8F8F8"/>
                </a:solidFill>
                <a:latin typeface="Comic Sans MS"/>
                <a:cs typeface="Comic Sans MS"/>
              </a:rPr>
              <a:t>Pipistrellus</a:t>
            </a:r>
            <a:endParaRPr sz="1450">
              <a:latin typeface="Comic Sans MS"/>
              <a:cs typeface="Comic Sans MS"/>
            </a:endParaRPr>
          </a:p>
          <a:p>
            <a:pPr marL="12700">
              <a:spcBef>
                <a:spcPts val="130"/>
              </a:spcBef>
            </a:pPr>
            <a:r>
              <a:rPr spc="-5" dirty="0">
                <a:solidFill>
                  <a:srgbClr val="F8F8F8"/>
                </a:solidFill>
                <a:latin typeface="Comic Sans MS"/>
                <a:cs typeface="Comic Sans MS"/>
              </a:rPr>
              <a:t>orecchie</a:t>
            </a:r>
            <a:r>
              <a:rPr spc="-95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rgbClr val="F8F8F8"/>
                </a:solidFill>
                <a:latin typeface="Comic Sans MS"/>
                <a:cs typeface="Comic Sans MS"/>
              </a:rPr>
              <a:t>piccole</a:t>
            </a:r>
            <a:endParaRPr>
              <a:latin typeface="Comic Sans MS"/>
              <a:cs typeface="Comic Sans MS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7C403DC2-36B2-4A13-B87F-367EF85784AB}"/>
              </a:ext>
            </a:extLst>
          </p:cNvPr>
          <p:cNvSpPr/>
          <p:nvPr/>
        </p:nvSpPr>
        <p:spPr>
          <a:xfrm>
            <a:off x="1441704" y="4074414"/>
            <a:ext cx="1695450" cy="2160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25878AEB-6D10-40FA-9D23-93A7AC2F6EC7}"/>
              </a:ext>
            </a:extLst>
          </p:cNvPr>
          <p:cNvSpPr txBox="1"/>
          <p:nvPr/>
        </p:nvSpPr>
        <p:spPr>
          <a:xfrm>
            <a:off x="3247887" y="4102864"/>
            <a:ext cx="25749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i="1" spc="-5" dirty="0">
                <a:solidFill>
                  <a:srgbClr val="F8F8F8"/>
                </a:solidFill>
                <a:latin typeface="Arial"/>
                <a:cs typeface="Arial"/>
              </a:rPr>
              <a:t>Rhinolophus</a:t>
            </a:r>
            <a:r>
              <a:rPr sz="1600" i="1" spc="-4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F8F8F8"/>
                </a:solidFill>
                <a:latin typeface="Arial"/>
                <a:cs typeface="Arial"/>
              </a:rPr>
              <a:t>ferrumequinum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0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90"/>
    </mc:Choice>
    <mc:Fallback xmlns="">
      <p:transition spd="slow" advTm="4039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B7E2D9F9-CDDE-4627-A619-498865140F05}"/>
              </a:ext>
            </a:extLst>
          </p:cNvPr>
          <p:cNvSpPr/>
          <p:nvPr/>
        </p:nvSpPr>
        <p:spPr>
          <a:xfrm>
            <a:off x="0" y="1160273"/>
            <a:ext cx="2502033" cy="1805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10">
            <a:extLst>
              <a:ext uri="{FF2B5EF4-FFF2-40B4-BE49-F238E27FC236}">
                <a16:creationId xmlns:a16="http://schemas.microsoft.com/office/drawing/2014/main" id="{AB71CF25-DD68-4594-867D-F7D76FFAB5F6}"/>
              </a:ext>
            </a:extLst>
          </p:cNvPr>
          <p:cNvGrpSpPr/>
          <p:nvPr/>
        </p:nvGrpSpPr>
        <p:grpSpPr>
          <a:xfrm>
            <a:off x="1250835" y="2838196"/>
            <a:ext cx="6859905" cy="2860675"/>
            <a:chOff x="1250835" y="2126995"/>
            <a:chExt cx="6859905" cy="2860675"/>
          </a:xfrm>
        </p:grpSpPr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34679A88-DBF4-4DB1-A7BF-51842855B130}"/>
                </a:ext>
              </a:extLst>
            </p:cNvPr>
            <p:cNvSpPr/>
            <p:nvPr/>
          </p:nvSpPr>
          <p:spPr>
            <a:xfrm>
              <a:off x="4199013" y="2126995"/>
              <a:ext cx="3911346" cy="2860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1A5D7ACB-78AF-49DF-90D2-759EE37E4564}"/>
                </a:ext>
              </a:extLst>
            </p:cNvPr>
            <p:cNvSpPr/>
            <p:nvPr/>
          </p:nvSpPr>
          <p:spPr>
            <a:xfrm>
              <a:off x="1250835" y="2896615"/>
              <a:ext cx="2955798" cy="20132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13">
            <a:extLst>
              <a:ext uri="{FF2B5EF4-FFF2-40B4-BE49-F238E27FC236}">
                <a16:creationId xmlns:a16="http://schemas.microsoft.com/office/drawing/2014/main" id="{233317C9-9A13-4CF9-8BD3-B5223EE73964}"/>
              </a:ext>
            </a:extLst>
          </p:cNvPr>
          <p:cNvSpPr txBox="1"/>
          <p:nvPr/>
        </p:nvSpPr>
        <p:spPr>
          <a:xfrm>
            <a:off x="2590672" y="1131571"/>
            <a:ext cx="394335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4670" algn="ctr">
              <a:spcBef>
                <a:spcPts val="100"/>
              </a:spcBef>
            </a:pPr>
            <a:r>
              <a:rPr spc="-5" dirty="0">
                <a:solidFill>
                  <a:srgbClr val="F8F8F8"/>
                </a:solidFill>
                <a:latin typeface="Comic Sans MS"/>
                <a:cs typeface="Comic Sans MS"/>
              </a:rPr>
              <a:t>Modelli di alimentazione</a:t>
            </a:r>
            <a:r>
              <a:rPr spc="-75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rgbClr val="F8F8F8"/>
                </a:solidFill>
                <a:latin typeface="Comic Sans MS"/>
                <a:cs typeface="Comic Sans MS"/>
              </a:rPr>
              <a:t>(alcuni)</a:t>
            </a:r>
            <a:endParaRPr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500">
              <a:latin typeface="Comic Sans MS"/>
              <a:cs typeface="Comic Sans MS"/>
            </a:endParaRPr>
          </a:p>
          <a:p>
            <a:pPr marL="12700">
              <a:spcBef>
                <a:spcPts val="1755"/>
              </a:spcBef>
            </a:pPr>
            <a:r>
              <a:rPr spc="-5" dirty="0">
                <a:solidFill>
                  <a:srgbClr val="F8F8F8"/>
                </a:solidFill>
                <a:latin typeface="Comic Sans MS"/>
                <a:cs typeface="Comic Sans MS"/>
              </a:rPr>
              <a:t>insettivori</a:t>
            </a:r>
            <a:endParaRPr>
              <a:latin typeface="Comic Sans MS"/>
              <a:cs typeface="Comic Sans MS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2F4255F1-4437-475D-A11D-542D036C948F}"/>
              </a:ext>
            </a:extLst>
          </p:cNvPr>
          <p:cNvSpPr txBox="1"/>
          <p:nvPr/>
        </p:nvSpPr>
        <p:spPr>
          <a:xfrm>
            <a:off x="1330325" y="3128784"/>
            <a:ext cx="2454275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>
              <a:spcBef>
                <a:spcPts val="100"/>
              </a:spcBef>
            </a:pPr>
            <a:r>
              <a:rPr spc="-5" dirty="0">
                <a:solidFill>
                  <a:srgbClr val="F8F8F8"/>
                </a:solidFill>
                <a:latin typeface="Comic Sans MS"/>
                <a:cs typeface="Comic Sans MS"/>
              </a:rPr>
              <a:t>nettariofagi</a:t>
            </a:r>
            <a:endParaRPr>
              <a:latin typeface="Comic Sans MS"/>
              <a:cs typeface="Comic Sans MS"/>
            </a:endParaRPr>
          </a:p>
          <a:p>
            <a:pPr>
              <a:spcBef>
                <a:spcPts val="55"/>
              </a:spcBef>
            </a:pPr>
            <a:endParaRPr sz="1700">
              <a:latin typeface="Comic Sans MS"/>
              <a:cs typeface="Comic Sans MS"/>
            </a:endParaRPr>
          </a:p>
          <a:p>
            <a:pPr marL="12700"/>
            <a:r>
              <a:rPr sz="2000" spc="-5" dirty="0">
                <a:latin typeface="Comic Sans MS"/>
                <a:cs typeface="Comic Sans MS"/>
              </a:rPr>
              <a:t>Glossophaga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soricina</a:t>
            </a:r>
            <a:endParaRPr sz="200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901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40"/>
    </mc:Choice>
    <mc:Fallback xmlns="">
      <p:transition spd="slow" advTm="5694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DA71144E-2E17-4F09-A141-A32F9D0C4593}"/>
              </a:ext>
            </a:extLst>
          </p:cNvPr>
          <p:cNvSpPr/>
          <p:nvPr/>
        </p:nvSpPr>
        <p:spPr>
          <a:xfrm>
            <a:off x="1555964" y="1583436"/>
            <a:ext cx="4888229" cy="3691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59A55A38-AE6A-4548-8F8F-72710C9B59DC}"/>
              </a:ext>
            </a:extLst>
          </p:cNvPr>
          <p:cNvSpPr txBox="1"/>
          <p:nvPr/>
        </p:nvSpPr>
        <p:spPr>
          <a:xfrm>
            <a:off x="6589978" y="2920239"/>
            <a:ext cx="1021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8F8F8"/>
                </a:solidFill>
                <a:latin typeface="Comic Sans MS"/>
                <a:cs typeface="Comic Sans MS"/>
              </a:rPr>
              <a:t>pescatori</a:t>
            </a:r>
            <a:endParaRPr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211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25"/>
    </mc:Choice>
    <mc:Fallback xmlns="">
      <p:transition spd="slow" advTm="3932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5150B5A-56EA-4BC4-BC2D-0DAB9279F942}"/>
              </a:ext>
            </a:extLst>
          </p:cNvPr>
          <p:cNvGrpSpPr/>
          <p:nvPr/>
        </p:nvGrpSpPr>
        <p:grpSpPr>
          <a:xfrm>
            <a:off x="394970" y="1727835"/>
            <a:ext cx="8354059" cy="3402329"/>
            <a:chOff x="311283" y="1954022"/>
            <a:chExt cx="8354059" cy="3402329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8680802-1975-425D-9E64-05FE6574C33D}"/>
                </a:ext>
              </a:extLst>
            </p:cNvPr>
            <p:cNvSpPr/>
            <p:nvPr/>
          </p:nvSpPr>
          <p:spPr>
            <a:xfrm>
              <a:off x="4704219" y="2270251"/>
              <a:ext cx="3960876" cy="3031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64997E5-292B-403F-AD95-B1E073566B82}"/>
                </a:ext>
              </a:extLst>
            </p:cNvPr>
            <p:cNvSpPr/>
            <p:nvPr/>
          </p:nvSpPr>
          <p:spPr>
            <a:xfrm>
              <a:off x="311283" y="1954022"/>
              <a:ext cx="4535423" cy="34023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CDAF11BF-9BA7-4551-8718-A18C2FCE39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4914" y="832737"/>
            <a:ext cx="19227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5" dirty="0">
                <a:solidFill>
                  <a:srgbClr val="9A0033"/>
                </a:solidFill>
                <a:latin typeface="Comic Sans MS"/>
                <a:cs typeface="Comic Sans MS"/>
              </a:rPr>
              <a:t>ematofagi</a:t>
            </a:r>
          </a:p>
        </p:txBody>
      </p:sp>
    </p:spTree>
    <p:extLst>
      <p:ext uri="{BB962C8B-B14F-4D97-AF65-F5344CB8AC3E}">
        <p14:creationId xmlns:p14="http://schemas.microsoft.com/office/powerpoint/2010/main" val="23787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10"/>
    </mc:Choice>
    <mc:Fallback xmlns="">
      <p:transition spd="slow" advTm="6221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95009C05-00BF-4607-8B9B-99C66DA8F2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5141" y="340109"/>
            <a:ext cx="1093470" cy="262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dirty="0">
                <a:solidFill>
                  <a:schemeClr val="bg1"/>
                </a:solidFill>
                <a:latin typeface="Comic Sans MS"/>
                <a:cs typeface="Comic Sans MS"/>
              </a:rPr>
              <a:t>em</a:t>
            </a:r>
            <a:r>
              <a:rPr sz="1800" spc="5" dirty="0">
                <a:solidFill>
                  <a:schemeClr val="bg1"/>
                </a:solidFill>
                <a:latin typeface="Comic Sans MS"/>
                <a:cs typeface="Comic Sans MS"/>
              </a:rPr>
              <a:t>a</a:t>
            </a:r>
            <a:r>
              <a:rPr sz="1800" spc="-5" dirty="0">
                <a:solidFill>
                  <a:schemeClr val="bg1"/>
                </a:solidFill>
                <a:latin typeface="Comic Sans MS"/>
                <a:cs typeface="Comic Sans MS"/>
              </a:rPr>
              <a:t>t</a:t>
            </a:r>
            <a:r>
              <a:rPr sz="1800" dirty="0">
                <a:solidFill>
                  <a:schemeClr val="bg1"/>
                </a:solidFill>
                <a:latin typeface="Comic Sans MS"/>
                <a:cs typeface="Comic Sans MS"/>
              </a:rPr>
              <a:t>ofagi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FD91E0D3-7DD7-4C9E-9C9F-FB35FC345190}"/>
              </a:ext>
            </a:extLst>
          </p:cNvPr>
          <p:cNvSpPr/>
          <p:nvPr/>
        </p:nvSpPr>
        <p:spPr>
          <a:xfrm>
            <a:off x="2987040" y="621031"/>
            <a:ext cx="3168395" cy="2526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DF65EE82-5934-4DCA-8A9E-C4C7568BAF87}"/>
              </a:ext>
            </a:extLst>
          </p:cNvPr>
          <p:cNvSpPr txBox="1"/>
          <p:nvPr/>
        </p:nvSpPr>
        <p:spPr>
          <a:xfrm>
            <a:off x="551936" y="864340"/>
            <a:ext cx="2065020" cy="60515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spcBef>
                <a:spcPts val="635"/>
              </a:spcBef>
            </a:pPr>
            <a:r>
              <a:rPr sz="1400" b="1" spc="-5" dirty="0">
                <a:solidFill>
                  <a:srgbClr val="F8F8F8"/>
                </a:solidFill>
                <a:latin typeface="Comic Sans MS"/>
                <a:cs typeface="Comic Sans MS"/>
              </a:rPr>
              <a:t>Famiglia</a:t>
            </a:r>
            <a:r>
              <a:rPr sz="1400" b="1" spc="-1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400" b="1" spc="-5" dirty="0">
                <a:solidFill>
                  <a:srgbClr val="F8F8F8"/>
                </a:solidFill>
                <a:latin typeface="Comic Sans MS"/>
                <a:cs typeface="Comic Sans MS"/>
              </a:rPr>
              <a:t>Desmodontidae</a:t>
            </a:r>
            <a:endParaRPr sz="1400">
              <a:latin typeface="Comic Sans MS"/>
              <a:cs typeface="Comic Sans MS"/>
            </a:endParaRPr>
          </a:p>
          <a:p>
            <a:pPr marL="90170">
              <a:spcBef>
                <a:spcPts val="600"/>
              </a:spcBef>
            </a:pPr>
            <a:r>
              <a:rPr sz="1450" b="1" i="1" spc="-35" dirty="0">
                <a:solidFill>
                  <a:srgbClr val="F8F8F8"/>
                </a:solidFill>
                <a:latin typeface="Comic Sans MS"/>
                <a:cs typeface="Comic Sans MS"/>
              </a:rPr>
              <a:t>Desmodus</a:t>
            </a:r>
            <a:r>
              <a:rPr sz="1450" b="1" i="1" spc="-25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450" b="1" i="1" spc="-30" dirty="0">
                <a:solidFill>
                  <a:srgbClr val="F8F8F8"/>
                </a:solidFill>
                <a:latin typeface="Comic Sans MS"/>
                <a:cs typeface="Comic Sans MS"/>
              </a:rPr>
              <a:t>rotundus</a:t>
            </a:r>
            <a:endParaRPr sz="1450">
              <a:latin typeface="Comic Sans MS"/>
              <a:cs typeface="Comic Sans MS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C3E13A56-8330-4CCF-A768-D9680B62A059}"/>
              </a:ext>
            </a:extLst>
          </p:cNvPr>
          <p:cNvSpPr/>
          <p:nvPr/>
        </p:nvSpPr>
        <p:spPr>
          <a:xfrm>
            <a:off x="755141" y="3429000"/>
            <a:ext cx="3635502" cy="1963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B14DFB1E-11C1-46C3-BFEA-49A50B0D6D06}"/>
              </a:ext>
            </a:extLst>
          </p:cNvPr>
          <p:cNvSpPr/>
          <p:nvPr/>
        </p:nvSpPr>
        <p:spPr>
          <a:xfrm>
            <a:off x="4572000" y="3429000"/>
            <a:ext cx="3891381" cy="19255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82A97022-2EDA-4433-B8D3-7A5A4925BABA}"/>
              </a:ext>
            </a:extLst>
          </p:cNvPr>
          <p:cNvSpPr txBox="1"/>
          <p:nvPr/>
        </p:nvSpPr>
        <p:spPr>
          <a:xfrm>
            <a:off x="6379706" y="787399"/>
            <a:ext cx="2328545" cy="1247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Sono gli incisivi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non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i  canini i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denti 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specializzati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nel</a:t>
            </a:r>
            <a:r>
              <a:rPr sz="1600" spc="-75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tagliare 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i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tessuti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e i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vasi delle 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prede</a:t>
            </a:r>
            <a:r>
              <a:rPr sz="1600" spc="-2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!</a:t>
            </a:r>
            <a:endParaRPr sz="160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BE9215FC-DF13-41DE-9AE4-3E34DE58B76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890960" y="1652040"/>
              <a:ext cx="375840" cy="2757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BE9215FC-DF13-41DE-9AE4-3E34DE58B7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1600" y="1642680"/>
                <a:ext cx="394560" cy="2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19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95"/>
    </mc:Choice>
    <mc:Fallback xmlns="">
      <p:transition spd="slow" advTm="36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3EDB2A35-4DF3-4272-9F8B-1C965B4A1BA0}"/>
              </a:ext>
            </a:extLst>
          </p:cNvPr>
          <p:cNvSpPr/>
          <p:nvPr/>
        </p:nvSpPr>
        <p:spPr>
          <a:xfrm>
            <a:off x="3297048" y="1857375"/>
            <a:ext cx="4743450" cy="3143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A583F332-4EFE-4FEA-8F8F-4AC28B3F94D4}"/>
              </a:ext>
            </a:extLst>
          </p:cNvPr>
          <p:cNvSpPr txBox="1"/>
          <p:nvPr/>
        </p:nvSpPr>
        <p:spPr>
          <a:xfrm>
            <a:off x="1262000" y="3333433"/>
            <a:ext cx="1738630" cy="6737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-635">
              <a:lnSpc>
                <a:spcPts val="1670"/>
              </a:lnSpc>
              <a:spcBef>
                <a:spcPts val="240"/>
              </a:spcBef>
            </a:pPr>
            <a:r>
              <a:rPr sz="1450" i="1" spc="-35" dirty="0">
                <a:solidFill>
                  <a:srgbClr val="F8F8F8"/>
                </a:solidFill>
                <a:latin typeface="Comic Sans MS"/>
                <a:cs typeface="Comic Sans MS"/>
              </a:rPr>
              <a:t>Desmodus </a:t>
            </a:r>
            <a:r>
              <a:rPr sz="1400" spc="-5" dirty="0">
                <a:solidFill>
                  <a:srgbClr val="F8F8F8"/>
                </a:solidFill>
                <a:latin typeface="Comic Sans MS"/>
                <a:cs typeface="Comic Sans MS"/>
              </a:rPr>
              <a:t>mentre  </a:t>
            </a:r>
            <a:r>
              <a:rPr sz="1400" spc="-10" dirty="0">
                <a:solidFill>
                  <a:srgbClr val="F8F8F8"/>
                </a:solidFill>
                <a:latin typeface="Comic Sans MS"/>
                <a:cs typeface="Comic Sans MS"/>
              </a:rPr>
              <a:t>lambisce </a:t>
            </a:r>
            <a:r>
              <a:rPr sz="1400" spc="-5" dirty="0">
                <a:solidFill>
                  <a:srgbClr val="F8F8F8"/>
                </a:solidFill>
                <a:latin typeface="Comic Sans MS"/>
                <a:cs typeface="Comic Sans MS"/>
              </a:rPr>
              <a:t>il sangue </a:t>
            </a:r>
            <a:r>
              <a:rPr sz="1400" spc="-10" dirty="0">
                <a:solidFill>
                  <a:srgbClr val="F8F8F8"/>
                </a:solidFill>
                <a:latin typeface="Comic Sans MS"/>
                <a:cs typeface="Comic Sans MS"/>
              </a:rPr>
              <a:t>da  </a:t>
            </a:r>
            <a:r>
              <a:rPr sz="1400" spc="-5" dirty="0">
                <a:solidFill>
                  <a:srgbClr val="F8F8F8"/>
                </a:solidFill>
                <a:latin typeface="Comic Sans MS"/>
                <a:cs typeface="Comic Sans MS"/>
              </a:rPr>
              <a:t>una </a:t>
            </a:r>
            <a:r>
              <a:rPr sz="1400" spc="-10" dirty="0">
                <a:solidFill>
                  <a:srgbClr val="F8F8F8"/>
                </a:solidFill>
                <a:latin typeface="Comic Sans MS"/>
                <a:cs typeface="Comic Sans MS"/>
              </a:rPr>
              <a:t>gamba </a:t>
            </a:r>
            <a:r>
              <a:rPr sz="1400" spc="-5" dirty="0">
                <a:solidFill>
                  <a:srgbClr val="F8F8F8"/>
                </a:solidFill>
                <a:latin typeface="Comic Sans MS"/>
                <a:cs typeface="Comic Sans MS"/>
              </a:rPr>
              <a:t>di</a:t>
            </a:r>
            <a:r>
              <a:rPr sz="1400" spc="-2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F8F8F8"/>
                </a:solidFill>
                <a:latin typeface="Comic Sans MS"/>
                <a:cs typeface="Comic Sans MS"/>
              </a:rPr>
              <a:t>pollo</a:t>
            </a:r>
            <a:endParaRPr sz="1400">
              <a:latin typeface="Comic Sans MS"/>
              <a:cs typeface="Comic Sans MS"/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AF1C9A0F-88B8-4775-9F89-1BA204D1301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054480" y="3128760"/>
              <a:ext cx="113040" cy="73872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AF1C9A0F-88B8-4775-9F89-1BA204D130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45120" y="3119400"/>
                <a:ext cx="131760" cy="75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385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6"/>
    </mc:Choice>
    <mc:Fallback xmlns="">
      <p:transition spd="slow" advTm="15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20479E00-5C69-40FA-BEF8-E291F3BA6CBF}"/>
              </a:ext>
            </a:extLst>
          </p:cNvPr>
          <p:cNvSpPr/>
          <p:nvPr/>
        </p:nvSpPr>
        <p:spPr>
          <a:xfrm>
            <a:off x="190945" y="2200403"/>
            <a:ext cx="2786259" cy="434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D03E8552-2867-40C8-8470-FC014ADD9675}"/>
              </a:ext>
            </a:extLst>
          </p:cNvPr>
          <p:cNvSpPr/>
          <p:nvPr/>
        </p:nvSpPr>
        <p:spPr>
          <a:xfrm>
            <a:off x="4482975" y="261367"/>
            <a:ext cx="2857499" cy="2778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C6B5329A-2E7A-4732-826E-1FAE0D91DD19}"/>
              </a:ext>
            </a:extLst>
          </p:cNvPr>
          <p:cNvGrpSpPr/>
          <p:nvPr/>
        </p:nvGrpSpPr>
        <p:grpSpPr>
          <a:xfrm>
            <a:off x="3183002" y="3290317"/>
            <a:ext cx="5828476" cy="2474398"/>
            <a:chOff x="2687967" y="3277615"/>
            <a:chExt cx="6226810" cy="264350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A0B19342-15D7-4BED-8059-B304498C6270}"/>
                </a:ext>
              </a:extLst>
            </p:cNvPr>
            <p:cNvSpPr/>
            <p:nvPr/>
          </p:nvSpPr>
          <p:spPr>
            <a:xfrm>
              <a:off x="2687967" y="3277615"/>
              <a:ext cx="2942844" cy="26433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1A8437B-9E69-400D-8C09-4EEF9F917855}"/>
                </a:ext>
              </a:extLst>
            </p:cNvPr>
            <p:cNvSpPr/>
            <p:nvPr/>
          </p:nvSpPr>
          <p:spPr>
            <a:xfrm>
              <a:off x="5639180" y="3277615"/>
              <a:ext cx="3275076" cy="25687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6D0EAB13-4397-4B1C-A87E-8B3485AAC6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0" y="308101"/>
            <a:ext cx="19545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b="1" spc="-10" dirty="0">
                <a:latin typeface="Comic Sans MS"/>
                <a:cs typeface="Comic Sans MS"/>
              </a:rPr>
              <a:t>Megachirotteri: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085E2C6C-F80D-4E87-AEA1-890F2F1A0CC9}"/>
              </a:ext>
            </a:extLst>
          </p:cNvPr>
          <p:cNvSpPr txBox="1"/>
          <p:nvPr/>
        </p:nvSpPr>
        <p:spPr>
          <a:xfrm>
            <a:off x="3419869" y="917599"/>
            <a:ext cx="6515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b="1" spc="-10" dirty="0">
                <a:solidFill>
                  <a:srgbClr val="F8F8F8"/>
                </a:solidFill>
                <a:latin typeface="Comic Sans MS"/>
                <a:cs typeface="Comic Sans MS"/>
              </a:rPr>
              <a:t>(volpi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934E5DE-835F-4B76-8371-DF3B79C76EC7}"/>
              </a:ext>
            </a:extLst>
          </p:cNvPr>
          <p:cNvSpPr txBox="1"/>
          <p:nvPr/>
        </p:nvSpPr>
        <p:spPr>
          <a:xfrm>
            <a:off x="561970" y="917599"/>
            <a:ext cx="2664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000" b="1" spc="-10" dirty="0">
                <a:solidFill>
                  <a:srgbClr val="F8F8F8"/>
                </a:solidFill>
                <a:latin typeface="Comic Sans MS"/>
                <a:cs typeface="Comic Sans MS"/>
              </a:rPr>
              <a:t>famiglia </a:t>
            </a:r>
            <a:r>
              <a:rPr sz="2000" b="1" spc="-5" dirty="0">
                <a:solidFill>
                  <a:srgbClr val="F8F8F8"/>
                </a:solidFill>
                <a:latin typeface="Comic Sans MS"/>
                <a:cs typeface="Comic Sans MS"/>
              </a:rPr>
              <a:t>Pteropodidae  volanti)</a:t>
            </a:r>
            <a:endParaRPr sz="200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840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32"/>
    </mc:Choice>
    <mc:Fallback xmlns="">
      <p:transition spd="slow" advTm="2613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8">
            <a:extLst>
              <a:ext uri="{FF2B5EF4-FFF2-40B4-BE49-F238E27FC236}">
                <a16:creationId xmlns:a16="http://schemas.microsoft.com/office/drawing/2014/main" id="{0E72D878-34B4-41DB-A548-6CB4ECA3BE09}"/>
              </a:ext>
            </a:extLst>
          </p:cNvPr>
          <p:cNvGrpSpPr/>
          <p:nvPr/>
        </p:nvGrpSpPr>
        <p:grpSpPr>
          <a:xfrm>
            <a:off x="815975" y="459740"/>
            <a:ext cx="8328025" cy="2969260"/>
            <a:chOff x="238131" y="525272"/>
            <a:chExt cx="8328025" cy="2969260"/>
          </a:xfrm>
        </p:grpSpPr>
        <p:sp>
          <p:nvSpPr>
            <p:cNvPr id="3" name="object 9">
              <a:extLst>
                <a:ext uri="{FF2B5EF4-FFF2-40B4-BE49-F238E27FC236}">
                  <a16:creationId xmlns:a16="http://schemas.microsoft.com/office/drawing/2014/main" id="{2AFDFE6B-0CDE-4480-97E1-558AC7B5029B}"/>
                </a:ext>
              </a:extLst>
            </p:cNvPr>
            <p:cNvSpPr/>
            <p:nvPr/>
          </p:nvSpPr>
          <p:spPr>
            <a:xfrm>
              <a:off x="238131" y="599947"/>
              <a:ext cx="4207002" cy="28940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0">
              <a:extLst>
                <a:ext uri="{FF2B5EF4-FFF2-40B4-BE49-F238E27FC236}">
                  <a16:creationId xmlns:a16="http://schemas.microsoft.com/office/drawing/2014/main" id="{1FE27467-4BB5-4F1A-9279-12BACDF2FCFC}"/>
                </a:ext>
              </a:extLst>
            </p:cNvPr>
            <p:cNvSpPr/>
            <p:nvPr/>
          </p:nvSpPr>
          <p:spPr>
            <a:xfrm>
              <a:off x="4414659" y="525272"/>
              <a:ext cx="4151376" cy="29687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11">
            <a:extLst>
              <a:ext uri="{FF2B5EF4-FFF2-40B4-BE49-F238E27FC236}">
                <a16:creationId xmlns:a16="http://schemas.microsoft.com/office/drawing/2014/main" id="{2F83FBE3-57FF-4BEC-BF43-7F5C75F8ADF7}"/>
              </a:ext>
            </a:extLst>
          </p:cNvPr>
          <p:cNvSpPr/>
          <p:nvPr/>
        </p:nvSpPr>
        <p:spPr>
          <a:xfrm>
            <a:off x="2977012" y="3788918"/>
            <a:ext cx="4635246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70EBD4FB-57D9-47C4-AA47-F48011FC2E95}"/>
              </a:ext>
            </a:extLst>
          </p:cNvPr>
          <p:cNvSpPr txBox="1"/>
          <p:nvPr/>
        </p:nvSpPr>
        <p:spPr>
          <a:xfrm>
            <a:off x="815980" y="477266"/>
            <a:ext cx="2640330" cy="39882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spcBef>
                <a:spcPts val="229"/>
              </a:spcBef>
            </a:pPr>
            <a:r>
              <a:rPr sz="2400" spc="-5" dirty="0">
                <a:solidFill>
                  <a:srgbClr val="F8F8F8"/>
                </a:solidFill>
                <a:latin typeface="Comic Sans MS"/>
                <a:cs typeface="Comic Sans MS"/>
              </a:rPr>
              <a:t>Ipotesi</a:t>
            </a:r>
            <a:r>
              <a:rPr sz="2400" spc="-5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8F8F8"/>
                </a:solidFill>
                <a:latin typeface="Comic Sans MS"/>
                <a:cs typeface="Comic Sans MS"/>
              </a:rPr>
              <a:t>“classica”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4A7FC026-9212-4C4D-A4E2-24431E49EF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5262" y="435534"/>
            <a:ext cx="2606040" cy="36189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0805">
              <a:spcBef>
                <a:spcPts val="229"/>
              </a:spcBef>
            </a:pPr>
            <a:r>
              <a:rPr sz="2400" spc="-5" dirty="0">
                <a:solidFill>
                  <a:schemeClr val="bg1"/>
                </a:solidFill>
                <a:latin typeface="Comic Sans MS"/>
                <a:cs typeface="Comic Sans MS"/>
              </a:rPr>
              <a:t>Ipotesi</a:t>
            </a:r>
            <a:r>
              <a:rPr sz="2400" spc="-4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mic Sans MS"/>
                <a:cs typeface="Comic Sans MS"/>
              </a:rPr>
              <a:t>difiletica</a:t>
            </a:r>
            <a:endParaRPr sz="24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99900690-008E-46C8-8EE0-850B7DF6287E}"/>
              </a:ext>
            </a:extLst>
          </p:cNvPr>
          <p:cNvSpPr txBox="1"/>
          <p:nvPr/>
        </p:nvSpPr>
        <p:spPr>
          <a:xfrm>
            <a:off x="2272162" y="3509264"/>
            <a:ext cx="2824480" cy="4001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>
              <a:spcBef>
                <a:spcPts val="240"/>
              </a:spcBef>
            </a:pPr>
            <a:r>
              <a:rPr sz="2400" spc="-5" dirty="0">
                <a:solidFill>
                  <a:srgbClr val="F8F8F8"/>
                </a:solidFill>
                <a:latin typeface="Comic Sans MS"/>
                <a:cs typeface="Comic Sans MS"/>
              </a:rPr>
              <a:t>Ipotesi</a:t>
            </a:r>
            <a:r>
              <a:rPr sz="2400" spc="-5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8F8F8"/>
                </a:solidFill>
                <a:latin typeface="Comic Sans MS"/>
                <a:cs typeface="Comic Sans MS"/>
              </a:rPr>
              <a:t>moleculare</a:t>
            </a:r>
            <a:endParaRPr sz="240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940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64"/>
    </mc:Choice>
    <mc:Fallback xmlns="">
      <p:transition spd="slow" advTm="156464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0F17BDF0-234A-414F-8BDC-0FC7E9BC6BBB}"/>
              </a:ext>
            </a:extLst>
          </p:cNvPr>
          <p:cNvGrpSpPr/>
          <p:nvPr/>
        </p:nvGrpSpPr>
        <p:grpSpPr>
          <a:xfrm>
            <a:off x="0" y="-237067"/>
            <a:ext cx="9118600" cy="6845300"/>
            <a:chOff x="0" y="0"/>
            <a:chExt cx="9118600" cy="68453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A48DED81-B720-42D8-9662-7F40FA9F381E}"/>
                </a:ext>
              </a:extLst>
            </p:cNvPr>
            <p:cNvSpPr/>
            <p:nvPr/>
          </p:nvSpPr>
          <p:spPr>
            <a:xfrm>
              <a:off x="166503" y="1332230"/>
              <a:ext cx="3745229" cy="5114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0DCCF13-6E91-49B4-AF1D-65402B49B506}"/>
                </a:ext>
              </a:extLst>
            </p:cNvPr>
            <p:cNvSpPr/>
            <p:nvPr/>
          </p:nvSpPr>
          <p:spPr>
            <a:xfrm>
              <a:off x="456063" y="3998467"/>
              <a:ext cx="3166872" cy="2156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128BD787-2A9B-4EDB-AD2F-3F5A0A30784D}"/>
              </a:ext>
            </a:extLst>
          </p:cNvPr>
          <p:cNvSpPr txBox="1"/>
          <p:nvPr/>
        </p:nvSpPr>
        <p:spPr>
          <a:xfrm>
            <a:off x="4926204" y="849290"/>
            <a:ext cx="2703195" cy="107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215" marR="5080" indent="-184150">
              <a:spcBef>
                <a:spcPts val="9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Superclasse Eutheria  Ordem Pholidota</a:t>
            </a:r>
            <a:endParaRPr sz="2300">
              <a:latin typeface="Tahoma"/>
              <a:cs typeface="Tahoma"/>
            </a:endParaRPr>
          </a:p>
          <a:p>
            <a:pPr marL="196215"/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1 família, 8</a:t>
            </a:r>
            <a:r>
              <a:rPr sz="2300" spc="5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spp.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F72031FE-902B-4423-812F-45593A71DF28}"/>
              </a:ext>
            </a:extLst>
          </p:cNvPr>
          <p:cNvSpPr txBox="1"/>
          <p:nvPr/>
        </p:nvSpPr>
        <p:spPr>
          <a:xfrm>
            <a:off x="6092825" y="3874430"/>
            <a:ext cx="4076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Manis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" name="object 8">
            <a:extLst>
              <a:ext uri="{FF2B5EF4-FFF2-40B4-BE49-F238E27FC236}">
                <a16:creationId xmlns:a16="http://schemas.microsoft.com/office/drawing/2014/main" id="{6DD24495-3325-44D9-B1E2-50205CA14472}"/>
              </a:ext>
            </a:extLst>
          </p:cNvPr>
          <p:cNvGrpSpPr/>
          <p:nvPr/>
        </p:nvGrpSpPr>
        <p:grpSpPr>
          <a:xfrm>
            <a:off x="4199013" y="2321983"/>
            <a:ext cx="4785360" cy="3898900"/>
            <a:chOff x="4199013" y="2559050"/>
            <a:chExt cx="4785360" cy="3898900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7F929818-69BC-49EC-B2B8-B2E8C48756C7}"/>
                </a:ext>
              </a:extLst>
            </p:cNvPr>
            <p:cNvSpPr/>
            <p:nvPr/>
          </p:nvSpPr>
          <p:spPr>
            <a:xfrm>
              <a:off x="6032385" y="2559050"/>
              <a:ext cx="2951975" cy="14142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0B002458-39F6-4772-ABE0-50FD472BA2B5}"/>
                </a:ext>
              </a:extLst>
            </p:cNvPr>
            <p:cNvSpPr/>
            <p:nvPr/>
          </p:nvSpPr>
          <p:spPr>
            <a:xfrm>
              <a:off x="6575691" y="4430522"/>
              <a:ext cx="2376677" cy="20269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CDB3908D-5707-4134-9346-11C625ED3A95}"/>
                </a:ext>
              </a:extLst>
            </p:cNvPr>
            <p:cNvSpPr/>
            <p:nvPr/>
          </p:nvSpPr>
          <p:spPr>
            <a:xfrm>
              <a:off x="4199013" y="4597400"/>
              <a:ext cx="2086355" cy="16443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2">
            <a:extLst>
              <a:ext uri="{FF2B5EF4-FFF2-40B4-BE49-F238E27FC236}">
                <a16:creationId xmlns:a16="http://schemas.microsoft.com/office/drawing/2014/main" id="{9524E640-AB23-4EAD-9AA6-C11A5E4F5EDF}"/>
              </a:ext>
            </a:extLst>
          </p:cNvPr>
          <p:cNvSpPr/>
          <p:nvPr/>
        </p:nvSpPr>
        <p:spPr>
          <a:xfrm>
            <a:off x="4138816" y="2106338"/>
            <a:ext cx="1805177" cy="1872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5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40"/>
    </mc:Choice>
    <mc:Fallback xmlns="">
      <p:transition spd="slow" advTm="568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B352060-6CB1-4C31-8124-B8AD47D137E0}"/>
              </a:ext>
            </a:extLst>
          </p:cNvPr>
          <p:cNvSpPr/>
          <p:nvPr/>
        </p:nvSpPr>
        <p:spPr>
          <a:xfrm>
            <a:off x="1125954" y="1343620"/>
            <a:ext cx="7458456" cy="5114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2BB2962-54AD-40E2-AD41-8027216D81CA}"/>
              </a:ext>
            </a:extLst>
          </p:cNvPr>
          <p:cNvSpPr txBox="1"/>
          <p:nvPr/>
        </p:nvSpPr>
        <p:spPr>
          <a:xfrm>
            <a:off x="6637742" y="6462395"/>
            <a:ext cx="2802890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Springer </a:t>
            </a:r>
            <a:r>
              <a:rPr sz="2400" i="1" spc="-45" dirty="0">
                <a:solidFill>
                  <a:srgbClr val="F8F8F8"/>
                </a:solidFill>
                <a:latin typeface="Tahoma"/>
                <a:cs typeface="Tahoma"/>
              </a:rPr>
              <a:t>et </a:t>
            </a:r>
            <a:r>
              <a:rPr sz="2400" i="1" spc="-40" dirty="0">
                <a:solidFill>
                  <a:srgbClr val="F8F8F8"/>
                </a:solidFill>
                <a:latin typeface="Tahoma"/>
                <a:cs typeface="Tahoma"/>
              </a:rPr>
              <a:t>al.</a:t>
            </a:r>
            <a:r>
              <a:rPr sz="2400" i="1" spc="-20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F8F8F8"/>
                </a:solidFill>
                <a:latin typeface="Tahoma"/>
                <a:cs typeface="Tahoma"/>
              </a:rPr>
              <a:t>(2004)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5409C7E-E225-4A34-A303-25C201B658BC}"/>
              </a:ext>
            </a:extLst>
          </p:cNvPr>
          <p:cNvSpPr txBox="1"/>
          <p:nvPr/>
        </p:nvSpPr>
        <p:spPr>
          <a:xfrm>
            <a:off x="1796007" y="873720"/>
            <a:ext cx="6203315" cy="37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761740" algn="l"/>
              </a:tabLst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Dados</a:t>
            </a:r>
            <a:r>
              <a:rPr sz="2300" spc="30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morfológicos	Dados</a:t>
            </a:r>
            <a:r>
              <a:rPr sz="2300" spc="-20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moleculares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28E7F8C-AEB2-4706-BDE6-A83AB3836E6F}"/>
              </a:ext>
            </a:extLst>
          </p:cNvPr>
          <p:cNvSpPr txBox="1">
            <a:spLocks/>
          </p:cNvSpPr>
          <p:nvPr/>
        </p:nvSpPr>
        <p:spPr>
          <a:xfrm>
            <a:off x="2394902" y="271633"/>
            <a:ext cx="4354195" cy="39998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it-IT" sz="2800" spc="-5" dirty="0">
                <a:solidFill>
                  <a:schemeClr val="bg1"/>
                </a:solidFill>
              </a:rPr>
              <a:t>Filogenia </a:t>
            </a:r>
            <a:r>
              <a:rPr lang="it-IT" sz="2800" spc="-5" dirty="0" err="1">
                <a:solidFill>
                  <a:schemeClr val="bg1"/>
                </a:solidFill>
              </a:rPr>
              <a:t>dos</a:t>
            </a:r>
            <a:r>
              <a:rPr lang="it-IT" sz="2800" spc="-5" dirty="0">
                <a:solidFill>
                  <a:schemeClr val="bg1"/>
                </a:solidFill>
              </a:rPr>
              <a:t> </a:t>
            </a:r>
            <a:r>
              <a:rPr lang="it-IT" sz="2800" spc="-5" dirty="0" err="1">
                <a:solidFill>
                  <a:schemeClr val="bg1"/>
                </a:solidFill>
              </a:rPr>
              <a:t>Mamíferos</a:t>
            </a:r>
            <a:endParaRPr lang="it-IT" sz="2800" spc="-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797"/>
    </mc:Choice>
    <mc:Fallback xmlns="">
      <p:transition spd="slow" advTm="16779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2F2F963-0EA6-4B6A-8552-367631EA2165}"/>
              </a:ext>
            </a:extLst>
          </p:cNvPr>
          <p:cNvSpPr/>
          <p:nvPr/>
        </p:nvSpPr>
        <p:spPr>
          <a:xfrm>
            <a:off x="302214" y="2018538"/>
            <a:ext cx="7637526" cy="2820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7342D72-3E1E-448C-BFC8-E86DDA94B9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729" y="2184906"/>
            <a:ext cx="1243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pangolino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26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02"/>
    </mc:Choice>
    <mc:Fallback xmlns="">
      <p:transition spd="slow" advTm="3720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FA731AAB-6078-46E7-8A0B-438997BD16C1}"/>
              </a:ext>
            </a:extLst>
          </p:cNvPr>
          <p:cNvSpPr/>
          <p:nvPr/>
        </p:nvSpPr>
        <p:spPr>
          <a:xfrm>
            <a:off x="0" y="1145369"/>
            <a:ext cx="3745229" cy="5114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91387BBE-FBC9-4C3D-A508-F19B68D39ECA}"/>
              </a:ext>
            </a:extLst>
          </p:cNvPr>
          <p:cNvSpPr txBox="1"/>
          <p:nvPr/>
        </p:nvSpPr>
        <p:spPr>
          <a:xfrm>
            <a:off x="4269772" y="612223"/>
            <a:ext cx="2890520" cy="107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215" marR="192405" indent="-184150">
              <a:spcBef>
                <a:spcPts val="9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Superclasse Eutheria  Ordem Carnivora</a:t>
            </a:r>
            <a:endParaRPr sz="2300">
              <a:latin typeface="Tahoma"/>
              <a:cs typeface="Tahoma"/>
            </a:endParaRPr>
          </a:p>
          <a:p>
            <a:pPr marL="196215"/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15 famílias, 286 spp.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6" name="object 7">
            <a:extLst>
              <a:ext uri="{FF2B5EF4-FFF2-40B4-BE49-F238E27FC236}">
                <a16:creationId xmlns:a16="http://schemas.microsoft.com/office/drawing/2014/main" id="{E49050A2-6746-446D-AF51-F31E40BBC57E}"/>
              </a:ext>
            </a:extLst>
          </p:cNvPr>
          <p:cNvGrpSpPr/>
          <p:nvPr/>
        </p:nvGrpSpPr>
        <p:grpSpPr>
          <a:xfrm>
            <a:off x="3887006" y="1746588"/>
            <a:ext cx="4248150" cy="3001010"/>
            <a:chOff x="4543437" y="2220722"/>
            <a:chExt cx="4248150" cy="3001010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8899AA26-1332-4BCC-B2E9-D5D4B7C016B3}"/>
                </a:ext>
              </a:extLst>
            </p:cNvPr>
            <p:cNvSpPr/>
            <p:nvPr/>
          </p:nvSpPr>
          <p:spPr>
            <a:xfrm>
              <a:off x="4543437" y="3894073"/>
              <a:ext cx="1799844" cy="1327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8FF198F7-E0A1-4278-B9DA-E54777CF6139}"/>
                </a:ext>
              </a:extLst>
            </p:cNvPr>
            <p:cNvSpPr/>
            <p:nvPr/>
          </p:nvSpPr>
          <p:spPr>
            <a:xfrm>
              <a:off x="4576965" y="2220722"/>
              <a:ext cx="1655825" cy="15438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6441B5D9-D264-445B-99E8-03AE3D3F9C20}"/>
                </a:ext>
              </a:extLst>
            </p:cNvPr>
            <p:cNvSpPr/>
            <p:nvPr/>
          </p:nvSpPr>
          <p:spPr>
            <a:xfrm>
              <a:off x="6846951" y="2272537"/>
              <a:ext cx="1944623" cy="145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1">
            <a:extLst>
              <a:ext uri="{FF2B5EF4-FFF2-40B4-BE49-F238E27FC236}">
                <a16:creationId xmlns:a16="http://schemas.microsoft.com/office/drawing/2014/main" id="{35919510-B4AD-49C7-A35B-5B587DA340C2}"/>
              </a:ext>
            </a:extLst>
          </p:cNvPr>
          <p:cNvSpPr txBox="1"/>
          <p:nvPr/>
        </p:nvSpPr>
        <p:spPr>
          <a:xfrm>
            <a:off x="5182661" y="3240361"/>
            <a:ext cx="3803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5" dirty="0">
                <a:solidFill>
                  <a:srgbClr val="F8F8F8"/>
                </a:solidFill>
                <a:latin typeface="Times New Roman"/>
                <a:cs typeface="Times New Roman"/>
              </a:rPr>
              <a:t>Puma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5B6C8B61-4028-4BD2-956C-0DF7C5F19458}"/>
              </a:ext>
            </a:extLst>
          </p:cNvPr>
          <p:cNvSpPr txBox="1"/>
          <p:nvPr/>
        </p:nvSpPr>
        <p:spPr>
          <a:xfrm>
            <a:off x="7517428" y="3218263"/>
            <a:ext cx="594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Panthera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FE356501-1274-421F-BC4C-78AD138037EE}"/>
              </a:ext>
            </a:extLst>
          </p:cNvPr>
          <p:cNvSpPr txBox="1"/>
          <p:nvPr/>
        </p:nvSpPr>
        <p:spPr>
          <a:xfrm>
            <a:off x="4968538" y="4704163"/>
            <a:ext cx="6946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Cerdocyon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86377F78-C153-4D3D-A67D-D3E21A797254}"/>
              </a:ext>
            </a:extLst>
          </p:cNvPr>
          <p:cNvSpPr/>
          <p:nvPr/>
        </p:nvSpPr>
        <p:spPr>
          <a:xfrm>
            <a:off x="6208046" y="3446610"/>
            <a:ext cx="1860804" cy="13952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19FDBC0F-A884-45F6-B60C-3D2003DA84AB}"/>
              </a:ext>
            </a:extLst>
          </p:cNvPr>
          <p:cNvSpPr txBox="1"/>
          <p:nvPr/>
        </p:nvSpPr>
        <p:spPr>
          <a:xfrm>
            <a:off x="7329215" y="4792556"/>
            <a:ext cx="7283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Tremarctos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CD4BFE5A-38DE-4868-861E-9029D0A0FCCA}"/>
              </a:ext>
            </a:extLst>
          </p:cNvPr>
          <p:cNvSpPr/>
          <p:nvPr/>
        </p:nvSpPr>
        <p:spPr>
          <a:xfrm>
            <a:off x="3831380" y="4926413"/>
            <a:ext cx="1943100" cy="133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377D223D-B428-4615-B3D2-B0FF1EE6246E}"/>
              </a:ext>
            </a:extLst>
          </p:cNvPr>
          <p:cNvSpPr txBox="1"/>
          <p:nvPr/>
        </p:nvSpPr>
        <p:spPr>
          <a:xfrm>
            <a:off x="5354110" y="6191587"/>
            <a:ext cx="4152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Nasua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05B3D6C-E8CE-4A99-9C83-BA54E51D6F97}"/>
              </a:ext>
            </a:extLst>
          </p:cNvPr>
          <p:cNvSpPr/>
          <p:nvPr/>
        </p:nvSpPr>
        <p:spPr>
          <a:xfrm>
            <a:off x="6149384" y="5052144"/>
            <a:ext cx="2074926" cy="10698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B232B37E-7928-4756-85DB-7FE37965A37A}"/>
              </a:ext>
            </a:extLst>
          </p:cNvPr>
          <p:cNvSpPr txBox="1"/>
          <p:nvPr/>
        </p:nvSpPr>
        <p:spPr>
          <a:xfrm>
            <a:off x="7560851" y="6091766"/>
            <a:ext cx="6356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Herpestes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42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26"/>
    </mc:Choice>
    <mc:Fallback xmlns="">
      <p:transition spd="slow" advTm="64526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40F2D596-5142-4D22-BE58-BB7E41396ACF}"/>
              </a:ext>
            </a:extLst>
          </p:cNvPr>
          <p:cNvSpPr txBox="1"/>
          <p:nvPr/>
        </p:nvSpPr>
        <p:spPr>
          <a:xfrm>
            <a:off x="518908" y="586739"/>
            <a:ext cx="7734300" cy="10331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marR="30480">
              <a:lnSpc>
                <a:spcPct val="98200"/>
              </a:lnSpc>
              <a:spcBef>
                <a:spcPts val="135"/>
              </a:spcBef>
            </a:pP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I carnivori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sono tutti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caratterizzati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dalla presenza di denti specializzati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per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il  “taglio” dei tessuti molli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o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la “triturazione” delle ossa: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i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denti </a:t>
            </a:r>
            <a:r>
              <a:rPr sz="1700" i="1" spc="-45" dirty="0">
                <a:solidFill>
                  <a:srgbClr val="F8F8F8"/>
                </a:solidFill>
                <a:latin typeface="Comic Sans MS"/>
                <a:cs typeface="Comic Sans MS"/>
              </a:rPr>
              <a:t>carnassiali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o </a:t>
            </a:r>
            <a:r>
              <a:rPr sz="1700" i="1" spc="-45" dirty="0">
                <a:solidFill>
                  <a:srgbClr val="F8F8F8"/>
                </a:solidFill>
                <a:latin typeface="Comic Sans MS"/>
                <a:cs typeface="Comic Sans MS"/>
              </a:rPr>
              <a:t>ferini</a:t>
            </a:r>
            <a:r>
              <a:rPr sz="1600" spc="-45" dirty="0">
                <a:solidFill>
                  <a:srgbClr val="F8F8F8"/>
                </a:solidFill>
                <a:latin typeface="Comic Sans MS"/>
                <a:cs typeface="Comic Sans MS"/>
              </a:rPr>
              <a:t>, 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ovvero il 1° molare inferiore (</a:t>
            </a:r>
            <a:r>
              <a:rPr spc="-5" dirty="0">
                <a:solidFill>
                  <a:srgbClr val="F8F8F8"/>
                </a:solidFill>
                <a:latin typeface="Comic Sans MS"/>
                <a:cs typeface="Comic Sans MS"/>
              </a:rPr>
              <a:t>M</a:t>
            </a:r>
            <a:r>
              <a:rPr spc="-7" baseline="-23148" dirty="0">
                <a:solidFill>
                  <a:srgbClr val="F8F8F8"/>
                </a:solidFill>
                <a:latin typeface="Comic Sans MS"/>
                <a:cs typeface="Comic Sans MS"/>
              </a:rPr>
              <a:t>1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)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e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il 4° premolare superiore (</a:t>
            </a:r>
            <a:r>
              <a:rPr spc="-5" dirty="0">
                <a:solidFill>
                  <a:srgbClr val="F8F8F8"/>
                </a:solidFill>
                <a:latin typeface="Comic Sans MS"/>
                <a:cs typeface="Comic Sans MS"/>
              </a:rPr>
              <a:t>P</a:t>
            </a:r>
            <a:r>
              <a:rPr spc="-7" baseline="23148" dirty="0">
                <a:solidFill>
                  <a:srgbClr val="F8F8F8"/>
                </a:solidFill>
                <a:latin typeface="Comic Sans MS"/>
                <a:cs typeface="Comic Sans MS"/>
              </a:rPr>
              <a:t>4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), in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cui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le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cuspidi 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tendono ad allinearsi sullo stesso</a:t>
            </a:r>
            <a:r>
              <a:rPr sz="1600" spc="-1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piano.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47DF0772-1E87-429E-BA96-75CC3DE43653}"/>
              </a:ext>
            </a:extLst>
          </p:cNvPr>
          <p:cNvSpPr/>
          <p:nvPr/>
        </p:nvSpPr>
        <p:spPr>
          <a:xfrm>
            <a:off x="1328928" y="1787398"/>
            <a:ext cx="6486144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79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28"/>
    </mc:Choice>
    <mc:Fallback xmlns="">
      <p:transition spd="slow" advTm="9112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1D450FD6-1584-4B2B-9A52-3F4868E6762E}"/>
              </a:ext>
            </a:extLst>
          </p:cNvPr>
          <p:cNvSpPr/>
          <p:nvPr/>
        </p:nvSpPr>
        <p:spPr>
          <a:xfrm>
            <a:off x="1500592" y="1255776"/>
            <a:ext cx="5616702" cy="4346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16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56"/>
    </mc:Choice>
    <mc:Fallback xmlns="">
      <p:transition spd="slow" advTm="39756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A8A5AC0F-F8E0-4D30-80D0-E61069CB5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0783" y="282409"/>
            <a:ext cx="4866640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spc="-5" dirty="0">
                <a:solidFill>
                  <a:schemeClr val="bg1"/>
                </a:solidFill>
                <a:latin typeface="Comic Sans MS"/>
                <a:cs typeface="Comic Sans MS"/>
              </a:rPr>
              <a:t>Famiglie: Otariidae Phocidae</a:t>
            </a:r>
            <a:r>
              <a:rPr sz="2000" spc="6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mic Sans MS"/>
                <a:cs typeface="Comic Sans MS"/>
              </a:rPr>
              <a:t>Odobenidae</a:t>
            </a:r>
            <a:endParaRPr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E90435B2-AE38-40A6-851F-1865C7775DAA}"/>
              </a:ext>
            </a:extLst>
          </p:cNvPr>
          <p:cNvSpPr txBox="1"/>
          <p:nvPr/>
        </p:nvSpPr>
        <p:spPr>
          <a:xfrm>
            <a:off x="2859226" y="830340"/>
            <a:ext cx="5426710" cy="887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5"/>
              </a:spcBef>
            </a:pPr>
            <a:r>
              <a:rPr sz="1400" spc="-5" dirty="0">
                <a:solidFill>
                  <a:srgbClr val="F8F8F8"/>
                </a:solidFill>
                <a:latin typeface="Comic Sans MS"/>
                <a:cs typeface="Comic Sans MS"/>
              </a:rPr>
              <a:t>Notare che il gruppo (ma non le </a:t>
            </a:r>
            <a:r>
              <a:rPr sz="1400" spc="-10" dirty="0">
                <a:solidFill>
                  <a:srgbClr val="F8F8F8"/>
                </a:solidFill>
                <a:latin typeface="Comic Sans MS"/>
                <a:cs typeface="Comic Sans MS"/>
              </a:rPr>
              <a:t>famiglie) </a:t>
            </a:r>
            <a:r>
              <a:rPr sz="1400" spc="-5" dirty="0">
                <a:solidFill>
                  <a:srgbClr val="F8F8F8"/>
                </a:solidFill>
                <a:latin typeface="Comic Sans MS"/>
                <a:cs typeface="Comic Sans MS"/>
              </a:rPr>
              <a:t>è</a:t>
            </a:r>
            <a:r>
              <a:rPr sz="1400" spc="35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F8F8F8"/>
                </a:solidFill>
                <a:latin typeface="Comic Sans MS"/>
                <a:cs typeface="Comic Sans MS"/>
              </a:rPr>
              <a:t>polifiletico.</a:t>
            </a:r>
            <a:endParaRPr sz="1400">
              <a:latin typeface="Comic Sans MS"/>
              <a:cs typeface="Comic Sans MS"/>
            </a:endParaRPr>
          </a:p>
          <a:p>
            <a:pPr marL="12700" marR="5080">
              <a:lnSpc>
                <a:spcPts val="1670"/>
              </a:lnSpc>
              <a:spcBef>
                <a:spcPts val="60"/>
              </a:spcBef>
            </a:pPr>
            <a:r>
              <a:rPr sz="1400" spc="-5" dirty="0">
                <a:solidFill>
                  <a:srgbClr val="F8F8F8"/>
                </a:solidFill>
                <a:latin typeface="Comic Sans MS"/>
                <a:cs typeface="Comic Sans MS"/>
              </a:rPr>
              <a:t>Gli </a:t>
            </a:r>
            <a:r>
              <a:rPr sz="1400" spc="-10" dirty="0">
                <a:solidFill>
                  <a:srgbClr val="F8F8F8"/>
                </a:solidFill>
                <a:latin typeface="Comic Sans MS"/>
                <a:cs typeface="Comic Sans MS"/>
              </a:rPr>
              <a:t>Otaridi attualmente </a:t>
            </a:r>
            <a:r>
              <a:rPr sz="1400" spc="-5" dirty="0">
                <a:solidFill>
                  <a:srgbClr val="F8F8F8"/>
                </a:solidFill>
                <a:latin typeface="Comic Sans MS"/>
                <a:cs typeface="Comic Sans MS"/>
              </a:rPr>
              <a:t>sono presenti solo nel Pacifico; </a:t>
            </a:r>
            <a:r>
              <a:rPr sz="1400" spc="-10" dirty="0">
                <a:solidFill>
                  <a:srgbClr val="F8F8F8"/>
                </a:solidFill>
                <a:latin typeface="Comic Sans MS"/>
                <a:cs typeface="Comic Sans MS"/>
              </a:rPr>
              <a:t>focidi  </a:t>
            </a:r>
            <a:r>
              <a:rPr sz="1400" spc="-5" dirty="0">
                <a:solidFill>
                  <a:srgbClr val="F8F8F8"/>
                </a:solidFill>
                <a:latin typeface="Comic Sans MS"/>
                <a:cs typeface="Comic Sans MS"/>
              </a:rPr>
              <a:t>prevalentemente </a:t>
            </a:r>
            <a:r>
              <a:rPr sz="1400" spc="-10" dirty="0">
                <a:solidFill>
                  <a:srgbClr val="F8F8F8"/>
                </a:solidFill>
                <a:latin typeface="Comic Sans MS"/>
                <a:cs typeface="Comic Sans MS"/>
              </a:rPr>
              <a:t>nell’Atlantico </a:t>
            </a:r>
            <a:r>
              <a:rPr sz="1400" spc="-5" dirty="0">
                <a:solidFill>
                  <a:srgbClr val="F8F8F8"/>
                </a:solidFill>
                <a:latin typeface="Comic Sans MS"/>
                <a:cs typeface="Comic Sans MS"/>
              </a:rPr>
              <a:t>e </a:t>
            </a:r>
            <a:r>
              <a:rPr sz="1400" dirty="0">
                <a:solidFill>
                  <a:srgbClr val="F8F8F8"/>
                </a:solidFill>
                <a:latin typeface="Comic Sans MS"/>
                <a:cs typeface="Comic Sans MS"/>
              </a:rPr>
              <a:t>con </a:t>
            </a:r>
            <a:r>
              <a:rPr sz="1400" spc="-5" dirty="0">
                <a:solidFill>
                  <a:srgbClr val="F8F8F8"/>
                </a:solidFill>
                <a:latin typeface="Comic Sans MS"/>
                <a:cs typeface="Comic Sans MS"/>
              </a:rPr>
              <a:t>una linea (i Monachini) anche  nel Pacifico; gli odobenidi nei </a:t>
            </a:r>
            <a:r>
              <a:rPr sz="1400" spc="-10" dirty="0">
                <a:solidFill>
                  <a:srgbClr val="F8F8F8"/>
                </a:solidFill>
                <a:latin typeface="Comic Sans MS"/>
                <a:cs typeface="Comic Sans MS"/>
              </a:rPr>
              <a:t>mari</a:t>
            </a:r>
            <a:r>
              <a:rPr sz="1400" spc="-2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400" spc="-10" dirty="0">
                <a:solidFill>
                  <a:srgbClr val="F8F8F8"/>
                </a:solidFill>
                <a:latin typeface="Comic Sans MS"/>
                <a:cs typeface="Comic Sans MS"/>
              </a:rPr>
              <a:t>artici.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D4A78CAD-3A84-405C-BB7E-C9074CADED69}"/>
              </a:ext>
            </a:extLst>
          </p:cNvPr>
          <p:cNvSpPr/>
          <p:nvPr/>
        </p:nvSpPr>
        <p:spPr>
          <a:xfrm>
            <a:off x="255986" y="805700"/>
            <a:ext cx="2417826" cy="1774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5EC655D9-D5FB-4467-87D6-E77BCC9C3356}"/>
              </a:ext>
            </a:extLst>
          </p:cNvPr>
          <p:cNvSpPr txBox="1"/>
          <p:nvPr/>
        </p:nvSpPr>
        <p:spPr>
          <a:xfrm>
            <a:off x="338537" y="2544699"/>
            <a:ext cx="1882139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700" i="1" spc="-65" dirty="0">
                <a:solidFill>
                  <a:srgbClr val="F8F8F8"/>
                </a:solidFill>
                <a:latin typeface="Comic Sans MS"/>
                <a:cs typeface="Comic Sans MS"/>
              </a:rPr>
              <a:t>Odobenus</a:t>
            </a:r>
            <a:r>
              <a:rPr sz="1700" i="1" spc="-60" dirty="0">
                <a:solidFill>
                  <a:srgbClr val="F8F8F8"/>
                </a:solidFill>
                <a:latin typeface="Comic Sans MS"/>
                <a:cs typeface="Comic Sans MS"/>
              </a:rPr>
              <a:t> rosmarus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900EED96-5D04-4B06-AEB9-F74C1D5D6F44}"/>
              </a:ext>
            </a:extLst>
          </p:cNvPr>
          <p:cNvSpPr/>
          <p:nvPr/>
        </p:nvSpPr>
        <p:spPr>
          <a:xfrm>
            <a:off x="403814" y="2893581"/>
            <a:ext cx="2094852" cy="1569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93559040-807B-4AF5-92AA-4E51A151BD76}"/>
              </a:ext>
            </a:extLst>
          </p:cNvPr>
          <p:cNvSpPr txBox="1"/>
          <p:nvPr/>
        </p:nvSpPr>
        <p:spPr>
          <a:xfrm>
            <a:off x="483318" y="4417695"/>
            <a:ext cx="130746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700" i="1" spc="-55" dirty="0">
                <a:solidFill>
                  <a:srgbClr val="F8F8F8"/>
                </a:solidFill>
                <a:latin typeface="Comic Sans MS"/>
                <a:cs typeface="Comic Sans MS"/>
              </a:rPr>
              <a:t>Phoca</a:t>
            </a:r>
            <a:r>
              <a:rPr sz="1700" i="1" spc="-7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700" i="1" spc="-50" dirty="0">
                <a:solidFill>
                  <a:srgbClr val="F8F8F8"/>
                </a:solidFill>
                <a:latin typeface="Comic Sans MS"/>
                <a:cs typeface="Comic Sans MS"/>
              </a:rPr>
              <a:t>vitulina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C590A84E-6FEB-447B-936F-A258ACA5EB74}"/>
              </a:ext>
            </a:extLst>
          </p:cNvPr>
          <p:cNvSpPr/>
          <p:nvPr/>
        </p:nvSpPr>
        <p:spPr>
          <a:xfrm>
            <a:off x="476966" y="4838205"/>
            <a:ext cx="2231898" cy="1617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B6C97125-087E-4253-845A-D7BC8E23B799}"/>
              </a:ext>
            </a:extLst>
          </p:cNvPr>
          <p:cNvSpPr txBox="1"/>
          <p:nvPr/>
        </p:nvSpPr>
        <p:spPr>
          <a:xfrm>
            <a:off x="555700" y="6574155"/>
            <a:ext cx="213360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700" i="1" spc="-55" dirty="0">
                <a:solidFill>
                  <a:srgbClr val="F8F8F8"/>
                </a:solidFill>
                <a:latin typeface="Comic Sans MS"/>
                <a:cs typeface="Comic Sans MS"/>
              </a:rPr>
              <a:t>Zalophus</a:t>
            </a:r>
            <a:r>
              <a:rPr sz="1700" i="1" spc="-11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700" i="1" spc="-45" dirty="0">
                <a:solidFill>
                  <a:srgbClr val="F8F8F8"/>
                </a:solidFill>
                <a:latin typeface="Comic Sans MS"/>
                <a:cs typeface="Comic Sans MS"/>
              </a:rPr>
              <a:t>californianus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5DF78EE4-D059-4842-B07B-7FB8A5AC2A8E}"/>
              </a:ext>
            </a:extLst>
          </p:cNvPr>
          <p:cNvSpPr/>
          <p:nvPr/>
        </p:nvSpPr>
        <p:spPr>
          <a:xfrm>
            <a:off x="4219916" y="1740676"/>
            <a:ext cx="4034028" cy="4680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8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48"/>
    </mc:Choice>
    <mc:Fallback xmlns="">
      <p:transition spd="slow" advTm="10794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89A15321-F311-4AA0-8FFF-B617969AF00B}"/>
              </a:ext>
            </a:extLst>
          </p:cNvPr>
          <p:cNvSpPr/>
          <p:nvPr/>
        </p:nvSpPr>
        <p:spPr>
          <a:xfrm>
            <a:off x="3531153" y="398017"/>
            <a:ext cx="5554979" cy="5977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38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42"/>
    </mc:Choice>
    <mc:Fallback xmlns="">
      <p:transition spd="slow" advTm="9944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CE012C1-890D-4E66-8539-19C427A3143D}"/>
              </a:ext>
            </a:extLst>
          </p:cNvPr>
          <p:cNvSpPr/>
          <p:nvPr/>
        </p:nvSpPr>
        <p:spPr>
          <a:xfrm>
            <a:off x="1143000" y="898651"/>
            <a:ext cx="6858000" cy="4554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5"/>
    </mc:Choice>
    <mc:Fallback xmlns="">
      <p:transition spd="slow" advTm="19985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15FCB1D-80F5-4F3A-A1D5-B1698D6A2317}"/>
              </a:ext>
            </a:extLst>
          </p:cNvPr>
          <p:cNvSpPr/>
          <p:nvPr/>
        </p:nvSpPr>
        <p:spPr>
          <a:xfrm>
            <a:off x="134149" y="1768425"/>
            <a:ext cx="8875702" cy="3868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04"/>
    </mc:Choice>
    <mc:Fallback xmlns="">
      <p:transition spd="slow" advTm="3780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7950C38-9962-4AA0-9AFE-3620249B4845}"/>
              </a:ext>
            </a:extLst>
          </p:cNvPr>
          <p:cNvSpPr/>
          <p:nvPr/>
        </p:nvSpPr>
        <p:spPr>
          <a:xfrm>
            <a:off x="1849971" y="0"/>
            <a:ext cx="4686295" cy="660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7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14"/>
    </mc:Choice>
    <mc:Fallback xmlns="">
      <p:transition spd="slow" advTm="96914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2EF4AE38-1CDE-4365-974A-1FEBD2156EF7}"/>
              </a:ext>
            </a:extLst>
          </p:cNvPr>
          <p:cNvGrpSpPr/>
          <p:nvPr/>
        </p:nvGrpSpPr>
        <p:grpSpPr>
          <a:xfrm>
            <a:off x="25400" y="-397565"/>
            <a:ext cx="9118600" cy="6845300"/>
            <a:chOff x="0" y="0"/>
            <a:chExt cx="9118600" cy="68453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1D1850E0-A773-4FB4-BFB5-0ACF11A288DE}"/>
                </a:ext>
              </a:extLst>
            </p:cNvPr>
            <p:cNvSpPr/>
            <p:nvPr/>
          </p:nvSpPr>
          <p:spPr>
            <a:xfrm>
              <a:off x="166503" y="1190497"/>
              <a:ext cx="3745229" cy="5114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035289D-0300-4ED9-A007-7DABE8BA7653}"/>
                </a:ext>
              </a:extLst>
            </p:cNvPr>
            <p:cNvSpPr/>
            <p:nvPr/>
          </p:nvSpPr>
          <p:spPr>
            <a:xfrm>
              <a:off x="456063" y="5226050"/>
              <a:ext cx="3166872" cy="2872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A099886B-1DA0-45A2-A9C7-D0C2C190F028}"/>
              </a:ext>
            </a:extLst>
          </p:cNvPr>
          <p:cNvSpPr txBox="1"/>
          <p:nvPr/>
        </p:nvSpPr>
        <p:spPr>
          <a:xfrm>
            <a:off x="4880731" y="622531"/>
            <a:ext cx="2703195" cy="107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215" marR="5080" indent="-184150">
              <a:spcBef>
                <a:spcPts val="9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Superclasse Eutheria  Ordem Hyracoidea  1 família, 4</a:t>
            </a:r>
            <a:r>
              <a:rPr sz="2300" spc="5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spp.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DF94E1D4-34FF-4A41-B08D-1D8B2ED5BB0E}"/>
              </a:ext>
            </a:extLst>
          </p:cNvPr>
          <p:cNvSpPr txBox="1"/>
          <p:nvPr/>
        </p:nvSpPr>
        <p:spPr>
          <a:xfrm>
            <a:off x="5887331" y="3719300"/>
            <a:ext cx="5854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Procavia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EEB8C95-0689-4BA9-A962-50DCC87BD640}"/>
              </a:ext>
            </a:extLst>
          </p:cNvPr>
          <p:cNvSpPr/>
          <p:nvPr/>
        </p:nvSpPr>
        <p:spPr>
          <a:xfrm>
            <a:off x="4226692" y="1974066"/>
            <a:ext cx="2303526" cy="1776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4E2353BF-DADC-49DF-8202-767527D80467}"/>
              </a:ext>
            </a:extLst>
          </p:cNvPr>
          <p:cNvSpPr txBox="1"/>
          <p:nvPr/>
        </p:nvSpPr>
        <p:spPr>
          <a:xfrm>
            <a:off x="8111623" y="3473174"/>
            <a:ext cx="8375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10" dirty="0">
                <a:solidFill>
                  <a:srgbClr val="F8F8F8"/>
                </a:solidFill>
                <a:latin typeface="Times New Roman"/>
                <a:cs typeface="Times New Roman"/>
              </a:rPr>
              <a:t>Dendrohyrax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04C2D8DB-B339-4870-BFB1-01967877F720}"/>
              </a:ext>
            </a:extLst>
          </p:cNvPr>
          <p:cNvSpPr/>
          <p:nvPr/>
        </p:nvSpPr>
        <p:spPr>
          <a:xfrm>
            <a:off x="5323972" y="4111477"/>
            <a:ext cx="3150870" cy="1906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9F719A27-D09E-4C81-B07D-5A9070E9E929}"/>
              </a:ext>
            </a:extLst>
          </p:cNvPr>
          <p:cNvSpPr txBox="1"/>
          <p:nvPr/>
        </p:nvSpPr>
        <p:spPr>
          <a:xfrm>
            <a:off x="6520555" y="6024350"/>
            <a:ext cx="7969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5" dirty="0">
                <a:solidFill>
                  <a:srgbClr val="F8F8F8"/>
                </a:solidFill>
                <a:latin typeface="Times New Roman"/>
                <a:cs typeface="Times New Roman"/>
              </a:rPr>
              <a:t>Heterohyrax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60335BE0-0412-47BF-9CC4-F7E5A883C1B2}"/>
              </a:ext>
            </a:extLst>
          </p:cNvPr>
          <p:cNvSpPr/>
          <p:nvPr/>
        </p:nvSpPr>
        <p:spPr>
          <a:xfrm>
            <a:off x="6745852" y="2095224"/>
            <a:ext cx="2231898" cy="1390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01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19"/>
    </mc:Choice>
    <mc:Fallback xmlns="">
      <p:transition spd="slow" advTm="859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80560B52-7625-45BE-B6ED-47FDAD54C973}"/>
              </a:ext>
            </a:extLst>
          </p:cNvPr>
          <p:cNvSpPr/>
          <p:nvPr/>
        </p:nvSpPr>
        <p:spPr>
          <a:xfrm>
            <a:off x="1143000" y="981978"/>
            <a:ext cx="6858000" cy="4727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9FA3FA0B-9291-4006-8AF5-06CCFC16DDCF}"/>
              </a:ext>
            </a:extLst>
          </p:cNvPr>
          <p:cNvSpPr txBox="1"/>
          <p:nvPr/>
        </p:nvSpPr>
        <p:spPr>
          <a:xfrm>
            <a:off x="1454138" y="5739397"/>
            <a:ext cx="25520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Sulla base della</a:t>
            </a:r>
            <a:r>
              <a:rPr sz="1600" spc="-65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morfologia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6BDD71D8-9E83-4EEB-80E3-99FADA1D86C6}"/>
              </a:ext>
            </a:extLst>
          </p:cNvPr>
          <p:cNvSpPr txBox="1"/>
          <p:nvPr/>
        </p:nvSpPr>
        <p:spPr>
          <a:xfrm>
            <a:off x="4889134" y="5739397"/>
            <a:ext cx="29089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sulla base di</a:t>
            </a:r>
            <a:r>
              <a:rPr sz="1600" spc="-25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sequenze</a:t>
            </a:r>
            <a:endParaRPr sz="1600">
              <a:latin typeface="Comic Sans MS"/>
              <a:cs typeface="Comic Sans MS"/>
            </a:endParaRPr>
          </a:p>
          <a:p>
            <a:pPr marL="15875"/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di geni nucleari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e</a:t>
            </a:r>
            <a:r>
              <a:rPr sz="1600" spc="-6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mitocondriali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BAB5BD10-4798-4C4A-8B49-619F8044D21E}"/>
              </a:ext>
            </a:extLst>
          </p:cNvPr>
          <p:cNvSpPr txBox="1"/>
          <p:nvPr/>
        </p:nvSpPr>
        <p:spPr>
          <a:xfrm>
            <a:off x="2136915" y="6343650"/>
            <a:ext cx="473710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3805" marR="5080" indent="-1221740">
              <a:spcBef>
                <a:spcPts val="100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XENARTHA, AFROTHERIA, LAURASIATHERIA,  EUARCHONTOGLIRES,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7E7D1BFC-5310-4739-9D14-672C73D722DC}"/>
              </a:ext>
            </a:extLst>
          </p:cNvPr>
          <p:cNvSpPr/>
          <p:nvPr/>
        </p:nvSpPr>
        <p:spPr>
          <a:xfrm>
            <a:off x="3662173" y="1496327"/>
            <a:ext cx="3717925" cy="1544955"/>
          </a:xfrm>
          <a:custGeom>
            <a:avLst/>
            <a:gdLst/>
            <a:ahLst/>
            <a:cxnLst/>
            <a:rect l="l" t="t" r="r" b="b"/>
            <a:pathLst>
              <a:path w="3717925" h="1544955">
                <a:moveTo>
                  <a:pt x="361950" y="0"/>
                </a:moveTo>
                <a:lnTo>
                  <a:pt x="296956" y="2085"/>
                </a:lnTo>
                <a:lnTo>
                  <a:pt x="235756" y="8102"/>
                </a:lnTo>
                <a:lnTo>
                  <a:pt x="179380" y="17695"/>
                </a:lnTo>
                <a:lnTo>
                  <a:pt x="128855" y="30505"/>
                </a:lnTo>
                <a:lnTo>
                  <a:pt x="85210" y="46174"/>
                </a:lnTo>
                <a:lnTo>
                  <a:pt x="49473" y="64346"/>
                </a:lnTo>
                <a:lnTo>
                  <a:pt x="5839" y="106767"/>
                </a:lnTo>
                <a:lnTo>
                  <a:pt x="0" y="130302"/>
                </a:lnTo>
                <a:lnTo>
                  <a:pt x="5839" y="153609"/>
                </a:lnTo>
                <a:lnTo>
                  <a:pt x="49473" y="195721"/>
                </a:lnTo>
                <a:lnTo>
                  <a:pt x="85210" y="213797"/>
                </a:lnTo>
                <a:lnTo>
                  <a:pt x="128855" y="229403"/>
                </a:lnTo>
                <a:lnTo>
                  <a:pt x="179380" y="242174"/>
                </a:lnTo>
                <a:lnTo>
                  <a:pt x="235756" y="251747"/>
                </a:lnTo>
                <a:lnTo>
                  <a:pt x="296956" y="257757"/>
                </a:lnTo>
                <a:lnTo>
                  <a:pt x="361950" y="259842"/>
                </a:lnTo>
                <a:lnTo>
                  <a:pt x="427144" y="257757"/>
                </a:lnTo>
                <a:lnTo>
                  <a:pt x="488450" y="251747"/>
                </a:lnTo>
                <a:lnTo>
                  <a:pt x="544858" y="242174"/>
                </a:lnTo>
                <a:lnTo>
                  <a:pt x="595358" y="229403"/>
                </a:lnTo>
                <a:lnTo>
                  <a:pt x="638940" y="213797"/>
                </a:lnTo>
                <a:lnTo>
                  <a:pt x="674595" y="195721"/>
                </a:lnTo>
                <a:lnTo>
                  <a:pt x="718085" y="153609"/>
                </a:lnTo>
                <a:lnTo>
                  <a:pt x="723900" y="130302"/>
                </a:lnTo>
                <a:lnTo>
                  <a:pt x="718085" y="106767"/>
                </a:lnTo>
                <a:lnTo>
                  <a:pt x="674595" y="64346"/>
                </a:lnTo>
                <a:lnTo>
                  <a:pt x="638940" y="46174"/>
                </a:lnTo>
                <a:lnTo>
                  <a:pt x="595358" y="30505"/>
                </a:lnTo>
                <a:lnTo>
                  <a:pt x="544858" y="17695"/>
                </a:lnTo>
                <a:lnTo>
                  <a:pt x="488450" y="8102"/>
                </a:lnTo>
                <a:lnTo>
                  <a:pt x="427144" y="2085"/>
                </a:lnTo>
                <a:lnTo>
                  <a:pt x="361950" y="0"/>
                </a:lnTo>
                <a:close/>
              </a:path>
              <a:path w="3717925" h="1544955">
                <a:moveTo>
                  <a:pt x="3355835" y="1285494"/>
                </a:moveTo>
                <a:lnTo>
                  <a:pt x="3290841" y="1287578"/>
                </a:lnTo>
                <a:lnTo>
                  <a:pt x="3229642" y="1293588"/>
                </a:lnTo>
                <a:lnTo>
                  <a:pt x="3173265" y="1303161"/>
                </a:lnTo>
                <a:lnTo>
                  <a:pt x="3122740" y="1315932"/>
                </a:lnTo>
                <a:lnTo>
                  <a:pt x="3079095" y="1331538"/>
                </a:lnTo>
                <a:lnTo>
                  <a:pt x="3043358" y="1349614"/>
                </a:lnTo>
                <a:lnTo>
                  <a:pt x="2999725" y="1391726"/>
                </a:lnTo>
                <a:lnTo>
                  <a:pt x="2993885" y="1415034"/>
                </a:lnTo>
                <a:lnTo>
                  <a:pt x="2999725" y="1438341"/>
                </a:lnTo>
                <a:lnTo>
                  <a:pt x="3043358" y="1480453"/>
                </a:lnTo>
                <a:lnTo>
                  <a:pt x="3079095" y="1498529"/>
                </a:lnTo>
                <a:lnTo>
                  <a:pt x="3122740" y="1514135"/>
                </a:lnTo>
                <a:lnTo>
                  <a:pt x="3173265" y="1526906"/>
                </a:lnTo>
                <a:lnTo>
                  <a:pt x="3229642" y="1536479"/>
                </a:lnTo>
                <a:lnTo>
                  <a:pt x="3290841" y="1542489"/>
                </a:lnTo>
                <a:lnTo>
                  <a:pt x="3355835" y="1544574"/>
                </a:lnTo>
                <a:lnTo>
                  <a:pt x="3421030" y="1542489"/>
                </a:lnTo>
                <a:lnTo>
                  <a:pt x="3482337" y="1536479"/>
                </a:lnTo>
                <a:lnTo>
                  <a:pt x="3538746" y="1526906"/>
                </a:lnTo>
                <a:lnTo>
                  <a:pt x="3589248" y="1514135"/>
                </a:lnTo>
                <a:lnTo>
                  <a:pt x="3632833" y="1498529"/>
                </a:lnTo>
                <a:lnTo>
                  <a:pt x="3668490" y="1480453"/>
                </a:lnTo>
                <a:lnTo>
                  <a:pt x="3711982" y="1438341"/>
                </a:lnTo>
                <a:lnTo>
                  <a:pt x="3717798" y="1415034"/>
                </a:lnTo>
                <a:lnTo>
                  <a:pt x="3711982" y="1391726"/>
                </a:lnTo>
                <a:lnTo>
                  <a:pt x="3668490" y="1349614"/>
                </a:lnTo>
                <a:lnTo>
                  <a:pt x="3632833" y="1331538"/>
                </a:lnTo>
                <a:lnTo>
                  <a:pt x="3589248" y="1315932"/>
                </a:lnTo>
                <a:lnTo>
                  <a:pt x="3538746" y="1303161"/>
                </a:lnTo>
                <a:lnTo>
                  <a:pt x="3482337" y="1293588"/>
                </a:lnTo>
                <a:lnTo>
                  <a:pt x="3421030" y="1287578"/>
                </a:lnTo>
                <a:lnTo>
                  <a:pt x="3355835" y="1285494"/>
                </a:lnTo>
                <a:close/>
              </a:path>
            </a:pathLst>
          </a:custGeom>
          <a:ln w="5715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85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03"/>
    </mc:Choice>
    <mc:Fallback xmlns="">
      <p:transition spd="slow" advTm="86603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>
            <a:extLst>
              <a:ext uri="{FF2B5EF4-FFF2-40B4-BE49-F238E27FC236}">
                <a16:creationId xmlns:a16="http://schemas.microsoft.com/office/drawing/2014/main" id="{C44AA043-D654-4A13-A385-33329FBFF21A}"/>
              </a:ext>
            </a:extLst>
          </p:cNvPr>
          <p:cNvGrpSpPr/>
          <p:nvPr/>
        </p:nvGrpSpPr>
        <p:grpSpPr>
          <a:xfrm>
            <a:off x="257969" y="0"/>
            <a:ext cx="9118600" cy="6845300"/>
            <a:chOff x="0" y="0"/>
            <a:chExt cx="9118600" cy="6845300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94A7219-B6E9-4D32-985A-47ACAFCA21D6}"/>
                </a:ext>
              </a:extLst>
            </p:cNvPr>
            <p:cNvSpPr/>
            <p:nvPr/>
          </p:nvSpPr>
          <p:spPr>
            <a:xfrm>
              <a:off x="166503" y="1190497"/>
              <a:ext cx="3745229" cy="5114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6D972ECE-582D-4A4E-A9AC-90CE7C380BD6}"/>
                </a:ext>
              </a:extLst>
            </p:cNvPr>
            <p:cNvSpPr/>
            <p:nvPr/>
          </p:nvSpPr>
          <p:spPr>
            <a:xfrm>
              <a:off x="456063" y="5728970"/>
              <a:ext cx="3166872" cy="2156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6">
            <a:extLst>
              <a:ext uri="{FF2B5EF4-FFF2-40B4-BE49-F238E27FC236}">
                <a16:creationId xmlns:a16="http://schemas.microsoft.com/office/drawing/2014/main" id="{52882314-8226-4FF7-A7DB-FFEC72E188DF}"/>
              </a:ext>
            </a:extLst>
          </p:cNvPr>
          <p:cNvSpPr txBox="1"/>
          <p:nvPr/>
        </p:nvSpPr>
        <p:spPr>
          <a:xfrm>
            <a:off x="5184172" y="1077975"/>
            <a:ext cx="3274060" cy="1441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215" marR="575945" indent="-184150">
              <a:spcBef>
                <a:spcPts val="9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Superclasse Eutheria  Ordem</a:t>
            </a:r>
            <a:r>
              <a:rPr sz="2300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Sirenia</a:t>
            </a:r>
            <a:endParaRPr sz="2300">
              <a:latin typeface="Tahoma"/>
              <a:cs typeface="Tahoma"/>
            </a:endParaRPr>
          </a:p>
          <a:p>
            <a:pPr marL="196215">
              <a:spcBef>
                <a:spcPts val="10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2 famílias, 5</a:t>
            </a:r>
            <a:r>
              <a:rPr sz="2300" spc="15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spp.</a:t>
            </a:r>
            <a:endParaRPr sz="2300">
              <a:latin typeface="Tahoma"/>
              <a:cs typeface="Tahoma"/>
            </a:endParaRPr>
          </a:p>
          <a:p>
            <a:pPr marR="5080" algn="r">
              <a:spcBef>
                <a:spcPts val="1420"/>
              </a:spcBef>
            </a:pPr>
            <a:r>
              <a:rPr sz="1200" i="1" spc="-5" dirty="0">
                <a:solidFill>
                  <a:srgbClr val="F8F8F8"/>
                </a:solidFill>
                <a:latin typeface="Times New Roman"/>
                <a:cs typeface="Times New Roman"/>
              </a:rPr>
              <a:t>Trichechus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" name="object 7">
            <a:extLst>
              <a:ext uri="{FF2B5EF4-FFF2-40B4-BE49-F238E27FC236}">
                <a16:creationId xmlns:a16="http://schemas.microsoft.com/office/drawing/2014/main" id="{417A65AE-9E2C-4CF9-8B98-12C8A6969D1F}"/>
              </a:ext>
            </a:extLst>
          </p:cNvPr>
          <p:cNvGrpSpPr/>
          <p:nvPr/>
        </p:nvGrpSpPr>
        <p:grpSpPr>
          <a:xfrm>
            <a:off x="4563663" y="2342642"/>
            <a:ext cx="4486275" cy="4211955"/>
            <a:chOff x="4305693" y="2342641"/>
            <a:chExt cx="4486275" cy="421195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4DC5A888-EDB2-4957-89F1-4B55846A62B8}"/>
                </a:ext>
              </a:extLst>
            </p:cNvPr>
            <p:cNvSpPr/>
            <p:nvPr/>
          </p:nvSpPr>
          <p:spPr>
            <a:xfrm>
              <a:off x="4305693" y="2342641"/>
              <a:ext cx="3133344" cy="20894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3C36A560-CF21-4267-A868-FCA0DBEE8A84}"/>
                </a:ext>
              </a:extLst>
            </p:cNvPr>
            <p:cNvSpPr/>
            <p:nvPr/>
          </p:nvSpPr>
          <p:spPr>
            <a:xfrm>
              <a:off x="5927991" y="4646167"/>
              <a:ext cx="2863595" cy="19080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0">
            <a:extLst>
              <a:ext uri="{FF2B5EF4-FFF2-40B4-BE49-F238E27FC236}">
                <a16:creationId xmlns:a16="http://schemas.microsoft.com/office/drawing/2014/main" id="{199E22A3-0FF3-4B8E-B72C-F909075BEB3E}"/>
              </a:ext>
            </a:extLst>
          </p:cNvPr>
          <p:cNvSpPr txBox="1"/>
          <p:nvPr/>
        </p:nvSpPr>
        <p:spPr>
          <a:xfrm>
            <a:off x="5617750" y="6362446"/>
            <a:ext cx="5162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5" dirty="0">
                <a:solidFill>
                  <a:srgbClr val="F8F8F8"/>
                </a:solidFill>
                <a:latin typeface="Times New Roman"/>
                <a:cs typeface="Times New Roman"/>
                <a:hlinkClick r:id="rId6"/>
              </a:rPr>
              <a:t>Dugong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94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68"/>
    </mc:Choice>
    <mc:Fallback xmlns="">
      <p:transition spd="slow" advTm="62568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2C6FBCC-EF7E-4143-9131-A826909EFFCB}"/>
              </a:ext>
            </a:extLst>
          </p:cNvPr>
          <p:cNvSpPr/>
          <p:nvPr/>
        </p:nvSpPr>
        <p:spPr>
          <a:xfrm>
            <a:off x="1203833" y="787233"/>
            <a:ext cx="6736333" cy="2312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01"/>
    </mc:Choice>
    <mc:Fallback xmlns="">
      <p:transition spd="slow" advTm="4790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>
            <a:extLst>
              <a:ext uri="{FF2B5EF4-FFF2-40B4-BE49-F238E27FC236}">
                <a16:creationId xmlns:a16="http://schemas.microsoft.com/office/drawing/2014/main" id="{5D658E55-23A9-4259-99B7-049969A66D5B}"/>
              </a:ext>
            </a:extLst>
          </p:cNvPr>
          <p:cNvGrpSpPr/>
          <p:nvPr/>
        </p:nvGrpSpPr>
        <p:grpSpPr>
          <a:xfrm>
            <a:off x="519383" y="1406398"/>
            <a:ext cx="3817620" cy="5114925"/>
            <a:chOff x="142881" y="1190497"/>
            <a:chExt cx="3817620" cy="511492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36D4E3F-24B2-4B15-84F0-FC7BF94D0A21}"/>
                </a:ext>
              </a:extLst>
            </p:cNvPr>
            <p:cNvSpPr/>
            <p:nvPr/>
          </p:nvSpPr>
          <p:spPr>
            <a:xfrm>
              <a:off x="142881" y="1190497"/>
              <a:ext cx="3817620" cy="5114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89EB293-18A2-4A37-A412-23F98B5FCB82}"/>
                </a:ext>
              </a:extLst>
            </p:cNvPr>
            <p:cNvSpPr/>
            <p:nvPr/>
          </p:nvSpPr>
          <p:spPr>
            <a:xfrm>
              <a:off x="1008519" y="1841245"/>
              <a:ext cx="2881122" cy="1295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C944ABD4-3E97-4C02-97BA-7CF07B99B8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0577" y="107704"/>
            <a:ext cx="7366000" cy="1009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600" spc="-5" dirty="0">
                <a:solidFill>
                  <a:schemeClr val="bg1"/>
                </a:solidFill>
              </a:rPr>
              <a:t>Filogenia baseada em dados</a:t>
            </a:r>
            <a:r>
              <a:rPr sz="3600" spc="65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moleculares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3CD5D1E-4F76-4C10-A285-3E3C1B9321C0}"/>
              </a:ext>
            </a:extLst>
          </p:cNvPr>
          <p:cNvSpPr txBox="1"/>
          <p:nvPr/>
        </p:nvSpPr>
        <p:spPr>
          <a:xfrm>
            <a:off x="4459017" y="1276721"/>
            <a:ext cx="4671695" cy="3258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spcBef>
                <a:spcPts val="9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Superclasse</a:t>
            </a:r>
            <a:r>
              <a:rPr sz="2300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Eutheria</a:t>
            </a:r>
            <a:endParaRPr sz="2300" dirty="0">
              <a:latin typeface="Tahoma"/>
              <a:cs typeface="Tahoma"/>
            </a:endParaRPr>
          </a:p>
          <a:p>
            <a:pPr>
              <a:spcBef>
                <a:spcPts val="50"/>
              </a:spcBef>
            </a:pPr>
            <a:endParaRPr sz="2250" dirty="0">
              <a:latin typeface="Tahoma"/>
              <a:cs typeface="Tahoma"/>
            </a:endParaRPr>
          </a:p>
          <a:p>
            <a:pPr marL="50800"/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Afrotheria</a:t>
            </a:r>
            <a:endParaRPr sz="2300" dirty="0">
              <a:latin typeface="Tahoma"/>
              <a:cs typeface="Tahoma"/>
            </a:endParaRPr>
          </a:p>
          <a:p>
            <a:pPr marL="50800" marR="280670" indent="183515">
              <a:spcBef>
                <a:spcPts val="1680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Hipótese supraordinal molecular  que agrupa 6</a:t>
            </a:r>
            <a:r>
              <a:rPr sz="2300" spc="15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ordens</a:t>
            </a:r>
            <a:endParaRPr sz="2300" dirty="0">
              <a:latin typeface="Tahoma"/>
              <a:cs typeface="Tahoma"/>
            </a:endParaRPr>
          </a:p>
          <a:p>
            <a:pPr marL="50800" marR="43180" indent="184150" algn="just">
              <a:lnSpc>
                <a:spcPct val="98000"/>
              </a:lnSpc>
              <a:spcBef>
                <a:spcPts val="173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Suporte morfológico por Sanchez-  Villagra </a:t>
            </a:r>
            <a:r>
              <a:rPr sz="2400" i="1" spc="-45" dirty="0">
                <a:solidFill>
                  <a:srgbClr val="F8F8F8"/>
                </a:solidFill>
                <a:latin typeface="Tahoma"/>
                <a:cs typeface="Tahoma"/>
              </a:rPr>
              <a:t>et </a:t>
            </a:r>
            <a:r>
              <a:rPr sz="2400" i="1" spc="-30" dirty="0">
                <a:solidFill>
                  <a:srgbClr val="F8F8F8"/>
                </a:solidFill>
                <a:latin typeface="Tahoma"/>
                <a:cs typeface="Tahoma"/>
              </a:rPr>
              <a:t>al</a:t>
            </a:r>
            <a:r>
              <a:rPr sz="2300" spc="-30" dirty="0">
                <a:solidFill>
                  <a:srgbClr val="F8F8F8"/>
                </a:solidFill>
                <a:latin typeface="Tahoma"/>
                <a:cs typeface="Tahoma"/>
              </a:rPr>
              <a:t>. </a:t>
            </a:r>
            <a:r>
              <a:rPr sz="2300" spc="-10" dirty="0">
                <a:solidFill>
                  <a:srgbClr val="F8F8F8"/>
                </a:solidFill>
                <a:latin typeface="Tahoma"/>
                <a:cs typeface="Tahoma"/>
              </a:rPr>
              <a:t>(2007)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– aumento do  n</a:t>
            </a:r>
            <a:r>
              <a:rPr sz="2250" spc="-7" baseline="25925" dirty="0">
                <a:solidFill>
                  <a:srgbClr val="F8F8F8"/>
                </a:solidFill>
                <a:latin typeface="Tahoma"/>
                <a:cs typeface="Tahoma"/>
              </a:rPr>
              <a:t>o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de vértebras</a:t>
            </a:r>
            <a:r>
              <a:rPr sz="2300" spc="-180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tóraco-lombares</a:t>
            </a:r>
            <a:endParaRPr sz="2300" dirty="0">
              <a:latin typeface="Tahoma"/>
              <a:cs typeface="Tahoma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C2BEBFF-23CE-42CD-B6AC-6DA0915AB91B}"/>
              </a:ext>
            </a:extLst>
          </p:cNvPr>
          <p:cNvSpPr/>
          <p:nvPr/>
        </p:nvSpPr>
        <p:spPr>
          <a:xfrm>
            <a:off x="6520128" y="4855971"/>
            <a:ext cx="1455419" cy="939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87D85AF4-AC4B-4D0C-B2B4-E7F91B2DBB18}"/>
              </a:ext>
            </a:extLst>
          </p:cNvPr>
          <p:cNvSpPr/>
          <p:nvPr/>
        </p:nvSpPr>
        <p:spPr>
          <a:xfrm>
            <a:off x="5080721" y="4829302"/>
            <a:ext cx="1295400" cy="9730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5F19055D-A37B-4076-AB64-9B652A0B3392}"/>
              </a:ext>
            </a:extLst>
          </p:cNvPr>
          <p:cNvSpPr/>
          <p:nvPr/>
        </p:nvSpPr>
        <p:spPr>
          <a:xfrm>
            <a:off x="8104324" y="4646421"/>
            <a:ext cx="952500" cy="1152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1ECE9876-4188-4FC2-BAF3-63260FA2FDFF}"/>
              </a:ext>
            </a:extLst>
          </p:cNvPr>
          <p:cNvSpPr/>
          <p:nvPr/>
        </p:nvSpPr>
        <p:spPr>
          <a:xfrm>
            <a:off x="5121869" y="5892292"/>
            <a:ext cx="1204722" cy="7970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4851E78D-7848-4E8E-8E9A-4F959839E473}"/>
              </a:ext>
            </a:extLst>
          </p:cNvPr>
          <p:cNvSpPr/>
          <p:nvPr/>
        </p:nvSpPr>
        <p:spPr>
          <a:xfrm>
            <a:off x="6599388" y="5855715"/>
            <a:ext cx="1079753" cy="8328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8113903D-2634-4192-A008-F9771D71F038}"/>
              </a:ext>
            </a:extLst>
          </p:cNvPr>
          <p:cNvSpPr/>
          <p:nvPr/>
        </p:nvSpPr>
        <p:spPr>
          <a:xfrm>
            <a:off x="7890203" y="5897626"/>
            <a:ext cx="1152144" cy="8176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60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25"/>
    </mc:Choice>
    <mc:Fallback xmlns="">
      <p:transition spd="slow" advTm="114325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EB8F767-904A-4335-B5FD-0DC25003507F}"/>
              </a:ext>
            </a:extLst>
          </p:cNvPr>
          <p:cNvGrpSpPr/>
          <p:nvPr/>
        </p:nvGrpSpPr>
        <p:grpSpPr>
          <a:xfrm>
            <a:off x="412115" y="-247711"/>
            <a:ext cx="9118600" cy="6845300"/>
            <a:chOff x="0" y="0"/>
            <a:chExt cx="9118600" cy="68453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9BA6922-D3F6-48BA-8A0D-7D233A75580C}"/>
                </a:ext>
              </a:extLst>
            </p:cNvPr>
            <p:cNvSpPr/>
            <p:nvPr/>
          </p:nvSpPr>
          <p:spPr>
            <a:xfrm>
              <a:off x="165742" y="1332230"/>
              <a:ext cx="3817620" cy="5114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2E76620-5FE6-4C7C-B553-1F170790F73C}"/>
                </a:ext>
              </a:extLst>
            </p:cNvPr>
            <p:cNvSpPr/>
            <p:nvPr/>
          </p:nvSpPr>
          <p:spPr>
            <a:xfrm>
              <a:off x="1391043" y="3567176"/>
              <a:ext cx="2376677" cy="11506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7E111840-FED3-47FE-9707-1A1DB254E632}"/>
              </a:ext>
            </a:extLst>
          </p:cNvPr>
          <p:cNvSpPr txBox="1"/>
          <p:nvPr/>
        </p:nvSpPr>
        <p:spPr>
          <a:xfrm>
            <a:off x="4971415" y="1298575"/>
            <a:ext cx="4172585" cy="2130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Superclasse</a:t>
            </a:r>
            <a:r>
              <a:rPr sz="2300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Eutheria</a:t>
            </a:r>
            <a:endParaRPr sz="2300">
              <a:latin typeface="Tahoma"/>
              <a:cs typeface="Tahoma"/>
            </a:endParaRPr>
          </a:p>
          <a:p>
            <a:pPr>
              <a:spcBef>
                <a:spcPts val="45"/>
              </a:spcBef>
            </a:pPr>
            <a:endParaRPr sz="2250">
              <a:latin typeface="Tahoma"/>
              <a:cs typeface="Tahoma"/>
            </a:endParaRPr>
          </a:p>
          <a:p>
            <a:pPr marL="12700"/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Euarchontoglires</a:t>
            </a:r>
            <a:endParaRPr sz="2300">
              <a:latin typeface="Tahoma"/>
              <a:cs typeface="Tahoma"/>
            </a:endParaRPr>
          </a:p>
          <a:p>
            <a:pPr>
              <a:spcBef>
                <a:spcPts val="50"/>
              </a:spcBef>
            </a:pPr>
            <a:endParaRPr sz="2250">
              <a:latin typeface="Tahoma"/>
              <a:cs typeface="Tahoma"/>
            </a:endParaRPr>
          </a:p>
          <a:p>
            <a:pPr marL="12700" marR="5080"/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Hipótese supraordinal molecular  que agrupa 5</a:t>
            </a:r>
            <a:r>
              <a:rPr sz="2300" spc="15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ordens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D0FB7487-BC1B-488D-8EA9-8A70D0D8A875}"/>
              </a:ext>
            </a:extLst>
          </p:cNvPr>
          <p:cNvGrpSpPr/>
          <p:nvPr/>
        </p:nvGrpSpPr>
        <p:grpSpPr>
          <a:xfrm>
            <a:off x="5719456" y="4066668"/>
            <a:ext cx="2807970" cy="2593975"/>
            <a:chOff x="5351919" y="3854450"/>
            <a:chExt cx="2807970" cy="259397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0CEB726-9B42-4840-98F2-237958AFB06F}"/>
                </a:ext>
              </a:extLst>
            </p:cNvPr>
            <p:cNvSpPr/>
            <p:nvPr/>
          </p:nvSpPr>
          <p:spPr>
            <a:xfrm>
              <a:off x="6648843" y="5265674"/>
              <a:ext cx="1511046" cy="11094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E8C9DDE-013C-44E4-B8DE-979D1BAD802A}"/>
                </a:ext>
              </a:extLst>
            </p:cNvPr>
            <p:cNvSpPr/>
            <p:nvPr/>
          </p:nvSpPr>
          <p:spPr>
            <a:xfrm>
              <a:off x="5351919" y="5296154"/>
              <a:ext cx="1150619" cy="11521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34F49AC-9E34-4EB0-9985-D223BEEFD379}"/>
                </a:ext>
              </a:extLst>
            </p:cNvPr>
            <p:cNvSpPr/>
            <p:nvPr/>
          </p:nvSpPr>
          <p:spPr>
            <a:xfrm>
              <a:off x="5856351" y="3854450"/>
              <a:ext cx="1512569" cy="10347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7C3CB5E4-5FEA-46E8-B2DC-E96758F27347}"/>
              </a:ext>
            </a:extLst>
          </p:cNvPr>
          <p:cNvSpPr/>
          <p:nvPr/>
        </p:nvSpPr>
        <p:spPr>
          <a:xfrm>
            <a:off x="7843139" y="3863213"/>
            <a:ext cx="1117853" cy="1490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CE3A0FE-A618-4F15-B9CE-2F246A895287}"/>
              </a:ext>
            </a:extLst>
          </p:cNvPr>
          <p:cNvSpPr/>
          <p:nvPr/>
        </p:nvSpPr>
        <p:spPr>
          <a:xfrm>
            <a:off x="5070994" y="3850258"/>
            <a:ext cx="1059180" cy="15826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4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88"/>
    </mc:Choice>
    <mc:Fallback xmlns="">
      <p:transition spd="slow" advTm="76488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9DBFC3D-FF45-4920-A830-A9420BC04EFF}"/>
              </a:ext>
            </a:extLst>
          </p:cNvPr>
          <p:cNvGrpSpPr/>
          <p:nvPr/>
        </p:nvGrpSpPr>
        <p:grpSpPr>
          <a:xfrm>
            <a:off x="-99840" y="12700"/>
            <a:ext cx="9118600" cy="6845300"/>
            <a:chOff x="0" y="0"/>
            <a:chExt cx="9118600" cy="68453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076FBCBB-33D5-4074-9DDF-995D0808BEDA}"/>
                </a:ext>
              </a:extLst>
            </p:cNvPr>
            <p:cNvSpPr/>
            <p:nvPr/>
          </p:nvSpPr>
          <p:spPr>
            <a:xfrm>
              <a:off x="165742" y="1190497"/>
              <a:ext cx="3817620" cy="5114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E9A52D3-0D6A-4704-82AD-3841193F3842}"/>
                </a:ext>
              </a:extLst>
            </p:cNvPr>
            <p:cNvSpPr/>
            <p:nvPr/>
          </p:nvSpPr>
          <p:spPr>
            <a:xfrm>
              <a:off x="1319415" y="4576064"/>
              <a:ext cx="2447544" cy="14417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154BA402-1057-4388-B344-070C914E6D89}"/>
              </a:ext>
            </a:extLst>
          </p:cNvPr>
          <p:cNvSpPr txBox="1">
            <a:spLocks/>
          </p:cNvSpPr>
          <p:nvPr/>
        </p:nvSpPr>
        <p:spPr>
          <a:xfrm>
            <a:off x="500932" y="1099058"/>
            <a:ext cx="8643067" cy="2455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55745">
              <a:spcBef>
                <a:spcPts val="95"/>
              </a:spcBef>
            </a:pPr>
            <a:r>
              <a:rPr lang="pt-BR" spc="-5" dirty="0">
                <a:solidFill>
                  <a:schemeClr val="bg1"/>
                </a:solidFill>
              </a:rPr>
              <a:t>Superclasse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spc="-5" dirty="0">
                <a:solidFill>
                  <a:schemeClr val="bg1"/>
                </a:solidFill>
              </a:rPr>
              <a:t>Eutheria</a:t>
            </a:r>
          </a:p>
          <a:p>
            <a:pPr marL="4043045">
              <a:spcBef>
                <a:spcPts val="45"/>
              </a:spcBef>
            </a:pPr>
            <a:endParaRPr lang="pt-BR" sz="2250" dirty="0">
              <a:solidFill>
                <a:schemeClr val="bg1"/>
              </a:solidFill>
            </a:endParaRPr>
          </a:p>
          <a:p>
            <a:pPr marL="4055745"/>
            <a:r>
              <a:rPr lang="pt-BR" spc="-5" dirty="0">
                <a:solidFill>
                  <a:schemeClr val="bg1"/>
                </a:solidFill>
              </a:rPr>
              <a:t>Laurasiatheria</a:t>
            </a:r>
          </a:p>
          <a:p>
            <a:pPr marL="4043045">
              <a:spcBef>
                <a:spcPts val="50"/>
              </a:spcBef>
            </a:pPr>
            <a:endParaRPr lang="pt-BR" sz="2250" dirty="0">
              <a:solidFill>
                <a:schemeClr val="bg1"/>
              </a:solidFill>
            </a:endParaRPr>
          </a:p>
          <a:p>
            <a:pPr marL="4055745" marR="5080"/>
            <a:r>
              <a:rPr lang="pt-BR" spc="-5" dirty="0">
                <a:solidFill>
                  <a:schemeClr val="bg1"/>
                </a:solidFill>
              </a:rPr>
              <a:t>Hipótese supraordinal molecular  que agrupa 7</a:t>
            </a:r>
            <a:r>
              <a:rPr lang="pt-BR" spc="15" dirty="0">
                <a:solidFill>
                  <a:schemeClr val="bg1"/>
                </a:solidFill>
              </a:rPr>
              <a:t> </a:t>
            </a:r>
            <a:r>
              <a:rPr lang="pt-BR" spc="-5" dirty="0">
                <a:solidFill>
                  <a:schemeClr val="bg1"/>
                </a:solidFill>
              </a:rPr>
              <a:t>ordens</a:t>
            </a: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994761C7-0DD2-4F60-A9CB-BCC6B4A9543D}"/>
              </a:ext>
            </a:extLst>
          </p:cNvPr>
          <p:cNvGrpSpPr/>
          <p:nvPr/>
        </p:nvGrpSpPr>
        <p:grpSpPr>
          <a:xfrm>
            <a:off x="4445489" y="3659539"/>
            <a:ext cx="4258310" cy="1283970"/>
            <a:chOff x="4694313" y="3432302"/>
            <a:chExt cx="4258310" cy="128397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6353BBD-BA38-4612-A09A-610F3D73F833}"/>
                </a:ext>
              </a:extLst>
            </p:cNvPr>
            <p:cNvSpPr/>
            <p:nvPr/>
          </p:nvSpPr>
          <p:spPr>
            <a:xfrm>
              <a:off x="4694313" y="3494024"/>
              <a:ext cx="1183435" cy="12222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642FE68-497F-4242-82F5-B050C7B87488}"/>
                </a:ext>
              </a:extLst>
            </p:cNvPr>
            <p:cNvSpPr/>
            <p:nvPr/>
          </p:nvSpPr>
          <p:spPr>
            <a:xfrm>
              <a:off x="5960757" y="3544316"/>
              <a:ext cx="1440180" cy="10812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F533BC0-1D8C-4746-9163-67343C836304}"/>
                </a:ext>
              </a:extLst>
            </p:cNvPr>
            <p:cNvSpPr/>
            <p:nvPr/>
          </p:nvSpPr>
          <p:spPr>
            <a:xfrm>
              <a:off x="7512177" y="3432302"/>
              <a:ext cx="1440180" cy="12283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BF381A97-E3B4-4788-BF96-539025CC36D4}"/>
              </a:ext>
            </a:extLst>
          </p:cNvPr>
          <p:cNvGrpSpPr/>
          <p:nvPr/>
        </p:nvGrpSpPr>
        <p:grpSpPr>
          <a:xfrm>
            <a:off x="4023342" y="5089052"/>
            <a:ext cx="4829175" cy="1511935"/>
            <a:chOff x="4272165" y="4861814"/>
            <a:chExt cx="4829175" cy="151193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FD07FA65-7681-41D0-8A99-97D5E32AFE43}"/>
                </a:ext>
              </a:extLst>
            </p:cNvPr>
            <p:cNvSpPr/>
            <p:nvPr/>
          </p:nvSpPr>
          <p:spPr>
            <a:xfrm>
              <a:off x="5508891" y="5088890"/>
              <a:ext cx="1498853" cy="96697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382A15D-8D6F-4103-B72C-F88DF3F150B9}"/>
                </a:ext>
              </a:extLst>
            </p:cNvPr>
            <p:cNvSpPr/>
            <p:nvPr/>
          </p:nvSpPr>
          <p:spPr>
            <a:xfrm>
              <a:off x="7035926" y="4861814"/>
              <a:ext cx="957072" cy="14401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2E44B47-30D1-4203-B8B5-D7292E3D098B}"/>
                </a:ext>
              </a:extLst>
            </p:cNvPr>
            <p:cNvSpPr/>
            <p:nvPr/>
          </p:nvSpPr>
          <p:spPr>
            <a:xfrm>
              <a:off x="4272165" y="5084318"/>
              <a:ext cx="1295400" cy="100203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051FCBB-3DF3-44B2-A522-BD31F7ADC8E2}"/>
                </a:ext>
              </a:extLst>
            </p:cNvPr>
            <p:cNvSpPr/>
            <p:nvPr/>
          </p:nvSpPr>
          <p:spPr>
            <a:xfrm>
              <a:off x="8026526" y="4862576"/>
              <a:ext cx="1074441" cy="15110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097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11"/>
    </mc:Choice>
    <mc:Fallback xmlns="">
      <p:transition spd="slow" advTm="6631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>
            <a:extLst>
              <a:ext uri="{FF2B5EF4-FFF2-40B4-BE49-F238E27FC236}">
                <a16:creationId xmlns:a16="http://schemas.microsoft.com/office/drawing/2014/main" id="{346B3B9C-CAE5-43F0-8232-8141618CD9AE}"/>
              </a:ext>
            </a:extLst>
          </p:cNvPr>
          <p:cNvGrpSpPr/>
          <p:nvPr/>
        </p:nvGrpSpPr>
        <p:grpSpPr>
          <a:xfrm>
            <a:off x="246620" y="780029"/>
            <a:ext cx="5197488" cy="4633946"/>
            <a:chOff x="348995" y="920867"/>
            <a:chExt cx="6858000" cy="6114415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DCF3E83B-392F-44E7-B2A4-A12A1631E29B}"/>
                </a:ext>
              </a:extLst>
            </p:cNvPr>
            <p:cNvSpPr/>
            <p:nvPr/>
          </p:nvSpPr>
          <p:spPr>
            <a:xfrm>
              <a:off x="392747" y="920867"/>
              <a:ext cx="6650181" cy="4733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4EFBFAA0-7D7E-4EE7-86A8-C14AB9098330}"/>
                </a:ext>
              </a:extLst>
            </p:cNvPr>
            <p:cNvSpPr/>
            <p:nvPr/>
          </p:nvSpPr>
          <p:spPr>
            <a:xfrm>
              <a:off x="348995" y="3550158"/>
              <a:ext cx="6858000" cy="34846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6" name="object 5">
            <a:extLst>
              <a:ext uri="{FF2B5EF4-FFF2-40B4-BE49-F238E27FC236}">
                <a16:creationId xmlns:a16="http://schemas.microsoft.com/office/drawing/2014/main" id="{30CECDF7-DC0B-4D5E-BC03-A064D188B9E5}"/>
              </a:ext>
            </a:extLst>
          </p:cNvPr>
          <p:cNvSpPr txBox="1"/>
          <p:nvPr/>
        </p:nvSpPr>
        <p:spPr>
          <a:xfrm>
            <a:off x="6365840" y="377483"/>
            <a:ext cx="18107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chemeClr val="bg1"/>
                </a:solidFill>
                <a:latin typeface="Comic Sans MS"/>
                <a:cs typeface="Comic Sans MS"/>
              </a:rPr>
              <a:t>I</a:t>
            </a:r>
            <a:r>
              <a:rPr sz="2400" spc="-8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mic Sans MS"/>
                <a:cs typeface="Comic Sans MS"/>
              </a:rPr>
              <a:t>cetacei</a:t>
            </a:r>
            <a:endParaRPr sz="24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AC76785A-993E-4EE0-AB17-AB3FB5CEAD54}"/>
              </a:ext>
            </a:extLst>
          </p:cNvPr>
          <p:cNvSpPr txBox="1"/>
          <p:nvPr/>
        </p:nvSpPr>
        <p:spPr>
          <a:xfrm>
            <a:off x="5629371" y="1358205"/>
            <a:ext cx="3472179" cy="1948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Perdita dei peli </a:t>
            </a:r>
            <a:r>
              <a:rPr dirty="0">
                <a:solidFill>
                  <a:schemeClr val="bg1"/>
                </a:solidFill>
                <a:latin typeface="Comic Sans MS"/>
                <a:cs typeface="Comic Sans MS"/>
              </a:rPr>
              <a:t>e </a:t>
            </a: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delle ghiandole  annesse</a:t>
            </a:r>
            <a:endParaRPr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12700" marR="1200150">
              <a:spcBef>
                <a:spcPts val="2170"/>
              </a:spcBef>
            </a:pPr>
            <a:r>
              <a:rPr dirty="0">
                <a:solidFill>
                  <a:schemeClr val="bg1"/>
                </a:solidFill>
                <a:latin typeface="Comic Sans MS"/>
                <a:cs typeface="Comic Sans MS"/>
              </a:rPr>
              <a:t>Particolare</a:t>
            </a:r>
            <a:r>
              <a:rPr spc="-9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chemeClr val="bg1"/>
                </a:solidFill>
                <a:latin typeface="Comic Sans MS"/>
                <a:cs typeface="Comic Sans MS"/>
              </a:rPr>
              <a:t>struttura  </a:t>
            </a: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dell’orecchio</a:t>
            </a:r>
            <a:endParaRPr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12700">
              <a:spcBef>
                <a:spcPts val="2165"/>
              </a:spcBef>
            </a:pPr>
            <a:r>
              <a:rPr dirty="0">
                <a:solidFill>
                  <a:schemeClr val="bg1"/>
                </a:solidFill>
                <a:latin typeface="Comic Sans MS"/>
                <a:cs typeface="Comic Sans MS"/>
              </a:rPr>
              <a:t>Cranio</a:t>
            </a:r>
            <a:r>
              <a:rPr spc="-1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chemeClr val="bg1"/>
                </a:solidFill>
                <a:latin typeface="Comic Sans MS"/>
                <a:cs typeface="Comic Sans MS"/>
              </a:rPr>
              <a:t>modificato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0BDB1746-0C34-42FC-85CD-45C00A0747E8}"/>
              </a:ext>
            </a:extLst>
          </p:cNvPr>
          <p:cNvSpPr txBox="1"/>
          <p:nvPr/>
        </p:nvSpPr>
        <p:spPr>
          <a:xfrm>
            <a:off x="5629371" y="3551616"/>
            <a:ext cx="2449195" cy="2768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spc="-10" dirty="0">
                <a:solidFill>
                  <a:schemeClr val="bg1"/>
                </a:solidFill>
                <a:latin typeface="Comic Sans MS"/>
                <a:cs typeface="Comic Sans MS"/>
              </a:rPr>
              <a:t>Sonar</a:t>
            </a:r>
            <a:r>
              <a:rPr sz="2000" spc="-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Comic Sans MS"/>
                <a:cs typeface="Comic Sans MS"/>
              </a:rPr>
              <a:t>bioacustico</a:t>
            </a:r>
            <a:endParaRPr sz="2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12700" marR="5715">
              <a:spcBef>
                <a:spcPts val="2400"/>
              </a:spcBef>
            </a:pPr>
            <a:r>
              <a:rPr sz="2000" spc="-5" dirty="0">
                <a:solidFill>
                  <a:schemeClr val="bg1"/>
                </a:solidFill>
                <a:latin typeface="Comic Sans MS"/>
                <a:cs typeface="Comic Sans MS"/>
              </a:rPr>
              <a:t>Parto e allattamento  in</a:t>
            </a:r>
            <a:r>
              <a:rPr sz="200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mic Sans MS"/>
                <a:cs typeface="Comic Sans MS"/>
              </a:rPr>
              <a:t>acqua</a:t>
            </a:r>
            <a:endParaRPr sz="2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12700">
              <a:spcBef>
                <a:spcPts val="2400"/>
              </a:spcBef>
            </a:pPr>
            <a:r>
              <a:rPr sz="2000" spc="-5" dirty="0">
                <a:solidFill>
                  <a:schemeClr val="bg1"/>
                </a:solidFill>
                <a:latin typeface="Comic Sans MS"/>
                <a:cs typeface="Comic Sans MS"/>
              </a:rPr>
              <a:t>Dentatura</a:t>
            </a:r>
            <a:r>
              <a:rPr sz="2000" spc="-3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mic Sans MS"/>
                <a:cs typeface="Comic Sans MS"/>
              </a:rPr>
              <a:t>omodonte</a:t>
            </a:r>
            <a:endParaRPr sz="2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12700" marR="245110">
              <a:spcBef>
                <a:spcPts val="2400"/>
              </a:spcBef>
            </a:pPr>
            <a:r>
              <a:rPr sz="2000" spc="-5" dirty="0">
                <a:solidFill>
                  <a:schemeClr val="bg1"/>
                </a:solidFill>
                <a:latin typeface="Comic Sans MS"/>
                <a:cs typeface="Comic Sans MS"/>
              </a:rPr>
              <a:t>Spostamento</a:t>
            </a:r>
            <a:r>
              <a:rPr sz="2000" spc="-4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mic Sans MS"/>
                <a:cs typeface="Comic Sans MS"/>
              </a:rPr>
              <a:t>delle  narici</a:t>
            </a:r>
            <a:endParaRPr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714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81"/>
    </mc:Choice>
    <mc:Fallback xmlns="">
      <p:transition spd="slow" advTm="24678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B40E9DD-E59D-4978-8F11-FBA4277D1428}"/>
              </a:ext>
            </a:extLst>
          </p:cNvPr>
          <p:cNvSpPr/>
          <p:nvPr/>
        </p:nvSpPr>
        <p:spPr>
          <a:xfrm>
            <a:off x="1097692" y="270510"/>
            <a:ext cx="4062222" cy="6316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156F030-8CA0-4FEB-A5D9-3767DCD95EC3}"/>
              </a:ext>
            </a:extLst>
          </p:cNvPr>
          <p:cNvSpPr txBox="1"/>
          <p:nvPr/>
        </p:nvSpPr>
        <p:spPr>
          <a:xfrm>
            <a:off x="2430686" y="1408430"/>
            <a:ext cx="67500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latin typeface="Comic Sans MS"/>
                <a:cs typeface="Comic Sans MS"/>
              </a:rPr>
              <a:t>Cavallo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49FF757-830E-4380-BA01-F11BFA39CDDC}"/>
              </a:ext>
            </a:extLst>
          </p:cNvPr>
          <p:cNvSpPr txBox="1"/>
          <p:nvPr/>
        </p:nvSpPr>
        <p:spPr>
          <a:xfrm>
            <a:off x="2430686" y="2863711"/>
            <a:ext cx="118808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700" i="1" spc="-55" dirty="0">
                <a:latin typeface="Comic Sans MS"/>
                <a:cs typeface="Comic Sans MS"/>
              </a:rPr>
              <a:t>Basilosaurus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51EECE9-E3DC-4386-9E45-9CE9578602AE}"/>
              </a:ext>
            </a:extLst>
          </p:cNvPr>
          <p:cNvSpPr txBox="1"/>
          <p:nvPr/>
        </p:nvSpPr>
        <p:spPr>
          <a:xfrm>
            <a:off x="2335977" y="4495045"/>
            <a:ext cx="10890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latin typeface="Comic Sans MS"/>
                <a:cs typeface="Comic Sans MS"/>
              </a:rPr>
              <a:t>odontocete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F588D41-881E-4223-84DA-4E622D2C89C0}"/>
              </a:ext>
            </a:extLst>
          </p:cNvPr>
          <p:cNvSpPr txBox="1"/>
          <p:nvPr/>
        </p:nvSpPr>
        <p:spPr>
          <a:xfrm>
            <a:off x="2335977" y="6094723"/>
            <a:ext cx="914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latin typeface="Comic Sans MS"/>
                <a:cs typeface="Comic Sans MS"/>
              </a:rPr>
              <a:t>misticete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3426E1A-029E-414B-B97D-9A7CA6589826}"/>
              </a:ext>
            </a:extLst>
          </p:cNvPr>
          <p:cNvSpPr txBox="1"/>
          <p:nvPr/>
        </p:nvSpPr>
        <p:spPr>
          <a:xfrm>
            <a:off x="5382989" y="367380"/>
            <a:ext cx="274002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schemeClr val="bg1"/>
                </a:solidFill>
                <a:latin typeface="Comic Sans MS"/>
                <a:cs typeface="Comic Sans MS"/>
              </a:rPr>
              <a:t>La </a:t>
            </a:r>
            <a:r>
              <a:rPr sz="1600" spc="-5" dirty="0">
                <a:solidFill>
                  <a:schemeClr val="bg1"/>
                </a:solidFill>
                <a:latin typeface="Comic Sans MS"/>
                <a:cs typeface="Comic Sans MS"/>
              </a:rPr>
              <a:t>freccia indica </a:t>
            </a:r>
            <a:r>
              <a:rPr sz="1600" dirty="0">
                <a:solidFill>
                  <a:schemeClr val="bg1"/>
                </a:solidFill>
                <a:latin typeface="Comic Sans MS"/>
                <a:cs typeface="Comic Sans MS"/>
              </a:rPr>
              <a:t>la </a:t>
            </a:r>
            <a:r>
              <a:rPr sz="1600" spc="-5" dirty="0">
                <a:solidFill>
                  <a:schemeClr val="bg1"/>
                </a:solidFill>
                <a:latin typeface="Comic Sans MS"/>
                <a:cs typeface="Comic Sans MS"/>
              </a:rPr>
              <a:t>posizione  delle narici</a:t>
            </a:r>
            <a:r>
              <a:rPr sz="1600" spc="-1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Comic Sans MS"/>
                <a:cs typeface="Comic Sans MS"/>
              </a:rPr>
              <a:t>esterne</a:t>
            </a:r>
            <a:endParaRPr sz="16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7E3910E4-9733-4334-B84C-A53BCCB111EA}"/>
              </a:ext>
            </a:extLst>
          </p:cNvPr>
          <p:cNvGrpSpPr/>
          <p:nvPr/>
        </p:nvGrpSpPr>
        <p:grpSpPr>
          <a:xfrm>
            <a:off x="5642833" y="1594675"/>
            <a:ext cx="233045" cy="255904"/>
            <a:chOff x="4965763" y="3386137"/>
            <a:chExt cx="233045" cy="255904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2EFB168-52A5-4A76-9296-DE7F26C91FA8}"/>
                </a:ext>
              </a:extLst>
            </p:cNvPr>
            <p:cNvSpPr/>
            <p:nvPr/>
          </p:nvSpPr>
          <p:spPr>
            <a:xfrm>
              <a:off x="4970526" y="3390900"/>
              <a:ext cx="223520" cy="246379"/>
            </a:xfrm>
            <a:custGeom>
              <a:avLst/>
              <a:gdLst/>
              <a:ahLst/>
              <a:cxnLst/>
              <a:rect l="l" t="t" r="r" b="b"/>
              <a:pathLst>
                <a:path w="223520" h="246379">
                  <a:moveTo>
                    <a:pt x="223265" y="0"/>
                  </a:moveTo>
                  <a:lnTo>
                    <a:pt x="0" y="0"/>
                  </a:lnTo>
                  <a:lnTo>
                    <a:pt x="0" y="246125"/>
                  </a:lnTo>
                  <a:lnTo>
                    <a:pt x="223265" y="246125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0E68AB4-4143-4BFC-818D-A43DBE45A4A3}"/>
                </a:ext>
              </a:extLst>
            </p:cNvPr>
            <p:cNvSpPr/>
            <p:nvPr/>
          </p:nvSpPr>
          <p:spPr>
            <a:xfrm>
              <a:off x="4970526" y="3390900"/>
              <a:ext cx="223520" cy="246379"/>
            </a:xfrm>
            <a:custGeom>
              <a:avLst/>
              <a:gdLst/>
              <a:ahLst/>
              <a:cxnLst/>
              <a:rect l="l" t="t" r="r" b="b"/>
              <a:pathLst>
                <a:path w="223520" h="246379">
                  <a:moveTo>
                    <a:pt x="223265" y="0"/>
                  </a:moveTo>
                  <a:lnTo>
                    <a:pt x="0" y="0"/>
                  </a:lnTo>
                  <a:lnTo>
                    <a:pt x="0" y="246125"/>
                  </a:lnTo>
                  <a:lnTo>
                    <a:pt x="223265" y="246125"/>
                  </a:lnTo>
                  <a:lnTo>
                    <a:pt x="22326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AA8B3B09-3683-43DF-B9C4-8E47C156387A}"/>
              </a:ext>
            </a:extLst>
          </p:cNvPr>
          <p:cNvSpPr/>
          <p:nvPr/>
        </p:nvSpPr>
        <p:spPr>
          <a:xfrm>
            <a:off x="5623782" y="2076260"/>
            <a:ext cx="266890" cy="282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A0EA5D90-F1FD-44EA-A133-7A8D0B9ACCE8}"/>
              </a:ext>
            </a:extLst>
          </p:cNvPr>
          <p:cNvGrpSpPr/>
          <p:nvPr/>
        </p:nvGrpSpPr>
        <p:grpSpPr>
          <a:xfrm>
            <a:off x="5617115" y="3053906"/>
            <a:ext cx="290830" cy="344805"/>
            <a:chOff x="4940046" y="4845367"/>
            <a:chExt cx="290830" cy="344805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A933DBE9-E88C-4248-95BD-63CD9743D038}"/>
                </a:ext>
              </a:extLst>
            </p:cNvPr>
            <p:cNvSpPr/>
            <p:nvPr/>
          </p:nvSpPr>
          <p:spPr>
            <a:xfrm>
              <a:off x="4940046" y="4878323"/>
              <a:ext cx="285750" cy="2781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B56D6ACA-20AC-4EC9-A7C0-76D8ACAC7CD9}"/>
                </a:ext>
              </a:extLst>
            </p:cNvPr>
            <p:cNvSpPr/>
            <p:nvPr/>
          </p:nvSpPr>
          <p:spPr>
            <a:xfrm>
              <a:off x="4957572" y="4850129"/>
              <a:ext cx="268605" cy="335280"/>
            </a:xfrm>
            <a:custGeom>
              <a:avLst/>
              <a:gdLst/>
              <a:ahLst/>
              <a:cxnLst/>
              <a:rect l="l" t="t" r="r" b="b"/>
              <a:pathLst>
                <a:path w="268604" h="335279">
                  <a:moveTo>
                    <a:pt x="268224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268224" y="335279"/>
                  </a:lnTo>
                  <a:lnTo>
                    <a:pt x="26822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D0C4CA02-868E-4E34-86F6-6EC535B8E920}"/>
              </a:ext>
            </a:extLst>
          </p:cNvPr>
          <p:cNvGrpSpPr/>
          <p:nvPr/>
        </p:nvGrpSpPr>
        <p:grpSpPr>
          <a:xfrm>
            <a:off x="5628355" y="3562159"/>
            <a:ext cx="264795" cy="323850"/>
            <a:chOff x="4951285" y="5353621"/>
            <a:chExt cx="264795" cy="32385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6AF95B9C-2B6A-430D-ABD5-5CE5F6D94870}"/>
                </a:ext>
              </a:extLst>
            </p:cNvPr>
            <p:cNvSpPr/>
            <p:nvPr/>
          </p:nvSpPr>
          <p:spPr>
            <a:xfrm>
              <a:off x="4956047" y="5358384"/>
              <a:ext cx="255270" cy="314325"/>
            </a:xfrm>
            <a:custGeom>
              <a:avLst/>
              <a:gdLst/>
              <a:ahLst/>
              <a:cxnLst/>
              <a:rect l="l" t="t" r="r" b="b"/>
              <a:pathLst>
                <a:path w="255270" h="314325">
                  <a:moveTo>
                    <a:pt x="255270" y="0"/>
                  </a:moveTo>
                  <a:lnTo>
                    <a:pt x="0" y="0"/>
                  </a:lnTo>
                  <a:lnTo>
                    <a:pt x="0" y="313943"/>
                  </a:lnTo>
                  <a:lnTo>
                    <a:pt x="255270" y="313943"/>
                  </a:lnTo>
                  <a:lnTo>
                    <a:pt x="25527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828554A-B021-4FA3-B0B5-94B336466788}"/>
                </a:ext>
              </a:extLst>
            </p:cNvPr>
            <p:cNvSpPr/>
            <p:nvPr/>
          </p:nvSpPr>
          <p:spPr>
            <a:xfrm>
              <a:off x="4978145" y="5375910"/>
              <a:ext cx="231648" cy="1508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3190FC3B-14CF-4D31-B1C2-37810FD64B85}"/>
                </a:ext>
              </a:extLst>
            </p:cNvPr>
            <p:cNvSpPr/>
            <p:nvPr/>
          </p:nvSpPr>
          <p:spPr>
            <a:xfrm>
              <a:off x="4972049" y="5519928"/>
              <a:ext cx="231648" cy="1508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>
            <a:extLst>
              <a:ext uri="{FF2B5EF4-FFF2-40B4-BE49-F238E27FC236}">
                <a16:creationId xmlns:a16="http://schemas.microsoft.com/office/drawing/2014/main" id="{22BA849E-9381-4955-8DBF-4B8E401D2228}"/>
              </a:ext>
            </a:extLst>
          </p:cNvPr>
          <p:cNvGrpSpPr/>
          <p:nvPr/>
        </p:nvGrpSpPr>
        <p:grpSpPr>
          <a:xfrm>
            <a:off x="5621497" y="2539556"/>
            <a:ext cx="278765" cy="344805"/>
            <a:chOff x="4944427" y="4331017"/>
            <a:chExt cx="278765" cy="344805"/>
          </a:xfrm>
        </p:grpSpPr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B7E94ADC-A413-4DC7-A612-E2FC6F8483F9}"/>
                </a:ext>
              </a:extLst>
            </p:cNvPr>
            <p:cNvSpPr/>
            <p:nvPr/>
          </p:nvSpPr>
          <p:spPr>
            <a:xfrm>
              <a:off x="4947666" y="4353305"/>
              <a:ext cx="165353" cy="1653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F96EB87-7DDE-4D32-B9A5-FBC827A0FAB0}"/>
                </a:ext>
              </a:extLst>
            </p:cNvPr>
            <p:cNvSpPr/>
            <p:nvPr/>
          </p:nvSpPr>
          <p:spPr>
            <a:xfrm>
              <a:off x="4949190" y="4335779"/>
              <a:ext cx="269240" cy="335280"/>
            </a:xfrm>
            <a:custGeom>
              <a:avLst/>
              <a:gdLst/>
              <a:ahLst/>
              <a:cxnLst/>
              <a:rect l="l" t="t" r="r" b="b"/>
              <a:pathLst>
                <a:path w="269239" h="335279">
                  <a:moveTo>
                    <a:pt x="268986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268986" y="335279"/>
                  </a:lnTo>
                  <a:lnTo>
                    <a:pt x="268986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22BBD484-A3BC-4960-B50D-801DD9793873}"/>
                </a:ext>
              </a:extLst>
            </p:cNvPr>
            <p:cNvSpPr/>
            <p:nvPr/>
          </p:nvSpPr>
          <p:spPr>
            <a:xfrm>
              <a:off x="5042916" y="4353305"/>
              <a:ext cx="165353" cy="1653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3DCC2CA9-8D1C-4A5B-8367-332565E1C891}"/>
                </a:ext>
              </a:extLst>
            </p:cNvPr>
            <p:cNvSpPr/>
            <p:nvPr/>
          </p:nvSpPr>
          <p:spPr>
            <a:xfrm>
              <a:off x="4954524" y="4489703"/>
              <a:ext cx="165353" cy="1653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0651F30-658C-4D3A-898A-0B13592DB83A}"/>
                </a:ext>
              </a:extLst>
            </p:cNvPr>
            <p:cNvSpPr/>
            <p:nvPr/>
          </p:nvSpPr>
          <p:spPr>
            <a:xfrm>
              <a:off x="5049774" y="4504181"/>
              <a:ext cx="165353" cy="1653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>
            <a:extLst>
              <a:ext uri="{FF2B5EF4-FFF2-40B4-BE49-F238E27FC236}">
                <a16:creationId xmlns:a16="http://schemas.microsoft.com/office/drawing/2014/main" id="{F3AFDB8E-BC4D-421B-97B4-FA4C3770CD9C}"/>
              </a:ext>
            </a:extLst>
          </p:cNvPr>
          <p:cNvGrpSpPr/>
          <p:nvPr/>
        </p:nvGrpSpPr>
        <p:grpSpPr>
          <a:xfrm>
            <a:off x="5628355" y="4044505"/>
            <a:ext cx="264795" cy="323850"/>
            <a:chOff x="4951285" y="5835967"/>
            <a:chExt cx="264795" cy="323850"/>
          </a:xfrm>
        </p:grpSpPr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AD12A185-AA6D-47CA-BDCB-3A4B665A49E9}"/>
                </a:ext>
              </a:extLst>
            </p:cNvPr>
            <p:cNvSpPr/>
            <p:nvPr/>
          </p:nvSpPr>
          <p:spPr>
            <a:xfrm>
              <a:off x="4956047" y="5840729"/>
              <a:ext cx="255270" cy="314325"/>
            </a:xfrm>
            <a:custGeom>
              <a:avLst/>
              <a:gdLst/>
              <a:ahLst/>
              <a:cxnLst/>
              <a:rect l="l" t="t" r="r" b="b"/>
              <a:pathLst>
                <a:path w="255270" h="314325">
                  <a:moveTo>
                    <a:pt x="255270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255270" y="313944"/>
                  </a:lnTo>
                  <a:lnTo>
                    <a:pt x="25527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2B41573F-333D-4CA1-A606-28726D3BBCFE}"/>
                </a:ext>
              </a:extLst>
            </p:cNvPr>
            <p:cNvSpPr/>
            <p:nvPr/>
          </p:nvSpPr>
          <p:spPr>
            <a:xfrm>
              <a:off x="4964429" y="5859779"/>
              <a:ext cx="237744" cy="1714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D31C3012-524E-4E53-B93B-BF8DC3B5D80B}"/>
                </a:ext>
              </a:extLst>
            </p:cNvPr>
            <p:cNvSpPr/>
            <p:nvPr/>
          </p:nvSpPr>
          <p:spPr>
            <a:xfrm>
              <a:off x="4970525" y="5975603"/>
              <a:ext cx="237744" cy="1729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>
            <a:extLst>
              <a:ext uri="{FF2B5EF4-FFF2-40B4-BE49-F238E27FC236}">
                <a16:creationId xmlns:a16="http://schemas.microsoft.com/office/drawing/2014/main" id="{DCD33113-DEC7-46E0-9074-A22C70DBFD71}"/>
              </a:ext>
            </a:extLst>
          </p:cNvPr>
          <p:cNvSpPr txBox="1"/>
          <p:nvPr/>
        </p:nvSpPr>
        <p:spPr>
          <a:xfrm>
            <a:off x="6037992" y="1590548"/>
            <a:ext cx="873760" cy="1098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Nasali</a:t>
            </a:r>
            <a:endParaRPr sz="140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12700" marR="5080">
              <a:lnSpc>
                <a:spcPct val="219300"/>
              </a:lnSpc>
              <a:spcBef>
                <a:spcPts val="5"/>
              </a:spcBef>
            </a:pP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Mascellari  Occipitali</a:t>
            </a:r>
            <a:endParaRPr sz="140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B61589E4-541C-405B-AB39-8D33BA98857B}"/>
              </a:ext>
            </a:extLst>
          </p:cNvPr>
          <p:cNvSpPr txBox="1"/>
          <p:nvPr/>
        </p:nvSpPr>
        <p:spPr>
          <a:xfrm>
            <a:off x="6037992" y="2995682"/>
            <a:ext cx="71501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Parietali</a:t>
            </a:r>
            <a:endParaRPr sz="140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620EAD7C-612D-4496-9A92-9E8DD06F6C6C}"/>
              </a:ext>
            </a:extLst>
          </p:cNvPr>
          <p:cNvSpPr txBox="1"/>
          <p:nvPr/>
        </p:nvSpPr>
        <p:spPr>
          <a:xfrm>
            <a:off x="6037993" y="3463551"/>
            <a:ext cx="1129665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Premascellari</a:t>
            </a:r>
            <a:endParaRPr sz="140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spcBef>
                <a:spcPts val="60"/>
              </a:spcBef>
            </a:pPr>
            <a:endParaRPr sz="140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12700"/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Frontali</a:t>
            </a:r>
            <a:endParaRPr sz="140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930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75"/>
    </mc:Choice>
    <mc:Fallback xmlns="">
      <p:transition spd="slow" advTm="100975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B40E9DD-E59D-4978-8F11-FBA4277D1428}"/>
              </a:ext>
            </a:extLst>
          </p:cNvPr>
          <p:cNvSpPr/>
          <p:nvPr/>
        </p:nvSpPr>
        <p:spPr>
          <a:xfrm>
            <a:off x="1097692" y="270510"/>
            <a:ext cx="4062222" cy="6316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156F030-8CA0-4FEB-A5D9-3767DCD95EC3}"/>
              </a:ext>
            </a:extLst>
          </p:cNvPr>
          <p:cNvSpPr txBox="1"/>
          <p:nvPr/>
        </p:nvSpPr>
        <p:spPr>
          <a:xfrm>
            <a:off x="2430686" y="1408430"/>
            <a:ext cx="67500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latin typeface="Comic Sans MS"/>
                <a:cs typeface="Comic Sans MS"/>
              </a:rPr>
              <a:t>Cavallo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49FF757-830E-4380-BA01-F11BFA39CDDC}"/>
              </a:ext>
            </a:extLst>
          </p:cNvPr>
          <p:cNvSpPr txBox="1"/>
          <p:nvPr/>
        </p:nvSpPr>
        <p:spPr>
          <a:xfrm>
            <a:off x="2430686" y="2863711"/>
            <a:ext cx="118808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700" i="1" spc="-55" dirty="0">
                <a:latin typeface="Comic Sans MS"/>
                <a:cs typeface="Comic Sans MS"/>
              </a:rPr>
              <a:t>Basilosaurus</a:t>
            </a:r>
            <a:endParaRPr sz="1700">
              <a:latin typeface="Comic Sans MS"/>
              <a:cs typeface="Comic Sans M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51EECE9-E3DC-4386-9E45-9CE9578602AE}"/>
              </a:ext>
            </a:extLst>
          </p:cNvPr>
          <p:cNvSpPr txBox="1"/>
          <p:nvPr/>
        </p:nvSpPr>
        <p:spPr>
          <a:xfrm>
            <a:off x="2335977" y="4495045"/>
            <a:ext cx="10890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latin typeface="Comic Sans MS"/>
                <a:cs typeface="Comic Sans MS"/>
              </a:rPr>
              <a:t>odontocete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F588D41-881E-4223-84DA-4E622D2C89C0}"/>
              </a:ext>
            </a:extLst>
          </p:cNvPr>
          <p:cNvSpPr txBox="1"/>
          <p:nvPr/>
        </p:nvSpPr>
        <p:spPr>
          <a:xfrm>
            <a:off x="2335977" y="6094723"/>
            <a:ext cx="914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latin typeface="Comic Sans MS"/>
                <a:cs typeface="Comic Sans MS"/>
              </a:rPr>
              <a:t>misticete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3426E1A-029E-414B-B97D-9A7CA6589826}"/>
              </a:ext>
            </a:extLst>
          </p:cNvPr>
          <p:cNvSpPr txBox="1"/>
          <p:nvPr/>
        </p:nvSpPr>
        <p:spPr>
          <a:xfrm>
            <a:off x="5382989" y="367380"/>
            <a:ext cx="274002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dirty="0">
                <a:solidFill>
                  <a:schemeClr val="bg1"/>
                </a:solidFill>
                <a:latin typeface="Comic Sans MS"/>
                <a:cs typeface="Comic Sans MS"/>
              </a:rPr>
              <a:t>La </a:t>
            </a:r>
            <a:r>
              <a:rPr sz="1600" spc="-5" dirty="0">
                <a:solidFill>
                  <a:schemeClr val="bg1"/>
                </a:solidFill>
                <a:latin typeface="Comic Sans MS"/>
                <a:cs typeface="Comic Sans MS"/>
              </a:rPr>
              <a:t>freccia indica </a:t>
            </a:r>
            <a:r>
              <a:rPr sz="1600" dirty="0">
                <a:solidFill>
                  <a:schemeClr val="bg1"/>
                </a:solidFill>
                <a:latin typeface="Comic Sans MS"/>
                <a:cs typeface="Comic Sans MS"/>
              </a:rPr>
              <a:t>la </a:t>
            </a:r>
            <a:r>
              <a:rPr sz="1600" spc="-5" dirty="0">
                <a:solidFill>
                  <a:schemeClr val="bg1"/>
                </a:solidFill>
                <a:latin typeface="Comic Sans MS"/>
                <a:cs typeface="Comic Sans MS"/>
              </a:rPr>
              <a:t>posizione  delle narici</a:t>
            </a:r>
            <a:r>
              <a:rPr sz="1600" spc="-1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Comic Sans MS"/>
                <a:cs typeface="Comic Sans MS"/>
              </a:rPr>
              <a:t>esterne</a:t>
            </a:r>
            <a:endParaRPr sz="16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8" name="object 8">
            <a:extLst>
              <a:ext uri="{FF2B5EF4-FFF2-40B4-BE49-F238E27FC236}">
                <a16:creationId xmlns:a16="http://schemas.microsoft.com/office/drawing/2014/main" id="{7E3910E4-9733-4334-B84C-A53BCCB111EA}"/>
              </a:ext>
            </a:extLst>
          </p:cNvPr>
          <p:cNvGrpSpPr/>
          <p:nvPr/>
        </p:nvGrpSpPr>
        <p:grpSpPr>
          <a:xfrm>
            <a:off x="5642833" y="1594675"/>
            <a:ext cx="233045" cy="255904"/>
            <a:chOff x="4965763" y="3386137"/>
            <a:chExt cx="233045" cy="255904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2EFB168-52A5-4A76-9296-DE7F26C91FA8}"/>
                </a:ext>
              </a:extLst>
            </p:cNvPr>
            <p:cNvSpPr/>
            <p:nvPr/>
          </p:nvSpPr>
          <p:spPr>
            <a:xfrm>
              <a:off x="4970526" y="3390900"/>
              <a:ext cx="223520" cy="246379"/>
            </a:xfrm>
            <a:custGeom>
              <a:avLst/>
              <a:gdLst/>
              <a:ahLst/>
              <a:cxnLst/>
              <a:rect l="l" t="t" r="r" b="b"/>
              <a:pathLst>
                <a:path w="223520" h="246379">
                  <a:moveTo>
                    <a:pt x="223265" y="0"/>
                  </a:moveTo>
                  <a:lnTo>
                    <a:pt x="0" y="0"/>
                  </a:lnTo>
                  <a:lnTo>
                    <a:pt x="0" y="246125"/>
                  </a:lnTo>
                  <a:lnTo>
                    <a:pt x="223265" y="246125"/>
                  </a:lnTo>
                  <a:lnTo>
                    <a:pt x="2232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0E68AB4-4143-4BFC-818D-A43DBE45A4A3}"/>
                </a:ext>
              </a:extLst>
            </p:cNvPr>
            <p:cNvSpPr/>
            <p:nvPr/>
          </p:nvSpPr>
          <p:spPr>
            <a:xfrm>
              <a:off x="4970526" y="3390900"/>
              <a:ext cx="223520" cy="246379"/>
            </a:xfrm>
            <a:custGeom>
              <a:avLst/>
              <a:gdLst/>
              <a:ahLst/>
              <a:cxnLst/>
              <a:rect l="l" t="t" r="r" b="b"/>
              <a:pathLst>
                <a:path w="223520" h="246379">
                  <a:moveTo>
                    <a:pt x="223265" y="0"/>
                  </a:moveTo>
                  <a:lnTo>
                    <a:pt x="0" y="0"/>
                  </a:lnTo>
                  <a:lnTo>
                    <a:pt x="0" y="246125"/>
                  </a:lnTo>
                  <a:lnTo>
                    <a:pt x="223265" y="246125"/>
                  </a:lnTo>
                  <a:lnTo>
                    <a:pt x="22326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AA8B3B09-3683-43DF-B9C4-8E47C156387A}"/>
              </a:ext>
            </a:extLst>
          </p:cNvPr>
          <p:cNvSpPr/>
          <p:nvPr/>
        </p:nvSpPr>
        <p:spPr>
          <a:xfrm>
            <a:off x="5623782" y="2076260"/>
            <a:ext cx="266890" cy="2823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>
            <a:extLst>
              <a:ext uri="{FF2B5EF4-FFF2-40B4-BE49-F238E27FC236}">
                <a16:creationId xmlns:a16="http://schemas.microsoft.com/office/drawing/2014/main" id="{A0EA5D90-F1FD-44EA-A133-7A8D0B9ACCE8}"/>
              </a:ext>
            </a:extLst>
          </p:cNvPr>
          <p:cNvGrpSpPr/>
          <p:nvPr/>
        </p:nvGrpSpPr>
        <p:grpSpPr>
          <a:xfrm>
            <a:off x="5617115" y="3053906"/>
            <a:ext cx="290830" cy="344805"/>
            <a:chOff x="4940046" y="4845367"/>
            <a:chExt cx="290830" cy="344805"/>
          </a:xfrm>
        </p:grpSpPr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A933DBE9-E88C-4248-95BD-63CD9743D038}"/>
                </a:ext>
              </a:extLst>
            </p:cNvPr>
            <p:cNvSpPr/>
            <p:nvPr/>
          </p:nvSpPr>
          <p:spPr>
            <a:xfrm>
              <a:off x="4940046" y="4878323"/>
              <a:ext cx="285750" cy="2781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B56D6ACA-20AC-4EC9-A7C0-76D8ACAC7CD9}"/>
                </a:ext>
              </a:extLst>
            </p:cNvPr>
            <p:cNvSpPr/>
            <p:nvPr/>
          </p:nvSpPr>
          <p:spPr>
            <a:xfrm>
              <a:off x="4957572" y="4850129"/>
              <a:ext cx="268605" cy="335280"/>
            </a:xfrm>
            <a:custGeom>
              <a:avLst/>
              <a:gdLst/>
              <a:ahLst/>
              <a:cxnLst/>
              <a:rect l="l" t="t" r="r" b="b"/>
              <a:pathLst>
                <a:path w="268604" h="335279">
                  <a:moveTo>
                    <a:pt x="268224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268224" y="335279"/>
                  </a:lnTo>
                  <a:lnTo>
                    <a:pt x="268224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>
            <a:extLst>
              <a:ext uri="{FF2B5EF4-FFF2-40B4-BE49-F238E27FC236}">
                <a16:creationId xmlns:a16="http://schemas.microsoft.com/office/drawing/2014/main" id="{D0C4CA02-868E-4E34-86F6-6EC535B8E920}"/>
              </a:ext>
            </a:extLst>
          </p:cNvPr>
          <p:cNvGrpSpPr/>
          <p:nvPr/>
        </p:nvGrpSpPr>
        <p:grpSpPr>
          <a:xfrm>
            <a:off x="5628355" y="3562159"/>
            <a:ext cx="264795" cy="323850"/>
            <a:chOff x="4951285" y="5353621"/>
            <a:chExt cx="264795" cy="32385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6AF95B9C-2B6A-430D-ABD5-5CE5F6D94870}"/>
                </a:ext>
              </a:extLst>
            </p:cNvPr>
            <p:cNvSpPr/>
            <p:nvPr/>
          </p:nvSpPr>
          <p:spPr>
            <a:xfrm>
              <a:off x="4956047" y="5358384"/>
              <a:ext cx="255270" cy="314325"/>
            </a:xfrm>
            <a:custGeom>
              <a:avLst/>
              <a:gdLst/>
              <a:ahLst/>
              <a:cxnLst/>
              <a:rect l="l" t="t" r="r" b="b"/>
              <a:pathLst>
                <a:path w="255270" h="314325">
                  <a:moveTo>
                    <a:pt x="255270" y="0"/>
                  </a:moveTo>
                  <a:lnTo>
                    <a:pt x="0" y="0"/>
                  </a:lnTo>
                  <a:lnTo>
                    <a:pt x="0" y="313943"/>
                  </a:lnTo>
                  <a:lnTo>
                    <a:pt x="255270" y="313943"/>
                  </a:lnTo>
                  <a:lnTo>
                    <a:pt x="25527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828554A-B021-4FA3-B0B5-94B336466788}"/>
                </a:ext>
              </a:extLst>
            </p:cNvPr>
            <p:cNvSpPr/>
            <p:nvPr/>
          </p:nvSpPr>
          <p:spPr>
            <a:xfrm>
              <a:off x="4978145" y="5375910"/>
              <a:ext cx="231648" cy="1508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3190FC3B-14CF-4D31-B1C2-37810FD64B85}"/>
                </a:ext>
              </a:extLst>
            </p:cNvPr>
            <p:cNvSpPr/>
            <p:nvPr/>
          </p:nvSpPr>
          <p:spPr>
            <a:xfrm>
              <a:off x="4972049" y="5519928"/>
              <a:ext cx="231648" cy="1508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>
            <a:extLst>
              <a:ext uri="{FF2B5EF4-FFF2-40B4-BE49-F238E27FC236}">
                <a16:creationId xmlns:a16="http://schemas.microsoft.com/office/drawing/2014/main" id="{22BA849E-9381-4955-8DBF-4B8E401D2228}"/>
              </a:ext>
            </a:extLst>
          </p:cNvPr>
          <p:cNvGrpSpPr/>
          <p:nvPr/>
        </p:nvGrpSpPr>
        <p:grpSpPr>
          <a:xfrm>
            <a:off x="5621497" y="2539556"/>
            <a:ext cx="278765" cy="344805"/>
            <a:chOff x="4944427" y="4331017"/>
            <a:chExt cx="278765" cy="344805"/>
          </a:xfrm>
        </p:grpSpPr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B7E94ADC-A413-4DC7-A612-E2FC6F8483F9}"/>
                </a:ext>
              </a:extLst>
            </p:cNvPr>
            <p:cNvSpPr/>
            <p:nvPr/>
          </p:nvSpPr>
          <p:spPr>
            <a:xfrm>
              <a:off x="4947666" y="4353305"/>
              <a:ext cx="165353" cy="1653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F96EB87-7DDE-4D32-B9A5-FBC827A0FAB0}"/>
                </a:ext>
              </a:extLst>
            </p:cNvPr>
            <p:cNvSpPr/>
            <p:nvPr/>
          </p:nvSpPr>
          <p:spPr>
            <a:xfrm>
              <a:off x="4949190" y="4335779"/>
              <a:ext cx="269240" cy="335280"/>
            </a:xfrm>
            <a:custGeom>
              <a:avLst/>
              <a:gdLst/>
              <a:ahLst/>
              <a:cxnLst/>
              <a:rect l="l" t="t" r="r" b="b"/>
              <a:pathLst>
                <a:path w="269239" h="335279">
                  <a:moveTo>
                    <a:pt x="268986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268986" y="335279"/>
                  </a:lnTo>
                  <a:lnTo>
                    <a:pt x="268986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22BBD484-A3BC-4960-B50D-801DD9793873}"/>
                </a:ext>
              </a:extLst>
            </p:cNvPr>
            <p:cNvSpPr/>
            <p:nvPr/>
          </p:nvSpPr>
          <p:spPr>
            <a:xfrm>
              <a:off x="5042916" y="4353305"/>
              <a:ext cx="165353" cy="1653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3DCC2CA9-8D1C-4A5B-8367-332565E1C891}"/>
                </a:ext>
              </a:extLst>
            </p:cNvPr>
            <p:cNvSpPr/>
            <p:nvPr/>
          </p:nvSpPr>
          <p:spPr>
            <a:xfrm>
              <a:off x="4954524" y="4489703"/>
              <a:ext cx="165353" cy="1653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0651F30-658C-4D3A-898A-0B13592DB83A}"/>
                </a:ext>
              </a:extLst>
            </p:cNvPr>
            <p:cNvSpPr/>
            <p:nvPr/>
          </p:nvSpPr>
          <p:spPr>
            <a:xfrm>
              <a:off x="5049774" y="4504181"/>
              <a:ext cx="165353" cy="16535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>
            <a:extLst>
              <a:ext uri="{FF2B5EF4-FFF2-40B4-BE49-F238E27FC236}">
                <a16:creationId xmlns:a16="http://schemas.microsoft.com/office/drawing/2014/main" id="{F3AFDB8E-BC4D-421B-97B4-FA4C3770CD9C}"/>
              </a:ext>
            </a:extLst>
          </p:cNvPr>
          <p:cNvGrpSpPr/>
          <p:nvPr/>
        </p:nvGrpSpPr>
        <p:grpSpPr>
          <a:xfrm>
            <a:off x="5628355" y="4044505"/>
            <a:ext cx="264795" cy="323850"/>
            <a:chOff x="4951285" y="5835967"/>
            <a:chExt cx="264795" cy="323850"/>
          </a:xfrm>
        </p:grpSpPr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AD12A185-AA6D-47CA-BDCB-3A4B665A49E9}"/>
                </a:ext>
              </a:extLst>
            </p:cNvPr>
            <p:cNvSpPr/>
            <p:nvPr/>
          </p:nvSpPr>
          <p:spPr>
            <a:xfrm>
              <a:off x="4956047" y="5840729"/>
              <a:ext cx="255270" cy="314325"/>
            </a:xfrm>
            <a:custGeom>
              <a:avLst/>
              <a:gdLst/>
              <a:ahLst/>
              <a:cxnLst/>
              <a:rect l="l" t="t" r="r" b="b"/>
              <a:pathLst>
                <a:path w="255270" h="314325">
                  <a:moveTo>
                    <a:pt x="255270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255270" y="313944"/>
                  </a:lnTo>
                  <a:lnTo>
                    <a:pt x="25527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2B41573F-333D-4CA1-A606-28726D3BBCFE}"/>
                </a:ext>
              </a:extLst>
            </p:cNvPr>
            <p:cNvSpPr/>
            <p:nvPr/>
          </p:nvSpPr>
          <p:spPr>
            <a:xfrm>
              <a:off x="4964429" y="5859779"/>
              <a:ext cx="237744" cy="1714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D31C3012-524E-4E53-B93B-BF8DC3B5D80B}"/>
                </a:ext>
              </a:extLst>
            </p:cNvPr>
            <p:cNvSpPr/>
            <p:nvPr/>
          </p:nvSpPr>
          <p:spPr>
            <a:xfrm>
              <a:off x="4970525" y="5975603"/>
              <a:ext cx="237744" cy="1729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>
            <a:extLst>
              <a:ext uri="{FF2B5EF4-FFF2-40B4-BE49-F238E27FC236}">
                <a16:creationId xmlns:a16="http://schemas.microsoft.com/office/drawing/2014/main" id="{DCD33113-DEC7-46E0-9074-A22C70DBFD71}"/>
              </a:ext>
            </a:extLst>
          </p:cNvPr>
          <p:cNvSpPr txBox="1"/>
          <p:nvPr/>
        </p:nvSpPr>
        <p:spPr>
          <a:xfrm>
            <a:off x="6037992" y="1590548"/>
            <a:ext cx="873760" cy="1098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Nasali</a:t>
            </a:r>
            <a:endParaRPr sz="140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12700" marR="5080">
              <a:lnSpc>
                <a:spcPct val="219300"/>
              </a:lnSpc>
              <a:spcBef>
                <a:spcPts val="5"/>
              </a:spcBef>
            </a:pP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Mascellari  Occipitali</a:t>
            </a:r>
            <a:endParaRPr sz="140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B61589E4-541C-405B-AB39-8D33BA98857B}"/>
              </a:ext>
            </a:extLst>
          </p:cNvPr>
          <p:cNvSpPr txBox="1"/>
          <p:nvPr/>
        </p:nvSpPr>
        <p:spPr>
          <a:xfrm>
            <a:off x="6037992" y="2995682"/>
            <a:ext cx="71501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Parietali</a:t>
            </a:r>
            <a:endParaRPr sz="140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620EAD7C-612D-4496-9A92-9E8DD06F6C6C}"/>
              </a:ext>
            </a:extLst>
          </p:cNvPr>
          <p:cNvSpPr txBox="1"/>
          <p:nvPr/>
        </p:nvSpPr>
        <p:spPr>
          <a:xfrm>
            <a:off x="6037993" y="3463551"/>
            <a:ext cx="1129665" cy="6713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Premascellari</a:t>
            </a:r>
            <a:endParaRPr sz="1400">
              <a:solidFill>
                <a:schemeClr val="bg1"/>
              </a:solidFill>
              <a:latin typeface="Comic Sans MS"/>
              <a:cs typeface="Comic Sans MS"/>
            </a:endParaRPr>
          </a:p>
          <a:p>
            <a:pPr>
              <a:spcBef>
                <a:spcPts val="60"/>
              </a:spcBef>
            </a:pPr>
            <a:endParaRPr sz="140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12700"/>
            <a:r>
              <a:rPr sz="1400" spc="-5" dirty="0">
                <a:solidFill>
                  <a:schemeClr val="bg1"/>
                </a:solidFill>
                <a:latin typeface="Comic Sans MS"/>
                <a:cs typeface="Comic Sans MS"/>
              </a:rPr>
              <a:t>Frontali</a:t>
            </a:r>
            <a:endParaRPr sz="140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552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78"/>
    </mc:Choice>
    <mc:Fallback xmlns="">
      <p:transition spd="slow" advTm="61378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1B5EB5C-0DEB-47DE-A279-5C70E7711416}"/>
              </a:ext>
            </a:extLst>
          </p:cNvPr>
          <p:cNvSpPr/>
          <p:nvPr/>
        </p:nvSpPr>
        <p:spPr>
          <a:xfrm>
            <a:off x="4028661" y="192786"/>
            <a:ext cx="3520647" cy="2344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DC4651C-BBA7-4A11-B22F-42FF97C00732}"/>
              </a:ext>
            </a:extLst>
          </p:cNvPr>
          <p:cNvSpPr/>
          <p:nvPr/>
        </p:nvSpPr>
        <p:spPr>
          <a:xfrm>
            <a:off x="711397" y="178307"/>
            <a:ext cx="3179495" cy="2884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626537C-5FD2-4E18-9D84-A802978FE013}"/>
              </a:ext>
            </a:extLst>
          </p:cNvPr>
          <p:cNvSpPr/>
          <p:nvPr/>
        </p:nvSpPr>
        <p:spPr>
          <a:xfrm>
            <a:off x="3890892" y="3672005"/>
            <a:ext cx="3909822" cy="2993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7AC1E3E-69CA-484D-9F4F-80AE51B07931}"/>
              </a:ext>
            </a:extLst>
          </p:cNvPr>
          <p:cNvSpPr txBox="1"/>
          <p:nvPr/>
        </p:nvSpPr>
        <p:spPr>
          <a:xfrm>
            <a:off x="711397" y="4557777"/>
            <a:ext cx="17970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solidFill>
                  <a:schemeClr val="bg1"/>
                </a:solidFill>
                <a:latin typeface="Comic Sans MS"/>
                <a:cs typeface="Comic Sans MS"/>
              </a:rPr>
              <a:t>odontoceti</a:t>
            </a:r>
          </a:p>
        </p:txBody>
      </p:sp>
    </p:spTree>
    <p:extLst>
      <p:ext uri="{BB962C8B-B14F-4D97-AF65-F5344CB8AC3E}">
        <p14:creationId xmlns:p14="http://schemas.microsoft.com/office/powerpoint/2010/main" val="233124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00"/>
    </mc:Choice>
    <mc:Fallback xmlns="">
      <p:transition spd="slow" advTm="812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4345A90-9656-455E-831F-41354F66CBBE}"/>
              </a:ext>
            </a:extLst>
          </p:cNvPr>
          <p:cNvSpPr/>
          <p:nvPr/>
        </p:nvSpPr>
        <p:spPr>
          <a:xfrm>
            <a:off x="1246281" y="606950"/>
            <a:ext cx="6108954" cy="3619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9FD4BAD-B035-4B7F-8687-190152F7CE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7463" y="261727"/>
            <a:ext cx="5839460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chemeClr val="bg1"/>
                </a:solidFill>
                <a:latin typeface="Comic Sans MS"/>
                <a:cs typeface="Comic Sans MS"/>
              </a:rPr>
              <a:t>Orecchio </a:t>
            </a:r>
            <a:r>
              <a:rPr sz="2400" dirty="0">
                <a:solidFill>
                  <a:schemeClr val="bg1"/>
                </a:solidFill>
                <a:latin typeface="Comic Sans MS"/>
                <a:cs typeface="Comic Sans MS"/>
              </a:rPr>
              <a:t>percezione acustica</a:t>
            </a:r>
            <a:r>
              <a:rPr sz="2400" spc="-9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mic Sans MS"/>
                <a:cs typeface="Comic Sans MS"/>
              </a:rPr>
              <a:t>direzionale</a:t>
            </a:r>
            <a:endParaRPr sz="240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64FE8EF-98B1-4105-8DD5-18D70B7CA69D}"/>
              </a:ext>
            </a:extLst>
          </p:cNvPr>
          <p:cNvSpPr txBox="1"/>
          <p:nvPr/>
        </p:nvSpPr>
        <p:spPr>
          <a:xfrm>
            <a:off x="1246282" y="4475376"/>
            <a:ext cx="6390641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latin typeface="Comic Sans MS"/>
                <a:cs typeface="Comic Sans MS"/>
              </a:rPr>
              <a:t>Meato acustico </a:t>
            </a: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rudimentale</a:t>
            </a:r>
            <a:endParaRPr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12700" marR="789940">
              <a:spcBef>
                <a:spcPts val="2165"/>
              </a:spcBef>
            </a:pPr>
            <a:r>
              <a:rPr dirty="0">
                <a:solidFill>
                  <a:schemeClr val="bg1"/>
                </a:solidFill>
                <a:latin typeface="Comic Sans MS"/>
                <a:cs typeface="Comic Sans MS"/>
              </a:rPr>
              <a:t>Timpano e ossicini </a:t>
            </a: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dell’orecchio</a:t>
            </a:r>
            <a:r>
              <a:rPr spc="-9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chemeClr val="bg1"/>
                </a:solidFill>
                <a:latin typeface="Comic Sans MS"/>
                <a:cs typeface="Comic Sans MS"/>
              </a:rPr>
              <a:t>medio  modificati</a:t>
            </a:r>
          </a:p>
          <a:p>
            <a:pPr marL="12700">
              <a:spcBef>
                <a:spcPts val="2165"/>
              </a:spcBef>
            </a:pP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Orecchio interno isolato</a:t>
            </a:r>
            <a:endParaRPr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marL="12700" marR="5080">
              <a:spcBef>
                <a:spcPts val="2165"/>
              </a:spcBef>
            </a:pPr>
            <a:r>
              <a:rPr dirty="0">
                <a:solidFill>
                  <a:schemeClr val="bg1"/>
                </a:solidFill>
                <a:latin typeface="Comic Sans MS"/>
                <a:cs typeface="Comic Sans MS"/>
              </a:rPr>
              <a:t>Trasferimento </a:t>
            </a: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del </a:t>
            </a:r>
            <a:r>
              <a:rPr dirty="0">
                <a:solidFill>
                  <a:schemeClr val="bg1"/>
                </a:solidFill>
                <a:latin typeface="Comic Sans MS"/>
                <a:cs typeface="Comic Sans MS"/>
              </a:rPr>
              <a:t>suono attraverso un</a:t>
            </a:r>
            <a:r>
              <a:rPr spc="-9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dirty="0">
                <a:solidFill>
                  <a:schemeClr val="bg1"/>
                </a:solidFill>
                <a:latin typeface="Comic Sans MS"/>
                <a:cs typeface="Comic Sans MS"/>
              </a:rPr>
              <a:t>corpo  grasso </a:t>
            </a: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nella</a:t>
            </a:r>
            <a:r>
              <a:rPr spc="-1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mandibola</a:t>
            </a:r>
            <a:endParaRPr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305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03"/>
    </mc:Choice>
    <mc:Fallback xmlns="">
      <p:transition spd="slow" advTm="1554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>
            <a:extLst>
              <a:ext uri="{FF2B5EF4-FFF2-40B4-BE49-F238E27FC236}">
                <a16:creationId xmlns:a16="http://schemas.microsoft.com/office/drawing/2014/main" id="{D477E07E-E403-47AF-941C-2571225118AD}"/>
              </a:ext>
            </a:extLst>
          </p:cNvPr>
          <p:cNvSpPr txBox="1"/>
          <p:nvPr/>
        </p:nvSpPr>
        <p:spPr>
          <a:xfrm>
            <a:off x="4180929" y="7182104"/>
            <a:ext cx="25520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Sulla base della</a:t>
            </a:r>
            <a:r>
              <a:rPr sz="1600" spc="-65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morfologia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78BA67F1-405A-4A9C-B863-6CC2C95E3C55}"/>
              </a:ext>
            </a:extLst>
          </p:cNvPr>
          <p:cNvSpPr txBox="1"/>
          <p:nvPr/>
        </p:nvSpPr>
        <p:spPr>
          <a:xfrm>
            <a:off x="7615924" y="7182103"/>
            <a:ext cx="290893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sulla base di</a:t>
            </a:r>
            <a:r>
              <a:rPr sz="1600" spc="-25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sequenze</a:t>
            </a:r>
            <a:endParaRPr sz="1600">
              <a:latin typeface="Comic Sans MS"/>
              <a:cs typeface="Comic Sans MS"/>
            </a:endParaRPr>
          </a:p>
          <a:p>
            <a:pPr marL="15875">
              <a:spcBef>
                <a:spcPts val="5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di geni nucleari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e</a:t>
            </a:r>
            <a:r>
              <a:rPr sz="1600" spc="-6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mitocondriali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727E5E03-C3EF-48B3-BFE8-27DF7F5C42D1}"/>
              </a:ext>
            </a:extLst>
          </p:cNvPr>
          <p:cNvSpPr/>
          <p:nvPr/>
        </p:nvSpPr>
        <p:spPr>
          <a:xfrm>
            <a:off x="1618461" y="847881"/>
            <a:ext cx="6858000" cy="516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47BD0DDB-96C4-41A5-98C0-97B0CA80569A}"/>
              </a:ext>
            </a:extLst>
          </p:cNvPr>
          <p:cNvSpPr txBox="1"/>
          <p:nvPr/>
        </p:nvSpPr>
        <p:spPr>
          <a:xfrm>
            <a:off x="1929600" y="6040090"/>
            <a:ext cx="25520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Sulla base della</a:t>
            </a:r>
            <a:r>
              <a:rPr sz="1600" spc="-65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morfologia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BA909014-DA7D-4410-BA3A-2BE7D54CF604}"/>
              </a:ext>
            </a:extLst>
          </p:cNvPr>
          <p:cNvSpPr txBox="1"/>
          <p:nvPr/>
        </p:nvSpPr>
        <p:spPr>
          <a:xfrm>
            <a:off x="5364595" y="6040089"/>
            <a:ext cx="290893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sulla base di</a:t>
            </a:r>
            <a:r>
              <a:rPr sz="1600" spc="-25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sequenze</a:t>
            </a:r>
            <a:endParaRPr sz="1600">
              <a:latin typeface="Comic Sans MS"/>
              <a:cs typeface="Comic Sans MS"/>
            </a:endParaRPr>
          </a:p>
          <a:p>
            <a:pPr marL="15875">
              <a:spcBef>
                <a:spcPts val="5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di geni nucleari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e</a:t>
            </a:r>
            <a:r>
              <a:rPr sz="1600" spc="-6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mitocondriali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97D7369E-84EC-4D1E-9E43-03012C2C8BE6}"/>
              </a:ext>
            </a:extLst>
          </p:cNvPr>
          <p:cNvSpPr/>
          <p:nvPr/>
        </p:nvSpPr>
        <p:spPr>
          <a:xfrm>
            <a:off x="3973803" y="3299358"/>
            <a:ext cx="3805554" cy="2365194"/>
          </a:xfrm>
          <a:custGeom>
            <a:avLst/>
            <a:gdLst/>
            <a:ahLst/>
            <a:cxnLst/>
            <a:rect l="l" t="t" r="r" b="b"/>
            <a:pathLst>
              <a:path w="3805554" h="2165985">
                <a:moveTo>
                  <a:pt x="361950" y="0"/>
                </a:moveTo>
                <a:lnTo>
                  <a:pt x="296956" y="2083"/>
                </a:lnTo>
                <a:lnTo>
                  <a:pt x="235756" y="8086"/>
                </a:lnTo>
                <a:lnTo>
                  <a:pt x="179380" y="17638"/>
                </a:lnTo>
                <a:lnTo>
                  <a:pt x="128855" y="30371"/>
                </a:lnTo>
                <a:lnTo>
                  <a:pt x="85210" y="45913"/>
                </a:lnTo>
                <a:lnTo>
                  <a:pt x="49473" y="63895"/>
                </a:lnTo>
                <a:lnTo>
                  <a:pt x="5839" y="105697"/>
                </a:lnTo>
                <a:lnTo>
                  <a:pt x="0" y="128778"/>
                </a:lnTo>
                <a:lnTo>
                  <a:pt x="5839" y="151858"/>
                </a:lnTo>
                <a:lnTo>
                  <a:pt x="49473" y="193660"/>
                </a:lnTo>
                <a:lnTo>
                  <a:pt x="85210" y="211642"/>
                </a:lnTo>
                <a:lnTo>
                  <a:pt x="128855" y="227184"/>
                </a:lnTo>
                <a:lnTo>
                  <a:pt x="179380" y="239917"/>
                </a:lnTo>
                <a:lnTo>
                  <a:pt x="235756" y="249469"/>
                </a:lnTo>
                <a:lnTo>
                  <a:pt x="296956" y="255472"/>
                </a:lnTo>
                <a:lnTo>
                  <a:pt x="361950" y="257556"/>
                </a:lnTo>
                <a:lnTo>
                  <a:pt x="427144" y="255472"/>
                </a:lnTo>
                <a:lnTo>
                  <a:pt x="488450" y="249469"/>
                </a:lnTo>
                <a:lnTo>
                  <a:pt x="544858" y="239917"/>
                </a:lnTo>
                <a:lnTo>
                  <a:pt x="595358" y="227184"/>
                </a:lnTo>
                <a:lnTo>
                  <a:pt x="638940" y="211642"/>
                </a:lnTo>
                <a:lnTo>
                  <a:pt x="674595" y="193660"/>
                </a:lnTo>
                <a:lnTo>
                  <a:pt x="718085" y="151858"/>
                </a:lnTo>
                <a:lnTo>
                  <a:pt x="723900" y="128778"/>
                </a:lnTo>
                <a:lnTo>
                  <a:pt x="718085" y="105697"/>
                </a:lnTo>
                <a:lnTo>
                  <a:pt x="674595" y="63895"/>
                </a:lnTo>
                <a:lnTo>
                  <a:pt x="638940" y="45913"/>
                </a:lnTo>
                <a:lnTo>
                  <a:pt x="595358" y="30371"/>
                </a:lnTo>
                <a:lnTo>
                  <a:pt x="544858" y="17638"/>
                </a:lnTo>
                <a:lnTo>
                  <a:pt x="488450" y="8086"/>
                </a:lnTo>
                <a:lnTo>
                  <a:pt x="427144" y="2083"/>
                </a:lnTo>
                <a:lnTo>
                  <a:pt x="361950" y="0"/>
                </a:lnTo>
                <a:close/>
              </a:path>
              <a:path w="3805554" h="2165985">
                <a:moveTo>
                  <a:pt x="3443465" y="1904999"/>
                </a:moveTo>
                <a:lnTo>
                  <a:pt x="3378474" y="1907110"/>
                </a:lnTo>
                <a:lnTo>
                  <a:pt x="3317277" y="1913190"/>
                </a:lnTo>
                <a:lnTo>
                  <a:pt x="3260901" y="1922864"/>
                </a:lnTo>
                <a:lnTo>
                  <a:pt x="3210375" y="1935755"/>
                </a:lnTo>
                <a:lnTo>
                  <a:pt x="3166729" y="1951488"/>
                </a:lnTo>
                <a:lnTo>
                  <a:pt x="3130991" y="1969685"/>
                </a:lnTo>
                <a:lnTo>
                  <a:pt x="3087355" y="2011968"/>
                </a:lnTo>
                <a:lnTo>
                  <a:pt x="3081515" y="2035302"/>
                </a:lnTo>
                <a:lnTo>
                  <a:pt x="3087355" y="2058635"/>
                </a:lnTo>
                <a:lnTo>
                  <a:pt x="3130991" y="2100918"/>
                </a:lnTo>
                <a:lnTo>
                  <a:pt x="3166729" y="2119115"/>
                </a:lnTo>
                <a:lnTo>
                  <a:pt x="3210375" y="2134848"/>
                </a:lnTo>
                <a:lnTo>
                  <a:pt x="3260901" y="2147739"/>
                </a:lnTo>
                <a:lnTo>
                  <a:pt x="3317277" y="2157413"/>
                </a:lnTo>
                <a:lnTo>
                  <a:pt x="3378474" y="2163493"/>
                </a:lnTo>
                <a:lnTo>
                  <a:pt x="3443465" y="2165604"/>
                </a:lnTo>
                <a:lnTo>
                  <a:pt x="3508458" y="2163493"/>
                </a:lnTo>
                <a:lnTo>
                  <a:pt x="3569658" y="2157413"/>
                </a:lnTo>
                <a:lnTo>
                  <a:pt x="3626034" y="2147739"/>
                </a:lnTo>
                <a:lnTo>
                  <a:pt x="3676559" y="2134848"/>
                </a:lnTo>
                <a:lnTo>
                  <a:pt x="3720205" y="2119115"/>
                </a:lnTo>
                <a:lnTo>
                  <a:pt x="3755941" y="2100918"/>
                </a:lnTo>
                <a:lnTo>
                  <a:pt x="3799575" y="2058635"/>
                </a:lnTo>
                <a:lnTo>
                  <a:pt x="3805415" y="2035302"/>
                </a:lnTo>
                <a:lnTo>
                  <a:pt x="3799575" y="2011968"/>
                </a:lnTo>
                <a:lnTo>
                  <a:pt x="3755941" y="1969685"/>
                </a:lnTo>
                <a:lnTo>
                  <a:pt x="3720205" y="1951488"/>
                </a:lnTo>
                <a:lnTo>
                  <a:pt x="3676559" y="1935755"/>
                </a:lnTo>
                <a:lnTo>
                  <a:pt x="3626034" y="1922864"/>
                </a:lnTo>
                <a:lnTo>
                  <a:pt x="3569658" y="1913190"/>
                </a:lnTo>
                <a:lnTo>
                  <a:pt x="3508458" y="1907110"/>
                </a:lnTo>
                <a:lnTo>
                  <a:pt x="3443465" y="1904999"/>
                </a:lnTo>
                <a:close/>
              </a:path>
            </a:pathLst>
          </a:custGeom>
          <a:ln w="5715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802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84"/>
    </mc:Choice>
    <mc:Fallback xmlns="">
      <p:transition spd="slow" advTm="90284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2BEF57D-1311-4321-B020-8CEFA467D186}"/>
              </a:ext>
            </a:extLst>
          </p:cNvPr>
          <p:cNvSpPr txBox="1"/>
          <p:nvPr/>
        </p:nvSpPr>
        <p:spPr>
          <a:xfrm>
            <a:off x="1573053" y="188911"/>
            <a:ext cx="14890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solidFill>
                  <a:srgbClr val="A50021"/>
                </a:solidFill>
                <a:latin typeface="Comic Sans MS"/>
                <a:cs typeface="Comic Sans MS"/>
              </a:rPr>
              <a:t>misticeti</a:t>
            </a:r>
            <a:endParaRPr sz="2800" dirty="0">
              <a:latin typeface="Comic Sans MS"/>
              <a:cs typeface="Comic Sans MS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7C801A9-2658-492C-8F37-3423EE449356}"/>
              </a:ext>
            </a:extLst>
          </p:cNvPr>
          <p:cNvGrpSpPr/>
          <p:nvPr/>
        </p:nvGrpSpPr>
        <p:grpSpPr>
          <a:xfrm>
            <a:off x="439689" y="753426"/>
            <a:ext cx="6319520" cy="3308985"/>
            <a:chOff x="605790" y="1566718"/>
            <a:chExt cx="6319520" cy="33089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04285E8-4575-4132-8706-C632E0A3DB29}"/>
                </a:ext>
              </a:extLst>
            </p:cNvPr>
            <p:cNvSpPr/>
            <p:nvPr/>
          </p:nvSpPr>
          <p:spPr>
            <a:xfrm>
              <a:off x="1450848" y="1566718"/>
              <a:ext cx="5473952" cy="15689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F0A4EAB-DE67-4636-B71D-77731C480D5A}"/>
                </a:ext>
              </a:extLst>
            </p:cNvPr>
            <p:cNvSpPr/>
            <p:nvPr/>
          </p:nvSpPr>
          <p:spPr>
            <a:xfrm>
              <a:off x="1280159" y="3061717"/>
              <a:ext cx="2091689" cy="5714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6C7FB0A-303B-4D74-9753-73873BFECD7F}"/>
                </a:ext>
              </a:extLst>
            </p:cNvPr>
            <p:cNvSpPr/>
            <p:nvPr/>
          </p:nvSpPr>
          <p:spPr>
            <a:xfrm>
              <a:off x="605790" y="3610356"/>
              <a:ext cx="3623310" cy="839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C94A8376-5F84-4DF5-8A8A-9BFD7F773294}"/>
                </a:ext>
              </a:extLst>
            </p:cNvPr>
            <p:cNvSpPr/>
            <p:nvPr/>
          </p:nvSpPr>
          <p:spPr>
            <a:xfrm>
              <a:off x="2080259" y="4427219"/>
              <a:ext cx="2274569" cy="4480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12107E59-1720-4F4F-8D9B-06293DF2C7B4}"/>
              </a:ext>
            </a:extLst>
          </p:cNvPr>
          <p:cNvSpPr/>
          <p:nvPr/>
        </p:nvSpPr>
        <p:spPr>
          <a:xfrm>
            <a:off x="4369227" y="2905365"/>
            <a:ext cx="4191000" cy="3260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83C139C-AAB2-46D2-9ADA-C06272816767}"/>
              </a:ext>
            </a:extLst>
          </p:cNvPr>
          <p:cNvSpPr/>
          <p:nvPr/>
        </p:nvSpPr>
        <p:spPr>
          <a:xfrm>
            <a:off x="583773" y="4450081"/>
            <a:ext cx="2263902" cy="19926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05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79"/>
    </mc:Choice>
    <mc:Fallback xmlns="">
      <p:transition spd="slow" advTm="71979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789CF13-68B9-41F7-8EC4-F6BEFFC2A96B}"/>
              </a:ext>
            </a:extLst>
          </p:cNvPr>
          <p:cNvSpPr/>
          <p:nvPr/>
        </p:nvSpPr>
        <p:spPr>
          <a:xfrm>
            <a:off x="1481607" y="1372992"/>
            <a:ext cx="6858000" cy="4112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6A9FCB3-97A9-4DC9-A4A8-B6DD5472EEC4}"/>
              </a:ext>
            </a:extLst>
          </p:cNvPr>
          <p:cNvSpPr txBox="1"/>
          <p:nvPr/>
        </p:nvSpPr>
        <p:spPr>
          <a:xfrm>
            <a:off x="2301146" y="481077"/>
            <a:ext cx="14890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solidFill>
                  <a:srgbClr val="A50021"/>
                </a:solidFill>
                <a:latin typeface="Comic Sans MS"/>
                <a:cs typeface="Comic Sans MS"/>
              </a:rPr>
              <a:t>misticeti</a:t>
            </a:r>
            <a:endParaRPr sz="280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795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79"/>
    </mc:Choice>
    <mc:Fallback xmlns="">
      <p:transition spd="slow" advTm="47379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92B59F9-05B4-4E1E-AA2B-4D11930D9C3C}"/>
              </a:ext>
            </a:extLst>
          </p:cNvPr>
          <p:cNvSpPr/>
          <p:nvPr/>
        </p:nvSpPr>
        <p:spPr>
          <a:xfrm>
            <a:off x="612300" y="1306179"/>
            <a:ext cx="3364992" cy="1606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5D93F51-51C9-4076-AFA5-F8C07C027487}"/>
              </a:ext>
            </a:extLst>
          </p:cNvPr>
          <p:cNvSpPr txBox="1"/>
          <p:nvPr/>
        </p:nvSpPr>
        <p:spPr>
          <a:xfrm>
            <a:off x="4148323" y="2470758"/>
            <a:ext cx="1534160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500" i="1" spc="-50" dirty="0">
                <a:solidFill>
                  <a:schemeClr val="bg1"/>
                </a:solidFill>
                <a:latin typeface="Comic Sans MS"/>
                <a:cs typeface="Comic Sans MS"/>
              </a:rPr>
              <a:t>Pachicetus</a:t>
            </a:r>
            <a:endParaRPr sz="25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7511E83-60B9-4D3F-B8BB-A53A7EAB88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2999" y="46269"/>
            <a:ext cx="9342783" cy="1140312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spcBef>
                <a:spcPts val="1280"/>
              </a:spcBef>
            </a:pP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Gli</a:t>
            </a:r>
            <a:r>
              <a:rPr spc="5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Archaeoceti</a:t>
            </a:r>
          </a:p>
          <a:p>
            <a:pPr marL="1301750" marR="5080">
              <a:spcBef>
                <a:spcPts val="740"/>
              </a:spcBef>
            </a:pPr>
            <a:r>
              <a:rPr sz="2000" spc="-10" dirty="0">
                <a:solidFill>
                  <a:schemeClr val="bg1"/>
                </a:solidFill>
                <a:latin typeface="Comic Sans MS"/>
                <a:cs typeface="Comic Sans MS"/>
              </a:rPr>
              <a:t>Orecchio </a:t>
            </a:r>
            <a:r>
              <a:rPr sz="2000" spc="-5" dirty="0">
                <a:solidFill>
                  <a:schemeClr val="bg1"/>
                </a:solidFill>
                <a:latin typeface="Comic Sans MS"/>
                <a:cs typeface="Comic Sans MS"/>
              </a:rPr>
              <a:t>medio modificato e  bulla timpanica non</a:t>
            </a:r>
            <a:r>
              <a:rPr sz="2000" spc="1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omic Sans MS"/>
                <a:cs typeface="Comic Sans MS"/>
              </a:rPr>
              <a:t>saldata</a:t>
            </a:r>
            <a:endParaRPr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5ECEDA4F-6D18-4BD4-A9FC-4956AC7F83BC}"/>
              </a:ext>
            </a:extLst>
          </p:cNvPr>
          <p:cNvGrpSpPr/>
          <p:nvPr/>
        </p:nvGrpSpPr>
        <p:grpSpPr>
          <a:xfrm>
            <a:off x="1148810" y="4767326"/>
            <a:ext cx="6858000" cy="1913889"/>
            <a:chOff x="348995" y="5688329"/>
            <a:chExt cx="6858000" cy="1913889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6F620BE-C2F9-4EA2-A5A2-9E8E8FDEB08F}"/>
                </a:ext>
              </a:extLst>
            </p:cNvPr>
            <p:cNvSpPr/>
            <p:nvPr/>
          </p:nvSpPr>
          <p:spPr>
            <a:xfrm>
              <a:off x="348995" y="5872733"/>
              <a:ext cx="6858000" cy="17289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4545A62-CDFF-4894-8C4B-5AB398E8AD55}"/>
                </a:ext>
              </a:extLst>
            </p:cNvPr>
            <p:cNvSpPr/>
            <p:nvPr/>
          </p:nvSpPr>
          <p:spPr>
            <a:xfrm>
              <a:off x="1213866" y="5688329"/>
              <a:ext cx="3140710" cy="741680"/>
            </a:xfrm>
            <a:custGeom>
              <a:avLst/>
              <a:gdLst/>
              <a:ahLst/>
              <a:cxnLst/>
              <a:rect l="l" t="t" r="r" b="b"/>
              <a:pathLst>
                <a:path w="3140710" h="741679">
                  <a:moveTo>
                    <a:pt x="76200" y="541020"/>
                  </a:moveTo>
                  <a:lnTo>
                    <a:pt x="42824" y="542696"/>
                  </a:lnTo>
                  <a:lnTo>
                    <a:pt x="28956" y="249174"/>
                  </a:lnTo>
                  <a:lnTo>
                    <a:pt x="27432" y="245364"/>
                  </a:lnTo>
                  <a:lnTo>
                    <a:pt x="23622" y="244602"/>
                  </a:lnTo>
                  <a:lnTo>
                    <a:pt x="20574" y="246126"/>
                  </a:lnTo>
                  <a:lnTo>
                    <a:pt x="19050" y="249174"/>
                  </a:lnTo>
                  <a:lnTo>
                    <a:pt x="32905" y="543191"/>
                  </a:lnTo>
                  <a:lnTo>
                    <a:pt x="0" y="544830"/>
                  </a:lnTo>
                  <a:lnTo>
                    <a:pt x="41910" y="618744"/>
                  </a:lnTo>
                  <a:lnTo>
                    <a:pt x="67792" y="560070"/>
                  </a:lnTo>
                  <a:lnTo>
                    <a:pt x="76200" y="541020"/>
                  </a:lnTo>
                  <a:close/>
                </a:path>
                <a:path w="3140710" h="741679">
                  <a:moveTo>
                    <a:pt x="1553718" y="628650"/>
                  </a:moveTo>
                  <a:lnTo>
                    <a:pt x="1520342" y="630326"/>
                  </a:lnTo>
                  <a:lnTo>
                    <a:pt x="1506474" y="336042"/>
                  </a:lnTo>
                  <a:lnTo>
                    <a:pt x="1504950" y="332994"/>
                  </a:lnTo>
                  <a:lnTo>
                    <a:pt x="1501902" y="331470"/>
                  </a:lnTo>
                  <a:lnTo>
                    <a:pt x="1498854" y="333756"/>
                  </a:lnTo>
                  <a:lnTo>
                    <a:pt x="1497330" y="336804"/>
                  </a:lnTo>
                  <a:lnTo>
                    <a:pt x="1511223" y="630783"/>
                  </a:lnTo>
                  <a:lnTo>
                    <a:pt x="1477518" y="632460"/>
                  </a:lnTo>
                  <a:lnTo>
                    <a:pt x="1519428" y="706374"/>
                  </a:lnTo>
                  <a:lnTo>
                    <a:pt x="1545310" y="647700"/>
                  </a:lnTo>
                  <a:lnTo>
                    <a:pt x="1553718" y="628650"/>
                  </a:lnTo>
                  <a:close/>
                </a:path>
                <a:path w="3140710" h="741679">
                  <a:moveTo>
                    <a:pt x="2138172" y="296418"/>
                  </a:moveTo>
                  <a:lnTo>
                    <a:pt x="2104796" y="298094"/>
                  </a:lnTo>
                  <a:lnTo>
                    <a:pt x="2090928" y="4572"/>
                  </a:lnTo>
                  <a:lnTo>
                    <a:pt x="2089404" y="1524"/>
                  </a:lnTo>
                  <a:lnTo>
                    <a:pt x="2086356" y="0"/>
                  </a:lnTo>
                  <a:lnTo>
                    <a:pt x="2082546" y="1524"/>
                  </a:lnTo>
                  <a:lnTo>
                    <a:pt x="2081784" y="5334"/>
                  </a:lnTo>
                  <a:lnTo>
                    <a:pt x="2095639" y="298551"/>
                  </a:lnTo>
                  <a:lnTo>
                    <a:pt x="2061972" y="300228"/>
                  </a:lnTo>
                  <a:lnTo>
                    <a:pt x="2103882" y="374904"/>
                  </a:lnTo>
                  <a:lnTo>
                    <a:pt x="2129510" y="316230"/>
                  </a:lnTo>
                  <a:lnTo>
                    <a:pt x="2138172" y="296418"/>
                  </a:lnTo>
                  <a:close/>
                </a:path>
                <a:path w="3140710" h="741679">
                  <a:moveTo>
                    <a:pt x="3140202" y="663702"/>
                  </a:moveTo>
                  <a:lnTo>
                    <a:pt x="3106839" y="665048"/>
                  </a:lnTo>
                  <a:lnTo>
                    <a:pt x="3092958" y="371094"/>
                  </a:lnTo>
                  <a:lnTo>
                    <a:pt x="3091434" y="368046"/>
                  </a:lnTo>
                  <a:lnTo>
                    <a:pt x="3087624" y="366522"/>
                  </a:lnTo>
                  <a:lnTo>
                    <a:pt x="3084576" y="368046"/>
                  </a:lnTo>
                  <a:lnTo>
                    <a:pt x="3083052" y="371856"/>
                  </a:lnTo>
                  <a:lnTo>
                    <a:pt x="3096920" y="665441"/>
                  </a:lnTo>
                  <a:lnTo>
                    <a:pt x="3064002" y="666750"/>
                  </a:lnTo>
                  <a:lnTo>
                    <a:pt x="3105150" y="741426"/>
                  </a:lnTo>
                  <a:lnTo>
                    <a:pt x="3131604" y="682752"/>
                  </a:lnTo>
                  <a:lnTo>
                    <a:pt x="3140202" y="663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B1833BEB-CB17-4302-884C-A86B29C1AFFD}"/>
              </a:ext>
            </a:extLst>
          </p:cNvPr>
          <p:cNvSpPr/>
          <p:nvPr/>
        </p:nvSpPr>
        <p:spPr>
          <a:xfrm>
            <a:off x="1137190" y="3411728"/>
            <a:ext cx="6858000" cy="1355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FE8E737-E283-4C9D-8CD2-27E21CF24C16}"/>
              </a:ext>
            </a:extLst>
          </p:cNvPr>
          <p:cNvSpPr txBox="1"/>
          <p:nvPr/>
        </p:nvSpPr>
        <p:spPr>
          <a:xfrm>
            <a:off x="4333653" y="1410535"/>
            <a:ext cx="32550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spc="-5" dirty="0">
                <a:solidFill>
                  <a:schemeClr val="bg1"/>
                </a:solidFill>
                <a:latin typeface="Comic Sans MS"/>
                <a:cs typeface="Comic Sans MS"/>
              </a:rPr>
              <a:t>Dentatura quasi omeodonte</a:t>
            </a:r>
            <a:endParaRPr sz="2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053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769"/>
    </mc:Choice>
    <mc:Fallback xmlns="">
      <p:transition spd="slow" advTm="175769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12485DC-DF96-4095-967D-EF110649BBCD}"/>
              </a:ext>
            </a:extLst>
          </p:cNvPr>
          <p:cNvSpPr/>
          <p:nvPr/>
        </p:nvSpPr>
        <p:spPr>
          <a:xfrm>
            <a:off x="1200150" y="1104900"/>
            <a:ext cx="6350921" cy="4239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16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81"/>
    </mc:Choice>
    <mc:Fallback xmlns="">
      <p:transition spd="slow" advTm="9868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12D1B94-CAF2-4798-8F78-F310E3D953CB}"/>
              </a:ext>
            </a:extLst>
          </p:cNvPr>
          <p:cNvSpPr txBox="1"/>
          <p:nvPr/>
        </p:nvSpPr>
        <p:spPr>
          <a:xfrm>
            <a:off x="6062883" y="872630"/>
            <a:ext cx="670560" cy="21095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>
              <a:spcBef>
                <a:spcPts val="145"/>
              </a:spcBef>
            </a:pPr>
            <a:r>
              <a:rPr sz="1250" i="1" spc="-25" dirty="0">
                <a:latin typeface="Comic Sans MS"/>
                <a:cs typeface="Comic Sans MS"/>
              </a:rPr>
              <a:t>Pakicetus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229A9DC-73BC-43C4-A776-9DC2E1228A85}"/>
              </a:ext>
            </a:extLst>
          </p:cNvPr>
          <p:cNvSpPr/>
          <p:nvPr/>
        </p:nvSpPr>
        <p:spPr>
          <a:xfrm>
            <a:off x="3081941" y="966804"/>
            <a:ext cx="5778781" cy="2462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04CB62A-862D-4668-AE6B-F8928886D961}"/>
              </a:ext>
            </a:extLst>
          </p:cNvPr>
          <p:cNvSpPr txBox="1"/>
          <p:nvPr/>
        </p:nvSpPr>
        <p:spPr>
          <a:xfrm>
            <a:off x="6398163" y="3108627"/>
            <a:ext cx="897255" cy="20710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1250" i="1" spc="-30" dirty="0">
                <a:latin typeface="Comic Sans MS"/>
                <a:cs typeface="Comic Sans MS"/>
              </a:rPr>
              <a:t>Basilosaurus</a:t>
            </a:r>
            <a:endParaRPr sz="1250" dirty="0">
              <a:latin typeface="Comic Sans MS"/>
              <a:cs typeface="Comic Sans M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B0F9F13-34FC-4B75-A2D2-0FD043C868CB}"/>
              </a:ext>
            </a:extLst>
          </p:cNvPr>
          <p:cNvSpPr txBox="1"/>
          <p:nvPr/>
        </p:nvSpPr>
        <p:spPr>
          <a:xfrm>
            <a:off x="4337239" y="3037840"/>
            <a:ext cx="1073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5" dirty="0">
                <a:latin typeface="Comic Sans MS"/>
                <a:cs typeface="Comic Sans MS"/>
              </a:rPr>
              <a:t>Arti</a:t>
            </a:r>
            <a:r>
              <a:rPr sz="1200" spc="-9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posteriori  </a:t>
            </a:r>
            <a:r>
              <a:rPr sz="1200" spc="-5" dirty="0">
                <a:latin typeface="Comic Sans MS"/>
                <a:cs typeface="Comic Sans MS"/>
              </a:rPr>
              <a:t>ridotti</a:t>
            </a:r>
            <a:endParaRPr sz="1200" dirty="0">
              <a:latin typeface="Comic Sans MS"/>
              <a:cs typeface="Comic Sans MS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4848A9B-1C4F-4B80-A1E8-28A29129F261}"/>
              </a:ext>
            </a:extLst>
          </p:cNvPr>
          <p:cNvSpPr/>
          <p:nvPr/>
        </p:nvSpPr>
        <p:spPr>
          <a:xfrm>
            <a:off x="41435" y="1038335"/>
            <a:ext cx="2810256" cy="2093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3A49685-D39B-4993-B28D-72C2F3FE94FB}"/>
              </a:ext>
            </a:extLst>
          </p:cNvPr>
          <p:cNvSpPr txBox="1"/>
          <p:nvPr/>
        </p:nvSpPr>
        <p:spPr>
          <a:xfrm>
            <a:off x="4982777" y="1038335"/>
            <a:ext cx="2597150" cy="1492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9739" marR="17780">
              <a:spcBef>
                <a:spcPts val="100"/>
              </a:spcBef>
            </a:pPr>
            <a:r>
              <a:rPr sz="1200" dirty="0">
                <a:latin typeface="Comic Sans MS"/>
                <a:cs typeface="Comic Sans MS"/>
              </a:rPr>
              <a:t>Denti </a:t>
            </a:r>
            <a:r>
              <a:rPr sz="1200" spc="-5" dirty="0">
                <a:latin typeface="Comic Sans MS"/>
                <a:cs typeface="Comic Sans MS"/>
              </a:rPr>
              <a:t>con  </a:t>
            </a:r>
            <a:endParaRPr lang="it-IT" sz="1200" spc="-5" dirty="0">
              <a:latin typeface="Comic Sans MS"/>
              <a:cs typeface="Comic Sans MS"/>
            </a:endParaRPr>
          </a:p>
          <a:p>
            <a:pPr marL="1729739" marR="17780">
              <a:spcBef>
                <a:spcPts val="100"/>
              </a:spcBef>
            </a:pPr>
            <a:endParaRPr lang="it-IT" sz="1200" spc="-5" dirty="0">
              <a:latin typeface="Comic Sans MS"/>
              <a:cs typeface="Comic Sans MS"/>
            </a:endParaRPr>
          </a:p>
          <a:p>
            <a:pPr marL="1729739" marR="17780">
              <a:spcBef>
                <a:spcPts val="100"/>
              </a:spcBef>
            </a:pPr>
            <a:endParaRPr lang="it-IT" sz="1200" spc="-5" dirty="0">
              <a:latin typeface="Comic Sans MS"/>
              <a:cs typeface="Comic Sans MS"/>
            </a:endParaRPr>
          </a:p>
          <a:p>
            <a:pPr marL="1729739" marR="17780">
              <a:spcBef>
                <a:spcPts val="100"/>
              </a:spcBef>
            </a:pPr>
            <a:r>
              <a:rPr sz="1200" dirty="0" err="1">
                <a:latin typeface="Comic Sans MS"/>
                <a:cs typeface="Comic Sans MS"/>
              </a:rPr>
              <a:t>superficie</a:t>
            </a:r>
            <a:r>
              <a:rPr sz="1200" spc="-90" dirty="0">
                <a:latin typeface="Comic Sans MS"/>
                <a:cs typeface="Comic Sans MS"/>
              </a:rPr>
              <a:t> </a:t>
            </a:r>
            <a:r>
              <a:rPr sz="1200" dirty="0">
                <a:latin typeface="Comic Sans MS"/>
                <a:cs typeface="Comic Sans MS"/>
              </a:rPr>
              <a:t>a</a:t>
            </a:r>
          </a:p>
          <a:p>
            <a:pPr marL="25400" marR="226695">
              <a:spcBef>
                <a:spcPts val="1055"/>
              </a:spcBef>
              <a:tabLst>
                <a:tab pos="1729739" algn="l"/>
              </a:tabLst>
            </a:pPr>
            <a:r>
              <a:rPr sz="1200" spc="-5" dirty="0">
                <a:latin typeface="Comic Sans MS"/>
                <a:cs typeface="Comic Sans MS"/>
              </a:rPr>
              <a:t>Art</a:t>
            </a:r>
            <a:r>
              <a:rPr sz="1200" dirty="0">
                <a:latin typeface="Comic Sans MS"/>
                <a:cs typeface="Comic Sans MS"/>
              </a:rPr>
              <a:t>o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post</a:t>
            </a:r>
            <a:r>
              <a:rPr sz="1200" spc="5" dirty="0">
                <a:latin typeface="Comic Sans MS"/>
                <a:cs typeface="Comic Sans MS"/>
              </a:rPr>
              <a:t>e</a:t>
            </a:r>
            <a:r>
              <a:rPr sz="1200" spc="-5" dirty="0">
                <a:latin typeface="Comic Sans MS"/>
                <a:cs typeface="Comic Sans MS"/>
              </a:rPr>
              <a:t>rior</a:t>
            </a:r>
            <a:r>
              <a:rPr sz="1200" dirty="0">
                <a:latin typeface="Comic Sans MS"/>
                <a:cs typeface="Comic Sans MS"/>
              </a:rPr>
              <a:t>e	</a:t>
            </a:r>
            <a:r>
              <a:rPr spc="-7" baseline="48611" dirty="0">
                <a:latin typeface="Comic Sans MS"/>
                <a:cs typeface="Comic Sans MS"/>
              </a:rPr>
              <a:t>ventaglio  </a:t>
            </a:r>
            <a:r>
              <a:rPr sz="1200" spc="-5" dirty="0">
                <a:latin typeface="Comic Sans MS"/>
                <a:cs typeface="Comic Sans MS"/>
              </a:rPr>
              <a:t>ridotto</a:t>
            </a:r>
            <a:r>
              <a:rPr sz="1200" spc="-10" dirty="0">
                <a:latin typeface="Comic Sans MS"/>
                <a:cs typeface="Comic Sans MS"/>
              </a:rPr>
              <a:t> </a:t>
            </a:r>
            <a:r>
              <a:rPr sz="1200" spc="-5" dirty="0">
                <a:latin typeface="Comic Sans MS"/>
                <a:cs typeface="Comic Sans MS"/>
              </a:rPr>
              <a:t>di</a:t>
            </a:r>
            <a:endParaRPr sz="1200" dirty="0">
              <a:latin typeface="Comic Sans MS"/>
              <a:cs typeface="Comic Sans MS"/>
            </a:endParaRPr>
          </a:p>
          <a:p>
            <a:pPr marL="25400">
              <a:lnSpc>
                <a:spcPts val="1450"/>
              </a:lnSpc>
            </a:pPr>
            <a:r>
              <a:rPr sz="1250" i="1" spc="-30" dirty="0">
                <a:latin typeface="Comic Sans MS"/>
                <a:cs typeface="Comic Sans MS"/>
              </a:rPr>
              <a:t>Basilosaurus</a:t>
            </a:r>
            <a:endParaRPr sz="1250" dirty="0">
              <a:latin typeface="Comic Sans MS"/>
              <a:cs typeface="Comic Sans M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7DA2B1B-61C5-4352-B5D5-0000B09652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8908" y="120035"/>
            <a:ext cx="4627909" cy="621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Gli</a:t>
            </a:r>
            <a:r>
              <a:rPr spc="-3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Archaeoceti</a:t>
            </a:r>
          </a:p>
        </p:txBody>
      </p:sp>
    </p:spTree>
    <p:extLst>
      <p:ext uri="{BB962C8B-B14F-4D97-AF65-F5344CB8AC3E}">
        <p14:creationId xmlns:p14="http://schemas.microsoft.com/office/powerpoint/2010/main" val="404759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89"/>
    </mc:Choice>
    <mc:Fallback xmlns="">
      <p:transition spd="slow" advTm="112389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4299304-0E25-467E-A7DB-2BBDD3BFDC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2535" y="352996"/>
            <a:ext cx="4378929" cy="621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Gli</a:t>
            </a:r>
            <a:r>
              <a:rPr spc="-30" dirty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pc="-5" dirty="0">
                <a:solidFill>
                  <a:schemeClr val="bg1"/>
                </a:solidFill>
                <a:latin typeface="Comic Sans MS"/>
                <a:cs typeface="Comic Sans MS"/>
              </a:rPr>
              <a:t>Archaeoceti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A6E896F-DF56-407C-837A-A05843584D17}"/>
              </a:ext>
            </a:extLst>
          </p:cNvPr>
          <p:cNvSpPr/>
          <p:nvPr/>
        </p:nvSpPr>
        <p:spPr>
          <a:xfrm>
            <a:off x="1924051" y="4511295"/>
            <a:ext cx="6701834" cy="1993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F1C2A6BB-26D5-46FE-A28F-D175BA3CFBCC}"/>
              </a:ext>
            </a:extLst>
          </p:cNvPr>
          <p:cNvGrpSpPr/>
          <p:nvPr/>
        </p:nvGrpSpPr>
        <p:grpSpPr>
          <a:xfrm>
            <a:off x="1924050" y="1080832"/>
            <a:ext cx="5486399" cy="3243517"/>
            <a:chOff x="2111895" y="1693417"/>
            <a:chExt cx="4648200" cy="2762250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33A09B48-66A5-4785-84E1-0689BDDAC6F6}"/>
                </a:ext>
              </a:extLst>
            </p:cNvPr>
            <p:cNvSpPr/>
            <p:nvPr/>
          </p:nvSpPr>
          <p:spPr>
            <a:xfrm>
              <a:off x="2111895" y="1693417"/>
              <a:ext cx="4648200" cy="2762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45C354F5-3082-4D05-B7F3-F85CF679FB80}"/>
                </a:ext>
              </a:extLst>
            </p:cNvPr>
            <p:cNvSpPr/>
            <p:nvPr/>
          </p:nvSpPr>
          <p:spPr>
            <a:xfrm>
              <a:off x="3215271" y="1724659"/>
              <a:ext cx="114300" cy="2194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3ED209A4-6680-4F97-831F-A1C7A30A3AEB}"/>
                </a:ext>
              </a:extLst>
            </p:cNvPr>
            <p:cNvSpPr/>
            <p:nvPr/>
          </p:nvSpPr>
          <p:spPr>
            <a:xfrm>
              <a:off x="3168789" y="2760217"/>
              <a:ext cx="114300" cy="2385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22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04"/>
    </mc:Choice>
    <mc:Fallback xmlns="">
      <p:transition spd="slow" advTm="109104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3AC0AB3-F0A0-4069-9F86-F440986E3532}"/>
              </a:ext>
            </a:extLst>
          </p:cNvPr>
          <p:cNvSpPr/>
          <p:nvPr/>
        </p:nvSpPr>
        <p:spPr>
          <a:xfrm>
            <a:off x="199071" y="430969"/>
            <a:ext cx="5187696" cy="3301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75F56D0-72B8-4CE2-9420-B022707BCBDA}"/>
              </a:ext>
            </a:extLst>
          </p:cNvPr>
          <p:cNvSpPr txBox="1"/>
          <p:nvPr/>
        </p:nvSpPr>
        <p:spPr>
          <a:xfrm>
            <a:off x="698452" y="5119301"/>
            <a:ext cx="2936240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75"/>
              </a:lnSpc>
              <a:spcBef>
                <a:spcPts val="100"/>
              </a:spcBef>
            </a:pPr>
            <a:r>
              <a:rPr sz="11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Figura </a:t>
            </a:r>
            <a:r>
              <a:rPr sz="1100" b="1" dirty="0">
                <a:solidFill>
                  <a:schemeClr val="bg1"/>
                </a:solidFill>
                <a:latin typeface="Times New Roman"/>
                <a:cs typeface="Times New Roman"/>
              </a:rPr>
              <a:t>8 – </a:t>
            </a:r>
            <a:r>
              <a:rPr sz="11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Ricostruzione scheletrica di</a:t>
            </a:r>
            <a:r>
              <a:rPr sz="1100" b="1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Indohyus.</a:t>
            </a:r>
            <a:endParaRPr sz="11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1075"/>
              </a:lnSpc>
            </a:pPr>
            <a:r>
              <a:rPr sz="1100" dirty="0">
                <a:solidFill>
                  <a:schemeClr val="bg1"/>
                </a:solidFill>
                <a:latin typeface="Times New Roman"/>
                <a:cs typeface="Times New Roman"/>
              </a:rPr>
              <a:t>Gli </a:t>
            </a:r>
            <a:r>
              <a:rPr sz="1100" spc="-5" dirty="0">
                <a:solidFill>
                  <a:schemeClr val="bg1"/>
                </a:solidFill>
                <a:latin typeface="Times New Roman"/>
                <a:cs typeface="Times New Roman"/>
              </a:rPr>
              <a:t>elementi </a:t>
            </a:r>
            <a:r>
              <a:rPr sz="1100" dirty="0">
                <a:solidFill>
                  <a:schemeClr val="bg1"/>
                </a:solidFill>
                <a:latin typeface="Times New Roman"/>
                <a:cs typeface="Times New Roman"/>
              </a:rPr>
              <a:t>in </a:t>
            </a:r>
            <a:r>
              <a:rPr sz="1100" spc="-5" dirty="0">
                <a:solidFill>
                  <a:schemeClr val="bg1"/>
                </a:solidFill>
                <a:latin typeface="Times New Roman"/>
                <a:cs typeface="Times New Roman"/>
              </a:rPr>
              <a:t>nero </a:t>
            </a:r>
            <a:r>
              <a:rPr sz="1100" dirty="0">
                <a:solidFill>
                  <a:schemeClr val="bg1"/>
                </a:solidFill>
                <a:latin typeface="Times New Roman"/>
                <a:cs typeface="Times New Roman"/>
              </a:rPr>
              <a:t>sono </a:t>
            </a:r>
            <a:r>
              <a:rPr sz="1100" spc="-5" dirty="0">
                <a:solidFill>
                  <a:schemeClr val="bg1"/>
                </a:solidFill>
                <a:latin typeface="Times New Roman"/>
                <a:cs typeface="Times New Roman"/>
              </a:rPr>
              <a:t>ricostruiti sulla </a:t>
            </a:r>
            <a:r>
              <a:rPr sz="1100" dirty="0">
                <a:solidFill>
                  <a:schemeClr val="bg1"/>
                </a:solidFill>
                <a:latin typeface="Times New Roman"/>
                <a:cs typeface="Times New Roman"/>
              </a:rPr>
              <a:t>base </a:t>
            </a:r>
            <a:r>
              <a:rPr sz="1100" spc="-5" dirty="0">
                <a:solidFill>
                  <a:schemeClr val="bg1"/>
                </a:solidFill>
                <a:latin typeface="Times New Roman"/>
                <a:cs typeface="Times New Roman"/>
              </a:rPr>
              <a:t>dei </a:t>
            </a:r>
            <a:r>
              <a:rPr sz="1100" dirty="0">
                <a:solidFill>
                  <a:schemeClr val="bg1"/>
                </a:solidFill>
                <a:latin typeface="Times New Roman"/>
                <a:cs typeface="Times New Roman"/>
              </a:rPr>
              <a:t>taxa</a:t>
            </a:r>
            <a:r>
              <a:rPr sz="1100" spc="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chemeClr val="bg1"/>
                </a:solidFill>
                <a:latin typeface="Times New Roman"/>
                <a:cs typeface="Times New Roman"/>
              </a:rPr>
              <a:t>correlati</a:t>
            </a:r>
            <a:endParaRPr sz="1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EAA4929-FDF9-454E-A66D-B3C33C08A230}"/>
              </a:ext>
            </a:extLst>
          </p:cNvPr>
          <p:cNvSpPr txBox="1"/>
          <p:nvPr/>
        </p:nvSpPr>
        <p:spPr>
          <a:xfrm>
            <a:off x="2697384" y="48813"/>
            <a:ext cx="51876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 err="1">
                <a:solidFill>
                  <a:schemeClr val="bg1"/>
                </a:solidFill>
                <a:latin typeface="Arial"/>
                <a:cs typeface="Arial"/>
              </a:rPr>
              <a:t>Indohyus</a:t>
            </a:r>
            <a:r>
              <a:rPr lang="it-IT" sz="2400" b="1" spc="-5" dirty="0">
                <a:solidFill>
                  <a:schemeClr val="bg1"/>
                </a:solidFill>
                <a:latin typeface="Arial"/>
                <a:cs typeface="Arial"/>
              </a:rPr>
              <a:t>, Artiodattili </a:t>
            </a:r>
            <a:r>
              <a:rPr lang="it-IT" sz="2400" b="1" spc="-5" dirty="0" err="1">
                <a:solidFill>
                  <a:schemeClr val="bg1"/>
                </a:solidFill>
                <a:latin typeface="Arial"/>
                <a:cs typeface="Arial"/>
              </a:rPr>
              <a:t>Raoellidi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Immagine 5" descr="Immagine che contiene acqua, animale, marrone, piccolo&#10;&#10;Descrizione generata automaticamente">
            <a:extLst>
              <a:ext uri="{FF2B5EF4-FFF2-40B4-BE49-F238E27FC236}">
                <a16:creationId xmlns:a16="http://schemas.microsoft.com/office/drawing/2014/main" id="{966683EA-1B6D-487E-B283-404311BF1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88" y="3950628"/>
            <a:ext cx="4739927" cy="27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69"/>
    </mc:Choice>
    <mc:Fallback xmlns="">
      <p:transition spd="slow" advTm="52669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37370BE-8CC4-4031-BB73-75DB9EF8A4C2}"/>
              </a:ext>
            </a:extLst>
          </p:cNvPr>
          <p:cNvSpPr/>
          <p:nvPr/>
        </p:nvSpPr>
        <p:spPr>
          <a:xfrm>
            <a:off x="2374711" y="0"/>
            <a:ext cx="3916907" cy="6344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6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90"/>
    </mc:Choice>
    <mc:Fallback xmlns="">
      <p:transition spd="slow" advTm="10639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C1A519B-3C91-447C-B6EE-466549D875AB}"/>
              </a:ext>
            </a:extLst>
          </p:cNvPr>
          <p:cNvSpPr/>
          <p:nvPr/>
        </p:nvSpPr>
        <p:spPr>
          <a:xfrm>
            <a:off x="1979468" y="0"/>
            <a:ext cx="5905575" cy="9621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6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02"/>
    </mc:Choice>
    <mc:Fallback xmlns="">
      <p:transition spd="slow" advTm="155902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9C35142B-62CE-4646-8A5C-F015852C6277}"/>
              </a:ext>
            </a:extLst>
          </p:cNvPr>
          <p:cNvSpPr/>
          <p:nvPr/>
        </p:nvSpPr>
        <p:spPr>
          <a:xfrm>
            <a:off x="419680" y="477079"/>
            <a:ext cx="4753356" cy="3424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392FD01-C321-4459-B631-D30CCA35BDFF}"/>
              </a:ext>
            </a:extLst>
          </p:cNvPr>
          <p:cNvSpPr/>
          <p:nvPr/>
        </p:nvSpPr>
        <p:spPr>
          <a:xfrm>
            <a:off x="5302886" y="2584174"/>
            <a:ext cx="3841113" cy="3931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39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95"/>
    </mc:Choice>
    <mc:Fallback xmlns="">
      <p:transition spd="slow" advTm="950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6BD7B069-4D7D-4990-B9FF-85EF31574C22}"/>
              </a:ext>
            </a:extLst>
          </p:cNvPr>
          <p:cNvSpPr/>
          <p:nvPr/>
        </p:nvSpPr>
        <p:spPr>
          <a:xfrm>
            <a:off x="1143000" y="752928"/>
            <a:ext cx="6858000" cy="4727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77B4E005-C796-4957-8092-401AC96E45D1}"/>
              </a:ext>
            </a:extLst>
          </p:cNvPr>
          <p:cNvSpPr txBox="1"/>
          <p:nvPr/>
        </p:nvSpPr>
        <p:spPr>
          <a:xfrm>
            <a:off x="1454151" y="5509586"/>
            <a:ext cx="25520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Sulla base della</a:t>
            </a:r>
            <a:r>
              <a:rPr sz="1600" spc="-65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morfologia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7B809D7B-5042-4CB2-B654-9933D5D3A342}"/>
              </a:ext>
            </a:extLst>
          </p:cNvPr>
          <p:cNvSpPr txBox="1"/>
          <p:nvPr/>
        </p:nvSpPr>
        <p:spPr>
          <a:xfrm>
            <a:off x="4889147" y="5509585"/>
            <a:ext cx="290893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sulla base di</a:t>
            </a:r>
            <a:r>
              <a:rPr sz="1600" spc="-25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sequenze</a:t>
            </a:r>
            <a:endParaRPr sz="1600">
              <a:latin typeface="Comic Sans MS"/>
              <a:cs typeface="Comic Sans MS"/>
            </a:endParaRPr>
          </a:p>
          <a:p>
            <a:pPr marL="15875">
              <a:spcBef>
                <a:spcPts val="5"/>
              </a:spcBef>
            </a:pP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di geni nucleari </a:t>
            </a:r>
            <a:r>
              <a:rPr sz="1600" dirty="0">
                <a:solidFill>
                  <a:srgbClr val="F8F8F8"/>
                </a:solidFill>
                <a:latin typeface="Comic Sans MS"/>
                <a:cs typeface="Comic Sans MS"/>
              </a:rPr>
              <a:t>e</a:t>
            </a:r>
            <a:r>
              <a:rPr sz="1600" spc="-60" dirty="0">
                <a:solidFill>
                  <a:srgbClr val="F8F8F8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8F8F8"/>
                </a:solidFill>
                <a:latin typeface="Comic Sans MS"/>
                <a:cs typeface="Comic Sans MS"/>
              </a:rPr>
              <a:t>mitocondriali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12AD03D8-2CBD-4495-8E25-A6773EB080DB}"/>
              </a:ext>
            </a:extLst>
          </p:cNvPr>
          <p:cNvSpPr/>
          <p:nvPr/>
        </p:nvSpPr>
        <p:spPr>
          <a:xfrm>
            <a:off x="3603498" y="1854017"/>
            <a:ext cx="3752850" cy="3358515"/>
          </a:xfrm>
          <a:custGeom>
            <a:avLst/>
            <a:gdLst/>
            <a:ahLst/>
            <a:cxnLst/>
            <a:rect l="l" t="t" r="r" b="b"/>
            <a:pathLst>
              <a:path w="3752850" h="3358515">
                <a:moveTo>
                  <a:pt x="361950" y="2581656"/>
                </a:moveTo>
                <a:lnTo>
                  <a:pt x="316448" y="2584679"/>
                </a:lnTo>
                <a:lnTo>
                  <a:pt x="272661" y="2593506"/>
                </a:lnTo>
                <a:lnTo>
                  <a:pt x="230923" y="2607773"/>
                </a:lnTo>
                <a:lnTo>
                  <a:pt x="191571" y="2627116"/>
                </a:lnTo>
                <a:lnTo>
                  <a:pt x="154938" y="2651170"/>
                </a:lnTo>
                <a:lnTo>
                  <a:pt x="121361" y="2679572"/>
                </a:lnTo>
                <a:lnTo>
                  <a:pt x="91173" y="2711956"/>
                </a:lnTo>
                <a:lnTo>
                  <a:pt x="64711" y="2747959"/>
                </a:lnTo>
                <a:lnTo>
                  <a:pt x="42308" y="2787218"/>
                </a:lnTo>
                <a:lnTo>
                  <a:pt x="24301" y="2829366"/>
                </a:lnTo>
                <a:lnTo>
                  <a:pt x="11023" y="2874041"/>
                </a:lnTo>
                <a:lnTo>
                  <a:pt x="2811" y="2920878"/>
                </a:lnTo>
                <a:lnTo>
                  <a:pt x="0" y="2969514"/>
                </a:lnTo>
                <a:lnTo>
                  <a:pt x="2811" y="3018311"/>
                </a:lnTo>
                <a:lnTo>
                  <a:pt x="11023" y="3065286"/>
                </a:lnTo>
                <a:lnTo>
                  <a:pt x="24301" y="3110076"/>
                </a:lnTo>
                <a:lnTo>
                  <a:pt x="42308" y="3152319"/>
                </a:lnTo>
                <a:lnTo>
                  <a:pt x="64711" y="3191652"/>
                </a:lnTo>
                <a:lnTo>
                  <a:pt x="91173" y="3227714"/>
                </a:lnTo>
                <a:lnTo>
                  <a:pt x="121361" y="3260142"/>
                </a:lnTo>
                <a:lnTo>
                  <a:pt x="154938" y="3288575"/>
                </a:lnTo>
                <a:lnTo>
                  <a:pt x="191571" y="3312651"/>
                </a:lnTo>
                <a:lnTo>
                  <a:pt x="230923" y="3332006"/>
                </a:lnTo>
                <a:lnTo>
                  <a:pt x="272661" y="3346280"/>
                </a:lnTo>
                <a:lnTo>
                  <a:pt x="316448" y="3355110"/>
                </a:lnTo>
                <a:lnTo>
                  <a:pt x="361950" y="3358134"/>
                </a:lnTo>
                <a:lnTo>
                  <a:pt x="407302" y="3355110"/>
                </a:lnTo>
                <a:lnTo>
                  <a:pt x="450987" y="3346280"/>
                </a:lnTo>
                <a:lnTo>
                  <a:pt x="492664" y="3332006"/>
                </a:lnTo>
                <a:lnTo>
                  <a:pt x="531991" y="3312651"/>
                </a:lnTo>
                <a:lnTo>
                  <a:pt x="568628" y="3288575"/>
                </a:lnTo>
                <a:lnTo>
                  <a:pt x="602232" y="3260142"/>
                </a:lnTo>
                <a:lnTo>
                  <a:pt x="632464" y="3227714"/>
                </a:lnTo>
                <a:lnTo>
                  <a:pt x="658980" y="3191652"/>
                </a:lnTo>
                <a:lnTo>
                  <a:pt x="681441" y="3152319"/>
                </a:lnTo>
                <a:lnTo>
                  <a:pt x="699505" y="3110076"/>
                </a:lnTo>
                <a:lnTo>
                  <a:pt x="712830" y="3065286"/>
                </a:lnTo>
                <a:lnTo>
                  <a:pt x="721075" y="3018311"/>
                </a:lnTo>
                <a:lnTo>
                  <a:pt x="723900" y="2969514"/>
                </a:lnTo>
                <a:lnTo>
                  <a:pt x="721075" y="2920878"/>
                </a:lnTo>
                <a:lnTo>
                  <a:pt x="712830" y="2874041"/>
                </a:lnTo>
                <a:lnTo>
                  <a:pt x="699505" y="2829366"/>
                </a:lnTo>
                <a:lnTo>
                  <a:pt x="681441" y="2787218"/>
                </a:lnTo>
                <a:lnTo>
                  <a:pt x="658980" y="2747959"/>
                </a:lnTo>
                <a:lnTo>
                  <a:pt x="632464" y="2711956"/>
                </a:lnTo>
                <a:lnTo>
                  <a:pt x="602232" y="2679572"/>
                </a:lnTo>
                <a:lnTo>
                  <a:pt x="568628" y="2651170"/>
                </a:lnTo>
                <a:lnTo>
                  <a:pt x="531991" y="2627116"/>
                </a:lnTo>
                <a:lnTo>
                  <a:pt x="492664" y="2607773"/>
                </a:lnTo>
                <a:lnTo>
                  <a:pt x="450987" y="2593506"/>
                </a:lnTo>
                <a:lnTo>
                  <a:pt x="407302" y="2584679"/>
                </a:lnTo>
                <a:lnTo>
                  <a:pt x="361950" y="2581656"/>
                </a:lnTo>
                <a:close/>
              </a:path>
              <a:path w="3752850" h="3358515">
                <a:moveTo>
                  <a:pt x="3390899" y="0"/>
                </a:moveTo>
                <a:lnTo>
                  <a:pt x="3345395" y="3036"/>
                </a:lnTo>
                <a:lnTo>
                  <a:pt x="3301606" y="11902"/>
                </a:lnTo>
                <a:lnTo>
                  <a:pt x="3259868" y="26230"/>
                </a:lnTo>
                <a:lnTo>
                  <a:pt x="3220515" y="45654"/>
                </a:lnTo>
                <a:lnTo>
                  <a:pt x="3183883" y="69809"/>
                </a:lnTo>
                <a:lnTo>
                  <a:pt x="3150306" y="98328"/>
                </a:lnTo>
                <a:lnTo>
                  <a:pt x="3120119" y="130844"/>
                </a:lnTo>
                <a:lnTo>
                  <a:pt x="3093657" y="166992"/>
                </a:lnTo>
                <a:lnTo>
                  <a:pt x="3071256" y="206404"/>
                </a:lnTo>
                <a:lnTo>
                  <a:pt x="3053249" y="248716"/>
                </a:lnTo>
                <a:lnTo>
                  <a:pt x="3039973" y="293560"/>
                </a:lnTo>
                <a:lnTo>
                  <a:pt x="3031761" y="340571"/>
                </a:lnTo>
                <a:lnTo>
                  <a:pt x="3028949" y="389382"/>
                </a:lnTo>
                <a:lnTo>
                  <a:pt x="3031761" y="438179"/>
                </a:lnTo>
                <a:lnTo>
                  <a:pt x="3039973" y="485154"/>
                </a:lnTo>
                <a:lnTo>
                  <a:pt x="3053249" y="529944"/>
                </a:lnTo>
                <a:lnTo>
                  <a:pt x="3071256" y="572187"/>
                </a:lnTo>
                <a:lnTo>
                  <a:pt x="3093657" y="611520"/>
                </a:lnTo>
                <a:lnTo>
                  <a:pt x="3120119" y="647582"/>
                </a:lnTo>
                <a:lnTo>
                  <a:pt x="3150306" y="680010"/>
                </a:lnTo>
                <a:lnTo>
                  <a:pt x="3183883" y="708443"/>
                </a:lnTo>
                <a:lnTo>
                  <a:pt x="3220515" y="732519"/>
                </a:lnTo>
                <a:lnTo>
                  <a:pt x="3259868" y="751874"/>
                </a:lnTo>
                <a:lnTo>
                  <a:pt x="3301606" y="766148"/>
                </a:lnTo>
                <a:lnTo>
                  <a:pt x="3345395" y="774978"/>
                </a:lnTo>
                <a:lnTo>
                  <a:pt x="3390899" y="778002"/>
                </a:lnTo>
                <a:lnTo>
                  <a:pt x="3436249" y="774978"/>
                </a:lnTo>
                <a:lnTo>
                  <a:pt x="3479932" y="766148"/>
                </a:lnTo>
                <a:lnTo>
                  <a:pt x="3521608" y="751874"/>
                </a:lnTo>
                <a:lnTo>
                  <a:pt x="3560935" y="732519"/>
                </a:lnTo>
                <a:lnTo>
                  <a:pt x="3597572" y="708443"/>
                </a:lnTo>
                <a:lnTo>
                  <a:pt x="3631177" y="680010"/>
                </a:lnTo>
                <a:lnTo>
                  <a:pt x="3661409" y="647582"/>
                </a:lnTo>
                <a:lnTo>
                  <a:pt x="3687927" y="611520"/>
                </a:lnTo>
                <a:lnTo>
                  <a:pt x="3710389" y="572187"/>
                </a:lnTo>
                <a:lnTo>
                  <a:pt x="3728453" y="529944"/>
                </a:lnTo>
                <a:lnTo>
                  <a:pt x="3741779" y="485154"/>
                </a:lnTo>
                <a:lnTo>
                  <a:pt x="3750025" y="438179"/>
                </a:lnTo>
                <a:lnTo>
                  <a:pt x="3752849" y="389382"/>
                </a:lnTo>
                <a:lnTo>
                  <a:pt x="3750025" y="340571"/>
                </a:lnTo>
                <a:lnTo>
                  <a:pt x="3741779" y="293560"/>
                </a:lnTo>
                <a:lnTo>
                  <a:pt x="3728453" y="248716"/>
                </a:lnTo>
                <a:lnTo>
                  <a:pt x="3710389" y="206404"/>
                </a:lnTo>
                <a:lnTo>
                  <a:pt x="3687927" y="166992"/>
                </a:lnTo>
                <a:lnTo>
                  <a:pt x="3661409" y="130844"/>
                </a:lnTo>
                <a:lnTo>
                  <a:pt x="3631177" y="98328"/>
                </a:lnTo>
                <a:lnTo>
                  <a:pt x="3597572" y="69809"/>
                </a:lnTo>
                <a:lnTo>
                  <a:pt x="3560935" y="45654"/>
                </a:lnTo>
                <a:lnTo>
                  <a:pt x="3521608" y="26230"/>
                </a:lnTo>
                <a:lnTo>
                  <a:pt x="3479932" y="11902"/>
                </a:lnTo>
                <a:lnTo>
                  <a:pt x="3436249" y="3036"/>
                </a:lnTo>
                <a:lnTo>
                  <a:pt x="3390899" y="0"/>
                </a:lnTo>
                <a:close/>
              </a:path>
            </a:pathLst>
          </a:custGeom>
          <a:ln w="57150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62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01"/>
    </mc:Choice>
    <mc:Fallback xmlns="">
      <p:transition spd="slow" advTm="8810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A98E3D3-809A-4F78-8BDF-10E845ADA534}"/>
              </a:ext>
            </a:extLst>
          </p:cNvPr>
          <p:cNvGrpSpPr/>
          <p:nvPr/>
        </p:nvGrpSpPr>
        <p:grpSpPr>
          <a:xfrm>
            <a:off x="738489" y="-9071"/>
            <a:ext cx="8637523" cy="7283328"/>
            <a:chOff x="0" y="0"/>
            <a:chExt cx="9118600" cy="68453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D3155B79-9AC1-4AD9-BC6A-9038C96C4877}"/>
                </a:ext>
              </a:extLst>
            </p:cNvPr>
            <p:cNvSpPr/>
            <p:nvPr/>
          </p:nvSpPr>
          <p:spPr>
            <a:xfrm>
              <a:off x="166503" y="1332230"/>
              <a:ext cx="3745229" cy="5114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EBCB7FA-1FF5-4DBD-A3F2-BE764C97ADC1}"/>
                </a:ext>
              </a:extLst>
            </p:cNvPr>
            <p:cNvSpPr/>
            <p:nvPr/>
          </p:nvSpPr>
          <p:spPr>
            <a:xfrm>
              <a:off x="456063" y="1909826"/>
              <a:ext cx="3455670" cy="4176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85E9D6B6-EAC8-4584-A999-A5B643CE2B6D}"/>
              </a:ext>
            </a:extLst>
          </p:cNvPr>
          <p:cNvSpPr txBox="1">
            <a:spLocks/>
          </p:cNvSpPr>
          <p:nvPr/>
        </p:nvSpPr>
        <p:spPr>
          <a:xfrm>
            <a:off x="896208" y="344193"/>
            <a:ext cx="1015793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0" i="0">
                <a:solidFill>
                  <a:srgbClr val="F8F8F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16839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-5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Filogenia baseada em dados</a:t>
            </a:r>
            <a:r>
              <a:rPr kumimoji="0" lang="pt-BR" sz="3200" b="0" i="0" u="none" strike="noStrike" kern="0" cap="none" spc="65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 </a:t>
            </a:r>
            <a:r>
              <a:rPr kumimoji="0" lang="pt-BR" sz="3200" b="0" i="0" u="none" strike="noStrike" kern="0" cap="none" spc="-5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morfológicos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F7FFBBF-8E6F-474C-8CD2-F11D930B9A8F}"/>
              </a:ext>
            </a:extLst>
          </p:cNvPr>
          <p:cNvSpPr txBox="1"/>
          <p:nvPr/>
        </p:nvSpPr>
        <p:spPr>
          <a:xfrm>
            <a:off x="4910589" y="2106205"/>
            <a:ext cx="3337203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Subclasse</a:t>
            </a:r>
            <a:r>
              <a:rPr sz="2300" spc="5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Eutheria</a:t>
            </a:r>
            <a:endParaRPr sz="2300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96215" defTabSz="914400">
              <a:spcBef>
                <a:spcPts val="10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21 ordens (Wilson &amp; Reeder,</a:t>
            </a:r>
            <a:r>
              <a:rPr sz="2300" spc="50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2005)</a:t>
            </a:r>
            <a:endParaRPr sz="23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E1BB5D5F-1135-4A87-B109-F41418D9136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103720" y="2841120"/>
              <a:ext cx="1338840" cy="2520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E1BB5D5F-1135-4A87-B109-F41418D913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4360" y="2831760"/>
                <a:ext cx="1357560" cy="4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6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44"/>
    </mc:Choice>
    <mc:Fallback xmlns="">
      <p:transition spd="slow" advTm="46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0DED959-6A45-4843-8C9A-B532CB267AB1}"/>
              </a:ext>
            </a:extLst>
          </p:cNvPr>
          <p:cNvGrpSpPr/>
          <p:nvPr/>
        </p:nvGrpSpPr>
        <p:grpSpPr>
          <a:xfrm>
            <a:off x="66679" y="-476605"/>
            <a:ext cx="9118600" cy="6845300"/>
            <a:chOff x="0" y="0"/>
            <a:chExt cx="9118600" cy="684530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36CB967-BBC0-44D8-A0A7-8636C2DEFDFF}"/>
                </a:ext>
              </a:extLst>
            </p:cNvPr>
            <p:cNvSpPr/>
            <p:nvPr/>
          </p:nvSpPr>
          <p:spPr>
            <a:xfrm>
              <a:off x="166503" y="1332230"/>
              <a:ext cx="3745229" cy="5114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35B674F-EFD8-46E9-9E48-90A5227ECF5B}"/>
                </a:ext>
              </a:extLst>
            </p:cNvPr>
            <p:cNvSpPr/>
            <p:nvPr/>
          </p:nvSpPr>
          <p:spPr>
            <a:xfrm>
              <a:off x="456063" y="1838198"/>
              <a:ext cx="3455670" cy="2887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6">
            <a:extLst>
              <a:ext uri="{FF2B5EF4-FFF2-40B4-BE49-F238E27FC236}">
                <a16:creationId xmlns:a16="http://schemas.microsoft.com/office/drawing/2014/main" id="{DC55F5F2-EB88-438D-B048-16CF9444C767}"/>
              </a:ext>
            </a:extLst>
          </p:cNvPr>
          <p:cNvSpPr txBox="1"/>
          <p:nvPr/>
        </p:nvSpPr>
        <p:spPr>
          <a:xfrm>
            <a:off x="4942488" y="634518"/>
            <a:ext cx="2388235" cy="72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Ordem Xenarthra  5 famílias, 31</a:t>
            </a:r>
            <a:r>
              <a:rPr sz="2300" spc="-15" dirty="0">
                <a:solidFill>
                  <a:srgbClr val="F8F8F8"/>
                </a:solidFill>
                <a:latin typeface="Tahoma"/>
                <a:cs typeface="Tahoma"/>
              </a:rPr>
              <a:t> </a:t>
            </a:r>
            <a:r>
              <a:rPr sz="2300" spc="-5" dirty="0">
                <a:solidFill>
                  <a:srgbClr val="F8F8F8"/>
                </a:solidFill>
                <a:latin typeface="Tahoma"/>
                <a:cs typeface="Tahoma"/>
              </a:rPr>
              <a:t>spp.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4D61B400-9357-4620-8098-9A495BBB043F}"/>
              </a:ext>
            </a:extLst>
          </p:cNvPr>
          <p:cNvSpPr txBox="1"/>
          <p:nvPr/>
        </p:nvSpPr>
        <p:spPr>
          <a:xfrm>
            <a:off x="5680864" y="5899938"/>
            <a:ext cx="7289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Euphractus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F02F8F9-BC7E-4FF6-92FA-48553A795B47}"/>
              </a:ext>
            </a:extLst>
          </p:cNvPr>
          <p:cNvSpPr/>
          <p:nvPr/>
        </p:nvSpPr>
        <p:spPr>
          <a:xfrm>
            <a:off x="4143670" y="4179087"/>
            <a:ext cx="2321051" cy="1741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251037F5-ABD3-4DFF-A939-AE7837734CEA}"/>
              </a:ext>
            </a:extLst>
          </p:cNvPr>
          <p:cNvSpPr txBox="1"/>
          <p:nvPr/>
        </p:nvSpPr>
        <p:spPr>
          <a:xfrm>
            <a:off x="8088785" y="5855742"/>
            <a:ext cx="9232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Chlamyphorus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9" name="object 10">
            <a:extLst>
              <a:ext uri="{FF2B5EF4-FFF2-40B4-BE49-F238E27FC236}">
                <a16:creationId xmlns:a16="http://schemas.microsoft.com/office/drawing/2014/main" id="{E8A2970F-2FDB-4777-8A08-B7A1D4BADA64}"/>
              </a:ext>
            </a:extLst>
          </p:cNvPr>
          <p:cNvGrpSpPr/>
          <p:nvPr/>
        </p:nvGrpSpPr>
        <p:grpSpPr>
          <a:xfrm>
            <a:off x="4143669" y="1808506"/>
            <a:ext cx="4895850" cy="4061460"/>
            <a:chOff x="4127385" y="2251964"/>
            <a:chExt cx="4895850" cy="4061460"/>
          </a:xfrm>
        </p:grpSpPr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4C6CA495-9280-4AFC-AE2D-629BCE355A22}"/>
                </a:ext>
              </a:extLst>
            </p:cNvPr>
            <p:cNvSpPr/>
            <p:nvPr/>
          </p:nvSpPr>
          <p:spPr>
            <a:xfrm>
              <a:off x="6754748" y="4613402"/>
              <a:ext cx="2268473" cy="17000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07F92199-AE66-407A-BE57-9E0DE9C24D93}"/>
                </a:ext>
              </a:extLst>
            </p:cNvPr>
            <p:cNvSpPr/>
            <p:nvPr/>
          </p:nvSpPr>
          <p:spPr>
            <a:xfrm>
              <a:off x="4127385" y="2251964"/>
              <a:ext cx="2303526" cy="17289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3">
            <a:extLst>
              <a:ext uri="{FF2B5EF4-FFF2-40B4-BE49-F238E27FC236}">
                <a16:creationId xmlns:a16="http://schemas.microsoft.com/office/drawing/2014/main" id="{FD0FE0FA-DA0B-49C6-B674-69A5401EFD84}"/>
              </a:ext>
            </a:extLst>
          </p:cNvPr>
          <p:cNvSpPr txBox="1"/>
          <p:nvPr/>
        </p:nvSpPr>
        <p:spPr>
          <a:xfrm>
            <a:off x="5691532" y="3523259"/>
            <a:ext cx="6769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spc="-5" dirty="0">
                <a:solidFill>
                  <a:srgbClr val="F8F8F8"/>
                </a:solidFill>
                <a:latin typeface="Times New Roman"/>
                <a:cs typeface="Times New Roman"/>
              </a:rPr>
              <a:t>Tamandua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433A7435-A5DC-46C6-A915-BEC55268B48E}"/>
              </a:ext>
            </a:extLst>
          </p:cNvPr>
          <p:cNvSpPr/>
          <p:nvPr/>
        </p:nvSpPr>
        <p:spPr>
          <a:xfrm>
            <a:off x="6591975" y="1826031"/>
            <a:ext cx="2231898" cy="1674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9FEF0088-4819-4C72-BBE3-EDC21330C331}"/>
              </a:ext>
            </a:extLst>
          </p:cNvPr>
          <p:cNvSpPr txBox="1"/>
          <p:nvPr/>
        </p:nvSpPr>
        <p:spPr>
          <a:xfrm>
            <a:off x="8135280" y="3523259"/>
            <a:ext cx="6102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i="1" dirty="0">
                <a:solidFill>
                  <a:srgbClr val="F8F8F8"/>
                </a:solidFill>
                <a:latin typeface="Times New Roman"/>
                <a:cs typeface="Times New Roman"/>
              </a:rPr>
              <a:t>Bradypus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86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540"/>
    </mc:Choice>
    <mc:Fallback xmlns="">
      <p:transition spd="slow" advTm="18254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C103FEC2-97BE-4AEF-B5C8-B718C394C65D}"/>
              </a:ext>
            </a:extLst>
          </p:cNvPr>
          <p:cNvSpPr txBox="1"/>
          <p:nvPr/>
        </p:nvSpPr>
        <p:spPr>
          <a:xfrm>
            <a:off x="3798657" y="579374"/>
            <a:ext cx="31261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8F8F8"/>
                </a:solidFill>
                <a:latin typeface="Arial"/>
                <a:cs typeface="Arial"/>
              </a:rPr>
              <a:t>Articolazione</a:t>
            </a:r>
            <a:r>
              <a:rPr sz="2400" spc="-2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8F8F8"/>
                </a:solidFill>
                <a:latin typeface="Arial"/>
                <a:cs typeface="Arial"/>
              </a:rPr>
              <a:t>xenarta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43D6E59F-E898-4B9F-A9D6-58B052713B12}"/>
              </a:ext>
            </a:extLst>
          </p:cNvPr>
          <p:cNvSpPr txBox="1"/>
          <p:nvPr/>
        </p:nvSpPr>
        <p:spPr>
          <a:xfrm>
            <a:off x="2408007" y="1195068"/>
            <a:ext cx="32156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000" spc="-5" dirty="0">
                <a:solidFill>
                  <a:srgbClr val="F8F8F8"/>
                </a:solidFill>
                <a:latin typeface="Arial"/>
                <a:cs typeface="Arial"/>
              </a:rPr>
              <a:t>Bradipi, formichieri,</a:t>
            </a:r>
            <a:r>
              <a:rPr sz="2000" spc="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8F8F8"/>
                </a:solidFill>
                <a:latin typeface="Arial"/>
                <a:cs typeface="Arial"/>
              </a:rPr>
              <a:t>armadilli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8EC07A92-4186-48D2-BBD2-2D0AFCC131DB}"/>
              </a:ext>
            </a:extLst>
          </p:cNvPr>
          <p:cNvSpPr/>
          <p:nvPr/>
        </p:nvSpPr>
        <p:spPr>
          <a:xfrm>
            <a:off x="3325976" y="1844802"/>
            <a:ext cx="4715255" cy="3168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5072AE3F-6C2F-4EAE-B60C-CF6BF907DBDD}"/>
              </a:ext>
            </a:extLst>
          </p:cNvPr>
          <p:cNvSpPr/>
          <p:nvPr/>
        </p:nvSpPr>
        <p:spPr>
          <a:xfrm>
            <a:off x="1022449" y="1844800"/>
            <a:ext cx="2022348" cy="2045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9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15"/>
    </mc:Choice>
    <mc:Fallback xmlns="">
      <p:transition spd="slow" advTm="49815"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686</Words>
  <Application>Microsoft Office PowerPoint</Application>
  <PresentationFormat>Presentazione su schermo (4:3)</PresentationFormat>
  <Paragraphs>184</Paragraphs>
  <Slides>59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Comic Sans MS</vt:lpstr>
      <vt:lpstr>Tahoma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ematofagi</vt:lpstr>
      <vt:lpstr>ematofagi</vt:lpstr>
      <vt:lpstr>Presentazione standard di PowerPoint</vt:lpstr>
      <vt:lpstr>Megachirotteri:</vt:lpstr>
      <vt:lpstr>Ipotesi difiletica</vt:lpstr>
      <vt:lpstr>Presentazione standard di PowerPoint</vt:lpstr>
      <vt:lpstr>pangolino</vt:lpstr>
      <vt:lpstr>Presentazione standard di PowerPoint</vt:lpstr>
      <vt:lpstr>Presentazione standard di PowerPoint</vt:lpstr>
      <vt:lpstr>Presentazione standard di PowerPoint</vt:lpstr>
      <vt:lpstr>Famiglie: Otariidae Phocidae Odobenidae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Filogenia baseada em dados moleculares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Orecchio percezione acustica direzionale</vt:lpstr>
      <vt:lpstr>Presentazione standard di PowerPoint</vt:lpstr>
      <vt:lpstr>Presentazione standard di PowerPoint</vt:lpstr>
      <vt:lpstr>Gli Archaeoceti Orecchio medio modificato e  bulla timpanica non saldata</vt:lpstr>
      <vt:lpstr>Presentazione standard di PowerPoint</vt:lpstr>
      <vt:lpstr>Gli Archaeoceti</vt:lpstr>
      <vt:lpstr>Gli Archaeoceti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Riccardo Castiglia</dc:creator>
  <cp:lastModifiedBy>riccardo castiglia</cp:lastModifiedBy>
  <cp:revision>35</cp:revision>
  <dcterms:created xsi:type="dcterms:W3CDTF">2020-06-05T07:25:28Z</dcterms:created>
  <dcterms:modified xsi:type="dcterms:W3CDTF">2021-06-11T09:28:36Z</dcterms:modified>
</cp:coreProperties>
</file>