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8" r:id="rId27"/>
  </p:sldIdLst>
  <p:sldSz cx="9144000" cy="6858000" type="screen4x3"/>
  <p:notesSz cx="7556500" cy="10693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1847"/>
        <p:guide pos="26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1254" y="1812890"/>
            <a:ext cx="70408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2508" y="3274899"/>
            <a:ext cx="57983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477" y="118264"/>
            <a:ext cx="6168434" cy="236860"/>
          </a:xfrm>
        </p:spPr>
        <p:txBody>
          <a:bodyPr lIns="0" tIns="0" rIns="0" bIns="0"/>
          <a:lstStyle>
            <a:lvl1pPr>
              <a:defRPr sz="1539" b="1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477" y="118264"/>
            <a:ext cx="6168434" cy="236860"/>
          </a:xfrm>
        </p:spPr>
        <p:txBody>
          <a:bodyPr lIns="0" tIns="0" rIns="0" bIns="0"/>
          <a:lstStyle>
            <a:lvl1pPr>
              <a:defRPr sz="1539" b="1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14170" y="1345048"/>
            <a:ext cx="36032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265945" y="1345048"/>
            <a:ext cx="36032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477" y="118264"/>
            <a:ext cx="6168434" cy="236860"/>
          </a:xfrm>
        </p:spPr>
        <p:txBody>
          <a:bodyPr lIns="0" tIns="0" rIns="0" bIns="0"/>
          <a:lstStyle>
            <a:lvl1pPr>
              <a:defRPr sz="1539" b="1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CF69-5266-4AF8-A839-99FC7CF85B17}" type="datetimeFigureOut">
              <a:rPr lang="it-IT" smtClean="0"/>
              <a:pPr/>
              <a:t>10/06/2021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D049-4656-4735-8DE6-985A0BB01D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93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477" y="118264"/>
            <a:ext cx="61684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4170" y="1345048"/>
            <a:ext cx="74550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16352" y="5438671"/>
            <a:ext cx="26506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4170" y="5438671"/>
            <a:ext cx="19051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64040" y="5438671"/>
            <a:ext cx="19051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3202">
        <a:defRPr>
          <a:latin typeface="+mn-lt"/>
          <a:ea typeface="+mn-ea"/>
          <a:cs typeface="+mn-cs"/>
        </a:defRPr>
      </a:lvl2pPr>
      <a:lvl3pPr marL="586405">
        <a:defRPr>
          <a:latin typeface="+mn-lt"/>
          <a:ea typeface="+mn-ea"/>
          <a:cs typeface="+mn-cs"/>
        </a:defRPr>
      </a:lvl3pPr>
      <a:lvl4pPr marL="879607">
        <a:defRPr>
          <a:latin typeface="+mn-lt"/>
          <a:ea typeface="+mn-ea"/>
          <a:cs typeface="+mn-cs"/>
        </a:defRPr>
      </a:lvl4pPr>
      <a:lvl5pPr marL="1172809">
        <a:defRPr>
          <a:latin typeface="+mn-lt"/>
          <a:ea typeface="+mn-ea"/>
          <a:cs typeface="+mn-cs"/>
        </a:defRPr>
      </a:lvl5pPr>
      <a:lvl6pPr marL="1466012">
        <a:defRPr>
          <a:latin typeface="+mn-lt"/>
          <a:ea typeface="+mn-ea"/>
          <a:cs typeface="+mn-cs"/>
        </a:defRPr>
      </a:lvl6pPr>
      <a:lvl7pPr marL="1759214">
        <a:defRPr>
          <a:latin typeface="+mn-lt"/>
          <a:ea typeface="+mn-ea"/>
          <a:cs typeface="+mn-cs"/>
        </a:defRPr>
      </a:lvl7pPr>
      <a:lvl8pPr marL="2052417">
        <a:defRPr>
          <a:latin typeface="+mn-lt"/>
          <a:ea typeface="+mn-ea"/>
          <a:cs typeface="+mn-cs"/>
        </a:defRPr>
      </a:lvl8pPr>
      <a:lvl9pPr marL="23456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3202">
        <a:defRPr>
          <a:latin typeface="+mn-lt"/>
          <a:ea typeface="+mn-ea"/>
          <a:cs typeface="+mn-cs"/>
        </a:defRPr>
      </a:lvl2pPr>
      <a:lvl3pPr marL="586405">
        <a:defRPr>
          <a:latin typeface="+mn-lt"/>
          <a:ea typeface="+mn-ea"/>
          <a:cs typeface="+mn-cs"/>
        </a:defRPr>
      </a:lvl3pPr>
      <a:lvl4pPr marL="879607">
        <a:defRPr>
          <a:latin typeface="+mn-lt"/>
          <a:ea typeface="+mn-ea"/>
          <a:cs typeface="+mn-cs"/>
        </a:defRPr>
      </a:lvl4pPr>
      <a:lvl5pPr marL="1172809">
        <a:defRPr>
          <a:latin typeface="+mn-lt"/>
          <a:ea typeface="+mn-ea"/>
          <a:cs typeface="+mn-cs"/>
        </a:defRPr>
      </a:lvl5pPr>
      <a:lvl6pPr marL="1466012">
        <a:defRPr>
          <a:latin typeface="+mn-lt"/>
          <a:ea typeface="+mn-ea"/>
          <a:cs typeface="+mn-cs"/>
        </a:defRPr>
      </a:lvl6pPr>
      <a:lvl7pPr marL="1759214">
        <a:defRPr>
          <a:latin typeface="+mn-lt"/>
          <a:ea typeface="+mn-ea"/>
          <a:cs typeface="+mn-cs"/>
        </a:defRPr>
      </a:lvl7pPr>
      <a:lvl8pPr marL="2052417">
        <a:defRPr>
          <a:latin typeface="+mn-lt"/>
          <a:ea typeface="+mn-ea"/>
          <a:cs typeface="+mn-cs"/>
        </a:defRPr>
      </a:lvl8pPr>
      <a:lvl9pPr marL="234561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5816" y="1066990"/>
            <a:ext cx="6572368" cy="4724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0377" y="337198"/>
            <a:ext cx="1385039" cy="363578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2309" b="0" spc="-3" dirty="0">
                <a:solidFill>
                  <a:srgbClr val="000000"/>
                </a:solidFill>
              </a:rPr>
              <a:t>Mammiferi</a:t>
            </a:r>
            <a:endParaRPr sz="230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83"/>
    </mc:Choice>
    <mc:Fallback xmlns="">
      <p:transition spd="slow" advTm="1991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9884" y="1275816"/>
            <a:ext cx="4011587" cy="489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/>
          <p:nvPr/>
        </p:nvSpPr>
        <p:spPr>
          <a:xfrm>
            <a:off x="665835" y="1684364"/>
            <a:ext cx="3334882" cy="4487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68511" y="136835"/>
            <a:ext cx="1520244" cy="442100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2822" b="0" spc="-3" dirty="0">
                <a:solidFill>
                  <a:srgbClr val="000000"/>
                </a:solidFill>
                <a:latin typeface="Comic Sans MS"/>
                <a:cs typeface="Comic Sans MS"/>
              </a:rPr>
              <a:t>Metateri</a:t>
            </a:r>
            <a:endParaRPr sz="2822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91"/>
    </mc:Choice>
    <mc:Fallback xmlns="">
      <p:transition spd="slow" advTm="911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9867" y="353163"/>
            <a:ext cx="2574927" cy="1562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3655561" y="457200"/>
            <a:ext cx="1435945" cy="24933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8145" marR="3258">
              <a:lnSpc>
                <a:spcPts val="917"/>
              </a:lnSpc>
              <a:spcBef>
                <a:spcPts val="144"/>
              </a:spcBef>
            </a:pPr>
            <a:r>
              <a:rPr sz="802" i="1" spc="-19" dirty="0">
                <a:latin typeface="Comic Sans MS"/>
                <a:cs typeface="Comic Sans MS"/>
              </a:rPr>
              <a:t>Notoryctes</a:t>
            </a:r>
            <a:r>
              <a:rPr sz="770" spc="-19" dirty="0">
                <a:latin typeface="Comic Sans MS"/>
                <a:cs typeface="Comic Sans MS"/>
              </a:rPr>
              <a:t>, </a:t>
            </a:r>
            <a:r>
              <a:rPr sz="770" dirty="0">
                <a:latin typeface="Comic Sans MS"/>
                <a:cs typeface="Comic Sans MS"/>
              </a:rPr>
              <a:t>la </a:t>
            </a:r>
            <a:r>
              <a:rPr sz="770" spc="-3" dirty="0">
                <a:latin typeface="Comic Sans MS"/>
                <a:cs typeface="Comic Sans MS"/>
              </a:rPr>
              <a:t>talpa </a:t>
            </a:r>
            <a:r>
              <a:rPr sz="770" dirty="0">
                <a:latin typeface="Comic Sans MS"/>
                <a:cs typeface="Comic Sans MS"/>
              </a:rPr>
              <a:t>marsupiale  mentre mangia un</a:t>
            </a:r>
            <a:r>
              <a:rPr sz="770" spc="-6" dirty="0">
                <a:latin typeface="Comic Sans MS"/>
                <a:cs typeface="Comic Sans MS"/>
              </a:rPr>
              <a:t> </a:t>
            </a:r>
            <a:r>
              <a:rPr sz="770" dirty="0">
                <a:latin typeface="Comic Sans MS"/>
                <a:cs typeface="Comic Sans MS"/>
              </a:rPr>
              <a:t>geco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38200" y="1989857"/>
            <a:ext cx="6230236" cy="4676146"/>
            <a:chOff x="0" y="3402076"/>
            <a:chExt cx="6845300" cy="5137785"/>
          </a:xfrm>
        </p:grpSpPr>
        <p:sp>
          <p:nvSpPr>
            <p:cNvPr id="5" name="object 5"/>
            <p:cNvSpPr/>
            <p:nvPr/>
          </p:nvSpPr>
          <p:spPr>
            <a:xfrm>
              <a:off x="626618" y="3435604"/>
              <a:ext cx="2468880" cy="19651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246877"/>
              <a:ext cx="4451096" cy="3292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" name="object 7"/>
            <p:cNvSpPr/>
            <p:nvPr/>
          </p:nvSpPr>
          <p:spPr>
            <a:xfrm>
              <a:off x="3514597" y="3402076"/>
              <a:ext cx="3330702" cy="2286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29778" y="4734529"/>
            <a:ext cx="1670518" cy="422351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 marR="3258">
              <a:spcBef>
                <a:spcPts val="61"/>
              </a:spcBef>
            </a:pPr>
            <a:r>
              <a:rPr sz="898" spc="-3" dirty="0">
                <a:latin typeface="Comic Sans MS"/>
                <a:cs typeface="Comic Sans MS"/>
              </a:rPr>
              <a:t>L’ultimo tilacino ucciso è del  1930. L’ultimo esemplare </a:t>
            </a:r>
            <a:r>
              <a:rPr sz="898" spc="-6" dirty="0">
                <a:latin typeface="Comic Sans MS"/>
                <a:cs typeface="Comic Sans MS"/>
              </a:rPr>
              <a:t>tenuti  </a:t>
            </a:r>
            <a:r>
              <a:rPr sz="898" spc="-3" dirty="0">
                <a:latin typeface="Comic Sans MS"/>
                <a:cs typeface="Comic Sans MS"/>
              </a:rPr>
              <a:t>in cattività è morto nel</a:t>
            </a:r>
            <a:r>
              <a:rPr sz="898" spc="-16" dirty="0">
                <a:latin typeface="Comic Sans MS"/>
                <a:cs typeface="Comic Sans MS"/>
              </a:rPr>
              <a:t> </a:t>
            </a:r>
            <a:r>
              <a:rPr sz="898" spc="-6" dirty="0">
                <a:latin typeface="Comic Sans MS"/>
                <a:cs typeface="Comic Sans MS"/>
              </a:rPr>
              <a:t>1936</a:t>
            </a:r>
            <a:endParaRPr sz="898" dirty="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38"/>
    </mc:Choice>
    <mc:Fallback xmlns="">
      <p:transition spd="slow" advTm="8013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127195"/>
            <a:ext cx="4907659" cy="660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82"/>
    </mc:Choice>
    <mc:Fallback xmlns="">
      <p:transition spd="slow" advTm="15628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517025"/>
            <a:ext cx="7347407" cy="5340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2423703" y="686777"/>
            <a:ext cx="4243896" cy="600092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283" b="1" spc="-6" dirty="0">
                <a:solidFill>
                  <a:srgbClr val="1F497C"/>
                </a:solidFill>
                <a:latin typeface="Arial"/>
                <a:cs typeface="Arial"/>
              </a:rPr>
              <a:t>Radiazione </a:t>
            </a:r>
            <a:r>
              <a:rPr sz="1283" b="1" spc="-3" dirty="0">
                <a:solidFill>
                  <a:srgbClr val="1F497C"/>
                </a:solidFill>
                <a:latin typeface="Arial"/>
                <a:cs typeface="Arial"/>
              </a:rPr>
              <a:t>dei </a:t>
            </a:r>
            <a:r>
              <a:rPr sz="1283" b="1" spc="-6" dirty="0">
                <a:solidFill>
                  <a:srgbClr val="1F497C"/>
                </a:solidFill>
                <a:latin typeface="Arial"/>
                <a:cs typeface="Arial"/>
              </a:rPr>
              <a:t>teri.</a:t>
            </a:r>
            <a:endParaRPr sz="1283">
              <a:latin typeface="Arial"/>
              <a:cs typeface="Arial"/>
            </a:endParaRPr>
          </a:p>
          <a:p>
            <a:pPr marL="8145" marR="3258"/>
            <a:r>
              <a:rPr sz="1283" spc="-3" dirty="0">
                <a:solidFill>
                  <a:srgbClr val="1F497C"/>
                </a:solidFill>
                <a:latin typeface="Arial"/>
                <a:cs typeface="Arial"/>
              </a:rPr>
              <a:t>La Figura mostra la posizione dei continenti nel Mesozoico  superiore.</a:t>
            </a:r>
            <a:endParaRPr sz="1283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89"/>
    </mc:Choice>
    <mc:Fallback xmlns="">
      <p:transition spd="slow" advTm="12058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152400"/>
            <a:ext cx="4676110" cy="6123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30"/>
    </mc:Choice>
    <mc:Fallback xmlns="">
      <p:transition spd="slow" advTm="10753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054" y="842018"/>
            <a:ext cx="9030675" cy="5101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77"/>
    </mc:Choice>
    <mc:Fallback xmlns="">
      <p:transition spd="slow" advTm="4137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4590" y="2918167"/>
            <a:ext cx="2427528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/>
          <p:nvPr/>
        </p:nvSpPr>
        <p:spPr>
          <a:xfrm>
            <a:off x="5825723" y="328238"/>
            <a:ext cx="2845754" cy="2136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" name="object 4"/>
          <p:cNvSpPr/>
          <p:nvPr/>
        </p:nvSpPr>
        <p:spPr>
          <a:xfrm>
            <a:off x="5758076" y="2536455"/>
            <a:ext cx="2981049" cy="3977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" name="object 5"/>
          <p:cNvSpPr/>
          <p:nvPr/>
        </p:nvSpPr>
        <p:spPr>
          <a:xfrm>
            <a:off x="234997" y="3088080"/>
            <a:ext cx="2375218" cy="1781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228600" y="4876800"/>
            <a:ext cx="2413819" cy="1781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6D16402-4E70-4307-AD1D-CF18A3CAF66D}"/>
              </a:ext>
            </a:extLst>
          </p:cNvPr>
          <p:cNvSpPr txBox="1">
            <a:spLocks/>
          </p:cNvSpPr>
          <p:nvPr/>
        </p:nvSpPr>
        <p:spPr>
          <a:xfrm>
            <a:off x="1219200" y="103114"/>
            <a:ext cx="3810543" cy="28522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145">
              <a:spcBef>
                <a:spcPts val="64"/>
              </a:spcBef>
            </a:pPr>
            <a:r>
              <a:rPr lang="it-IT" kern="0" spc="-3" dirty="0">
                <a:solidFill>
                  <a:srgbClr val="000000"/>
                </a:solidFill>
              </a:rPr>
              <a:t>Differenze tra </a:t>
            </a:r>
            <a:r>
              <a:rPr lang="it-IT" kern="0" spc="-3" dirty="0" err="1">
                <a:solidFill>
                  <a:srgbClr val="000000"/>
                </a:solidFill>
              </a:rPr>
              <a:t>Metateri</a:t>
            </a:r>
            <a:r>
              <a:rPr lang="it-IT" kern="0" spc="-3" dirty="0">
                <a:solidFill>
                  <a:srgbClr val="000000"/>
                </a:solidFill>
              </a:rPr>
              <a:t> e</a:t>
            </a:r>
            <a:r>
              <a:rPr lang="it-IT" kern="0" spc="-32" dirty="0">
                <a:solidFill>
                  <a:srgbClr val="000000"/>
                </a:solidFill>
              </a:rPr>
              <a:t> </a:t>
            </a:r>
            <a:r>
              <a:rPr lang="it-IT" kern="0" spc="-6" dirty="0">
                <a:solidFill>
                  <a:srgbClr val="000000"/>
                </a:solidFill>
              </a:rPr>
              <a:t>Euteri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D62DD4E0-5BD4-479C-96FE-206B92283917}"/>
              </a:ext>
            </a:extLst>
          </p:cNvPr>
          <p:cNvSpPr txBox="1"/>
          <p:nvPr/>
        </p:nvSpPr>
        <p:spPr>
          <a:xfrm>
            <a:off x="54531" y="653611"/>
            <a:ext cx="5889070" cy="173177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99363" indent="-91626">
              <a:spcBef>
                <a:spcPts val="64"/>
              </a:spcBef>
              <a:buFont typeface="Arial"/>
              <a:buChar char="•"/>
              <a:tabLst>
                <a:tab pos="99770" algn="l"/>
              </a:tabLst>
            </a:pPr>
            <a:r>
              <a:rPr sz="1600" b="1" spc="-3" dirty="0">
                <a:latin typeface="Arial"/>
                <a:cs typeface="Arial"/>
              </a:rPr>
              <a:t>Differente </a:t>
            </a:r>
            <a:r>
              <a:rPr sz="1600" b="1" dirty="0">
                <a:latin typeface="Arial"/>
                <a:cs typeface="Arial"/>
              </a:rPr>
              <a:t>modalità</a:t>
            </a:r>
            <a:r>
              <a:rPr sz="1600" b="1" spc="-3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riproduttiva</a:t>
            </a:r>
            <a:endParaRPr sz="1600" dirty="0">
              <a:latin typeface="Arial"/>
              <a:cs typeface="Arial"/>
            </a:endParaRPr>
          </a:p>
          <a:p>
            <a:pPr marL="99363" indent="-91626">
              <a:buFont typeface="Arial"/>
              <a:buChar char="•"/>
              <a:tabLst>
                <a:tab pos="99770" algn="l"/>
              </a:tabLst>
            </a:pPr>
            <a:r>
              <a:rPr sz="1600" b="1" spc="-3" dirty="0">
                <a:latin typeface="Arial"/>
                <a:cs typeface="Arial"/>
              </a:rPr>
              <a:t>Alcune differenze nell’encefalo rispetto agli</a:t>
            </a:r>
            <a:r>
              <a:rPr sz="1600" b="1" spc="-26" dirty="0">
                <a:latin typeface="Arial"/>
                <a:cs typeface="Arial"/>
              </a:rPr>
              <a:t> </a:t>
            </a:r>
            <a:r>
              <a:rPr sz="1600" b="1" spc="-3" dirty="0">
                <a:latin typeface="Arial"/>
                <a:cs typeface="Arial"/>
              </a:rPr>
              <a:t>euteri</a:t>
            </a:r>
            <a:endParaRPr sz="1600" dirty="0">
              <a:latin typeface="Arial"/>
              <a:cs typeface="Arial"/>
            </a:endParaRPr>
          </a:p>
          <a:p>
            <a:pPr marL="8145" marR="142122">
              <a:buFont typeface="Arial"/>
              <a:buChar char="•"/>
              <a:tabLst>
                <a:tab pos="99770" algn="l"/>
              </a:tabLst>
            </a:pPr>
            <a:r>
              <a:rPr sz="1600" b="1" spc="-3" dirty="0">
                <a:latin typeface="Arial"/>
                <a:cs typeface="Arial"/>
              </a:rPr>
              <a:t>Alcune differenze nelle ossa del cranio (assenza di  bulle timpaniche, angolo flesso nel</a:t>
            </a:r>
            <a:r>
              <a:rPr sz="1600" b="1" spc="-16" dirty="0">
                <a:latin typeface="Arial"/>
                <a:cs typeface="Arial"/>
              </a:rPr>
              <a:t> </a:t>
            </a:r>
            <a:r>
              <a:rPr sz="1600" b="1" spc="-3" dirty="0">
                <a:latin typeface="Arial"/>
                <a:cs typeface="Arial"/>
              </a:rPr>
              <a:t>dentale)</a:t>
            </a:r>
            <a:endParaRPr sz="1600" dirty="0">
              <a:latin typeface="Arial"/>
              <a:cs typeface="Arial"/>
            </a:endParaRPr>
          </a:p>
          <a:p>
            <a:pPr marL="8145" marR="3258">
              <a:spcBef>
                <a:spcPts val="3"/>
              </a:spcBef>
              <a:buFont typeface="Arial"/>
              <a:buChar char="•"/>
              <a:tabLst>
                <a:tab pos="99770" algn="l"/>
              </a:tabLst>
            </a:pPr>
            <a:r>
              <a:rPr sz="1600" b="1" spc="-3" dirty="0">
                <a:latin typeface="Arial"/>
                <a:cs typeface="Arial"/>
              </a:rPr>
              <a:t>Diversa formula dentaria (maggior numero di incisivi  e</a:t>
            </a:r>
            <a:r>
              <a:rPr sz="1600" b="1" spc="-6" dirty="0">
                <a:latin typeface="Arial"/>
                <a:cs typeface="Arial"/>
              </a:rPr>
              <a:t> </a:t>
            </a:r>
            <a:r>
              <a:rPr sz="1600" b="1" spc="-3" dirty="0">
                <a:latin typeface="Arial"/>
                <a:cs typeface="Arial"/>
              </a:rPr>
              <a:t>premolari)</a:t>
            </a:r>
            <a:endParaRPr sz="1600" dirty="0">
              <a:latin typeface="Arial"/>
              <a:cs typeface="Arial"/>
            </a:endParaRPr>
          </a:p>
          <a:p>
            <a:pPr marL="99363" indent="-91626">
              <a:spcBef>
                <a:spcPts val="3"/>
              </a:spcBef>
              <a:buFont typeface="Arial"/>
              <a:buChar char="•"/>
              <a:tabLst>
                <a:tab pos="99770" algn="l"/>
              </a:tabLst>
            </a:pPr>
            <a:r>
              <a:rPr sz="1600" b="1" spc="-3" dirty="0">
                <a:latin typeface="Arial"/>
                <a:cs typeface="Arial"/>
              </a:rPr>
              <a:t>Ossa</a:t>
            </a:r>
            <a:r>
              <a:rPr sz="1600" b="1" spc="-6" dirty="0">
                <a:latin typeface="Arial"/>
                <a:cs typeface="Arial"/>
              </a:rPr>
              <a:t> </a:t>
            </a:r>
            <a:r>
              <a:rPr sz="1600" b="1" spc="-3" dirty="0">
                <a:latin typeface="Arial"/>
                <a:cs typeface="Arial"/>
              </a:rPr>
              <a:t>epipubiche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960"/>
    </mc:Choice>
    <mc:Fallback xmlns="">
      <p:transition spd="slow" advTm="15696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143000"/>
            <a:ext cx="7031033" cy="3518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2133600" y="5246149"/>
            <a:ext cx="6553200" cy="63660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sz="2000" spc="-176" dirty="0">
                <a:latin typeface="Arial Black"/>
                <a:cs typeface="Arial Black"/>
              </a:rPr>
              <a:t>Onfaloplacenta: </a:t>
            </a:r>
            <a:r>
              <a:rPr sz="2000" spc="-205" dirty="0">
                <a:latin typeface="Arial Black"/>
                <a:cs typeface="Arial Black"/>
              </a:rPr>
              <a:t>sacco </a:t>
            </a:r>
            <a:r>
              <a:rPr sz="2000" spc="-183" dirty="0">
                <a:latin typeface="Arial Black"/>
                <a:cs typeface="Arial Black"/>
              </a:rPr>
              <a:t>vitellino </a:t>
            </a:r>
            <a:r>
              <a:rPr sz="2000" spc="-173" dirty="0">
                <a:latin typeface="Arial Black"/>
                <a:cs typeface="Arial Black"/>
              </a:rPr>
              <a:t>e </a:t>
            </a:r>
            <a:r>
              <a:rPr sz="2000" spc="-189" dirty="0">
                <a:latin typeface="Arial Black"/>
                <a:cs typeface="Arial Black"/>
              </a:rPr>
              <a:t>utero  </a:t>
            </a:r>
            <a:endParaRPr lang="it-IT" sz="2000" spc="-189" dirty="0">
              <a:latin typeface="Arial Black"/>
              <a:cs typeface="Arial Black"/>
            </a:endParaRPr>
          </a:p>
          <a:p>
            <a:pPr marL="8145" marR="3258">
              <a:spcBef>
                <a:spcPts val="64"/>
              </a:spcBef>
            </a:pPr>
            <a:r>
              <a:rPr sz="2000" spc="-186" dirty="0">
                <a:latin typeface="Arial Black"/>
                <a:cs typeface="Arial Black"/>
              </a:rPr>
              <a:t>Placenta </a:t>
            </a:r>
            <a:r>
              <a:rPr sz="2000" spc="-176" dirty="0">
                <a:latin typeface="Arial Black"/>
                <a:cs typeface="Arial Black"/>
              </a:rPr>
              <a:t>corioallantoidea: </a:t>
            </a:r>
            <a:r>
              <a:rPr sz="2000" spc="-180" dirty="0">
                <a:latin typeface="Arial Black"/>
                <a:cs typeface="Arial Black"/>
              </a:rPr>
              <a:t>allantoide </a:t>
            </a:r>
            <a:r>
              <a:rPr sz="2000" spc="-173" dirty="0">
                <a:latin typeface="Arial Black"/>
                <a:cs typeface="Arial Black"/>
              </a:rPr>
              <a:t>e</a:t>
            </a:r>
            <a:r>
              <a:rPr sz="2000" spc="-154" dirty="0">
                <a:latin typeface="Arial Black"/>
                <a:cs typeface="Arial Black"/>
              </a:rPr>
              <a:t> </a:t>
            </a:r>
            <a:r>
              <a:rPr sz="2000" spc="-189" dirty="0">
                <a:latin typeface="Arial Black"/>
                <a:cs typeface="Arial Black"/>
              </a:rPr>
              <a:t>utero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54645" y="386068"/>
            <a:ext cx="2173465" cy="24508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b="0" spc="-119" dirty="0">
                <a:solidFill>
                  <a:srgbClr val="000000"/>
                </a:solidFill>
                <a:latin typeface="Arial Black"/>
                <a:cs typeface="Arial Black"/>
              </a:rPr>
              <a:t>DUE </a:t>
            </a:r>
            <a:r>
              <a:rPr b="0" spc="-154" dirty="0">
                <a:solidFill>
                  <a:srgbClr val="000000"/>
                </a:solidFill>
                <a:latin typeface="Arial Black"/>
                <a:cs typeface="Arial Black"/>
              </a:rPr>
              <a:t>TIPI </a:t>
            </a:r>
            <a:r>
              <a:rPr b="0" spc="-131" dirty="0">
                <a:solidFill>
                  <a:srgbClr val="000000"/>
                </a:solidFill>
                <a:latin typeface="Arial Black"/>
                <a:cs typeface="Arial Black"/>
              </a:rPr>
              <a:t>DI</a:t>
            </a:r>
            <a:r>
              <a:rPr b="0" spc="-26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b="0" spc="-144" dirty="0">
                <a:solidFill>
                  <a:srgbClr val="000000"/>
                </a:solidFill>
                <a:latin typeface="Arial Black"/>
                <a:cs typeface="Arial Black"/>
              </a:rPr>
              <a:t>PLACENTA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75"/>
    </mc:Choice>
    <mc:Fallback xmlns="">
      <p:transition spd="slow" advTm="12127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7086" y="75846"/>
            <a:ext cx="3956003" cy="24508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354286">
              <a:spcBef>
                <a:spcPts val="64"/>
              </a:spcBef>
            </a:pPr>
            <a:r>
              <a:rPr spc="-29" dirty="0"/>
              <a:t>GLI </a:t>
            </a:r>
            <a:r>
              <a:rPr dirty="0"/>
              <a:t>OVIDUTTI NEI</a:t>
            </a:r>
            <a:r>
              <a:rPr spc="-22" dirty="0"/>
              <a:t> </a:t>
            </a:r>
            <a:r>
              <a:rPr spc="-26" dirty="0"/>
              <a:t>MARSUPIALI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8894" y="846255"/>
            <a:ext cx="4390097" cy="2678855"/>
            <a:chOff x="0" y="1319530"/>
            <a:chExt cx="6845300" cy="4177029"/>
          </a:xfrm>
        </p:grpSpPr>
        <p:sp>
          <p:nvSpPr>
            <p:cNvPr id="4" name="object 4"/>
            <p:cNvSpPr/>
            <p:nvPr/>
          </p:nvSpPr>
          <p:spPr>
            <a:xfrm>
              <a:off x="3324901" y="1702706"/>
              <a:ext cx="3367868" cy="24356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319530"/>
              <a:ext cx="6845300" cy="41765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95646" y="3491715"/>
            <a:ext cx="3397642" cy="402665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283" b="1" spc="-45" dirty="0">
                <a:solidFill>
                  <a:srgbClr val="000065"/>
                </a:solidFill>
                <a:latin typeface="Arial"/>
                <a:cs typeface="Arial"/>
              </a:rPr>
              <a:t>Uteri</a:t>
            </a:r>
            <a:r>
              <a:rPr sz="1283" b="1" spc="-3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283" b="1" spc="-73" dirty="0">
                <a:solidFill>
                  <a:srgbClr val="000065"/>
                </a:solidFill>
                <a:latin typeface="Arial"/>
                <a:cs typeface="Arial"/>
              </a:rPr>
              <a:t>duplici</a:t>
            </a:r>
            <a:endParaRPr sz="1283">
              <a:latin typeface="Arial"/>
              <a:cs typeface="Arial"/>
            </a:endParaRPr>
          </a:p>
          <a:p>
            <a:pPr marL="8145"/>
            <a:r>
              <a:rPr sz="1283" b="1" spc="-45" dirty="0">
                <a:solidFill>
                  <a:srgbClr val="000065"/>
                </a:solidFill>
                <a:latin typeface="Arial"/>
                <a:cs typeface="Arial"/>
              </a:rPr>
              <a:t>Formazione</a:t>
            </a:r>
            <a:r>
              <a:rPr sz="1283" b="1" spc="3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283" b="1" spc="-73" dirty="0">
                <a:solidFill>
                  <a:srgbClr val="000065"/>
                </a:solidFill>
                <a:latin typeface="Arial"/>
                <a:cs typeface="Arial"/>
              </a:rPr>
              <a:t>di</a:t>
            </a:r>
            <a:r>
              <a:rPr sz="1283" b="1" spc="3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283" b="1" spc="-73" dirty="0">
                <a:solidFill>
                  <a:srgbClr val="000065"/>
                </a:solidFill>
                <a:latin typeface="Arial"/>
                <a:cs typeface="Arial"/>
              </a:rPr>
              <a:t>un</a:t>
            </a:r>
            <a:r>
              <a:rPr sz="1283" b="1" spc="3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283" b="1" spc="-38" dirty="0">
                <a:solidFill>
                  <a:srgbClr val="000065"/>
                </a:solidFill>
                <a:latin typeface="Arial"/>
                <a:cs typeface="Arial"/>
              </a:rPr>
              <a:t>canale</a:t>
            </a:r>
            <a:r>
              <a:rPr sz="1283" b="1" spc="3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283" b="1" spc="-48" dirty="0">
                <a:solidFill>
                  <a:srgbClr val="000065"/>
                </a:solidFill>
                <a:latin typeface="Arial"/>
                <a:cs typeface="Arial"/>
              </a:rPr>
              <a:t>vaginale</a:t>
            </a:r>
            <a:r>
              <a:rPr sz="1283" b="1" spc="6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283" b="1" spc="-73" dirty="0">
                <a:solidFill>
                  <a:srgbClr val="000065"/>
                </a:solidFill>
                <a:latin typeface="Arial"/>
                <a:cs typeface="Arial"/>
              </a:rPr>
              <a:t>dopo</a:t>
            </a:r>
            <a:r>
              <a:rPr sz="1283" b="1" spc="3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283" b="1" spc="-73" dirty="0">
                <a:solidFill>
                  <a:srgbClr val="000065"/>
                </a:solidFill>
                <a:latin typeface="Arial"/>
                <a:cs typeface="Arial"/>
              </a:rPr>
              <a:t>il</a:t>
            </a:r>
            <a:r>
              <a:rPr sz="1283" b="1" spc="3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283" b="1" spc="-58" dirty="0">
                <a:solidFill>
                  <a:srgbClr val="000065"/>
                </a:solidFill>
                <a:latin typeface="Arial"/>
                <a:cs typeface="Arial"/>
              </a:rPr>
              <a:t>parto</a:t>
            </a:r>
            <a:endParaRPr sz="1283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71818" y="4308648"/>
            <a:ext cx="2067174" cy="15393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" name="object 8"/>
          <p:cNvSpPr/>
          <p:nvPr/>
        </p:nvSpPr>
        <p:spPr>
          <a:xfrm>
            <a:off x="2320588" y="4430822"/>
            <a:ext cx="1674264" cy="1302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30"/>
    </mc:Choice>
    <mc:Fallback xmlns="">
      <p:transition spd="slow" advTm="7993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039722"/>
            <a:ext cx="6370798" cy="4778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53"/>
    </mc:Choice>
    <mc:Fallback xmlns="">
      <p:transition spd="slow" advTm="4425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9926" y="0"/>
            <a:ext cx="1538163" cy="402948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2565" b="0" dirty="0">
                <a:solidFill>
                  <a:srgbClr val="000000"/>
                </a:solidFill>
              </a:rPr>
              <a:t>Mammiferi</a:t>
            </a:r>
            <a:endParaRPr sz="2565"/>
          </a:p>
        </p:txBody>
      </p:sp>
      <p:grpSp>
        <p:nvGrpSpPr>
          <p:cNvPr id="3" name="object 3"/>
          <p:cNvGrpSpPr/>
          <p:nvPr/>
        </p:nvGrpSpPr>
        <p:grpSpPr>
          <a:xfrm>
            <a:off x="2396337" y="1318251"/>
            <a:ext cx="2427178" cy="4221497"/>
            <a:chOff x="0" y="810347"/>
            <a:chExt cx="3784600" cy="6582409"/>
          </a:xfrm>
        </p:grpSpPr>
        <p:sp>
          <p:nvSpPr>
            <p:cNvPr id="4" name="object 4"/>
            <p:cNvSpPr/>
            <p:nvPr/>
          </p:nvSpPr>
          <p:spPr>
            <a:xfrm>
              <a:off x="0" y="810347"/>
              <a:ext cx="3586226" cy="65819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" name="object 5"/>
            <p:cNvSpPr/>
            <p:nvPr/>
          </p:nvSpPr>
          <p:spPr>
            <a:xfrm>
              <a:off x="3627373" y="2676652"/>
              <a:ext cx="152400" cy="3676650"/>
            </a:xfrm>
            <a:custGeom>
              <a:avLst/>
              <a:gdLst/>
              <a:ahLst/>
              <a:cxnLst/>
              <a:rect l="l" t="t" r="r" b="b"/>
              <a:pathLst>
                <a:path w="152400" h="3676650">
                  <a:moveTo>
                    <a:pt x="152400" y="0"/>
                  </a:moveTo>
                  <a:lnTo>
                    <a:pt x="0" y="0"/>
                  </a:lnTo>
                  <a:lnTo>
                    <a:pt x="0" y="3676650"/>
                  </a:lnTo>
                  <a:lnTo>
                    <a:pt x="152400" y="367665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" name="object 6"/>
            <p:cNvSpPr/>
            <p:nvPr/>
          </p:nvSpPr>
          <p:spPr>
            <a:xfrm>
              <a:off x="3627373" y="2676652"/>
              <a:ext cx="152400" cy="3676650"/>
            </a:xfrm>
            <a:custGeom>
              <a:avLst/>
              <a:gdLst/>
              <a:ahLst/>
              <a:cxnLst/>
              <a:rect l="l" t="t" r="r" b="b"/>
              <a:pathLst>
                <a:path w="152400" h="3676650">
                  <a:moveTo>
                    <a:pt x="152400" y="0"/>
                  </a:moveTo>
                  <a:lnTo>
                    <a:pt x="0" y="0"/>
                  </a:lnTo>
                  <a:lnTo>
                    <a:pt x="0" y="3676650"/>
                  </a:lnTo>
                  <a:lnTo>
                    <a:pt x="152400" y="367665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" name="object 7"/>
            <p:cNvSpPr/>
            <p:nvPr/>
          </p:nvSpPr>
          <p:spPr>
            <a:xfrm>
              <a:off x="3608323" y="6562851"/>
              <a:ext cx="171450" cy="304800"/>
            </a:xfrm>
            <a:custGeom>
              <a:avLst/>
              <a:gdLst/>
              <a:ahLst/>
              <a:cxnLst/>
              <a:rect l="l" t="t" r="r" b="b"/>
              <a:pathLst>
                <a:path w="171450" h="304800">
                  <a:moveTo>
                    <a:pt x="17145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71450" y="3048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" name="object 8"/>
            <p:cNvSpPr/>
            <p:nvPr/>
          </p:nvSpPr>
          <p:spPr>
            <a:xfrm>
              <a:off x="3608323" y="6562851"/>
              <a:ext cx="171450" cy="304800"/>
            </a:xfrm>
            <a:custGeom>
              <a:avLst/>
              <a:gdLst/>
              <a:ahLst/>
              <a:cxnLst/>
              <a:rect l="l" t="t" r="r" b="b"/>
              <a:pathLst>
                <a:path w="171450" h="304800">
                  <a:moveTo>
                    <a:pt x="17145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71450" y="304800"/>
                  </a:lnTo>
                  <a:lnTo>
                    <a:pt x="17145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07744" y="2125353"/>
            <a:ext cx="942364" cy="44251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539" b="1" spc="-67" dirty="0">
                <a:solidFill>
                  <a:srgbClr val="00CC9A"/>
                </a:solidFill>
                <a:latin typeface="Arial"/>
                <a:cs typeface="Arial"/>
              </a:rPr>
              <a:t>Monotremi</a:t>
            </a:r>
            <a:endParaRPr sz="1539">
              <a:latin typeface="Arial"/>
              <a:cs typeface="Arial"/>
            </a:endParaRPr>
          </a:p>
          <a:p>
            <a:pPr marL="8145">
              <a:spcBef>
                <a:spcPts val="13"/>
              </a:spcBef>
            </a:pPr>
            <a:r>
              <a:rPr sz="1283" b="1" spc="-51" dirty="0">
                <a:solidFill>
                  <a:srgbClr val="00CC9A"/>
                </a:solidFill>
                <a:latin typeface="Arial"/>
                <a:cs typeface="Arial"/>
              </a:rPr>
              <a:t>(ovipari)</a:t>
            </a:r>
            <a:endParaRPr sz="1283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46191" y="2525308"/>
            <a:ext cx="103847" cy="2742793"/>
            <a:chOff x="5067363" y="2692463"/>
            <a:chExt cx="161925" cy="4276725"/>
          </a:xfrm>
        </p:grpSpPr>
        <p:sp>
          <p:nvSpPr>
            <p:cNvPr id="11" name="object 11"/>
            <p:cNvSpPr/>
            <p:nvPr/>
          </p:nvSpPr>
          <p:spPr>
            <a:xfrm>
              <a:off x="5072126" y="2697226"/>
              <a:ext cx="152400" cy="4267200"/>
            </a:xfrm>
            <a:custGeom>
              <a:avLst/>
              <a:gdLst/>
              <a:ahLst/>
              <a:cxnLst/>
              <a:rect l="l" t="t" r="r" b="b"/>
              <a:pathLst>
                <a:path w="152400" h="4267200">
                  <a:moveTo>
                    <a:pt x="152400" y="0"/>
                  </a:moveTo>
                  <a:lnTo>
                    <a:pt x="0" y="0"/>
                  </a:lnTo>
                  <a:lnTo>
                    <a:pt x="0" y="4267200"/>
                  </a:lnTo>
                  <a:lnTo>
                    <a:pt x="152400" y="42672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" name="object 12"/>
            <p:cNvSpPr/>
            <p:nvPr/>
          </p:nvSpPr>
          <p:spPr>
            <a:xfrm>
              <a:off x="5072126" y="2697226"/>
              <a:ext cx="152400" cy="4267200"/>
            </a:xfrm>
            <a:custGeom>
              <a:avLst/>
              <a:gdLst/>
              <a:ahLst/>
              <a:cxnLst/>
              <a:rect l="l" t="t" r="r" b="b"/>
              <a:pathLst>
                <a:path w="152400" h="4267200">
                  <a:moveTo>
                    <a:pt x="152400" y="0"/>
                  </a:moveTo>
                  <a:lnTo>
                    <a:pt x="0" y="0"/>
                  </a:lnTo>
                  <a:lnTo>
                    <a:pt x="0" y="4267200"/>
                  </a:lnTo>
                  <a:lnTo>
                    <a:pt x="152400" y="426720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651078" y="2142661"/>
            <a:ext cx="103847" cy="226021"/>
            <a:chOff x="5074983" y="2095817"/>
            <a:chExt cx="161925" cy="352425"/>
          </a:xfrm>
        </p:grpSpPr>
        <p:sp>
          <p:nvSpPr>
            <p:cNvPr id="14" name="object 14"/>
            <p:cNvSpPr/>
            <p:nvPr/>
          </p:nvSpPr>
          <p:spPr>
            <a:xfrm>
              <a:off x="5079746" y="2100579"/>
              <a:ext cx="152400" cy="342900"/>
            </a:xfrm>
            <a:custGeom>
              <a:avLst/>
              <a:gdLst/>
              <a:ahLst/>
              <a:cxnLst/>
              <a:rect l="l" t="t" r="r" b="b"/>
              <a:pathLst>
                <a:path w="152400" h="342900">
                  <a:moveTo>
                    <a:pt x="1524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52400" y="3429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" name="object 15"/>
            <p:cNvSpPr/>
            <p:nvPr/>
          </p:nvSpPr>
          <p:spPr>
            <a:xfrm>
              <a:off x="5079746" y="2100579"/>
              <a:ext cx="152400" cy="342900"/>
            </a:xfrm>
            <a:custGeom>
              <a:avLst/>
              <a:gdLst/>
              <a:ahLst/>
              <a:cxnLst/>
              <a:rect l="l" t="t" r="r" b="b"/>
              <a:pathLst>
                <a:path w="152400" h="342900">
                  <a:moveTo>
                    <a:pt x="1524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52400" y="34290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0357" y="3515198"/>
            <a:ext cx="725303" cy="24508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539" b="1" spc="-45" dirty="0">
                <a:latin typeface="Arial"/>
                <a:cs typeface="Arial"/>
              </a:rPr>
              <a:t>Metateri</a:t>
            </a:r>
            <a:endParaRPr sz="1539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30356" y="4920094"/>
            <a:ext cx="526975" cy="24508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539" b="1" spc="-61" dirty="0">
                <a:solidFill>
                  <a:srgbClr val="3333CC"/>
                </a:solidFill>
                <a:latin typeface="Arial"/>
                <a:cs typeface="Arial"/>
              </a:rPr>
              <a:t>Euteri</a:t>
            </a:r>
            <a:endParaRPr sz="1539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3474" y="3629943"/>
            <a:ext cx="820191" cy="48194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sz="1539" b="1" dirty="0">
                <a:solidFill>
                  <a:srgbClr val="FF0000"/>
                </a:solidFill>
                <a:latin typeface="Comic Sans MS"/>
                <a:cs typeface="Comic Sans MS"/>
              </a:rPr>
              <a:t>Teri  </a:t>
            </a:r>
            <a:r>
              <a:rPr sz="1539" b="1" spc="-3" dirty="0">
                <a:solidFill>
                  <a:srgbClr val="FF0000"/>
                </a:solidFill>
                <a:latin typeface="Comic Sans MS"/>
                <a:cs typeface="Comic Sans MS"/>
              </a:rPr>
              <a:t>(vivipari)</a:t>
            </a:r>
            <a:endParaRPr sz="1539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32"/>
    </mc:Choice>
    <mc:Fallback xmlns="">
      <p:transition spd="slow" advTm="10483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25287"/>
            <a:ext cx="8229600" cy="291671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2000" spc="-3" dirty="0">
                <a:latin typeface="Comic Sans MS"/>
                <a:cs typeface="Comic Sans MS"/>
              </a:rPr>
              <a:t>•Diverse strategie</a:t>
            </a:r>
            <a:r>
              <a:rPr sz="2000" spc="-13" dirty="0">
                <a:latin typeface="Comic Sans MS"/>
                <a:cs typeface="Comic Sans MS"/>
              </a:rPr>
              <a:t> </a:t>
            </a:r>
            <a:r>
              <a:rPr sz="2000" spc="-3" dirty="0">
                <a:latin typeface="Comic Sans MS"/>
                <a:cs typeface="Comic Sans MS"/>
              </a:rPr>
              <a:t>riproduttive</a:t>
            </a:r>
            <a:endParaRPr sz="2000" dirty="0">
              <a:latin typeface="Comic Sans MS"/>
              <a:cs typeface="Comic Sans MS"/>
            </a:endParaRPr>
          </a:p>
          <a:p>
            <a:pPr>
              <a:spcBef>
                <a:spcPts val="38"/>
              </a:spcBef>
            </a:pPr>
            <a:endParaRPr sz="2400" dirty="0">
              <a:latin typeface="Comic Sans MS"/>
              <a:cs typeface="Comic Sans MS"/>
            </a:endParaRPr>
          </a:p>
          <a:p>
            <a:pPr marL="12217" marR="193432"/>
            <a:r>
              <a:rPr sz="2000" spc="-3" dirty="0">
                <a:latin typeface="Comic Sans MS"/>
                <a:cs typeface="Comic Sans MS"/>
              </a:rPr>
              <a:t>•Un </a:t>
            </a:r>
            <a:r>
              <a:rPr sz="2000" dirty="0">
                <a:latin typeface="Comic Sans MS"/>
                <a:cs typeface="Comic Sans MS"/>
              </a:rPr>
              <a:t>minor </a:t>
            </a:r>
            <a:r>
              <a:rPr sz="2000" spc="-3" dirty="0">
                <a:latin typeface="Comic Sans MS"/>
                <a:cs typeface="Comic Sans MS"/>
              </a:rPr>
              <a:t>investimento </a:t>
            </a:r>
            <a:r>
              <a:rPr sz="2000" dirty="0">
                <a:latin typeface="Comic Sans MS"/>
                <a:cs typeface="Comic Sans MS"/>
              </a:rPr>
              <a:t>parentale</a:t>
            </a:r>
            <a:r>
              <a:rPr sz="2000" spc="-58" dirty="0">
                <a:latin typeface="Comic Sans MS"/>
                <a:cs typeface="Comic Sans MS"/>
              </a:rPr>
              <a:t> </a:t>
            </a:r>
            <a:r>
              <a:rPr sz="2000" spc="-3" dirty="0">
                <a:latin typeface="Comic Sans MS"/>
                <a:cs typeface="Comic Sans MS"/>
              </a:rPr>
              <a:t>nei  metateri</a:t>
            </a:r>
            <a:endParaRPr sz="2000" dirty="0">
              <a:latin typeface="Comic Sans MS"/>
              <a:cs typeface="Comic Sans MS"/>
            </a:endParaRPr>
          </a:p>
          <a:p>
            <a:pPr marL="12217">
              <a:spcBef>
                <a:spcPts val="1837"/>
              </a:spcBef>
            </a:pPr>
            <a:r>
              <a:rPr sz="2000" spc="-3" dirty="0">
                <a:latin typeface="Comic Sans MS"/>
                <a:cs typeface="Comic Sans MS"/>
              </a:rPr>
              <a:t>•Differente taglia degli </a:t>
            </a:r>
            <a:r>
              <a:rPr sz="2000" dirty="0">
                <a:latin typeface="Comic Sans MS"/>
                <a:cs typeface="Comic Sans MS"/>
              </a:rPr>
              <a:t>adulti</a:t>
            </a:r>
          </a:p>
          <a:p>
            <a:pPr marL="12217" marR="402746">
              <a:spcBef>
                <a:spcPts val="1841"/>
              </a:spcBef>
            </a:pPr>
            <a:r>
              <a:rPr sz="2000" spc="-3" dirty="0">
                <a:latin typeface="Comic Sans MS"/>
                <a:cs typeface="Comic Sans MS"/>
              </a:rPr>
              <a:t>•Non possibilità di </a:t>
            </a:r>
            <a:r>
              <a:rPr sz="2000" dirty="0">
                <a:latin typeface="Comic Sans MS"/>
                <a:cs typeface="Comic Sans MS"/>
              </a:rPr>
              <a:t>adattamento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ad  ambiente</a:t>
            </a:r>
            <a:r>
              <a:rPr sz="2000" spc="-6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acquatico</a:t>
            </a:r>
          </a:p>
          <a:p>
            <a:pPr marL="12217" marR="3258">
              <a:spcBef>
                <a:spcPts val="1837"/>
              </a:spcBef>
            </a:pPr>
            <a:r>
              <a:rPr sz="2000" spc="-3" dirty="0">
                <a:latin typeface="Comic Sans MS"/>
                <a:cs typeface="Comic Sans MS"/>
              </a:rPr>
              <a:t>•Arti </a:t>
            </a:r>
            <a:r>
              <a:rPr sz="2000" dirty="0">
                <a:latin typeface="Comic Sans MS"/>
                <a:cs typeface="Comic Sans MS"/>
              </a:rPr>
              <a:t>anteriori sviluppati con artigli</a:t>
            </a:r>
            <a:r>
              <a:rPr sz="2000" spc="-61" dirty="0">
                <a:latin typeface="Comic Sans MS"/>
                <a:cs typeface="Comic Sans MS"/>
              </a:rPr>
              <a:t> </a:t>
            </a:r>
            <a:r>
              <a:rPr sz="2000" spc="-3" dirty="0">
                <a:latin typeface="Comic Sans MS"/>
                <a:cs typeface="Comic Sans MS"/>
              </a:rPr>
              <a:t>nei  Metateri non </a:t>
            </a:r>
            <a:r>
              <a:rPr sz="2000" dirty="0">
                <a:latin typeface="Comic Sans MS"/>
                <a:cs typeface="Comic Sans MS"/>
              </a:rPr>
              <a:t>consente adattamenti  particolari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0" y="3582892"/>
            <a:ext cx="5551317" cy="3079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864"/>
    </mc:Choice>
    <mc:Fallback xmlns="">
      <p:transition spd="slow" advTm="30286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9033" y="902199"/>
            <a:ext cx="4265933" cy="5366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4834" y="355768"/>
            <a:ext cx="801457" cy="24508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Eutheria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10"/>
    </mc:Choice>
    <mc:Fallback xmlns="">
      <p:transition spd="slow" advTm="1771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317198"/>
            <a:ext cx="4358857" cy="6223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93"/>
    </mc:Choice>
    <mc:Fallback xmlns="">
      <p:transition spd="slow" advTm="12059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3943742"/>
            <a:ext cx="4415903" cy="2228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/>
          <p:nvPr/>
        </p:nvSpPr>
        <p:spPr>
          <a:xfrm>
            <a:off x="2324009" y="129341"/>
            <a:ext cx="2310055" cy="1697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" name="object 4"/>
          <p:cNvSpPr/>
          <p:nvPr/>
        </p:nvSpPr>
        <p:spPr>
          <a:xfrm>
            <a:off x="2750150" y="1904276"/>
            <a:ext cx="3026968" cy="1835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72"/>
    </mc:Choice>
    <mc:Fallback xmlns="">
      <p:transition spd="slow" advTm="6127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706" y="-297414"/>
            <a:ext cx="5139907" cy="6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2141730" y="6001248"/>
            <a:ext cx="5670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50" dirty="0"/>
              <a:t>4541 </a:t>
            </a:r>
            <a:r>
              <a:rPr lang="it-IT" sz="1350" dirty="0" err="1"/>
              <a:t>phenomic</a:t>
            </a:r>
            <a:r>
              <a:rPr lang="it-IT" sz="1350" dirty="0"/>
              <a:t> </a:t>
            </a:r>
            <a:r>
              <a:rPr lang="it-IT" sz="1350" dirty="0" err="1"/>
              <a:t>characters</a:t>
            </a:r>
            <a:r>
              <a:rPr lang="it-IT" sz="1350" dirty="0"/>
              <a:t> </a:t>
            </a:r>
            <a:r>
              <a:rPr lang="en-US" sz="1350" dirty="0"/>
              <a:t>using </a:t>
            </a:r>
            <a:r>
              <a:rPr lang="en-US" sz="1350" dirty="0" err="1"/>
              <a:t>MorphoBank</a:t>
            </a:r>
            <a:r>
              <a:rPr lang="en-US" sz="1350" dirty="0"/>
              <a:t>. The matrix contains</a:t>
            </a:r>
          </a:p>
          <a:p>
            <a:r>
              <a:rPr lang="en-US" sz="1350" dirty="0"/>
              <a:t>newly scored characters for 86 living species and 40</a:t>
            </a:r>
            <a:r>
              <a:rPr lang="it-IT" sz="1350" dirty="0"/>
              <a:t> </a:t>
            </a:r>
            <a:r>
              <a:rPr lang="it-IT" sz="1350" dirty="0" err="1"/>
              <a:t>fossil</a:t>
            </a:r>
            <a:endParaRPr lang="it-IT" sz="1350" dirty="0"/>
          </a:p>
          <a:p>
            <a:r>
              <a:rPr lang="en-US" sz="1350" dirty="0"/>
              <a:t>species. These data were examined with molecular sequences</a:t>
            </a:r>
          </a:p>
          <a:p>
            <a:r>
              <a:rPr lang="en-US" sz="1350" dirty="0"/>
              <a:t>compiled from 27 nuclear genes from </a:t>
            </a:r>
            <a:r>
              <a:rPr lang="en-US" sz="1350" dirty="0" err="1"/>
              <a:t>GenBank</a:t>
            </a:r>
            <a:endParaRPr lang="it-IT" sz="13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654"/>
    </mc:Choice>
    <mc:Fallback xmlns="">
      <p:transition spd="slow" advTm="14665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561" y="95924"/>
            <a:ext cx="6088878" cy="439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609600" y="4495800"/>
            <a:ext cx="33483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/>
              <a:t> between 6 and 245 </a:t>
            </a:r>
            <a:r>
              <a:rPr lang="en-US" sz="1500" dirty="0" err="1"/>
              <a:t>gr</a:t>
            </a:r>
            <a:endParaRPr lang="en-US" sz="1500" dirty="0"/>
          </a:p>
          <a:p>
            <a:pPr>
              <a:buFont typeface="Arial" pitchFamily="34" charset="0"/>
              <a:buChar char="•"/>
            </a:pPr>
            <a:r>
              <a:rPr lang="en-US" sz="1500" dirty="0"/>
              <a:t> Insectivorous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/>
              <a:t> </a:t>
            </a:r>
            <a:r>
              <a:rPr lang="en-US" sz="1500" dirty="0" err="1"/>
              <a:t>Scansorial</a:t>
            </a:r>
            <a:r>
              <a:rPr lang="en-US" sz="15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/>
              <a:t> Single young were born hairless eyes closed 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/>
              <a:t> Sperm with a flat head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/>
              <a:t> Abdominal testes</a:t>
            </a:r>
          </a:p>
          <a:p>
            <a:pPr>
              <a:buFont typeface="Arial" pitchFamily="34" charset="0"/>
              <a:buChar char="•"/>
            </a:pPr>
            <a:r>
              <a:rPr lang="it-IT" sz="1500" dirty="0"/>
              <a:t> </a:t>
            </a:r>
            <a:r>
              <a:rPr lang="it-IT" sz="1500" dirty="0" err="1"/>
              <a:t>Hemochorial</a:t>
            </a:r>
            <a:r>
              <a:rPr lang="it-IT" sz="1500" dirty="0"/>
              <a:t> placenta 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/>
              <a:t> Separate anal and </a:t>
            </a:r>
            <a:r>
              <a:rPr lang="en-US" sz="1500" dirty="0" err="1"/>
              <a:t>urogenital</a:t>
            </a:r>
            <a:r>
              <a:rPr lang="en-US" sz="1500" dirty="0"/>
              <a:t> openings.</a:t>
            </a:r>
            <a:endParaRPr lang="it-IT" sz="1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48"/>
    </mc:Choice>
    <mc:Fallback xmlns="">
      <p:transition spd="slow" advTm="22834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92140ED-D8C6-4120-9662-145FC549694C}"/>
              </a:ext>
            </a:extLst>
          </p:cNvPr>
          <p:cNvSpPr/>
          <p:nvPr/>
        </p:nvSpPr>
        <p:spPr>
          <a:xfrm>
            <a:off x="2209800" y="25908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https://www.youtube.com/watch?v=NgfitOeTcDY</a:t>
            </a:r>
          </a:p>
        </p:txBody>
      </p:sp>
    </p:spTree>
    <p:extLst>
      <p:ext uri="{BB962C8B-B14F-4D97-AF65-F5344CB8AC3E}">
        <p14:creationId xmlns:p14="http://schemas.microsoft.com/office/powerpoint/2010/main" val="403685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7853" y="636584"/>
            <a:ext cx="3193359" cy="2159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/>
          <p:nvPr/>
        </p:nvSpPr>
        <p:spPr>
          <a:xfrm>
            <a:off x="5221472" y="798361"/>
            <a:ext cx="2246127" cy="1871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" name="object 4"/>
          <p:cNvSpPr/>
          <p:nvPr/>
        </p:nvSpPr>
        <p:spPr>
          <a:xfrm>
            <a:off x="4611212" y="2978272"/>
            <a:ext cx="3855558" cy="3357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6526" y="6352"/>
            <a:ext cx="1095895" cy="28458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796" b="0" dirty="0">
                <a:solidFill>
                  <a:srgbClr val="000000"/>
                </a:solidFill>
              </a:rPr>
              <a:t>Monotremi</a:t>
            </a:r>
            <a:endParaRPr sz="1796"/>
          </a:p>
        </p:txBody>
      </p:sp>
      <p:sp>
        <p:nvSpPr>
          <p:cNvPr id="6" name="object 6"/>
          <p:cNvSpPr txBox="1"/>
          <p:nvPr/>
        </p:nvSpPr>
        <p:spPr>
          <a:xfrm>
            <a:off x="304801" y="3498588"/>
            <a:ext cx="4114800" cy="305521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99363" indent="-91626">
              <a:spcBef>
                <a:spcPts val="64"/>
              </a:spcBef>
              <a:buFont typeface="Arial"/>
              <a:buChar char="•"/>
              <a:tabLst>
                <a:tab pos="99770" algn="l"/>
              </a:tabLst>
            </a:pPr>
            <a:r>
              <a:rPr b="1" dirty="0">
                <a:latin typeface="Arial"/>
                <a:cs typeface="Arial"/>
              </a:rPr>
              <a:t>Ovipari</a:t>
            </a:r>
            <a:r>
              <a:rPr b="1" spc="-13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(matrotrofia)</a:t>
            </a:r>
            <a:endParaRPr dirty="0">
              <a:latin typeface="Arial"/>
              <a:cs typeface="Arial"/>
            </a:endParaRPr>
          </a:p>
          <a:p>
            <a:pPr marL="8145" marR="157189">
              <a:buFont typeface="Arial"/>
              <a:buChar char="•"/>
              <a:tabLst>
                <a:tab pos="99770" algn="l"/>
              </a:tabLst>
            </a:pPr>
            <a:r>
              <a:rPr b="1" spc="-3" dirty="0">
                <a:latin typeface="Arial"/>
                <a:cs typeface="Arial"/>
              </a:rPr>
              <a:t>Assenza di padiglione  auricolare</a:t>
            </a:r>
            <a:endParaRPr dirty="0">
              <a:latin typeface="Arial"/>
              <a:cs typeface="Arial"/>
            </a:endParaRPr>
          </a:p>
          <a:p>
            <a:pPr marL="99363" indent="-91626">
              <a:spcBef>
                <a:spcPts val="3"/>
              </a:spcBef>
              <a:buFont typeface="Arial"/>
              <a:buChar char="•"/>
              <a:tabLst>
                <a:tab pos="99770" algn="l"/>
              </a:tabLst>
            </a:pPr>
            <a:r>
              <a:rPr b="1" dirty="0">
                <a:latin typeface="Arial"/>
                <a:cs typeface="Arial"/>
              </a:rPr>
              <a:t>Coclea poco</a:t>
            </a:r>
            <a:r>
              <a:rPr b="1" spc="-42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sviluppata</a:t>
            </a:r>
            <a:endParaRPr dirty="0">
              <a:latin typeface="Arial"/>
              <a:cs typeface="Arial"/>
            </a:endParaRPr>
          </a:p>
          <a:p>
            <a:pPr marL="99363" indent="-91626">
              <a:buFont typeface="Arial"/>
              <a:buChar char="•"/>
              <a:tabLst>
                <a:tab pos="99770" algn="l"/>
              </a:tabLst>
            </a:pPr>
            <a:r>
              <a:rPr b="1" spc="-3" dirty="0">
                <a:latin typeface="Arial"/>
                <a:cs typeface="Arial"/>
              </a:rPr>
              <a:t>Assenza di</a:t>
            </a:r>
            <a:r>
              <a:rPr b="1" spc="-19" dirty="0">
                <a:latin typeface="Arial"/>
                <a:cs typeface="Arial"/>
              </a:rPr>
              <a:t> </a:t>
            </a:r>
            <a:r>
              <a:rPr b="1" spc="-3" dirty="0">
                <a:latin typeface="Arial"/>
                <a:cs typeface="Arial"/>
              </a:rPr>
              <a:t>capezzoli</a:t>
            </a:r>
            <a:endParaRPr dirty="0">
              <a:latin typeface="Arial"/>
              <a:cs typeface="Arial"/>
            </a:endParaRPr>
          </a:p>
          <a:p>
            <a:pPr marL="99363" indent="-91626">
              <a:spcBef>
                <a:spcPts val="3"/>
              </a:spcBef>
              <a:buFont typeface="Arial"/>
              <a:buChar char="•"/>
              <a:tabLst>
                <a:tab pos="99770" algn="l"/>
              </a:tabLst>
            </a:pPr>
            <a:r>
              <a:rPr b="1" dirty="0">
                <a:latin typeface="Arial"/>
                <a:cs typeface="Arial"/>
              </a:rPr>
              <a:t>Cloaca</a:t>
            </a:r>
            <a:endParaRPr dirty="0">
              <a:latin typeface="Arial"/>
              <a:cs typeface="Arial"/>
            </a:endParaRPr>
          </a:p>
          <a:p>
            <a:pPr marL="8145" marR="3258">
              <a:buFont typeface="Arial"/>
              <a:buChar char="•"/>
              <a:tabLst>
                <a:tab pos="99770" algn="l"/>
              </a:tabLst>
            </a:pPr>
            <a:r>
              <a:rPr b="1" spc="-3" dirty="0">
                <a:latin typeface="Arial"/>
                <a:cs typeface="Arial"/>
              </a:rPr>
              <a:t>Cinto pettorale primitivo  </a:t>
            </a:r>
            <a:r>
              <a:rPr b="1" dirty="0">
                <a:latin typeface="Arial"/>
                <a:cs typeface="Arial"/>
              </a:rPr>
              <a:t>con</a:t>
            </a:r>
            <a:r>
              <a:rPr b="1" spc="-6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coracoide</a:t>
            </a:r>
            <a:endParaRPr dirty="0">
              <a:latin typeface="Arial"/>
              <a:cs typeface="Arial"/>
            </a:endParaRPr>
          </a:p>
          <a:p>
            <a:pPr marL="99363" indent="-91626">
              <a:spcBef>
                <a:spcPts val="3"/>
              </a:spcBef>
              <a:buFont typeface="Arial"/>
              <a:buChar char="•"/>
              <a:tabLst>
                <a:tab pos="99770" algn="l"/>
              </a:tabLst>
            </a:pPr>
            <a:r>
              <a:rPr b="1" spc="-3" dirty="0">
                <a:latin typeface="Arial"/>
                <a:cs typeface="Arial"/>
              </a:rPr>
              <a:t>Arto</a:t>
            </a:r>
            <a:r>
              <a:rPr b="1" spc="-6" dirty="0">
                <a:latin typeface="Arial"/>
                <a:cs typeface="Arial"/>
              </a:rPr>
              <a:t> trasversale</a:t>
            </a:r>
            <a:endParaRPr dirty="0">
              <a:latin typeface="Arial"/>
              <a:cs typeface="Arial"/>
            </a:endParaRPr>
          </a:p>
          <a:p>
            <a:pPr marL="8145" marR="206463">
              <a:spcBef>
                <a:spcPts val="3"/>
              </a:spcBef>
              <a:buFont typeface="Arial"/>
              <a:buChar char="•"/>
              <a:tabLst>
                <a:tab pos="99770" algn="l"/>
              </a:tabLst>
            </a:pPr>
            <a:r>
              <a:rPr b="1" spc="-3" dirty="0">
                <a:latin typeface="Arial"/>
                <a:cs typeface="Arial"/>
              </a:rPr>
              <a:t>Assenza del</a:t>
            </a:r>
            <a:r>
              <a:rPr b="1" spc="-51" dirty="0">
                <a:latin typeface="Arial"/>
                <a:cs typeface="Arial"/>
              </a:rPr>
              <a:t> </a:t>
            </a:r>
            <a:r>
              <a:rPr b="1" spc="-3" dirty="0">
                <a:latin typeface="Arial"/>
                <a:cs typeface="Arial"/>
              </a:rPr>
              <a:t>muscolo  digastrico</a:t>
            </a:r>
            <a:endParaRPr dirty="0">
              <a:latin typeface="Arial"/>
              <a:cs typeface="Arial"/>
            </a:endParaRPr>
          </a:p>
          <a:p>
            <a:pPr marL="8145" marR="10181">
              <a:buFont typeface="Arial"/>
              <a:buChar char="•"/>
              <a:tabLst>
                <a:tab pos="59862" algn="l"/>
              </a:tabLst>
            </a:pPr>
            <a:r>
              <a:rPr b="1" spc="-3" dirty="0">
                <a:latin typeface="Arial"/>
                <a:cs typeface="Arial"/>
              </a:rPr>
              <a:t>Cromosomi sessuali</a:t>
            </a:r>
            <a:r>
              <a:rPr b="1" spc="-58" dirty="0">
                <a:latin typeface="Arial"/>
                <a:cs typeface="Arial"/>
              </a:rPr>
              <a:t> </a:t>
            </a:r>
            <a:r>
              <a:rPr b="1" spc="-3" dirty="0">
                <a:latin typeface="Arial"/>
                <a:cs typeface="Arial"/>
              </a:rPr>
              <a:t>che  ricordano quelli dei</a:t>
            </a:r>
            <a:r>
              <a:rPr b="1" spc="-38" dirty="0">
                <a:latin typeface="Arial"/>
                <a:cs typeface="Arial"/>
              </a:rPr>
              <a:t> </a:t>
            </a:r>
            <a:r>
              <a:rPr b="1" spc="-3" dirty="0">
                <a:latin typeface="Arial"/>
                <a:cs typeface="Arial"/>
              </a:rPr>
              <a:t>rettili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7622" y="349416"/>
            <a:ext cx="2614103" cy="205240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283" spc="-3" dirty="0">
                <a:latin typeface="Arial"/>
                <a:cs typeface="Arial"/>
              </a:rPr>
              <a:t>Ornithorinchidae e</a:t>
            </a:r>
            <a:r>
              <a:rPr sz="1283" spc="16" dirty="0">
                <a:latin typeface="Arial"/>
                <a:cs typeface="Arial"/>
              </a:rPr>
              <a:t> </a:t>
            </a:r>
            <a:r>
              <a:rPr sz="1283" spc="-3" dirty="0">
                <a:latin typeface="Arial"/>
                <a:cs typeface="Arial"/>
              </a:rPr>
              <a:t>Tachyoglossidae</a:t>
            </a:r>
            <a:endParaRPr sz="1283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031"/>
    </mc:Choice>
    <mc:Fallback xmlns="">
      <p:transition spd="slow" advTm="35103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400" y="533400"/>
            <a:ext cx="5410199" cy="5639126"/>
            <a:chOff x="76950" y="1068832"/>
            <a:chExt cx="6499225" cy="7269480"/>
          </a:xfrm>
        </p:grpSpPr>
        <p:sp>
          <p:nvSpPr>
            <p:cNvPr id="3" name="object 3"/>
            <p:cNvSpPr/>
            <p:nvPr/>
          </p:nvSpPr>
          <p:spPr>
            <a:xfrm>
              <a:off x="76950" y="1068832"/>
              <a:ext cx="5120705" cy="72691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" name="object 4"/>
            <p:cNvSpPr/>
            <p:nvPr/>
          </p:nvSpPr>
          <p:spPr>
            <a:xfrm>
              <a:off x="4883150" y="6226810"/>
              <a:ext cx="1693011" cy="13746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84"/>
    </mc:Choice>
    <mc:Fallback xmlns="">
      <p:transition spd="slow" advTm="1268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6763" y="656804"/>
            <a:ext cx="3740461" cy="2561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/>
          <p:nvPr/>
        </p:nvSpPr>
        <p:spPr>
          <a:xfrm>
            <a:off x="2955239" y="3566486"/>
            <a:ext cx="3497091" cy="2355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01"/>
    </mc:Choice>
    <mc:Fallback xmlns="">
      <p:transition spd="slow" advTm="4400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838200"/>
            <a:ext cx="7395887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63"/>
    </mc:Choice>
    <mc:Fallback xmlns="">
      <p:transition spd="slow" advTm="2756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906" y="2884921"/>
            <a:ext cx="4549605" cy="3472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440991" y="2566983"/>
            <a:ext cx="898382" cy="24508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539" spc="-3" dirty="0">
                <a:latin typeface="Comic Sans MS"/>
                <a:cs typeface="Comic Sans MS"/>
              </a:rPr>
              <a:t>Zaglossus</a:t>
            </a:r>
            <a:endParaRPr sz="1539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4656" y="228600"/>
            <a:ext cx="1269382" cy="24508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539" dirty="0">
                <a:latin typeface="Comic Sans MS"/>
                <a:cs typeface="Comic Sans MS"/>
              </a:rPr>
              <a:t>Tachioglossus</a:t>
            </a:r>
          </a:p>
        </p:txBody>
      </p:sp>
      <p:sp>
        <p:nvSpPr>
          <p:cNvPr id="5" name="object 5"/>
          <p:cNvSpPr/>
          <p:nvPr/>
        </p:nvSpPr>
        <p:spPr>
          <a:xfrm>
            <a:off x="5094656" y="609600"/>
            <a:ext cx="3785438" cy="2521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440992" y="838200"/>
            <a:ext cx="1235408" cy="1025922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614">
              <a:lnSpc>
                <a:spcPts val="731"/>
              </a:lnSpc>
            </a:pPr>
            <a:r>
              <a:rPr sz="1100" spc="-3" dirty="0">
                <a:latin typeface="Arial"/>
                <a:cs typeface="Arial"/>
              </a:rPr>
              <a:t>Nuova </a:t>
            </a:r>
            <a:r>
              <a:rPr sz="1100" dirty="0">
                <a:latin typeface="Arial"/>
                <a:cs typeface="Arial"/>
              </a:rPr>
              <a:t>Guinea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(genere</a:t>
            </a:r>
          </a:p>
          <a:p>
            <a:pPr marL="12217" marR="267139"/>
            <a:r>
              <a:rPr sz="1100" dirty="0">
                <a:latin typeface="Arial"/>
                <a:cs typeface="Arial"/>
              </a:rPr>
              <a:t>Zaglossus), </a:t>
            </a:r>
            <a:r>
              <a:rPr sz="1100" spc="-3" dirty="0">
                <a:latin typeface="Arial"/>
                <a:cs typeface="Arial"/>
              </a:rPr>
              <a:t>in </a:t>
            </a:r>
            <a:r>
              <a:rPr sz="1100" dirty="0">
                <a:latin typeface="Arial"/>
                <a:cs typeface="Arial"/>
              </a:rPr>
              <a:t>Australia</a:t>
            </a:r>
            <a:r>
              <a:rPr sz="1100" spc="-6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  Tasmania (genere  Tachyglossus).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08"/>
    </mc:Choice>
    <mc:Fallback xmlns="">
      <p:transition spd="slow" advTm="5470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2716" y="2735707"/>
            <a:ext cx="5018684" cy="3686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/>
          <p:nvPr/>
        </p:nvSpPr>
        <p:spPr>
          <a:xfrm>
            <a:off x="2955239" y="0"/>
            <a:ext cx="4436161" cy="2508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50"/>
    </mc:Choice>
    <mc:Fallback xmlns="">
      <p:transition spd="slow" advTm="502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0" y="218516"/>
            <a:ext cx="4114800" cy="6131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5"/>
    </mc:Choice>
    <mc:Fallback xmlns="">
      <p:transition spd="slow" advTm="199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302</Words>
  <Application>Microsoft Office PowerPoint</Application>
  <PresentationFormat>Presentazione su schermo (4:3)</PresentationFormat>
  <Paragraphs>59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Comic Sans MS</vt:lpstr>
      <vt:lpstr>Office Theme</vt:lpstr>
      <vt:lpstr>Mammiferi</vt:lpstr>
      <vt:lpstr>Mammiferi</vt:lpstr>
      <vt:lpstr>Monotremi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Metateri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DUE TIPI DI PLACENTA</vt:lpstr>
      <vt:lpstr>GLI OVIDUTTI NEI MARSUPIALI</vt:lpstr>
      <vt:lpstr>Presentazione standard di PowerPoint</vt:lpstr>
      <vt:lpstr>Presentazione standard di PowerPoint</vt:lpstr>
      <vt:lpstr>Eutheria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Marco Corti</dc:creator>
  <cp:lastModifiedBy>riccardo castiglia</cp:lastModifiedBy>
  <cp:revision>21</cp:revision>
  <dcterms:created xsi:type="dcterms:W3CDTF">2020-06-01T07:38:24Z</dcterms:created>
  <dcterms:modified xsi:type="dcterms:W3CDTF">2021-06-10T13:05:35Z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2011-05-24T00:00:00Z</vt:filetime>
  </property>
  <property fmtid="{D5CDD505-2E9C-101B-9397-08002B2CF9AE}" pid="3" name="Creator">
    <vt:lpwstr>Acrobat PDFMaker 7.0.5 for PowerPoint</vt:lpwstr>
  </property>
  <property fmtid="{D5CDD505-2E9C-101B-9397-08002B2CF9AE}" pid="4" name="LastSaved">
    <vt:filetime>2020-06-01T00:00:00Z</vt:filetime>
  </property>
</Properties>
</file>