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8" r:id="rId2"/>
    <p:sldId id="360" r:id="rId3"/>
    <p:sldId id="353" r:id="rId4"/>
    <p:sldId id="329" r:id="rId5"/>
    <p:sldId id="314" r:id="rId6"/>
    <p:sldId id="335" r:id="rId7"/>
    <p:sldId id="361" r:id="rId8"/>
    <p:sldId id="315" r:id="rId9"/>
    <p:sldId id="323" r:id="rId10"/>
    <p:sldId id="273" r:id="rId11"/>
    <p:sldId id="307" r:id="rId12"/>
    <p:sldId id="352" r:id="rId13"/>
    <p:sldId id="327" r:id="rId14"/>
    <p:sldId id="351" r:id="rId15"/>
    <p:sldId id="364" r:id="rId16"/>
    <p:sldId id="365" r:id="rId17"/>
    <p:sldId id="366" r:id="rId18"/>
    <p:sldId id="367" r:id="rId19"/>
    <p:sldId id="363" r:id="rId20"/>
    <p:sldId id="362" r:id="rId21"/>
    <p:sldId id="326" r:id="rId22"/>
    <p:sldId id="295" r:id="rId23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00FF"/>
    <a:srgbClr val="FFCC00"/>
    <a:srgbClr val="FF3300"/>
    <a:srgbClr val="9900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09" autoAdjust="0"/>
    <p:restoredTop sz="96774" autoAdjust="0"/>
  </p:normalViewPr>
  <p:slideViewPr>
    <p:cSldViewPr snapToGrid="0">
      <p:cViewPr varScale="1">
        <p:scale>
          <a:sx n="85" d="100"/>
          <a:sy n="85" d="100"/>
        </p:scale>
        <p:origin x="14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D5E2CC4-BD1B-43EB-A4E7-8A30EDA735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79F1603-7A28-4118-9F06-5D88E6245C4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DDC95BE-43AD-461C-9CA5-75C45EA2DA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F2162891-358F-4B5A-B5DD-84FBAD3DFB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B63614AB-59F7-4BC3-A51B-2B19A9E687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8028401B-7E47-4505-83D6-2D6E05A25A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F82769-53F0-4714-9A9B-AD9A5E2127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594496D-C42D-4520-A442-323DA8206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4D1D2D-348D-4C05-A9DA-1B613636A95A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B8F2FD8-9179-4845-8BAB-7506E73543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9EC1EAE-8EB2-48D4-B87C-3439544DE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Il cinto pelvico di Archaeopterix mostra un inizio del spostamento del pube posteriormente.</a:t>
            </a:r>
          </a:p>
          <a:p>
            <a:pPr eaLnBrk="1" hangingPunct="1"/>
            <a:r>
              <a:rPr lang="it-IT" altLang="it-IT"/>
              <a:t>La coda controbilancia il peso anteriore del corpo. Con la riduzione della coda quindi si modifica il cinto pelvico che sposta il peso posteriormente.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5B3DB74-C4D9-4D4C-A1CE-0871847CA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A6D811B-8AE7-4656-8D8A-166D175D8CC3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9993BA3-B2C8-4DB4-88B7-BF716412D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BAF95FF5-0CCD-44FC-B4EF-A6F53DDC7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Gli uccelli ereditano dai teropodi più primitivi l’articolazione mesotarsale. Un’articolazione che si origina con l’arto parasagittale e la corsa.</a:t>
            </a:r>
          </a:p>
          <a:p>
            <a:pPr eaLnBrk="1" hangingPunct="1"/>
            <a:r>
              <a:rPr lang="it-IT" altLang="it-IT"/>
              <a:t>Negli uccelli astragalo e calcagno sono interamente fusi con la tibia.</a:t>
            </a:r>
          </a:p>
          <a:p>
            <a:pPr eaLnBrk="1" hangingPunct="1"/>
            <a:r>
              <a:rPr lang="it-IT" altLang="it-IT"/>
              <a:t>La fibula è ridotta.</a:t>
            </a:r>
          </a:p>
          <a:p>
            <a:pPr eaLnBrk="1" hangingPunct="1"/>
            <a:r>
              <a:rPr lang="it-IT" altLang="it-IT"/>
              <a:t>I metatarsali sono parzialmente fusi.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F41145E7-3CE4-483C-9899-407E22FD2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F13137-4950-4231-AD95-9B33B265CBB1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5E027BE-C93E-4CB6-AABF-9A7EDA5B5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4F3C87B2-1A4E-4DAE-9C0E-E14A9C38B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Premascellare corto, narici anteriori, finestra anterorbitale, acinesi. Finestra inferiore. Superiore piccola. Scatola cranica piccola.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240698C-B12A-4C0F-A5FD-5319E9C43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57B8EDF-9B1D-4AAE-AA57-E4DE2D121801}" type="slidenum">
              <a:rPr lang="it-IT" altLang="it-IT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4D72E2F9-0369-4A06-8417-D1944BB95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3FDF717-99B5-480C-AED3-977546EDD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Se le penne erano in molti teropodi forse erano presenti in tutti i teropodi anche se non sono state ritrovate.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F74AA5F0-FD84-4443-9065-4006573C3D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E8F824-E926-4572-88C8-F9F2F4554ACF}" type="slidenum">
              <a:rPr lang="it-IT" altLang="it-IT"/>
              <a:pPr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9251CFA7-D5F9-4DEA-AEED-77F08A882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E720E3CA-3962-4C3C-9E0D-1CE2F2483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Due linee di uccelli: enantiorniti e orniturini. Gli enantiorniti fanno la fine dei dinosauri, si estinguono insieme agli altri dinosauri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246D46-E7F1-4039-8B94-BDA1255E9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DD1432-8B26-4CF5-B6C2-CE65CF932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221BAD-509A-4C0F-8B7B-FB71F1BE3F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3B4E-A60E-4F9D-A649-3714948C18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96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AE020-DF15-4535-898A-9EFE24A3E7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C1D323-1A6F-48F5-8C40-C0DAD7D04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DB093A-2769-4E43-920F-C65CA6249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BBB79-EC17-4A16-98A5-667FF1D57D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332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F14D5D-AEF1-49F3-B707-9A509A0EE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ED4E39-DDDE-4222-8242-65069D861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0D920A-BD8F-49CC-AE48-4D1ABB54E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9A823-68A6-451A-A464-5D8089122C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865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3C1FEE-A5AF-46F5-B752-C6823BED6C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536ECB-45DC-4EB9-85F6-EEECD9276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6C0D0-E76D-4C8B-A38E-B78A3AF866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F6E8F-2304-4C46-A6D2-BF3A5B001B7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491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10CB10-B5E2-4D34-9F9E-62E2D709C2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134BF-4757-4500-948C-97DE3253E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4B4660-FFDC-4A56-9870-E82BF532C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0EB37-0C56-4179-8206-23366BDF8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768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1CD7B-FE9E-4AAE-856F-F698599FF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C8DB2-87AC-401B-8699-C3F108364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B93E9B-927D-4965-9794-031DC6871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7752D-8407-42AE-BD4A-17317FEBD2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884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14FB27-687E-41F9-8575-875525146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82D0BC-6185-4BF6-B09F-7BD141B62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68A6751-0AF2-468C-88E9-0CFCC67AF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3FCE-150A-4EA4-82F5-9FF11696F9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892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706D6-1C98-4042-8C13-560AFF37F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30D4E3-2CF3-4965-B11F-20E87D178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99D201-09D7-4A91-BA14-2B9C9A8D7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186AC-CE62-4C99-BCFF-3090E0E2C7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1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0242E9-B7F1-4F99-B169-44B25ADA17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79F84E-404C-4C3A-BF67-486E67DCD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18AA83-3B2D-49A4-AFD0-AE2425CC1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FC5C5-8D7C-40B2-B508-62FFAE2BEE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69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A7BC18-57F5-4CD6-8035-618ED0163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B8F68-F009-4962-BB73-BABC2FE32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6DA20-E2B4-4DE2-930A-7980FEC7A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507DB-F091-4A8C-B2D0-BE5AADBA1F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886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9B55AC-A254-46AF-B7CC-5E82055DB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6B1E3-58C9-4975-B91D-EADFCF635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8BC16-717C-403A-A97F-420CCE1A5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9A6CE-454A-40C4-872A-523D113BDB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902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AF00BC-4C11-4B1D-844B-A67CD024E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81FD05-7FBE-4B50-A97D-18C7D6936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EE33BE-65F4-4004-A273-6640B1E118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0DB8C2-E995-4046-9620-6AC34C8536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979DE3-BF55-4C6B-9A49-CCBADFDC77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A473BA-2CBC-432F-934B-B472185F2D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4.bin"/><Relationship Id="rId2" Type="http://schemas.openxmlformats.org/officeDocument/2006/relationships/tags" Target="../tags/tag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DBE2A976-7334-4D16-A8BA-77AB0A2E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046413"/>
            <a:ext cx="28146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>
            <a:extLst>
              <a:ext uri="{FF2B5EF4-FFF2-40B4-BE49-F238E27FC236}">
                <a16:creationId xmlns:a16="http://schemas.microsoft.com/office/drawing/2014/main" id="{98D533EA-2F68-4EFD-B319-E89030BEC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3027363"/>
            <a:ext cx="16462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>
                <a:latin typeface="Arial" panose="020B0604020202020204" pitchFamily="34" charset="0"/>
              </a:rPr>
              <a:t>mano di struzzo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74ACFDCC-6B56-42CE-93F8-42FF053F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49263"/>
            <a:ext cx="163353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30043864-C62E-4C27-AE4A-6EF0676CB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-12700"/>
            <a:ext cx="319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Mano di Teropode primitivo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F8607D11-E889-4859-899C-CAD40CC1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93713"/>
            <a:ext cx="286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Riduzione del IV e V dito</a:t>
            </a:r>
          </a:p>
        </p:txBody>
      </p:sp>
      <p:graphicFrame>
        <p:nvGraphicFramePr>
          <p:cNvPr id="76807" name="Object 7">
            <a:extLst>
              <a:ext uri="{FF2B5EF4-FFF2-40B4-BE49-F238E27FC236}">
                <a16:creationId xmlns:a16="http://schemas.microsoft.com/office/drawing/2014/main" id="{6A41A3A4-72E5-4C4E-9DFB-B8302C4197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1750" y="3014663"/>
          <a:ext cx="1803400" cy="230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4" name="Immagine bitmap" r:id="rId6" imgW="4161905" imgH="5323810" progId="Paint.Picture">
                  <p:embed/>
                </p:oleObj>
              </mc:Choice>
              <mc:Fallback>
                <p:oleObj name="Immagine bitmap" r:id="rId6" imgW="4161905" imgH="532381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3014663"/>
                        <a:ext cx="1803400" cy="230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82"/>
    </mc:Choice>
    <mc:Fallback xmlns="">
      <p:transition spd="slow" advTm="14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3">
            <a:extLst>
              <a:ext uri="{FF2B5EF4-FFF2-40B4-BE49-F238E27FC236}">
                <a16:creationId xmlns:a16="http://schemas.microsoft.com/office/drawing/2014/main" id="{19EB5C96-446F-4578-938B-C276200945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9025" y="539750"/>
          <a:ext cx="4492625" cy="586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5" name="Image" r:id="rId5" imgW="17244444" imgH="22501587" progId="Photoshop.Image.8">
                  <p:embed/>
                </p:oleObj>
              </mc:Choice>
              <mc:Fallback>
                <p:oleObj name="Image" r:id="rId5" imgW="17244444" imgH="22501587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025" y="539750"/>
                        <a:ext cx="4492625" cy="586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6">
            <a:extLst>
              <a:ext uri="{FF2B5EF4-FFF2-40B4-BE49-F238E27FC236}">
                <a16:creationId xmlns:a16="http://schemas.microsoft.com/office/drawing/2014/main" id="{0654B57F-8AFE-4DD2-AA00-6B69209FCE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975" y="1163638"/>
            <a:ext cx="387350" cy="4651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2A119401-5F06-41A2-A12E-C917287CEB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379913"/>
            <a:ext cx="401638" cy="5556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graphicFrame>
        <p:nvGraphicFramePr>
          <p:cNvPr id="19464" name="Object 8">
            <a:extLst>
              <a:ext uri="{FF2B5EF4-FFF2-40B4-BE49-F238E27FC236}">
                <a16:creationId xmlns:a16="http://schemas.microsoft.com/office/drawing/2014/main" id="{85629F12-AA24-49BE-9699-CC50FDD53D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2688" y="796925"/>
          <a:ext cx="4262437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6" name="Image" r:id="rId7" imgW="6278361" imgH="2620620" progId="Photoshop.Image.7">
                  <p:embed/>
                </p:oleObj>
              </mc:Choice>
              <mc:Fallback>
                <p:oleObj name="Image" r:id="rId7" imgW="6278361" imgH="2620620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796925"/>
                        <a:ext cx="4262437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Oval 9">
            <a:extLst>
              <a:ext uri="{FF2B5EF4-FFF2-40B4-BE49-F238E27FC236}">
                <a16:creationId xmlns:a16="http://schemas.microsoft.com/office/drawing/2014/main" id="{CBFF12E2-3690-4549-98B7-FFFE33261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5126038"/>
            <a:ext cx="282575" cy="1968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15367" name="Oval 10">
            <a:extLst>
              <a:ext uri="{FF2B5EF4-FFF2-40B4-BE49-F238E27FC236}">
                <a16:creationId xmlns:a16="http://schemas.microsoft.com/office/drawing/2014/main" id="{29E205C7-823A-4490-8A36-3DFF90B96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5113338"/>
            <a:ext cx="282575" cy="1968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15368" name="Oval 11">
            <a:extLst>
              <a:ext uri="{FF2B5EF4-FFF2-40B4-BE49-F238E27FC236}">
                <a16:creationId xmlns:a16="http://schemas.microsoft.com/office/drawing/2014/main" id="{0E7FC253-F7B1-4872-97D7-D730D6A0B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3665538"/>
            <a:ext cx="282575" cy="19526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02"/>
    </mc:Choice>
    <mc:Fallback xmlns="">
      <p:transition spd="slow" advTm="13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elociraptors">
            <a:extLst>
              <a:ext uri="{FF2B5EF4-FFF2-40B4-BE49-F238E27FC236}">
                <a16:creationId xmlns:a16="http://schemas.microsoft.com/office/drawing/2014/main" id="{3EB98991-4910-429F-AA25-596A6ED2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419100"/>
            <a:ext cx="199231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7157C619-9173-414D-9365-8EB94B50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2668588"/>
            <a:ext cx="16144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it-IT" altLang="it-IT" sz="1050" b="0"/>
              <a:t>Gruppo di </a:t>
            </a:r>
            <a:r>
              <a:rPr lang="it-IT" altLang="it-IT" sz="1050"/>
              <a:t>Velociraptor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299514FD-10B9-4500-B7C8-CBCB259A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282825"/>
            <a:ext cx="24114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D5D4BDC1-79E1-41B1-ACBC-70C177D7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282825"/>
            <a:ext cx="6191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it-IT" altLang="it-IT" sz="1050"/>
          </a:p>
        </p:txBody>
      </p:sp>
      <p:pic>
        <p:nvPicPr>
          <p:cNvPr id="43016" name="Picture 10" descr="cust2s">
            <a:extLst>
              <a:ext uri="{FF2B5EF4-FFF2-40B4-BE49-F238E27FC236}">
                <a16:creationId xmlns:a16="http://schemas.microsoft.com/office/drawing/2014/main" id="{40855E11-F97C-4205-957D-735D64FF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994025"/>
            <a:ext cx="2179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7" name="Group 11">
            <a:extLst>
              <a:ext uri="{FF2B5EF4-FFF2-40B4-BE49-F238E27FC236}">
                <a16:creationId xmlns:a16="http://schemas.microsoft.com/office/drawing/2014/main" id="{F76B8E56-D8A4-4D0A-BBBC-FDC5A7D55557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4649788"/>
            <a:ext cx="2114550" cy="2114550"/>
            <a:chOff x="2167" y="3764"/>
            <a:chExt cx="1776" cy="1776"/>
          </a:xfrm>
        </p:grpSpPr>
        <p:pic>
          <p:nvPicPr>
            <p:cNvPr id="43020" name="Picture 12" descr="Tyrannosaurus rex 1/10th scale head model kit">
              <a:extLst>
                <a:ext uri="{FF2B5EF4-FFF2-40B4-BE49-F238E27FC236}">
                  <a16:creationId xmlns:a16="http://schemas.microsoft.com/office/drawing/2014/main" id="{53572915-7D66-4C6B-A72F-414A4EDE6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" y="3764"/>
              <a:ext cx="1776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Rectangle 13">
              <a:extLst>
                <a:ext uri="{FF2B5EF4-FFF2-40B4-BE49-F238E27FC236}">
                  <a16:creationId xmlns:a16="http://schemas.microsoft.com/office/drawing/2014/main" id="{398D467C-98C6-4917-828F-A76EFD36F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5179"/>
              <a:ext cx="10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0" i="1">
                  <a:solidFill>
                    <a:schemeClr val="bg1"/>
                  </a:solidFill>
                  <a:latin typeface="Comic Sans MS" panose="030F0702030302020204" pitchFamily="66" charset="0"/>
                </a:rPr>
                <a:t>Tyrannosaurus</a:t>
              </a:r>
            </a:p>
          </p:txBody>
        </p:sp>
      </p:grpSp>
      <p:sp>
        <p:nvSpPr>
          <p:cNvPr id="52234" name="Rectangle 14">
            <a:extLst>
              <a:ext uri="{FF2B5EF4-FFF2-40B4-BE49-F238E27FC236}">
                <a16:creationId xmlns:a16="http://schemas.microsoft.com/office/drawing/2014/main" id="{DF600811-7B42-41A4-827A-616B0E594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92075"/>
            <a:ext cx="24876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it-IT" altLang="it-IT" sz="1350" b="0"/>
              <a:t>Dinosauri pennuti di fantasia</a:t>
            </a:r>
          </a:p>
        </p:txBody>
      </p:sp>
      <p:sp>
        <p:nvSpPr>
          <p:cNvPr id="43019" name="Text Box 15">
            <a:extLst>
              <a:ext uri="{FF2B5EF4-FFF2-40B4-BE49-F238E27FC236}">
                <a16:creationId xmlns:a16="http://schemas.microsoft.com/office/drawing/2014/main" id="{4705D5C6-9715-479F-84B4-74CAA784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92075"/>
            <a:ext cx="2352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rgbClr val="990033"/>
                </a:solidFill>
                <a:latin typeface="Comic Sans MS" panose="030F0702030302020204" pitchFamily="66" charset="0"/>
              </a:rPr>
              <a:t>L’origine delle penne</a:t>
            </a:r>
          </a:p>
        </p:txBody>
      </p:sp>
      <p:pic>
        <p:nvPicPr>
          <p:cNvPr id="16" name="Picture 5" descr="caudipteryx">
            <a:extLst>
              <a:ext uri="{FF2B5EF4-FFF2-40B4-BE49-F238E27FC236}">
                <a16:creationId xmlns:a16="http://schemas.microsoft.com/office/drawing/2014/main" id="{070044CB-96E1-42B2-9188-7BB7A250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285875"/>
            <a:ext cx="34575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7"/>
    </mc:Choice>
    <mc:Fallback xmlns="">
      <p:transition spd="slow" advTm="5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360B5F6-1A42-4050-9659-425C759D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379413"/>
            <a:ext cx="780415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68"/>
    </mc:Choice>
    <mc:Fallback xmlns="">
      <p:transition spd="slow" advTm="9596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id="{C901EAA9-1340-4D06-BB4C-6DD00962A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/>
          <a:stretch>
            <a:fillRect/>
          </a:stretch>
        </p:blipFill>
        <p:spPr bwMode="auto">
          <a:xfrm>
            <a:off x="1920875" y="419100"/>
            <a:ext cx="56007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19"/>
    </mc:Choice>
    <mc:Fallback xmlns="">
      <p:transition spd="slow" advTm="1059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17169C2-D145-459C-8D26-32836A6F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4663"/>
            <a:ext cx="49149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17"/>
    </mc:Choice>
    <mc:Fallback xmlns="">
      <p:transition spd="slow" advTm="12701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Risultati immagini per ambra feather dinosaur">
            <a:extLst>
              <a:ext uri="{FF2B5EF4-FFF2-40B4-BE49-F238E27FC236}">
                <a16:creationId xmlns:a16="http://schemas.microsoft.com/office/drawing/2014/main" id="{8C614190-4FEC-448B-B542-2F371E7E25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55299" name="Picture 4" descr="Risultati immagini per ambra feather dinosaur">
            <a:extLst>
              <a:ext uri="{FF2B5EF4-FFF2-40B4-BE49-F238E27FC236}">
                <a16:creationId xmlns:a16="http://schemas.microsoft.com/office/drawing/2014/main" id="{CD86707F-0463-4C46-BCA3-333D5E5A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85938"/>
            <a:ext cx="648017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18"/>
    </mc:Choice>
    <mc:Fallback xmlns="">
      <p:transition spd="slow" advTm="9271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arge image of Figure 4.">
            <a:extLst>
              <a:ext uri="{FF2B5EF4-FFF2-40B4-BE49-F238E27FC236}">
                <a16:creationId xmlns:a16="http://schemas.microsoft.com/office/drawing/2014/main" id="{4286BEE5-A890-43DD-81AC-8361393A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642938"/>
            <a:ext cx="5094287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79"/>
    </mc:Choice>
    <mc:Fallback xmlns="">
      <p:transition spd="slow" advTm="8197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1">
            <a:extLst>
              <a:ext uri="{FF2B5EF4-FFF2-40B4-BE49-F238E27FC236}">
                <a16:creationId xmlns:a16="http://schemas.microsoft.com/office/drawing/2014/main" id="{699C9DED-2B33-4474-B83C-F5C13F48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6750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78"/>
    </mc:Choice>
    <mc:Fallback xmlns="">
      <p:transition spd="slow" advTm="978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1">
            <a:extLst>
              <a:ext uri="{FF2B5EF4-FFF2-40B4-BE49-F238E27FC236}">
                <a16:creationId xmlns:a16="http://schemas.microsoft.com/office/drawing/2014/main" id="{A7661447-044A-469F-8FC8-46A50B02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0"/>
            <a:ext cx="881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1"/>
    </mc:Choice>
    <mc:Fallback xmlns="">
      <p:transition spd="slow" advTm="6386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1">
            <a:extLst>
              <a:ext uri="{FF2B5EF4-FFF2-40B4-BE49-F238E27FC236}">
                <a16:creationId xmlns:a16="http://schemas.microsoft.com/office/drawing/2014/main" id="{A6E2C5D2-4725-4339-A75F-0D1B606F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69" y="0"/>
            <a:ext cx="6929698" cy="815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05"/>
    </mc:Choice>
    <mc:Fallback xmlns="">
      <p:transition spd="slow" advTm="14580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5CFDB8D-AA22-4232-9571-E38957DC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0"/>
            <a:ext cx="811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35"/>
    </mc:Choice>
    <mc:Fallback xmlns="">
      <p:transition spd="slow" advTm="13623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>
            <a:extLst>
              <a:ext uri="{FF2B5EF4-FFF2-40B4-BE49-F238E27FC236}">
                <a16:creationId xmlns:a16="http://schemas.microsoft.com/office/drawing/2014/main" id="{9A120DE5-825D-4C1E-90C1-58146C95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1108075"/>
            <a:ext cx="450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/>
              <a:t>https://www.youtube.com/watch?v=JMuzlEQz3uo</a:t>
            </a:r>
          </a:p>
        </p:txBody>
      </p:sp>
      <p:pic>
        <p:nvPicPr>
          <p:cNvPr id="46083" name="Immagine 2">
            <a:extLst>
              <a:ext uri="{FF2B5EF4-FFF2-40B4-BE49-F238E27FC236}">
                <a16:creationId xmlns:a16="http://schemas.microsoft.com/office/drawing/2014/main" id="{ECE3E011-9894-4C5A-881B-E7FEAD70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6136" r="33424" b="1357"/>
          <a:stretch>
            <a:fillRect/>
          </a:stretch>
        </p:blipFill>
        <p:spPr bwMode="auto">
          <a:xfrm>
            <a:off x="922338" y="1458913"/>
            <a:ext cx="7507287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4"/>
    </mc:Choice>
    <mc:Fallback xmlns="">
      <p:transition spd="slow" advTm="3412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rchaeopteryx lithographica, Berlin specimen">
            <a:extLst>
              <a:ext uri="{FF2B5EF4-FFF2-40B4-BE49-F238E27FC236}">
                <a16:creationId xmlns:a16="http://schemas.microsoft.com/office/drawing/2014/main" id="{D1997F77-5E08-41D7-AE32-F8C2CEFF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178050"/>
            <a:ext cx="16271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cebrjan4">
            <a:extLst>
              <a:ext uri="{FF2B5EF4-FFF2-40B4-BE49-F238E27FC236}">
                <a16:creationId xmlns:a16="http://schemas.microsoft.com/office/drawing/2014/main" id="{E1380FF1-1357-4AFE-B721-41F2D3D0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913313"/>
            <a:ext cx="2141537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comp1">
            <a:extLst>
              <a:ext uri="{FF2B5EF4-FFF2-40B4-BE49-F238E27FC236}">
                <a16:creationId xmlns:a16="http://schemas.microsoft.com/office/drawing/2014/main" id="{2CE6258C-132E-45C3-A43A-2DF5AA20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-39688"/>
            <a:ext cx="2357437" cy="163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Line 5">
            <a:extLst>
              <a:ext uri="{FF2B5EF4-FFF2-40B4-BE49-F238E27FC236}">
                <a16:creationId xmlns:a16="http://schemas.microsoft.com/office/drawing/2014/main" id="{501FF002-5227-4DF5-81D2-27712ABEF6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238" y="1535113"/>
            <a:ext cx="0" cy="596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60422" name="Line 6">
            <a:extLst>
              <a:ext uri="{FF2B5EF4-FFF2-40B4-BE49-F238E27FC236}">
                <a16:creationId xmlns:a16="http://schemas.microsoft.com/office/drawing/2014/main" id="{F194227E-93AD-4345-AE1D-F963B1062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238" y="4160838"/>
            <a:ext cx="0" cy="5953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4"/>
    </mc:Choice>
    <mc:Fallback xmlns="">
      <p:transition spd="slow" advTm="406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4">
            <a:extLst>
              <a:ext uri="{FF2B5EF4-FFF2-40B4-BE49-F238E27FC236}">
                <a16:creationId xmlns:a16="http://schemas.microsoft.com/office/drawing/2014/main" id="{34F757E7-1A99-4DD8-BB09-8CB0BB20CD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2638" y="131763"/>
          <a:ext cx="5100637" cy="648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Image" r:id="rId4" imgW="4254656" imgH="5406705" progId="Photoshop.Image.8">
                  <p:embed/>
                </p:oleObj>
              </mc:Choice>
              <mc:Fallback>
                <p:oleObj name="Image" r:id="rId4" imgW="4254656" imgH="5406705" progId="Photoshop.Image.8">
                  <p:embed/>
                  <p:pic>
                    <p:nvPicPr>
                      <p:cNvPr id="63490" name="Object 4">
                        <a:extLst>
                          <a:ext uri="{FF2B5EF4-FFF2-40B4-BE49-F238E27FC236}">
                            <a16:creationId xmlns:a16="http://schemas.microsoft.com/office/drawing/2014/main" id="{34F757E7-1A99-4DD8-BB09-8CB0BB20CD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638" y="131763"/>
                        <a:ext cx="5100637" cy="648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Line 5">
            <a:extLst>
              <a:ext uri="{FF2B5EF4-FFF2-40B4-BE49-F238E27FC236}">
                <a16:creationId xmlns:a16="http://schemas.microsoft.com/office/drawing/2014/main" id="{5BC0A1F5-5E1E-409E-946E-E3D3F6C94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25" y="4710113"/>
            <a:ext cx="0" cy="3889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63492" name="Rectangle 6">
            <a:extLst>
              <a:ext uri="{FF2B5EF4-FFF2-40B4-BE49-F238E27FC236}">
                <a16:creationId xmlns:a16="http://schemas.microsoft.com/office/drawing/2014/main" id="{0DDE3790-96E7-4B76-88B5-D84BF0ECE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6411913"/>
            <a:ext cx="2703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0">
                <a:latin typeface="Comic Sans MS" panose="030F0702030302020204" pitchFamily="66" charset="0"/>
              </a:rPr>
              <a:t>enantiorniti e orniturini</a:t>
            </a:r>
          </a:p>
        </p:txBody>
      </p:sp>
      <p:sp>
        <p:nvSpPr>
          <p:cNvPr id="19461" name="Rettangolo 6">
            <a:extLst>
              <a:ext uri="{FF2B5EF4-FFF2-40B4-BE49-F238E27FC236}">
                <a16:creationId xmlns:a16="http://schemas.microsoft.com/office/drawing/2014/main" id="{B840395B-4CED-42C6-B8C5-D06E83F95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428625"/>
            <a:ext cx="779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it-IT" altLang="it-IT" sz="1050"/>
              <a:t>K-T limit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5"/>
    </mc:Choice>
    <mc:Fallback xmlns="">
      <p:transition spd="slow" advTm="1598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6">
            <a:extLst>
              <a:ext uri="{FF2B5EF4-FFF2-40B4-BE49-F238E27FC236}">
                <a16:creationId xmlns:a16="http://schemas.microsoft.com/office/drawing/2014/main" id="{4BA409F3-DAA4-4536-A03B-DAD045BBA5D5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646113"/>
            <a:ext cx="4916487" cy="6053137"/>
            <a:chOff x="191" y="153"/>
            <a:chExt cx="4129" cy="5084"/>
          </a:xfrm>
        </p:grpSpPr>
        <p:grpSp>
          <p:nvGrpSpPr>
            <p:cNvPr id="27652" name="Group 6">
              <a:extLst>
                <a:ext uri="{FF2B5EF4-FFF2-40B4-BE49-F238E27FC236}">
                  <a16:creationId xmlns:a16="http://schemas.microsoft.com/office/drawing/2014/main" id="{B4F1AECC-678C-4CC4-9788-A885DB35D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225"/>
              <a:ext cx="2831" cy="4925"/>
              <a:chOff x="191" y="225"/>
              <a:chExt cx="2831" cy="4925"/>
            </a:xfrm>
          </p:grpSpPr>
          <p:graphicFrame>
            <p:nvGraphicFramePr>
              <p:cNvPr id="27658" name="Object 2">
                <a:extLst>
                  <a:ext uri="{FF2B5EF4-FFF2-40B4-BE49-F238E27FC236}">
                    <a16:creationId xmlns:a16="http://schemas.microsoft.com/office/drawing/2014/main" id="{76C5B5A4-04C9-44ED-8A9F-6B85F27CA7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" y="394"/>
              <a:ext cx="2432" cy="47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93" name="Image" r:id="rId3" imgW="3860317" imgH="7530159" progId="Photoshop.Image.8">
                      <p:embed/>
                    </p:oleObj>
                  </mc:Choice>
                  <mc:Fallback>
                    <p:oleObj name="Image" r:id="rId3" imgW="3860317" imgH="7530159" progId="Photoshop.Image.8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1" y="394"/>
                            <a:ext cx="2432" cy="47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1" name="Text Box 4">
                <a:extLst>
                  <a:ext uri="{FF2B5EF4-FFF2-40B4-BE49-F238E27FC236}">
                    <a16:creationId xmlns:a16="http://schemas.microsoft.com/office/drawing/2014/main" id="{3FA3F9EB-49A9-4750-9AF5-D4FF072728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" y="225"/>
                <a:ext cx="900" cy="4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it-IT" altLang="it-IT" sz="1050"/>
                  <a:t>Anisodattilo</a:t>
                </a:r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r>
                  <a:rPr lang="it-IT" altLang="it-IT" sz="1050"/>
                  <a:t>Zigodattilo</a:t>
                </a:r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r>
                  <a:rPr lang="it-IT" altLang="it-IT" sz="1050"/>
                  <a:t>Eterodattilo</a:t>
                </a:r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r>
                  <a:rPr lang="it-IT" altLang="it-IT" sz="1050"/>
                  <a:t>Sindattilo</a:t>
                </a:r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endParaRPr lang="it-IT" altLang="it-IT" sz="1050"/>
              </a:p>
              <a:p>
                <a:pPr eaLnBrk="1" hangingPunct="1">
                  <a:defRPr/>
                </a:pPr>
                <a:r>
                  <a:rPr lang="it-IT" altLang="it-IT" sz="1050"/>
                  <a:t>Pamprodattilo</a:t>
                </a:r>
              </a:p>
            </p:txBody>
          </p:sp>
          <p:sp>
            <p:nvSpPr>
              <p:cNvPr id="10252" name="Text Box 5">
                <a:extLst>
                  <a:ext uri="{FF2B5EF4-FFF2-40B4-BE49-F238E27FC236}">
                    <a16:creationId xmlns:a16="http://schemas.microsoft.com/office/drawing/2014/main" id="{BDC94CDA-E61E-407E-A5F9-2B904A8A60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0" y="1137"/>
                <a:ext cx="1172" cy="4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it-IT" altLang="it-IT" sz="1050" b="0" i="1"/>
                  <a:t>Cyanocitta cristata</a:t>
                </a:r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r>
                  <a:rPr lang="it-IT" altLang="it-IT" sz="1050" b="0" i="1"/>
                  <a:t>Picus canus</a:t>
                </a:r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r>
                  <a:rPr lang="it-IT" altLang="it-IT" sz="1050" b="0" i="1"/>
                  <a:t>Trogon elegans</a:t>
                </a:r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r>
                  <a:rPr lang="it-IT" altLang="it-IT" sz="1050" b="0" i="1"/>
                  <a:t>Melaceryle alcyon</a:t>
                </a:r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endParaRPr lang="it-IT" altLang="it-IT" sz="1050" b="0" i="1"/>
              </a:p>
              <a:p>
                <a:pPr eaLnBrk="1" hangingPunct="1">
                  <a:defRPr/>
                </a:pPr>
                <a:r>
                  <a:rPr lang="it-IT" altLang="it-IT" sz="1050" b="0" i="1"/>
                  <a:t>Chaetura pelagica</a:t>
                </a:r>
              </a:p>
            </p:txBody>
          </p:sp>
        </p:grpSp>
        <p:graphicFrame>
          <p:nvGraphicFramePr>
            <p:cNvPr id="27653" name="Object 9">
              <a:extLst>
                <a:ext uri="{FF2B5EF4-FFF2-40B4-BE49-F238E27FC236}">
                  <a16:creationId xmlns:a16="http://schemas.microsoft.com/office/drawing/2014/main" id="{809E8A87-F899-40AD-A77A-C59449D8DB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65" y="153"/>
            <a:ext cx="1055" cy="1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4" name="Image" r:id="rId5" imgW="4330159" imgH="4241270" progId="Photoshop.Image.8">
                    <p:embed/>
                  </p:oleObj>
                </mc:Choice>
                <mc:Fallback>
                  <p:oleObj name="Image" r:id="rId5" imgW="4330159" imgH="4241270" progId="Photoshop.Image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5" y="153"/>
                          <a:ext cx="1055" cy="1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4" name="Object 10">
              <a:extLst>
                <a:ext uri="{FF2B5EF4-FFF2-40B4-BE49-F238E27FC236}">
                  <a16:creationId xmlns:a16="http://schemas.microsoft.com/office/drawing/2014/main" id="{F4E8148B-D824-4D6D-B399-B880BF3A43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85" y="1246"/>
            <a:ext cx="641" cy="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5" name="Image" r:id="rId7" imgW="1879365" imgH="2882540" progId="Photoshop.Image.8">
                    <p:embed/>
                  </p:oleObj>
                </mc:Choice>
                <mc:Fallback>
                  <p:oleObj name="Image" r:id="rId7" imgW="1879365" imgH="2882540" progId="Photoshop.Image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5" y="1246"/>
                          <a:ext cx="641" cy="9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655" name="Picture 12" descr="etrogan00">
              <a:extLst>
                <a:ext uri="{FF2B5EF4-FFF2-40B4-BE49-F238E27FC236}">
                  <a16:creationId xmlns:a16="http://schemas.microsoft.com/office/drawing/2014/main" id="{1079ED84-F191-49B2-84AE-C44097B31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" y="2267"/>
              <a:ext cx="597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7656" name="Object 13">
              <a:extLst>
                <a:ext uri="{FF2B5EF4-FFF2-40B4-BE49-F238E27FC236}">
                  <a16:creationId xmlns:a16="http://schemas.microsoft.com/office/drawing/2014/main" id="{3FC8ABD5-FD76-47EB-AF8D-8FA526BC93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37" y="3176"/>
            <a:ext cx="773" cy="8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6" name="Image" r:id="rId10" imgW="2793651" imgH="3111111" progId="Photoshop.Image.8">
                    <p:embed/>
                  </p:oleObj>
                </mc:Choice>
                <mc:Fallback>
                  <p:oleObj name="Image" r:id="rId10" imgW="2793651" imgH="3111111" progId="Photoshop.Image.8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7" y="3176"/>
                          <a:ext cx="773" cy="8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657" name="Picture 15" descr="chimneyswift">
              <a:extLst>
                <a:ext uri="{FF2B5EF4-FFF2-40B4-BE49-F238E27FC236}">
                  <a16:creationId xmlns:a16="http://schemas.microsoft.com/office/drawing/2014/main" id="{832533A8-48AB-4A5D-A36F-E6CCCC9D4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" y="4296"/>
              <a:ext cx="993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3" name="Rectangle 17">
            <a:extLst>
              <a:ext uri="{FF2B5EF4-FFF2-40B4-BE49-F238E27FC236}">
                <a16:creationId xmlns:a16="http://schemas.microsoft.com/office/drawing/2014/main" id="{DADA4BB7-DB52-47A9-8167-58BFE9388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41300"/>
            <a:ext cx="30194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500" b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 del piede e nomenclatura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3"/>
    </mc:Choice>
    <mc:Fallback xmlns="">
      <p:transition spd="slow" advTm="5404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446E9606-782F-4353-9441-5E8270E44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5" y="7938"/>
            <a:ext cx="240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0" i="1">
                <a:latin typeface="Arial" panose="020B0604020202020204" pitchFamily="34" charset="0"/>
              </a:rPr>
              <a:t>Opisthocomus hoazin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2808884E-3A6D-4B86-B4D5-1EAC88290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9413"/>
            <a:ext cx="5094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 b="0">
                <a:latin typeface="Arial" panose="020B0604020202020204" pitchFamily="34" charset="0"/>
              </a:rPr>
              <a:t>Hoatzin (South American)</a:t>
            </a:r>
            <a:r>
              <a:rPr lang="it-IT" altLang="it-IT" sz="1800" b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797574CC-D875-431D-BBD2-26738F62D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3197225"/>
            <a:ext cx="22923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it-IT" altLang="it-IT" sz="1350" b="0">
                <a:latin typeface="Arial" panose="020B0604020202020204" pitchFamily="34" charset="0"/>
              </a:rPr>
              <a:t>Artigli sulle dita usate dai giovani per arrampicarsi sugli alberi</a:t>
            </a:r>
          </a:p>
        </p:txBody>
      </p:sp>
      <p:pic>
        <p:nvPicPr>
          <p:cNvPr id="77829" name="Picture 5" descr="Baby Hoatzin">
            <a:extLst>
              <a:ext uri="{FF2B5EF4-FFF2-40B4-BE49-F238E27FC236}">
                <a16:creationId xmlns:a16="http://schemas.microsoft.com/office/drawing/2014/main" id="{3F6A73C8-88AB-4CEB-8A25-0B7C1FE8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887788"/>
            <a:ext cx="24130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oatzin in Manu">
            <a:extLst>
              <a:ext uri="{FF2B5EF4-FFF2-40B4-BE49-F238E27FC236}">
                <a16:creationId xmlns:a16="http://schemas.microsoft.com/office/drawing/2014/main" id="{27BC2A04-A674-4468-BF9D-9AECC661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744538"/>
            <a:ext cx="2743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31" name="Object 7">
            <a:extLst>
              <a:ext uri="{FF2B5EF4-FFF2-40B4-BE49-F238E27FC236}">
                <a16:creationId xmlns:a16="http://schemas.microsoft.com/office/drawing/2014/main" id="{4CA046B9-41CE-4D9A-9775-6F21938B14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4213" y="3519488"/>
          <a:ext cx="2513012" cy="277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0" name="Image" r:id="rId6" imgW="3098413" imgH="3415873" progId="Photoshop.Image.8">
                  <p:embed/>
                </p:oleObj>
              </mc:Choice>
              <mc:Fallback>
                <p:oleObj name="Image" r:id="rId6" imgW="3098413" imgH="3415873" progId="Photoshop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4213" y="3519488"/>
                        <a:ext cx="2513012" cy="277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8">
            <a:extLst>
              <a:ext uri="{FF2B5EF4-FFF2-40B4-BE49-F238E27FC236}">
                <a16:creationId xmlns:a16="http://schemas.microsoft.com/office/drawing/2014/main" id="{AD74DC22-C1FC-4E76-9066-F4C45DAD71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2975" y="1066800"/>
          <a:ext cx="23907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1" name="Image" r:id="rId8" imgW="3187302" imgH="1790476" progId="Photoshop.Image.8">
                  <p:embed/>
                </p:oleObj>
              </mc:Choice>
              <mc:Fallback>
                <p:oleObj name="Image" r:id="rId8" imgW="3187302" imgH="1790476" progId="Photoshop.Imag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1066800"/>
                        <a:ext cx="239077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Rectangle 9">
            <a:extLst>
              <a:ext uri="{FF2B5EF4-FFF2-40B4-BE49-F238E27FC236}">
                <a16:creationId xmlns:a16="http://schemas.microsoft.com/office/drawing/2014/main" id="{6BFB6A0A-ABF5-48B5-89D6-B65A4B6BD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-12700"/>
            <a:ext cx="2171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0">
                <a:latin typeface="Arial" panose="020B0604020202020204" pitchFamily="34" charset="0"/>
              </a:rPr>
              <a:t>Opisthocomiformes</a:t>
            </a:r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36CC6B6E-AEDB-4A36-8EC1-0559E32AB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9175" y="1200150"/>
            <a:ext cx="85725" cy="171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FAA2AC2B-4D03-4D25-BD4E-C0772E5DC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1019175"/>
            <a:ext cx="85725" cy="171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05"/>
    </mc:Choice>
    <mc:Fallback xmlns="">
      <p:transition spd="slow" advTm="12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">
            <a:extLst>
              <a:ext uri="{FF2B5EF4-FFF2-40B4-BE49-F238E27FC236}">
                <a16:creationId xmlns:a16="http://schemas.microsoft.com/office/drawing/2014/main" id="{4A776075-944D-4847-985D-CB2CB9C1FB64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2419350"/>
            <a:ext cx="5035550" cy="1065213"/>
            <a:chOff x="0" y="1896"/>
            <a:chExt cx="4230" cy="894"/>
          </a:xfrm>
        </p:grpSpPr>
        <p:graphicFrame>
          <p:nvGraphicFramePr>
            <p:cNvPr id="29704" name="Object 5">
              <a:extLst>
                <a:ext uri="{FF2B5EF4-FFF2-40B4-BE49-F238E27FC236}">
                  <a16:creationId xmlns:a16="http://schemas.microsoft.com/office/drawing/2014/main" id="{A6D65692-9282-4E6E-B33C-F924C30276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" y="1917"/>
            <a:ext cx="3956" cy="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4" name="Image" r:id="rId5" imgW="5479205" imgH="1206704" progId="Photoshop.Image.8">
                    <p:embed/>
                  </p:oleObj>
                </mc:Choice>
                <mc:Fallback>
                  <p:oleObj name="Image" r:id="rId5" imgW="5479205" imgH="1206704" progId="Photoshop.Imag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" y="1917"/>
                          <a:ext cx="3956" cy="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7" name="Rectangle 6">
              <a:extLst>
                <a:ext uri="{FF2B5EF4-FFF2-40B4-BE49-F238E27FC236}">
                  <a16:creationId xmlns:a16="http://schemas.microsoft.com/office/drawing/2014/main" id="{A9B260B7-6962-4436-80E3-4AFC96992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54"/>
              <a:ext cx="52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acetabolo</a:t>
              </a:r>
            </a:p>
          </p:txBody>
        </p:sp>
        <p:sp>
          <p:nvSpPr>
            <p:cNvPr id="12298" name="Rectangle 7">
              <a:extLst>
                <a:ext uri="{FF2B5EF4-FFF2-40B4-BE49-F238E27FC236}">
                  <a16:creationId xmlns:a16="http://schemas.microsoft.com/office/drawing/2014/main" id="{BF0F9B22-2A1A-42A0-97B6-13CA24D1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334"/>
              <a:ext cx="37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ischio</a:t>
              </a:r>
            </a:p>
          </p:txBody>
        </p:sp>
        <p:sp>
          <p:nvSpPr>
            <p:cNvPr id="12299" name="Rectangle 8">
              <a:extLst>
                <a:ext uri="{FF2B5EF4-FFF2-40B4-BE49-F238E27FC236}">
                  <a16:creationId xmlns:a16="http://schemas.microsoft.com/office/drawing/2014/main" id="{89E042A6-2507-4417-84ED-62C481DBE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" y="2308"/>
              <a:ext cx="33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pube</a:t>
              </a:r>
            </a:p>
          </p:txBody>
        </p:sp>
        <p:sp>
          <p:nvSpPr>
            <p:cNvPr id="12300" name="Rectangle 9">
              <a:extLst>
                <a:ext uri="{FF2B5EF4-FFF2-40B4-BE49-F238E27FC236}">
                  <a16:creationId xmlns:a16="http://schemas.microsoft.com/office/drawing/2014/main" id="{B76DA118-9FA3-441D-8FF7-FC3A67839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" y="1903"/>
              <a:ext cx="28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ileo</a:t>
              </a:r>
            </a:p>
          </p:txBody>
        </p:sp>
        <p:sp>
          <p:nvSpPr>
            <p:cNvPr id="12301" name="Rectangle 10">
              <a:extLst>
                <a:ext uri="{FF2B5EF4-FFF2-40B4-BE49-F238E27FC236}">
                  <a16:creationId xmlns:a16="http://schemas.microsoft.com/office/drawing/2014/main" id="{7CEC73DC-066D-417A-AC4D-CE87329F0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" y="2569"/>
              <a:ext cx="84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Processo otturato</a:t>
              </a:r>
            </a:p>
          </p:txBody>
        </p:sp>
        <p:sp>
          <p:nvSpPr>
            <p:cNvPr id="12302" name="Line 11">
              <a:extLst>
                <a:ext uri="{FF2B5EF4-FFF2-40B4-BE49-F238E27FC236}">
                  <a16:creationId xmlns:a16="http://schemas.microsoft.com/office/drawing/2014/main" id="{F6B211D6-082F-444A-A2FC-4CC354199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6" y="2790"/>
              <a:ext cx="1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 sz="1050"/>
            </a:p>
          </p:txBody>
        </p:sp>
        <p:sp>
          <p:nvSpPr>
            <p:cNvPr id="12303" name="Line 12">
              <a:extLst>
                <a:ext uri="{FF2B5EF4-FFF2-40B4-BE49-F238E27FC236}">
                  <a16:creationId xmlns:a16="http://schemas.microsoft.com/office/drawing/2014/main" id="{46F0A62E-CDF1-45D1-88F3-334F5F1D9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1896"/>
              <a:ext cx="1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 sz="1050"/>
            </a:p>
          </p:txBody>
        </p:sp>
      </p:grpSp>
      <p:grpSp>
        <p:nvGrpSpPr>
          <p:cNvPr id="29699" name="Group 14">
            <a:extLst>
              <a:ext uri="{FF2B5EF4-FFF2-40B4-BE49-F238E27FC236}">
                <a16:creationId xmlns:a16="http://schemas.microsoft.com/office/drawing/2014/main" id="{B7ABBBB9-1384-4F7C-B710-20C485B73582}"/>
              </a:ext>
            </a:extLst>
          </p:cNvPr>
          <p:cNvGrpSpPr>
            <a:grpSpLocks/>
          </p:cNvGrpSpPr>
          <p:nvPr/>
        </p:nvGrpSpPr>
        <p:grpSpPr bwMode="auto">
          <a:xfrm>
            <a:off x="2082800" y="3560763"/>
            <a:ext cx="4937125" cy="1671637"/>
            <a:chOff x="144" y="4216"/>
            <a:chExt cx="4147" cy="1405"/>
          </a:xfrm>
        </p:grpSpPr>
        <p:graphicFrame>
          <p:nvGraphicFramePr>
            <p:cNvPr id="29702" name="Object 15">
              <a:extLst>
                <a:ext uri="{FF2B5EF4-FFF2-40B4-BE49-F238E27FC236}">
                  <a16:creationId xmlns:a16="http://schemas.microsoft.com/office/drawing/2014/main" id="{55FC30C8-0693-44AD-96D0-B37A2008B7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4368"/>
            <a:ext cx="3264" cy="1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5" name="Image" r:id="rId7" imgW="32838095" imgH="12609524" progId="Photoshop.Image.8">
                    <p:embed/>
                  </p:oleObj>
                </mc:Choice>
                <mc:Fallback>
                  <p:oleObj name="Image" r:id="rId7" imgW="32838095" imgH="12609524" progId="Photoshop.Image.8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4368"/>
                          <a:ext cx="3264" cy="1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6" name="Text Box 16">
              <a:extLst>
                <a:ext uri="{FF2B5EF4-FFF2-40B4-BE49-F238E27FC236}">
                  <a16:creationId xmlns:a16="http://schemas.microsoft.com/office/drawing/2014/main" id="{3F771BCF-6771-47D6-B56D-3E57579E2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4216"/>
              <a:ext cx="414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825" i="1"/>
                <a:t>Ceratosaurus     Allosaurus     Ornithomimosaurus  Dromaeosaurus  Archaeopteryx   uccelli</a:t>
              </a:r>
            </a:p>
          </p:txBody>
        </p:sp>
      </p:grpSp>
      <p:sp>
        <p:nvSpPr>
          <p:cNvPr id="29700" name="Text Box 17">
            <a:extLst>
              <a:ext uri="{FF2B5EF4-FFF2-40B4-BE49-F238E27FC236}">
                <a16:creationId xmlns:a16="http://schemas.microsoft.com/office/drawing/2014/main" id="{4D26D63A-A375-423F-9713-07A61A17C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5402263"/>
            <a:ext cx="157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Cinto pelvico</a:t>
            </a:r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2541DD8B-EF44-4359-AD92-D2EA65F9E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2963" y="1800225"/>
            <a:ext cx="0" cy="6985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22"/>
    </mc:Choice>
    <mc:Fallback xmlns="">
      <p:transition spd="slow" advTm="11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9BB9953-53C2-4899-940C-2EC63ADF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647700"/>
            <a:ext cx="7545388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61"/>
    </mc:Choice>
    <mc:Fallback xmlns="">
      <p:transition spd="slow" advTm="849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3" descr="Immagine che contiene animale, rettile, interni, cane&#10;&#10;Descrizione generata automaticamente">
            <a:extLst>
              <a:ext uri="{FF2B5EF4-FFF2-40B4-BE49-F238E27FC236}">
                <a16:creationId xmlns:a16="http://schemas.microsoft.com/office/drawing/2014/main" id="{1D1A6794-C7AB-40B1-8DED-ACCDED22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04850"/>
            <a:ext cx="7620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2"/>
    </mc:Choice>
    <mc:Fallback xmlns="">
      <p:transition spd="slow" advTm="320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4">
            <a:extLst>
              <a:ext uri="{FF2B5EF4-FFF2-40B4-BE49-F238E27FC236}">
                <a16:creationId xmlns:a16="http://schemas.microsoft.com/office/drawing/2014/main" id="{5135F5CB-53D9-44B4-B835-2616D4126C1E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822325"/>
            <a:ext cx="5057775" cy="1543050"/>
            <a:chOff x="24" y="2832"/>
            <a:chExt cx="4248" cy="1296"/>
          </a:xfrm>
        </p:grpSpPr>
        <p:graphicFrame>
          <p:nvGraphicFramePr>
            <p:cNvPr id="33801" name="Object 5">
              <a:extLst>
                <a:ext uri="{FF2B5EF4-FFF2-40B4-BE49-F238E27FC236}">
                  <a16:creationId xmlns:a16="http://schemas.microsoft.com/office/drawing/2014/main" id="{35400B94-057D-4E59-B26E-636C3BF9AF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0" y="2850"/>
            <a:ext cx="3792" cy="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9" name="Image" r:id="rId5" imgW="5397257" imgH="1819429" progId="Photoshop.Image.8">
                    <p:embed/>
                  </p:oleObj>
                </mc:Choice>
                <mc:Fallback>
                  <p:oleObj name="Image" r:id="rId5" imgW="5397257" imgH="1819429" progId="Photoshop.Imag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850"/>
                          <a:ext cx="3792" cy="1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2" name="Rectangle 6">
              <a:extLst>
                <a:ext uri="{FF2B5EF4-FFF2-40B4-BE49-F238E27FC236}">
                  <a16:creationId xmlns:a16="http://schemas.microsoft.com/office/drawing/2014/main" id="{C1975C22-2B6D-4EEA-8A54-2C8779CC2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" y="2984"/>
              <a:ext cx="69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r" eaLnBrk="1" hangingPunct="1">
                <a:defRPr/>
              </a:pPr>
              <a:r>
                <a:rPr lang="it-IT" altLang="it-IT" sz="750"/>
                <a:t>Articolazione </a:t>
              </a:r>
            </a:p>
            <a:p>
              <a:pPr algn="r" eaLnBrk="1" hangingPunct="1">
                <a:defRPr/>
              </a:pPr>
              <a:r>
                <a:rPr lang="it-IT" altLang="it-IT" sz="750"/>
                <a:t>mesotarsale</a:t>
              </a:r>
            </a:p>
          </p:txBody>
        </p:sp>
        <p:sp>
          <p:nvSpPr>
            <p:cNvPr id="13323" name="Rectangle 7">
              <a:extLst>
                <a:ext uri="{FF2B5EF4-FFF2-40B4-BE49-F238E27FC236}">
                  <a16:creationId xmlns:a16="http://schemas.microsoft.com/office/drawing/2014/main" id="{CD5B46F7-7AEE-4E1A-886B-E7AFCCFDC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120"/>
              <a:ext cx="51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astragalo</a:t>
              </a:r>
            </a:p>
          </p:txBody>
        </p:sp>
        <p:sp>
          <p:nvSpPr>
            <p:cNvPr id="13324" name="Rectangle 8">
              <a:extLst>
                <a:ext uri="{FF2B5EF4-FFF2-40B4-BE49-F238E27FC236}">
                  <a16:creationId xmlns:a16="http://schemas.microsoft.com/office/drawing/2014/main" id="{DD043A82-A07C-4B0B-A310-DD9793FD6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331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tibia</a:t>
              </a:r>
            </a:p>
          </p:txBody>
        </p:sp>
        <p:sp>
          <p:nvSpPr>
            <p:cNvPr id="13325" name="Rectangle 9">
              <a:extLst>
                <a:ext uri="{FF2B5EF4-FFF2-40B4-BE49-F238E27FC236}">
                  <a16:creationId xmlns:a16="http://schemas.microsoft.com/office/drawing/2014/main" id="{08425652-5FAF-4169-BCB9-3F546C3CC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880"/>
              <a:ext cx="37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fibula</a:t>
              </a:r>
            </a:p>
          </p:txBody>
        </p:sp>
        <p:sp>
          <p:nvSpPr>
            <p:cNvPr id="13326" name="Rectangle 10">
              <a:extLst>
                <a:ext uri="{FF2B5EF4-FFF2-40B4-BE49-F238E27FC236}">
                  <a16:creationId xmlns:a16="http://schemas.microsoft.com/office/drawing/2014/main" id="{033197A9-ABE9-4641-8991-E0354ECA0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" y="3111"/>
              <a:ext cx="4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750"/>
                <a:t>calcagno</a:t>
              </a:r>
            </a:p>
          </p:txBody>
        </p:sp>
      </p:grpSp>
      <p:grpSp>
        <p:nvGrpSpPr>
          <p:cNvPr id="33795" name="Group 12">
            <a:extLst>
              <a:ext uri="{FF2B5EF4-FFF2-40B4-BE49-F238E27FC236}">
                <a16:creationId xmlns:a16="http://schemas.microsoft.com/office/drawing/2014/main" id="{47CC2D57-5C01-49F2-8760-FFD7DE1442DD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2619375"/>
            <a:ext cx="4938713" cy="1673225"/>
            <a:chOff x="144" y="4216"/>
            <a:chExt cx="4147" cy="1405"/>
          </a:xfrm>
        </p:grpSpPr>
        <p:graphicFrame>
          <p:nvGraphicFramePr>
            <p:cNvPr id="33799" name="Object 13">
              <a:extLst>
                <a:ext uri="{FF2B5EF4-FFF2-40B4-BE49-F238E27FC236}">
                  <a16:creationId xmlns:a16="http://schemas.microsoft.com/office/drawing/2014/main" id="{07FC4836-D11D-45D7-A8FF-3599D3254C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4368"/>
            <a:ext cx="3264" cy="1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0" name="Image" r:id="rId7" imgW="32838095" imgH="12609524" progId="Photoshop.Image.8">
                    <p:embed/>
                  </p:oleObj>
                </mc:Choice>
                <mc:Fallback>
                  <p:oleObj name="Image" r:id="rId7" imgW="32838095" imgH="12609524" progId="Photoshop.Image.8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4368"/>
                          <a:ext cx="3264" cy="1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1" name="Text Box 14">
              <a:extLst>
                <a:ext uri="{FF2B5EF4-FFF2-40B4-BE49-F238E27FC236}">
                  <a16:creationId xmlns:a16="http://schemas.microsoft.com/office/drawing/2014/main" id="{9E4B18E4-E69B-45ED-B8F2-5483E1956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4216"/>
              <a:ext cx="414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825" i="1"/>
                <a:t>Ceratosaurus     Allosaurus     Ornithomimosaurus  Dromaeosaurus  Archaeopteryx   uccelli</a:t>
              </a:r>
            </a:p>
          </p:txBody>
        </p:sp>
      </p:grpSp>
      <p:sp>
        <p:nvSpPr>
          <p:cNvPr id="63503" name="Line 15">
            <a:extLst>
              <a:ext uri="{FF2B5EF4-FFF2-40B4-BE49-F238E27FC236}">
                <a16:creationId xmlns:a16="http://schemas.microsoft.com/office/drawing/2014/main" id="{DB0CC0F2-8CF4-4607-B96E-F97C3590C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3763" y="63500"/>
            <a:ext cx="0" cy="6985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t-IT" sz="1050"/>
          </a:p>
        </p:txBody>
      </p:sp>
      <p:sp>
        <p:nvSpPr>
          <p:cNvPr id="33797" name="Text Box 16">
            <a:extLst>
              <a:ext uri="{FF2B5EF4-FFF2-40B4-BE49-F238E27FC236}">
                <a16:creationId xmlns:a16="http://schemas.microsoft.com/office/drawing/2014/main" id="{8CCFF017-6BF0-48E9-BA73-32699C5E7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75" y="3925888"/>
            <a:ext cx="2065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L’arto posteriore</a:t>
            </a:r>
          </a:p>
        </p:txBody>
      </p:sp>
      <p:sp>
        <p:nvSpPr>
          <p:cNvPr id="63510" name="Rectangle 22">
            <a:extLst>
              <a:ext uri="{FF2B5EF4-FFF2-40B4-BE49-F238E27FC236}">
                <a16:creationId xmlns:a16="http://schemas.microsoft.com/office/drawing/2014/main" id="{63CFBC98-1C29-4A21-BC43-5544D5C88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4618038"/>
            <a:ext cx="75787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0">
                <a:latin typeface="Comic Sans MS" panose="030F0702030302020204" pitchFamily="66" charset="0"/>
              </a:rPr>
              <a:t>Gli uccelli ereditano dai teropodi più primitivi l’articolazione mesotarsale. Un’articolazione che si origina con l’arto parasagittale e la corsa.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00" b="0">
                <a:latin typeface="Comic Sans MS" panose="030F0702030302020204" pitchFamily="66" charset="0"/>
              </a:rPr>
              <a:t> Negli uccelli astragalo e calcagno sono intimamente connessi alla tibia.</a:t>
            </a:r>
          </a:p>
          <a:p>
            <a:pPr eaLnBrk="1" hangingPunct="1">
              <a:spcBef>
                <a:spcPct val="0"/>
              </a:spcBef>
            </a:pPr>
            <a:endParaRPr lang="it-IT" altLang="it-IT" sz="1600" b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00" b="0">
                <a:latin typeface="Comic Sans MS" panose="030F0702030302020204" pitchFamily="66" charset="0"/>
              </a:rPr>
              <a:t> La fibula è ridotta.</a:t>
            </a:r>
          </a:p>
          <a:p>
            <a:pPr eaLnBrk="1" hangingPunct="1">
              <a:spcBef>
                <a:spcPct val="0"/>
              </a:spcBef>
            </a:pPr>
            <a:endParaRPr lang="it-IT" altLang="it-IT" sz="1600" b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00" b="0">
                <a:latin typeface="Comic Sans MS" panose="030F0702030302020204" pitchFamily="66" charset="0"/>
              </a:rPr>
              <a:t> I metatarsali sono totalmente fusi.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98"/>
    </mc:Choice>
    <mc:Fallback xmlns="">
      <p:transition spd="slow" advTm="13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4">
            <a:extLst>
              <a:ext uri="{FF2B5EF4-FFF2-40B4-BE49-F238E27FC236}">
                <a16:creationId xmlns:a16="http://schemas.microsoft.com/office/drawing/2014/main" id="{79941DA5-6157-432F-A074-13EBE5D387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4900" y="1536700"/>
          <a:ext cx="3960813" cy="308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3" name="Image" r:id="rId3" imgW="4423419" imgH="1897143" progId="Photoshop.Image.8">
                  <p:embed/>
                </p:oleObj>
              </mc:Choice>
              <mc:Fallback>
                <p:oleObj name="Image" r:id="rId3" imgW="4423419" imgH="189714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4948"/>
                      <a:stretch>
                        <a:fillRect/>
                      </a:stretch>
                    </p:blipFill>
                    <p:spPr bwMode="auto">
                      <a:xfrm>
                        <a:off x="2374900" y="1536700"/>
                        <a:ext cx="3960813" cy="308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5">
            <a:extLst>
              <a:ext uri="{FF2B5EF4-FFF2-40B4-BE49-F238E27FC236}">
                <a16:creationId xmlns:a16="http://schemas.microsoft.com/office/drawing/2014/main" id="{FC4E9492-6151-491C-86C2-F37615FA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825500"/>
            <a:ext cx="1533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La caviglia</a:t>
            </a:r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789F11FE-2AAB-4C2E-83A7-99276F05B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4610100"/>
            <a:ext cx="66500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>
                <a:latin typeface="Comic Sans MS" panose="030F0702030302020204" pitchFamily="66" charset="0"/>
              </a:rPr>
              <a:t>Dromeosauro                          uccello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3"/>
    </mc:Choice>
    <mc:Fallback xmlns="">
      <p:transition spd="slow" advTm="3047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3.6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312</Words>
  <Application>Microsoft Office PowerPoint</Application>
  <PresentationFormat>Presentazione su schermo (4:3)</PresentationFormat>
  <Paragraphs>112</Paragraphs>
  <Slides>22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Comic Sans MS</vt:lpstr>
      <vt:lpstr>Times New Roman</vt:lpstr>
      <vt:lpstr>Struttura predefinita</vt:lpstr>
      <vt:lpstr>Immagine bitmap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Corti</dc:creator>
  <cp:lastModifiedBy>riccardo castiglia</cp:lastModifiedBy>
  <cp:revision>121</cp:revision>
  <dcterms:created xsi:type="dcterms:W3CDTF">2005-05-26T15:17:00Z</dcterms:created>
  <dcterms:modified xsi:type="dcterms:W3CDTF">2021-06-09T06:29:52Z</dcterms:modified>
</cp:coreProperties>
</file>