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330" r:id="rId4"/>
    <p:sldId id="308" r:id="rId5"/>
    <p:sldId id="309" r:id="rId6"/>
    <p:sldId id="333" r:id="rId7"/>
    <p:sldId id="350" r:id="rId8"/>
    <p:sldId id="331" r:id="rId9"/>
    <p:sldId id="298" r:id="rId10"/>
    <p:sldId id="317" r:id="rId11"/>
    <p:sldId id="257" r:id="rId12"/>
    <p:sldId id="300" r:id="rId13"/>
    <p:sldId id="322" r:id="rId14"/>
    <p:sldId id="328" r:id="rId15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FF00FF"/>
    <a:srgbClr val="FFCC00"/>
    <a:srgbClr val="FF3300"/>
    <a:srgbClr val="990033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09" autoAdjust="0"/>
    <p:restoredTop sz="96774" autoAdjust="0"/>
  </p:normalViewPr>
  <p:slideViewPr>
    <p:cSldViewPr snapToGrid="0">
      <p:cViewPr varScale="1">
        <p:scale>
          <a:sx n="85" d="100"/>
          <a:sy n="85" d="100"/>
        </p:scale>
        <p:origin x="148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AD5E2CC4-BD1B-43EB-A4E7-8A30EDA735B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A79F1603-7A28-4118-9F06-5D88E6245C4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DDC95BE-43AD-461C-9CA5-75C45EA2DA9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F2162891-358F-4B5A-B5DD-84FBAD3DFB0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  <p:sp>
        <p:nvSpPr>
          <p:cNvPr id="78854" name="Rectangle 6">
            <a:extLst>
              <a:ext uri="{FF2B5EF4-FFF2-40B4-BE49-F238E27FC236}">
                <a16:creationId xmlns:a16="http://schemas.microsoft.com/office/drawing/2014/main" id="{B63614AB-59F7-4BC3-A51B-2B19A9E6871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8855" name="Rectangle 7">
            <a:extLst>
              <a:ext uri="{FF2B5EF4-FFF2-40B4-BE49-F238E27FC236}">
                <a16:creationId xmlns:a16="http://schemas.microsoft.com/office/drawing/2014/main" id="{8028401B-7E47-4505-83D6-2D6E05A25A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4F82769-53F0-4714-9A9B-AD9A5E2127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BB88024E-0D7E-4157-9367-21D22E12F9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EFF7B46-6C0E-45DC-BABD-A448B43E1D63}" type="slidenum">
              <a:rPr lang="it-IT" altLang="it-IT"/>
              <a:pPr>
                <a:spcBef>
                  <a:spcPct val="0"/>
                </a:spcBef>
              </a:pPr>
              <a:t>2</a:t>
            </a:fld>
            <a:endParaRPr lang="it-IT" altLang="it-IT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FB630984-46E9-48CF-B325-D6BBEF03D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5943DA5F-390A-436C-81E7-628140D6DF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/>
              <a:t>Importanza storica del ritrovamento, poco dopo l’origine delle specie.</a:t>
            </a:r>
          </a:p>
          <a:p>
            <a:pPr eaLnBrk="1" hangingPunct="1"/>
            <a:r>
              <a:rPr lang="it-IT" altLang="it-IT"/>
              <a:t>Se non fosse per le penne sarebbe un teropode tipico. Ma attenzione vedremo che ci sono delle differenze.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DC747D89-5C4C-42F3-B72A-CB11817BBF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716A1C1-EECD-4351-B780-7C1802E2295C}" type="slidenum">
              <a:rPr lang="it-IT" altLang="it-IT"/>
              <a:pPr>
                <a:spcBef>
                  <a:spcPct val="0"/>
                </a:spcBef>
              </a:pPr>
              <a:t>3</a:t>
            </a:fld>
            <a:endParaRPr lang="it-IT" altLang="it-IT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7106AB82-2DA8-437E-B4D2-7A5E1F3E22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10D181B-6D10-4640-B01D-D155FE584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F2FFC4A4-067F-4742-A4DE-A1A7593177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4F10E7D-F920-4D79-A5F3-4E05E143ECAD}" type="slidenum">
              <a:rPr lang="it-IT" altLang="it-IT"/>
              <a:pPr>
                <a:spcBef>
                  <a:spcPct val="0"/>
                </a:spcBef>
              </a:pPr>
              <a:t>4</a:t>
            </a:fld>
            <a:endParaRPr lang="it-IT" altLang="it-IT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5E6A367-AFF3-4992-9133-B027C9AC9A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9F1E88E9-14C6-4BF5-BAFF-40C37DC875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/>
              <a:t>Il primo carattere che fa riflettere è proprio la penna. Questa è l’impronta di una penna isolata, rinvenuta vicino ad un fossile completo. </a:t>
            </a:r>
          </a:p>
          <a:p>
            <a:pPr eaLnBrk="1" hangingPunct="1"/>
            <a:r>
              <a:rPr lang="it-IT" altLang="it-IT"/>
              <a:t>L’asimmetria della penna è un carattere importante, legato al volo. </a:t>
            </a:r>
          </a:p>
          <a:p>
            <a:pPr eaLnBrk="1" hangingPunct="1"/>
            <a:r>
              <a:rPr lang="it-IT" altLang="it-IT"/>
              <a:t>Ci fa capire che c’è stata una ricca evoluzione pre archaeoptarix. Con penne più primitive ecc.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26ADD92D-4D39-47A8-BD1B-C6E2815A83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8C69A15-2CFB-42D0-BBCA-EC83D9DFC4B7}" type="slidenum">
              <a:rPr lang="it-IT" altLang="it-IT"/>
              <a:pPr>
                <a:spcBef>
                  <a:spcPct val="0"/>
                </a:spcBef>
              </a:pPr>
              <a:t>8</a:t>
            </a:fld>
            <a:endParaRPr lang="it-IT" altLang="it-IT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ABA165CD-5A5F-453C-999D-EC1D3BEBB1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A1C1E48C-A1D2-4A6E-A719-B3B5E02148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/>
              <a:t>Archaeopteryx è superficialmente più simile a un teropode corridore che ad un uccello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663A6D6B-0504-4587-8EAC-89E5AF3F81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2278948-B47A-41A4-89A0-CBE850565CD1}" type="slidenum">
              <a:rPr lang="it-IT" altLang="it-IT"/>
              <a:pPr>
                <a:spcBef>
                  <a:spcPct val="0"/>
                </a:spcBef>
              </a:pPr>
              <a:t>9</a:t>
            </a:fld>
            <a:endParaRPr lang="it-IT" altLang="it-IT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23AA5EF-EAE9-4E88-BA3C-176F3CA2B1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7F35AF72-2E32-4608-A0D2-6A4C51912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/>
              <a:t>Quali sono le differenze tra archaoptarix e i dromeosauri corridori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F15F100E-092D-43A0-BDE9-D636A02250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E0CF4BA-A2B6-4D43-9519-7A0BBB008FB7}" type="slidenum">
              <a:rPr lang="it-IT" altLang="it-IT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C871AEC0-CF8B-40B1-BBF3-891D263E5B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A1762AC3-5D2E-4902-A56E-C887538780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053B402B-7290-49B1-B1A0-C3CF6B093B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77B252A-BC62-4B5B-93CF-B20D7514E5C1}" type="slidenum">
              <a:rPr lang="it-IT" altLang="it-IT"/>
              <a:pPr>
                <a:spcBef>
                  <a:spcPct val="0"/>
                </a:spcBef>
              </a:pPr>
              <a:t>11</a:t>
            </a:fld>
            <a:endParaRPr lang="it-IT" altLang="it-IT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2585BAB-42C9-4125-8C98-F79D2AB579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33DFBF6-C196-4056-9258-16C834AC70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/>
              <a:t>Arto a 3 dita con numero di falangi identico a quello degli altri teropodi primitivi. Gli uccelli invece hanno un numero di falangi ridotto.</a:t>
            </a:r>
          </a:p>
          <a:p>
            <a:pPr eaLnBrk="1" hangingPunct="1"/>
            <a:r>
              <a:rPr lang="it-IT" altLang="it-IT"/>
              <a:t>Fusione dei carpali 1 e 2 presente in tutti i teropodi. In archaopterix prende il sopravvento sugli altri carpali. Negli uccelli è fuso con i metacarpali in un carpo-metacarpo.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246D46-E7F1-4039-8B94-BDA1255E96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DD1432-8B26-4CF5-B6C2-CE65CF9322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221BAD-509A-4C0F-8B7B-FB71F1BE3F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C3B4E-A60E-4F9D-A649-3714948C18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96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5AE020-DF15-4535-898A-9EFE24A3E7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C1D323-1A6F-48F5-8C40-C0DAD7D044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DB093A-2769-4E43-920F-C65CA62497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BBB79-EC17-4A16-98A5-667FF1D57D8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332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261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F14D5D-AEF1-49F3-B707-9A509A0EE7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ED4E39-DDDE-4222-8242-65069D8618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0D920A-BD8F-49CC-AE48-4D1ABB54E6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9A823-68A6-451A-A464-5D8089122CF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865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3C1FEE-A5AF-46F5-B752-C6823BED6C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536ECB-45DC-4EB9-85F6-EEECD92766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16C0D0-E76D-4C8B-A38E-B78A3AF866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F6E8F-2304-4C46-A6D2-BF3A5B001B7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491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784" y="44065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784" y="2906316"/>
            <a:ext cx="7772400" cy="15001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10CB10-B5E2-4D34-9F9E-62E2D709C2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9134BF-4757-4500-948C-97DE3253E4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4B4660-FFDC-4A56-9870-E82BF532CB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0EB37-0C56-4179-8206-23366BDF8B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768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B1CD7B-FE9E-4AAE-856F-F698599FF5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AC8DB2-87AC-401B-8699-C3F1083642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B93E9B-927D-4965-9794-031DC6871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7752D-8407-42AE-BD4A-17317FEBD2F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884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4716"/>
            <a:ext cx="4040717" cy="6405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5272"/>
            <a:ext cx="4040717" cy="39504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6085" y="1534716"/>
            <a:ext cx="4040716" cy="6405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6085" y="2175272"/>
            <a:ext cx="4040716" cy="39504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014FB27-687E-41F9-8575-8755251463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682D0BC-6185-4BF6-B09F-7BD141B626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68A6751-0AF2-468C-88E9-0CFCC67AFD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A3FCE-150A-4EA4-82F5-9FF11696F93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8923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7706D6-1C98-4042-8C13-560AFF37F1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C30D4E3-2CF3-4965-B11F-20E87D1786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799D201-09D7-4A91-BA14-2B9C9A8D7D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186AC-CE62-4C99-BCFF-3090E0E2C7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713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0242E9-B7F1-4F99-B169-44B25ADA17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979F84E-404C-4C3A-BF67-486E67DCD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F18AA83-3B2D-49A4-AFD0-AE2425CC1E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FC5C5-8D7C-40B2-B508-62FFAE2BEE4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069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2654"/>
            <a:ext cx="30077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2653"/>
            <a:ext cx="5111749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4703"/>
            <a:ext cx="30077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A7BC18-57F5-4CD6-8035-618ED01635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AB8F68-F009-4962-BB73-BABC2FE326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C6DA20-E2B4-4DE2-930A-7980FEC7A6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507DB-F091-4A8C-B2D0-BE5AADBA1F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886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17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17" y="613172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17" y="5367337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9B55AC-A254-46AF-B7CC-5E82055DBF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6B1E3-58C9-4975-B91D-EADFCF635B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88BC16-717C-403A-A97F-420CCE1A5D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9A6CE-454A-40C4-872A-523D113BDB5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902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7AF00BC-4C11-4B1D-844B-A67CD024ED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B81FD05-7FBE-4B50-A97D-18C7D69367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AEE33BE-65F4-4004-A273-6640B1E118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D0DB8C2-E995-4046-9620-6AC34C8536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8979DE3-BF55-4C6B-9A49-CCBADFDC777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A473BA-2CBC-432F-934B-B472185F2D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0.bin"/><Relationship Id="rId2" Type="http://schemas.openxmlformats.org/officeDocument/2006/relationships/tags" Target="../tags/tag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wmf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3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E056DE2F-E378-484D-A4DF-D37BB262C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6475" y="2705100"/>
            <a:ext cx="5143500" cy="254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endParaRPr lang="it-IT" altLang="it-IT" sz="1050"/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BB74527D-CB75-48B7-BF02-1467652E8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519113"/>
            <a:ext cx="12763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27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Uccelli</a:t>
            </a:r>
          </a:p>
        </p:txBody>
      </p:sp>
      <p:pic>
        <p:nvPicPr>
          <p:cNvPr id="3076" name="Picture 8" descr="LW303">
            <a:extLst>
              <a:ext uri="{FF2B5EF4-FFF2-40B4-BE49-F238E27FC236}">
                <a16:creationId xmlns:a16="http://schemas.microsoft.com/office/drawing/2014/main" id="{5F6E6828-EC27-4200-8370-98A71FC60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633538"/>
            <a:ext cx="7351712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1"/>
    </mc:Choice>
    <mc:Fallback xmlns="">
      <p:transition spd="slow" advTm="2058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Archaeopteryx lithographica, Berlin specimen">
            <a:extLst>
              <a:ext uri="{FF2B5EF4-FFF2-40B4-BE49-F238E27FC236}">
                <a16:creationId xmlns:a16="http://schemas.microsoft.com/office/drawing/2014/main" id="{9B9895BA-A078-4B3C-BA4B-CF6FE89B7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2178050"/>
            <a:ext cx="16271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7" descr="cebrjan4">
            <a:extLst>
              <a:ext uri="{FF2B5EF4-FFF2-40B4-BE49-F238E27FC236}">
                <a16:creationId xmlns:a16="http://schemas.microsoft.com/office/drawing/2014/main" id="{AE99D62A-C064-426C-AD23-47D4426B0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913313"/>
            <a:ext cx="2141537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0" descr="comp1">
            <a:extLst>
              <a:ext uri="{FF2B5EF4-FFF2-40B4-BE49-F238E27FC236}">
                <a16:creationId xmlns:a16="http://schemas.microsoft.com/office/drawing/2014/main" id="{9B79B67D-0FDF-4170-A56D-C59867B56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-39688"/>
            <a:ext cx="2357437" cy="163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Line 11">
            <a:extLst>
              <a:ext uri="{FF2B5EF4-FFF2-40B4-BE49-F238E27FC236}">
                <a16:creationId xmlns:a16="http://schemas.microsoft.com/office/drawing/2014/main" id="{2B0DC31E-8558-4BF6-8237-AE5B36A25F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7238" y="1535113"/>
            <a:ext cx="0" cy="5969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it-IT" sz="1050"/>
          </a:p>
        </p:txBody>
      </p:sp>
      <p:sp>
        <p:nvSpPr>
          <p:cNvPr id="46086" name="Line 12">
            <a:extLst>
              <a:ext uri="{FF2B5EF4-FFF2-40B4-BE49-F238E27FC236}">
                <a16:creationId xmlns:a16="http://schemas.microsoft.com/office/drawing/2014/main" id="{58ED6045-B441-4164-AD9E-8D25BEDB1D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7238" y="4160838"/>
            <a:ext cx="0" cy="5953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it-IT" sz="1050"/>
          </a:p>
        </p:txBody>
      </p:sp>
      <p:sp>
        <p:nvSpPr>
          <p:cNvPr id="65549" name="Text Box 13">
            <a:extLst>
              <a:ext uri="{FF2B5EF4-FFF2-40B4-BE49-F238E27FC236}">
                <a16:creationId xmlns:a16="http://schemas.microsoft.com/office/drawing/2014/main" id="{A43C8875-EB15-48C9-9C51-2E20857C9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175" y="1601788"/>
            <a:ext cx="33655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10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5550" name="Text Box 14">
            <a:extLst>
              <a:ext uri="{FF2B5EF4-FFF2-40B4-BE49-F238E27FC236}">
                <a16:creationId xmlns:a16="http://schemas.microsoft.com/office/drawing/2014/main" id="{37BB76D4-A201-41CE-B8F2-EB3EBAECB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825" y="4337050"/>
            <a:ext cx="3381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100">
                <a:latin typeface="Comic Sans MS" panose="030F0702030302020204" pitchFamily="66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9" grpId="0"/>
      <p:bldP spid="655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0">
            <a:extLst>
              <a:ext uri="{FF2B5EF4-FFF2-40B4-BE49-F238E27FC236}">
                <a16:creationId xmlns:a16="http://schemas.microsoft.com/office/drawing/2014/main" id="{799F4D2F-14B3-49E9-B064-782AFDE6ECC9}"/>
              </a:ext>
            </a:extLst>
          </p:cNvPr>
          <p:cNvGrpSpPr>
            <a:grpSpLocks/>
          </p:cNvGrpSpPr>
          <p:nvPr/>
        </p:nvGrpSpPr>
        <p:grpSpPr bwMode="auto">
          <a:xfrm>
            <a:off x="2200275" y="2379663"/>
            <a:ext cx="4937125" cy="1671637"/>
            <a:chOff x="144" y="4216"/>
            <a:chExt cx="4147" cy="1405"/>
          </a:xfrm>
        </p:grpSpPr>
        <p:graphicFrame>
          <p:nvGraphicFramePr>
            <p:cNvPr id="21516" name="Object 8">
              <a:extLst>
                <a:ext uri="{FF2B5EF4-FFF2-40B4-BE49-F238E27FC236}">
                  <a16:creationId xmlns:a16="http://schemas.microsoft.com/office/drawing/2014/main" id="{4B3743A9-5430-493E-AD1F-901D28E6CE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" y="4368"/>
            <a:ext cx="3264" cy="1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46" name="Image" r:id="rId5" imgW="32838095" imgH="12609524" progId="Photoshop.Image.8">
                    <p:embed/>
                  </p:oleObj>
                </mc:Choice>
                <mc:Fallback>
                  <p:oleObj name="Image" r:id="rId5" imgW="32838095" imgH="12609524" progId="Photoshop.Image.8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4368"/>
                          <a:ext cx="3264" cy="12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80" name="Text Box 9">
              <a:extLst>
                <a:ext uri="{FF2B5EF4-FFF2-40B4-BE49-F238E27FC236}">
                  <a16:creationId xmlns:a16="http://schemas.microsoft.com/office/drawing/2014/main" id="{0A47795C-5692-4482-820D-0875D4FB2D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4216"/>
              <a:ext cx="414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defRPr/>
              </a:pPr>
              <a:r>
                <a:rPr lang="it-IT" altLang="it-IT" sz="825" i="1"/>
                <a:t>Ceratosaurus     Allosaurus     Ornithomimosaurus  Dromaeosaurus  Archaeopteryx   uccelli</a:t>
              </a:r>
            </a:p>
          </p:txBody>
        </p:sp>
      </p:grpSp>
      <p:grpSp>
        <p:nvGrpSpPr>
          <p:cNvPr id="21507" name="Group 32">
            <a:extLst>
              <a:ext uri="{FF2B5EF4-FFF2-40B4-BE49-F238E27FC236}">
                <a16:creationId xmlns:a16="http://schemas.microsoft.com/office/drawing/2014/main" id="{9DA186A8-C350-423B-9274-340DD43873C4}"/>
              </a:ext>
            </a:extLst>
          </p:cNvPr>
          <p:cNvGrpSpPr>
            <a:grpSpLocks/>
          </p:cNvGrpSpPr>
          <p:nvPr/>
        </p:nvGrpSpPr>
        <p:grpSpPr bwMode="auto">
          <a:xfrm>
            <a:off x="2144713" y="304800"/>
            <a:ext cx="5145087" cy="1887538"/>
            <a:chOff x="99" y="256"/>
            <a:chExt cx="4322" cy="1585"/>
          </a:xfrm>
        </p:grpSpPr>
        <p:graphicFrame>
          <p:nvGraphicFramePr>
            <p:cNvPr id="21512" name="Object 6">
              <a:extLst>
                <a:ext uri="{FF2B5EF4-FFF2-40B4-BE49-F238E27FC236}">
                  <a16:creationId xmlns:a16="http://schemas.microsoft.com/office/drawing/2014/main" id="{9696BB4A-38C9-4DC9-A7FB-8B6717738CE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9" y="648"/>
            <a:ext cx="4081" cy="11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47" name="Image" r:id="rId7" imgW="33371429" imgH="9752381" progId="Photoshop.Image.8">
                    <p:embed/>
                  </p:oleObj>
                </mc:Choice>
                <mc:Fallback>
                  <p:oleObj name="Image" r:id="rId7" imgW="33371429" imgH="9752381" progId="Photoshop.Image.8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" y="648"/>
                          <a:ext cx="4081" cy="11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7" name="Text Box 28">
              <a:extLst>
                <a:ext uri="{FF2B5EF4-FFF2-40B4-BE49-F238E27FC236}">
                  <a16:creationId xmlns:a16="http://schemas.microsoft.com/office/drawing/2014/main" id="{69E83E68-2CE1-438F-8967-37B427228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" y="256"/>
              <a:ext cx="1171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it-IT" sz="1050"/>
                <a:t>Distali carpali 1+2</a:t>
              </a:r>
            </a:p>
            <a:p>
              <a:pPr eaLnBrk="1" hangingPunct="1">
                <a:defRPr/>
              </a:pPr>
              <a:endParaRPr lang="it-IT" altLang="it-IT" sz="1050"/>
            </a:p>
          </p:txBody>
        </p:sp>
        <p:sp>
          <p:nvSpPr>
            <p:cNvPr id="7178" name="Text Box 29">
              <a:extLst>
                <a:ext uri="{FF2B5EF4-FFF2-40B4-BE49-F238E27FC236}">
                  <a16:creationId xmlns:a16="http://schemas.microsoft.com/office/drawing/2014/main" id="{4FFB74AD-ACB5-4F62-BB71-9FE356FF04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5" y="256"/>
              <a:ext cx="976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it-IT" sz="1050"/>
                <a:t>Distali Carpali </a:t>
              </a:r>
            </a:p>
            <a:p>
              <a:pPr eaLnBrk="1" hangingPunct="1">
                <a:defRPr/>
              </a:pPr>
              <a:r>
                <a:rPr lang="en-US" altLang="it-IT" sz="1050"/>
                <a:t>1+2</a:t>
              </a:r>
            </a:p>
            <a:p>
              <a:pPr eaLnBrk="1" hangingPunct="1">
                <a:defRPr/>
              </a:pPr>
              <a:endParaRPr lang="it-IT" altLang="it-IT" sz="1050"/>
            </a:p>
          </p:txBody>
        </p:sp>
        <p:sp>
          <p:nvSpPr>
            <p:cNvPr id="7179" name="Text Box 31">
              <a:extLst>
                <a:ext uri="{FF2B5EF4-FFF2-40B4-BE49-F238E27FC236}">
                  <a16:creationId xmlns:a16="http://schemas.microsoft.com/office/drawing/2014/main" id="{2B34A04C-DDFB-4DFE-90E5-A19D09BA6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1" y="256"/>
              <a:ext cx="106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it-IT" sz="1050"/>
                <a:t>Distali carpali </a:t>
              </a:r>
            </a:p>
            <a:p>
              <a:pPr eaLnBrk="1" hangingPunct="1">
                <a:defRPr/>
              </a:pPr>
              <a:r>
                <a:rPr lang="en-US" altLang="it-IT" sz="1050"/>
                <a:t>fusi (semilunare)</a:t>
              </a:r>
            </a:p>
            <a:p>
              <a:pPr eaLnBrk="1" hangingPunct="1">
                <a:defRPr/>
              </a:pPr>
              <a:endParaRPr lang="it-IT" altLang="it-IT" sz="1050"/>
            </a:p>
          </p:txBody>
        </p:sp>
      </p:grpSp>
      <p:sp>
        <p:nvSpPr>
          <p:cNvPr id="21508" name="Text Box 37">
            <a:extLst>
              <a:ext uri="{FF2B5EF4-FFF2-40B4-BE49-F238E27FC236}">
                <a16:creationId xmlns:a16="http://schemas.microsoft.com/office/drawing/2014/main" id="{8FC2D32C-18A3-46BE-B0EA-EE06BB75C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50" y="4316413"/>
            <a:ext cx="1957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L’arto anteriore</a:t>
            </a:r>
          </a:p>
        </p:txBody>
      </p:sp>
      <p:sp>
        <p:nvSpPr>
          <p:cNvPr id="3110" name="Line 38">
            <a:extLst>
              <a:ext uri="{FF2B5EF4-FFF2-40B4-BE49-F238E27FC236}">
                <a16:creationId xmlns:a16="http://schemas.microsoft.com/office/drawing/2014/main" id="{14D738D4-3C14-4666-9391-99DB1774C06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8325" y="0"/>
            <a:ext cx="0" cy="6985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it-IT" sz="1050"/>
          </a:p>
        </p:txBody>
      </p:sp>
      <p:sp>
        <p:nvSpPr>
          <p:cNvPr id="21510" name="CasellaDiTesto 11">
            <a:extLst>
              <a:ext uri="{FF2B5EF4-FFF2-40B4-BE49-F238E27FC236}">
                <a16:creationId xmlns:a16="http://schemas.microsoft.com/office/drawing/2014/main" id="{FC9E71A8-0963-4031-AE6A-19170D8F7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988" y="5162550"/>
            <a:ext cx="5788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I carpali distali formano il semilunare nei Maniraptora e si fondono al carpo-metacarpo negli uccelli.</a:t>
            </a:r>
          </a:p>
        </p:txBody>
      </p:sp>
      <p:sp>
        <p:nvSpPr>
          <p:cNvPr id="21511" name="CasellaDiTesto 1">
            <a:extLst>
              <a:ext uri="{FF2B5EF4-FFF2-40B4-BE49-F238E27FC236}">
                <a16:creationId xmlns:a16="http://schemas.microsoft.com/office/drawing/2014/main" id="{9D316518-2CD7-4513-8C30-848205B9C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9863" y="3035300"/>
            <a:ext cx="1216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dirty="0" err="1"/>
              <a:t>maniraptora</a:t>
            </a:r>
            <a:endParaRPr lang="it-IT" altLang="it-IT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041"/>
    </mc:Choice>
    <mc:Fallback xmlns="">
      <p:transition spd="slow" advTm="245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>
            <a:extLst>
              <a:ext uri="{FF2B5EF4-FFF2-40B4-BE49-F238E27FC236}">
                <a16:creationId xmlns:a16="http://schemas.microsoft.com/office/drawing/2014/main" id="{7F5CA4FF-C587-41C8-96CC-E1507E87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1708150"/>
            <a:ext cx="49561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Line 6">
            <a:extLst>
              <a:ext uri="{FF2B5EF4-FFF2-40B4-BE49-F238E27FC236}">
                <a16:creationId xmlns:a16="http://schemas.microsoft.com/office/drawing/2014/main" id="{F08EA688-DDAA-43A3-BE27-276929F70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6238" y="893763"/>
            <a:ext cx="0" cy="6985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it-IT" sz="1050"/>
          </a:p>
        </p:txBody>
      </p:sp>
      <p:sp>
        <p:nvSpPr>
          <p:cNvPr id="23556" name="Text Box 7">
            <a:extLst>
              <a:ext uri="{FF2B5EF4-FFF2-40B4-BE49-F238E27FC236}">
                <a16:creationId xmlns:a16="http://schemas.microsoft.com/office/drawing/2014/main" id="{5094DDF8-32CC-4EB8-B18A-6B6C63400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975" y="280988"/>
            <a:ext cx="276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Modificazione del polso</a:t>
            </a:r>
          </a:p>
        </p:txBody>
      </p:sp>
      <p:sp>
        <p:nvSpPr>
          <p:cNvPr id="48133" name="Freeform 8">
            <a:extLst>
              <a:ext uri="{FF2B5EF4-FFF2-40B4-BE49-F238E27FC236}">
                <a16:creationId xmlns:a16="http://schemas.microsoft.com/office/drawing/2014/main" id="{1992FB40-CB35-4DE3-9154-813F6E6D75C7}"/>
              </a:ext>
            </a:extLst>
          </p:cNvPr>
          <p:cNvSpPr>
            <a:spLocks/>
          </p:cNvSpPr>
          <p:nvPr/>
        </p:nvSpPr>
        <p:spPr bwMode="auto">
          <a:xfrm>
            <a:off x="3494088" y="2293938"/>
            <a:ext cx="231775" cy="63500"/>
          </a:xfrm>
          <a:custGeom>
            <a:avLst/>
            <a:gdLst>
              <a:gd name="T0" fmla="*/ 0 w 195"/>
              <a:gd name="T1" fmla="*/ 2147483647 h 54"/>
              <a:gd name="T2" fmla="*/ 2147483647 w 195"/>
              <a:gd name="T3" fmla="*/ 0 h 54"/>
              <a:gd name="T4" fmla="*/ 2147483647 w 195"/>
              <a:gd name="T5" fmla="*/ 2147483647 h 54"/>
              <a:gd name="T6" fmla="*/ 2147483647 w 195"/>
              <a:gd name="T7" fmla="*/ 2147483647 h 54"/>
              <a:gd name="T8" fmla="*/ 2147483647 w 195"/>
              <a:gd name="T9" fmla="*/ 2147483647 h 54"/>
              <a:gd name="T10" fmla="*/ 2147483647 w 195"/>
              <a:gd name="T11" fmla="*/ 2147483647 h 54"/>
              <a:gd name="T12" fmla="*/ 2147483647 w 195"/>
              <a:gd name="T13" fmla="*/ 2147483647 h 54"/>
              <a:gd name="T14" fmla="*/ 2147483647 w 195"/>
              <a:gd name="T15" fmla="*/ 2147483647 h 54"/>
              <a:gd name="T16" fmla="*/ 2147483647 w 195"/>
              <a:gd name="T17" fmla="*/ 2147483647 h 54"/>
              <a:gd name="T18" fmla="*/ 0 w 195"/>
              <a:gd name="T19" fmla="*/ 2147483647 h 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5"/>
              <a:gd name="T31" fmla="*/ 0 h 54"/>
              <a:gd name="T32" fmla="*/ 195 w 195"/>
              <a:gd name="T33" fmla="*/ 54 h 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5" h="54">
                <a:moveTo>
                  <a:pt x="0" y="12"/>
                </a:moveTo>
                <a:lnTo>
                  <a:pt x="66" y="0"/>
                </a:lnTo>
                <a:lnTo>
                  <a:pt x="165" y="6"/>
                </a:lnTo>
                <a:lnTo>
                  <a:pt x="195" y="18"/>
                </a:lnTo>
                <a:lnTo>
                  <a:pt x="189" y="54"/>
                </a:lnTo>
                <a:lnTo>
                  <a:pt x="150" y="45"/>
                </a:lnTo>
                <a:lnTo>
                  <a:pt x="93" y="48"/>
                </a:lnTo>
                <a:lnTo>
                  <a:pt x="24" y="45"/>
                </a:lnTo>
                <a:lnTo>
                  <a:pt x="3" y="39"/>
                </a:lnTo>
                <a:lnTo>
                  <a:pt x="0" y="12"/>
                </a:ln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endParaRPr lang="it-IT" altLang="it-IT" sz="1050"/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18A61724-F3EE-4D16-ACFC-1A6C5EAFB444}"/>
              </a:ext>
            </a:extLst>
          </p:cNvPr>
          <p:cNvSpPr>
            <a:spLocks/>
          </p:cNvSpPr>
          <p:nvPr/>
        </p:nvSpPr>
        <p:spPr bwMode="auto">
          <a:xfrm>
            <a:off x="4465638" y="2257425"/>
            <a:ext cx="246062" cy="93663"/>
          </a:xfrm>
          <a:custGeom>
            <a:avLst/>
            <a:gdLst>
              <a:gd name="T0" fmla="*/ 0 w 189"/>
              <a:gd name="T1" fmla="*/ 2147483647 h 78"/>
              <a:gd name="T2" fmla="*/ 2147483647 w 189"/>
              <a:gd name="T3" fmla="*/ 2147483647 h 78"/>
              <a:gd name="T4" fmla="*/ 2147483647 w 189"/>
              <a:gd name="T5" fmla="*/ 0 h 78"/>
              <a:gd name="T6" fmla="*/ 2147483647 w 189"/>
              <a:gd name="T7" fmla="*/ 2147483647 h 78"/>
              <a:gd name="T8" fmla="*/ 2147483647 w 189"/>
              <a:gd name="T9" fmla="*/ 2147483647 h 78"/>
              <a:gd name="T10" fmla="*/ 2147483647 w 189"/>
              <a:gd name="T11" fmla="*/ 2147483647 h 78"/>
              <a:gd name="T12" fmla="*/ 2147483647 w 189"/>
              <a:gd name="T13" fmla="*/ 2147483647 h 78"/>
              <a:gd name="T14" fmla="*/ 2147483647 w 189"/>
              <a:gd name="T15" fmla="*/ 2147483647 h 78"/>
              <a:gd name="T16" fmla="*/ 2147483647 w 189"/>
              <a:gd name="T17" fmla="*/ 2147483647 h 78"/>
              <a:gd name="T18" fmla="*/ 0 w 189"/>
              <a:gd name="T19" fmla="*/ 2147483647 h 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9"/>
              <a:gd name="T31" fmla="*/ 0 h 78"/>
              <a:gd name="T32" fmla="*/ 189 w 189"/>
              <a:gd name="T33" fmla="*/ 78 h 7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9" h="78">
                <a:moveTo>
                  <a:pt x="0" y="54"/>
                </a:moveTo>
                <a:lnTo>
                  <a:pt x="3" y="21"/>
                </a:lnTo>
                <a:lnTo>
                  <a:pt x="81" y="0"/>
                </a:lnTo>
                <a:lnTo>
                  <a:pt x="153" y="21"/>
                </a:lnTo>
                <a:lnTo>
                  <a:pt x="189" y="63"/>
                </a:lnTo>
                <a:lnTo>
                  <a:pt x="117" y="57"/>
                </a:lnTo>
                <a:lnTo>
                  <a:pt x="84" y="78"/>
                </a:lnTo>
                <a:lnTo>
                  <a:pt x="48" y="66"/>
                </a:lnTo>
                <a:lnTo>
                  <a:pt x="21" y="66"/>
                </a:lnTo>
                <a:lnTo>
                  <a:pt x="0" y="54"/>
                </a:ln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endParaRPr lang="it-IT" altLang="it-IT" sz="1050"/>
          </a:p>
        </p:txBody>
      </p:sp>
      <p:sp>
        <p:nvSpPr>
          <p:cNvPr id="48135" name="Freeform 11">
            <a:extLst>
              <a:ext uri="{FF2B5EF4-FFF2-40B4-BE49-F238E27FC236}">
                <a16:creationId xmlns:a16="http://schemas.microsoft.com/office/drawing/2014/main" id="{EC39B325-701F-4DBE-8030-8565EE922C10}"/>
              </a:ext>
            </a:extLst>
          </p:cNvPr>
          <p:cNvSpPr>
            <a:spLocks/>
          </p:cNvSpPr>
          <p:nvPr/>
        </p:nvSpPr>
        <p:spPr bwMode="auto">
          <a:xfrm>
            <a:off x="5357813" y="2225675"/>
            <a:ext cx="225425" cy="134938"/>
          </a:xfrm>
          <a:custGeom>
            <a:avLst/>
            <a:gdLst>
              <a:gd name="T0" fmla="*/ 2147483647 w 189"/>
              <a:gd name="T1" fmla="*/ 2147483647 h 102"/>
              <a:gd name="T2" fmla="*/ 2147483647 w 189"/>
              <a:gd name="T3" fmla="*/ 2147483647 h 102"/>
              <a:gd name="T4" fmla="*/ 2147483647 w 189"/>
              <a:gd name="T5" fmla="*/ 2147483647 h 102"/>
              <a:gd name="T6" fmla="*/ 2147483647 w 189"/>
              <a:gd name="T7" fmla="*/ 2147483647 h 102"/>
              <a:gd name="T8" fmla="*/ 2147483647 w 189"/>
              <a:gd name="T9" fmla="*/ 0 h 102"/>
              <a:gd name="T10" fmla="*/ 2147483647 w 189"/>
              <a:gd name="T11" fmla="*/ 2147483647 h 102"/>
              <a:gd name="T12" fmla="*/ 2147483647 w 189"/>
              <a:gd name="T13" fmla="*/ 2147483647 h 102"/>
              <a:gd name="T14" fmla="*/ 2147483647 w 189"/>
              <a:gd name="T15" fmla="*/ 2147483647 h 102"/>
              <a:gd name="T16" fmla="*/ 2147483647 w 189"/>
              <a:gd name="T17" fmla="*/ 2147483647 h 102"/>
              <a:gd name="T18" fmla="*/ 2147483647 w 189"/>
              <a:gd name="T19" fmla="*/ 2147483647 h 102"/>
              <a:gd name="T20" fmla="*/ 2147483647 w 189"/>
              <a:gd name="T21" fmla="*/ 2147483647 h 102"/>
              <a:gd name="T22" fmla="*/ 2147483647 w 189"/>
              <a:gd name="T23" fmla="*/ 2147483647 h 10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89"/>
              <a:gd name="T37" fmla="*/ 0 h 102"/>
              <a:gd name="T38" fmla="*/ 189 w 189"/>
              <a:gd name="T39" fmla="*/ 102 h 10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89" h="102">
                <a:moveTo>
                  <a:pt x="9" y="84"/>
                </a:moveTo>
                <a:cubicBezTo>
                  <a:pt x="14" y="65"/>
                  <a:pt x="13" y="44"/>
                  <a:pt x="30" y="33"/>
                </a:cubicBezTo>
                <a:cubicBezTo>
                  <a:pt x="40" y="17"/>
                  <a:pt x="63" y="15"/>
                  <a:pt x="81" y="9"/>
                </a:cubicBezTo>
                <a:cubicBezTo>
                  <a:pt x="87" y="7"/>
                  <a:pt x="93" y="5"/>
                  <a:pt x="99" y="3"/>
                </a:cubicBezTo>
                <a:cubicBezTo>
                  <a:pt x="102" y="2"/>
                  <a:pt x="108" y="0"/>
                  <a:pt x="108" y="0"/>
                </a:cubicBezTo>
                <a:cubicBezTo>
                  <a:pt x="139" y="3"/>
                  <a:pt x="133" y="2"/>
                  <a:pt x="153" y="18"/>
                </a:cubicBezTo>
                <a:cubicBezTo>
                  <a:pt x="159" y="22"/>
                  <a:pt x="171" y="30"/>
                  <a:pt x="171" y="30"/>
                </a:cubicBezTo>
                <a:cubicBezTo>
                  <a:pt x="189" y="84"/>
                  <a:pt x="174" y="75"/>
                  <a:pt x="132" y="78"/>
                </a:cubicBezTo>
                <a:cubicBezTo>
                  <a:pt x="115" y="89"/>
                  <a:pt x="112" y="87"/>
                  <a:pt x="90" y="84"/>
                </a:cubicBezTo>
                <a:cubicBezTo>
                  <a:pt x="63" y="75"/>
                  <a:pt x="78" y="77"/>
                  <a:pt x="45" y="81"/>
                </a:cubicBezTo>
                <a:cubicBezTo>
                  <a:pt x="39" y="85"/>
                  <a:pt x="37" y="95"/>
                  <a:pt x="30" y="96"/>
                </a:cubicBezTo>
                <a:cubicBezTo>
                  <a:pt x="0" y="102"/>
                  <a:pt x="5" y="97"/>
                  <a:pt x="9" y="84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endParaRPr lang="it-IT" altLang="it-IT" sz="105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54"/>
    </mc:Choice>
    <mc:Fallback xmlns="">
      <p:transition spd="slow" advTm="35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>
            <a:extLst>
              <a:ext uri="{FF2B5EF4-FFF2-40B4-BE49-F238E27FC236}">
                <a16:creationId xmlns:a16="http://schemas.microsoft.com/office/drawing/2014/main" id="{573147B7-250A-4EE0-8949-82E8348230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3775" y="265113"/>
          <a:ext cx="4879975" cy="160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Image" r:id="rId4" imgW="3346427" imgH="2961910" progId="Photoshop.Image.8">
                  <p:embed/>
                </p:oleObj>
              </mc:Choice>
              <mc:Fallback>
                <p:oleObj name="Image" r:id="rId4" imgW="3346427" imgH="2961910" progId="Photoshop.Image.8">
                  <p:embed/>
                  <p:pic>
                    <p:nvPicPr>
                      <p:cNvPr id="24578" name="Object 2">
                        <a:extLst>
                          <a:ext uri="{FF2B5EF4-FFF2-40B4-BE49-F238E27FC236}">
                            <a16:creationId xmlns:a16="http://schemas.microsoft.com/office/drawing/2014/main" id="{573147B7-250A-4EE0-8949-82E8348230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2862"/>
                      <a:stretch>
                        <a:fillRect/>
                      </a:stretch>
                    </p:blipFill>
                    <p:spPr bwMode="auto">
                      <a:xfrm>
                        <a:off x="2263775" y="265113"/>
                        <a:ext cx="4879975" cy="160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59" name="Picture 3">
            <a:extLst>
              <a:ext uri="{FF2B5EF4-FFF2-40B4-BE49-F238E27FC236}">
                <a16:creationId xmlns:a16="http://schemas.microsoft.com/office/drawing/2014/main" id="{B0E08136-2B5B-42E0-A4C1-48E40256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8238" y="2232025"/>
            <a:ext cx="4735512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>
            <a:extLst>
              <a:ext uri="{FF2B5EF4-FFF2-40B4-BE49-F238E27FC236}">
                <a16:creationId xmlns:a16="http://schemas.microsoft.com/office/drawing/2014/main" id="{3EEFC1BC-54FA-4123-BE28-8296D4074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7613" y="1765300"/>
            <a:ext cx="37909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500">
                <a:latin typeface="Comic Sans MS" panose="030F0702030302020204" pitchFamily="66" charset="0"/>
              </a:rPr>
              <a:t>Archaeopteryx                    uccelli</a:t>
            </a:r>
          </a:p>
        </p:txBody>
      </p:sp>
      <p:sp>
        <p:nvSpPr>
          <p:cNvPr id="8197" name="Freeform 5">
            <a:extLst>
              <a:ext uri="{FF2B5EF4-FFF2-40B4-BE49-F238E27FC236}">
                <a16:creationId xmlns:a16="http://schemas.microsoft.com/office/drawing/2014/main" id="{655036B1-7204-4AD5-8067-A8038A713CB3}"/>
              </a:ext>
            </a:extLst>
          </p:cNvPr>
          <p:cNvSpPr>
            <a:spLocks/>
          </p:cNvSpPr>
          <p:nvPr/>
        </p:nvSpPr>
        <p:spPr bwMode="auto">
          <a:xfrm>
            <a:off x="3486150" y="828675"/>
            <a:ext cx="150813" cy="190500"/>
          </a:xfrm>
          <a:custGeom>
            <a:avLst/>
            <a:gdLst>
              <a:gd name="T0" fmla="*/ 0 w 126"/>
              <a:gd name="T1" fmla="*/ 2147483647 h 160"/>
              <a:gd name="T2" fmla="*/ 2147483647 w 126"/>
              <a:gd name="T3" fmla="*/ 2147483647 h 160"/>
              <a:gd name="T4" fmla="*/ 2147483647 w 126"/>
              <a:gd name="T5" fmla="*/ 2147483647 h 160"/>
              <a:gd name="T6" fmla="*/ 2147483647 w 126"/>
              <a:gd name="T7" fmla="*/ 2147483647 h 160"/>
              <a:gd name="T8" fmla="*/ 2147483647 w 126"/>
              <a:gd name="T9" fmla="*/ 2147483647 h 160"/>
              <a:gd name="T10" fmla="*/ 2147483647 w 126"/>
              <a:gd name="T11" fmla="*/ 2147483647 h 160"/>
              <a:gd name="T12" fmla="*/ 2147483647 w 126"/>
              <a:gd name="T13" fmla="*/ 2147483647 h 160"/>
              <a:gd name="T14" fmla="*/ 2147483647 w 126"/>
              <a:gd name="T15" fmla="*/ 2147483647 h 160"/>
              <a:gd name="T16" fmla="*/ 0 w 126"/>
              <a:gd name="T17" fmla="*/ 2147483647 h 1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6"/>
              <a:gd name="T28" fmla="*/ 0 h 160"/>
              <a:gd name="T29" fmla="*/ 126 w 126"/>
              <a:gd name="T30" fmla="*/ 160 h 16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6" h="160">
                <a:moveTo>
                  <a:pt x="0" y="114"/>
                </a:moveTo>
                <a:cubicBezTo>
                  <a:pt x="0" y="96"/>
                  <a:pt x="18" y="62"/>
                  <a:pt x="30" y="48"/>
                </a:cubicBezTo>
                <a:cubicBezTo>
                  <a:pt x="42" y="34"/>
                  <a:pt x="59" y="37"/>
                  <a:pt x="72" y="30"/>
                </a:cubicBezTo>
                <a:cubicBezTo>
                  <a:pt x="85" y="23"/>
                  <a:pt x="100" y="0"/>
                  <a:pt x="108" y="6"/>
                </a:cubicBezTo>
                <a:cubicBezTo>
                  <a:pt x="116" y="12"/>
                  <a:pt x="118" y="47"/>
                  <a:pt x="120" y="66"/>
                </a:cubicBezTo>
                <a:cubicBezTo>
                  <a:pt x="122" y="85"/>
                  <a:pt x="126" y="106"/>
                  <a:pt x="120" y="120"/>
                </a:cubicBezTo>
                <a:cubicBezTo>
                  <a:pt x="114" y="134"/>
                  <a:pt x="99" y="144"/>
                  <a:pt x="84" y="150"/>
                </a:cubicBezTo>
                <a:cubicBezTo>
                  <a:pt x="69" y="156"/>
                  <a:pt x="43" y="160"/>
                  <a:pt x="30" y="156"/>
                </a:cubicBezTo>
                <a:cubicBezTo>
                  <a:pt x="17" y="152"/>
                  <a:pt x="0" y="132"/>
                  <a:pt x="0" y="114"/>
                </a:cubicBezTo>
                <a:close/>
              </a:path>
            </a:pathLst>
          </a:custGeom>
          <a:solidFill>
            <a:srgbClr val="FF00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endParaRPr lang="it-IT" altLang="it-IT" sz="1050"/>
          </a:p>
        </p:txBody>
      </p:sp>
      <p:sp>
        <p:nvSpPr>
          <p:cNvPr id="8198" name="Freeform 7">
            <a:extLst>
              <a:ext uri="{FF2B5EF4-FFF2-40B4-BE49-F238E27FC236}">
                <a16:creationId xmlns:a16="http://schemas.microsoft.com/office/drawing/2014/main" id="{A0619E86-890A-4725-876A-7F2CC73124E8}"/>
              </a:ext>
            </a:extLst>
          </p:cNvPr>
          <p:cNvSpPr>
            <a:spLocks/>
          </p:cNvSpPr>
          <p:nvPr/>
        </p:nvSpPr>
        <p:spPr bwMode="auto">
          <a:xfrm rot="21129868">
            <a:off x="5697538" y="636588"/>
            <a:ext cx="296862" cy="261937"/>
          </a:xfrm>
          <a:custGeom>
            <a:avLst/>
            <a:gdLst>
              <a:gd name="T0" fmla="*/ 2147483647 w 250"/>
              <a:gd name="T1" fmla="*/ 2147483647 h 219"/>
              <a:gd name="T2" fmla="*/ 2147483647 w 250"/>
              <a:gd name="T3" fmla="*/ 2147483647 h 219"/>
              <a:gd name="T4" fmla="*/ 2147483647 w 250"/>
              <a:gd name="T5" fmla="*/ 2147483647 h 219"/>
              <a:gd name="T6" fmla="*/ 2147483647 w 250"/>
              <a:gd name="T7" fmla="*/ 2147483647 h 219"/>
              <a:gd name="T8" fmla="*/ 2147483647 w 250"/>
              <a:gd name="T9" fmla="*/ 2147483647 h 219"/>
              <a:gd name="T10" fmla="*/ 2147483647 w 250"/>
              <a:gd name="T11" fmla="*/ 2147483647 h 219"/>
              <a:gd name="T12" fmla="*/ 2147483647 w 250"/>
              <a:gd name="T13" fmla="*/ 2147483647 h 219"/>
              <a:gd name="T14" fmla="*/ 2147483647 w 250"/>
              <a:gd name="T15" fmla="*/ 2147483647 h 219"/>
              <a:gd name="T16" fmla="*/ 2147483647 w 250"/>
              <a:gd name="T17" fmla="*/ 2147483647 h 219"/>
              <a:gd name="T18" fmla="*/ 2147483647 w 250"/>
              <a:gd name="T19" fmla="*/ 2147483647 h 219"/>
              <a:gd name="T20" fmla="*/ 2147483647 w 250"/>
              <a:gd name="T21" fmla="*/ 2147483647 h 21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50"/>
              <a:gd name="T34" fmla="*/ 0 h 219"/>
              <a:gd name="T35" fmla="*/ 250 w 250"/>
              <a:gd name="T36" fmla="*/ 219 h 21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50" h="219">
                <a:moveTo>
                  <a:pt x="3" y="173"/>
                </a:moveTo>
                <a:cubicBezTo>
                  <a:pt x="3" y="160"/>
                  <a:pt x="45" y="156"/>
                  <a:pt x="45" y="137"/>
                </a:cubicBezTo>
                <a:cubicBezTo>
                  <a:pt x="45" y="118"/>
                  <a:pt x="0" y="81"/>
                  <a:pt x="3" y="59"/>
                </a:cubicBezTo>
                <a:cubicBezTo>
                  <a:pt x="6" y="37"/>
                  <a:pt x="45" y="0"/>
                  <a:pt x="63" y="5"/>
                </a:cubicBezTo>
                <a:cubicBezTo>
                  <a:pt x="81" y="10"/>
                  <a:pt x="89" y="77"/>
                  <a:pt x="111" y="89"/>
                </a:cubicBezTo>
                <a:cubicBezTo>
                  <a:pt x="133" y="101"/>
                  <a:pt x="172" y="69"/>
                  <a:pt x="195" y="77"/>
                </a:cubicBezTo>
                <a:cubicBezTo>
                  <a:pt x="218" y="85"/>
                  <a:pt x="250" y="116"/>
                  <a:pt x="249" y="137"/>
                </a:cubicBezTo>
                <a:cubicBezTo>
                  <a:pt x="248" y="158"/>
                  <a:pt x="213" y="190"/>
                  <a:pt x="189" y="203"/>
                </a:cubicBezTo>
                <a:cubicBezTo>
                  <a:pt x="165" y="216"/>
                  <a:pt x="129" y="213"/>
                  <a:pt x="105" y="215"/>
                </a:cubicBezTo>
                <a:cubicBezTo>
                  <a:pt x="81" y="217"/>
                  <a:pt x="60" y="219"/>
                  <a:pt x="45" y="215"/>
                </a:cubicBezTo>
                <a:cubicBezTo>
                  <a:pt x="30" y="211"/>
                  <a:pt x="3" y="186"/>
                  <a:pt x="3" y="173"/>
                </a:cubicBezTo>
                <a:close/>
              </a:path>
            </a:pathLst>
          </a:custGeom>
          <a:solidFill>
            <a:srgbClr val="FF3300">
              <a:alpha val="5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endParaRPr lang="it-IT" altLang="it-IT" sz="105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28"/>
    </mc:Choice>
    <mc:Fallback xmlns="">
      <p:transition spd="slow" advTm="115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DBE2A976-7334-4D16-A8BA-77AB0A2E1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3046413"/>
            <a:ext cx="281463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3">
            <a:extLst>
              <a:ext uri="{FF2B5EF4-FFF2-40B4-BE49-F238E27FC236}">
                <a16:creationId xmlns:a16="http://schemas.microsoft.com/office/drawing/2014/main" id="{98D533EA-2F68-4EFD-B319-E89030BEC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213" y="3027363"/>
            <a:ext cx="16462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500">
                <a:latin typeface="Arial" panose="020B0604020202020204" pitchFamily="34" charset="0"/>
              </a:rPr>
              <a:t>mano di struzzo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74ACFDCC-6B56-42CE-93F8-42FF053FB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449263"/>
            <a:ext cx="1633538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30043864-C62E-4C27-AE4A-6EF0676CB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275" y="-12700"/>
            <a:ext cx="3194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</a:rPr>
              <a:t>Mano di Teropode primitivo</a:t>
            </a:r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F8607D11-E889-4859-899C-CAD40CC18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93713"/>
            <a:ext cx="286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</a:rPr>
              <a:t>Riduzione del IV e V dito</a:t>
            </a:r>
          </a:p>
        </p:txBody>
      </p:sp>
      <p:graphicFrame>
        <p:nvGraphicFramePr>
          <p:cNvPr id="76807" name="Object 7">
            <a:extLst>
              <a:ext uri="{FF2B5EF4-FFF2-40B4-BE49-F238E27FC236}">
                <a16:creationId xmlns:a16="http://schemas.microsoft.com/office/drawing/2014/main" id="{6A41A3A4-72E5-4C4E-9DFB-B8302C4197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11750" y="3014663"/>
          <a:ext cx="1803400" cy="230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Immagine bitmap" r:id="rId6" imgW="4161905" imgH="5323810" progId="Paint.Picture">
                  <p:embed/>
                </p:oleObj>
              </mc:Choice>
              <mc:Fallback>
                <p:oleObj name="Immagine bitmap" r:id="rId6" imgW="4161905" imgH="5323810" progId="Paint.Picture">
                  <p:embed/>
                  <p:pic>
                    <p:nvPicPr>
                      <p:cNvPr id="76807" name="Object 7">
                        <a:extLst>
                          <a:ext uri="{FF2B5EF4-FFF2-40B4-BE49-F238E27FC236}">
                            <a16:creationId xmlns:a16="http://schemas.microsoft.com/office/drawing/2014/main" id="{6A41A3A4-72E5-4C4E-9DFB-B8302C4197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0" y="3014663"/>
                        <a:ext cx="1803400" cy="230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82"/>
    </mc:Choice>
    <mc:Fallback xmlns="">
      <p:transition spd="slow" advTm="142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Archaeopteryx lithographica, Berlin specimen">
            <a:extLst>
              <a:ext uri="{FF2B5EF4-FFF2-40B4-BE49-F238E27FC236}">
                <a16:creationId xmlns:a16="http://schemas.microsoft.com/office/drawing/2014/main" id="{953D207B-67BC-47DC-858B-DC15E1095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228600"/>
            <a:ext cx="5251450" cy="625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9">
            <a:extLst>
              <a:ext uri="{FF2B5EF4-FFF2-40B4-BE49-F238E27FC236}">
                <a16:creationId xmlns:a16="http://schemas.microsoft.com/office/drawing/2014/main" id="{FB524A63-CF09-4A10-9D71-5ECB6FA11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0" y="5451475"/>
            <a:ext cx="30384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fontAlgn="t" hangingPunct="1">
              <a:lnSpc>
                <a:spcPct val="120000"/>
              </a:lnSpc>
              <a:defRPr/>
            </a:pPr>
            <a:r>
              <a:rPr lang="it-IT" altLang="it-IT" sz="1350" b="0" i="1" dirty="0">
                <a:solidFill>
                  <a:srgbClr val="000000"/>
                </a:solidFill>
              </a:rPr>
              <a:t>Archaeopteryx </a:t>
            </a:r>
            <a:r>
              <a:rPr lang="it-IT" altLang="it-IT" sz="1350" b="0" i="1" dirty="0" err="1">
                <a:solidFill>
                  <a:srgbClr val="000000"/>
                </a:solidFill>
              </a:rPr>
              <a:t>lithographica</a:t>
            </a:r>
            <a:r>
              <a:rPr lang="it-IT" altLang="it-IT" sz="1350" b="0" dirty="0">
                <a:solidFill>
                  <a:srgbClr val="000000"/>
                </a:solidFill>
              </a:rPr>
              <a:t> </a:t>
            </a:r>
          </a:p>
          <a:p>
            <a:pPr eaLnBrk="1" fontAlgn="t" hangingPunct="1">
              <a:lnSpc>
                <a:spcPct val="120000"/>
              </a:lnSpc>
              <a:defRPr/>
            </a:pPr>
            <a:r>
              <a:rPr lang="it-IT" altLang="it-IT" sz="1350" b="0" dirty="0">
                <a:solidFill>
                  <a:srgbClr val="000000"/>
                </a:solidFill>
              </a:rPr>
              <a:t>Tardo Giurassico (145 Ma), </a:t>
            </a:r>
            <a:r>
              <a:rPr lang="it-IT" altLang="it-IT" sz="1350" b="0" dirty="0" err="1">
                <a:solidFill>
                  <a:srgbClr val="000000"/>
                </a:solidFill>
              </a:rPr>
              <a:t>Solnhofen</a:t>
            </a:r>
            <a:r>
              <a:rPr lang="it-IT" altLang="it-IT" sz="1350" b="0" dirty="0">
                <a:solidFill>
                  <a:srgbClr val="000000"/>
                </a:solidFill>
              </a:rPr>
              <a:t> </a:t>
            </a:r>
          </a:p>
          <a:p>
            <a:pPr eaLnBrk="1" fontAlgn="t" hangingPunct="1">
              <a:lnSpc>
                <a:spcPct val="120000"/>
              </a:lnSpc>
              <a:defRPr/>
            </a:pPr>
            <a:r>
              <a:rPr lang="it-IT" altLang="it-IT" sz="1350" b="0" dirty="0">
                <a:solidFill>
                  <a:srgbClr val="000000"/>
                </a:solidFill>
              </a:rPr>
              <a:t>Esemplare di Berlino</a:t>
            </a:r>
          </a:p>
          <a:p>
            <a:pPr eaLnBrk="1" fontAlgn="t" hangingPunct="1">
              <a:lnSpc>
                <a:spcPct val="120000"/>
              </a:lnSpc>
              <a:defRPr/>
            </a:pPr>
            <a:r>
              <a:rPr lang="it-IT" altLang="it-IT" sz="1350" b="0" dirty="0">
                <a:solidFill>
                  <a:srgbClr val="000000"/>
                </a:solidFill>
              </a:rPr>
              <a:t>(Huxley 1868)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544"/>
    </mc:Choice>
    <mc:Fallback xmlns="">
      <p:transition spd="slow" advTm="25954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>
            <a:extLst>
              <a:ext uri="{FF2B5EF4-FFF2-40B4-BE49-F238E27FC236}">
                <a16:creationId xmlns:a16="http://schemas.microsoft.com/office/drawing/2014/main" id="{7DBB2DB0-0968-4A44-B1B6-D92CB2DC0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735138"/>
            <a:ext cx="51435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endParaRPr lang="it-IT" altLang="it-IT" sz="1050"/>
          </a:p>
        </p:txBody>
      </p:sp>
      <p:graphicFrame>
        <p:nvGraphicFramePr>
          <p:cNvPr id="6147" name="Object 4">
            <a:extLst>
              <a:ext uri="{FF2B5EF4-FFF2-40B4-BE49-F238E27FC236}">
                <a16:creationId xmlns:a16="http://schemas.microsoft.com/office/drawing/2014/main" id="{D7F725C8-5D90-4DAD-93D8-1D2B03CEC8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35063" y="668338"/>
          <a:ext cx="6438900" cy="221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Image" r:id="rId4" imgW="6595327" imgH="2267141" progId="Photoshop.Image.7">
                  <p:embed/>
                </p:oleObj>
              </mc:Choice>
              <mc:Fallback>
                <p:oleObj name="Image" r:id="rId4" imgW="6595327" imgH="2267141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5063" y="668338"/>
                        <a:ext cx="6438900" cy="221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5">
            <a:extLst>
              <a:ext uri="{FF2B5EF4-FFF2-40B4-BE49-F238E27FC236}">
                <a16:creationId xmlns:a16="http://schemas.microsoft.com/office/drawing/2014/main" id="{FFF2F1F1-060E-451A-AB8D-0DD8CB5FA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88913"/>
            <a:ext cx="178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0"/>
              <a:t>†</a:t>
            </a:r>
            <a:r>
              <a:rPr lang="it-IT" altLang="it-IT" sz="1800" b="0" i="1">
                <a:latin typeface="Arial" panose="020B0604020202020204" pitchFamily="34" charset="0"/>
              </a:rPr>
              <a:t>Archaeopteryx</a:t>
            </a:r>
          </a:p>
        </p:txBody>
      </p:sp>
      <p:pic>
        <p:nvPicPr>
          <p:cNvPr id="6149" name="Picture 6">
            <a:extLst>
              <a:ext uri="{FF2B5EF4-FFF2-40B4-BE49-F238E27FC236}">
                <a16:creationId xmlns:a16="http://schemas.microsoft.com/office/drawing/2014/main" id="{3DAEFA06-3266-4059-9977-A049F38B8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3192463"/>
            <a:ext cx="8509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29"/>
    </mc:Choice>
    <mc:Fallback xmlns="">
      <p:transition spd="slow" advTm="14372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rchaeopteryx penna">
            <a:extLst>
              <a:ext uri="{FF2B5EF4-FFF2-40B4-BE49-F238E27FC236}">
                <a16:creationId xmlns:a16="http://schemas.microsoft.com/office/drawing/2014/main" id="{5F3B78EB-E794-4FA4-AB52-E706183F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695325"/>
            <a:ext cx="33623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3">
            <a:extLst>
              <a:ext uri="{FF2B5EF4-FFF2-40B4-BE49-F238E27FC236}">
                <a16:creationId xmlns:a16="http://schemas.microsoft.com/office/drawing/2014/main" id="{DDA6C09B-F28B-460A-8EF8-65454DE58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200" y="1906588"/>
            <a:ext cx="2451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r>
              <a:rPr lang="it-IT" altLang="it-IT" sz="1050" b="0"/>
              <a:t>Penna asimmetrica di </a:t>
            </a:r>
            <a:r>
              <a:rPr lang="it-IT" altLang="it-IT" sz="1050" b="0" i="1"/>
              <a:t>Archaeopterix</a:t>
            </a:r>
          </a:p>
        </p:txBody>
      </p:sp>
      <p:graphicFrame>
        <p:nvGraphicFramePr>
          <p:cNvPr id="8196" name="Object 4">
            <a:extLst>
              <a:ext uri="{FF2B5EF4-FFF2-40B4-BE49-F238E27FC236}">
                <a16:creationId xmlns:a16="http://schemas.microsoft.com/office/drawing/2014/main" id="{06B3A5A6-BC49-4562-B350-20FC6F5F6D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2775" y="2401888"/>
          <a:ext cx="3908425" cy="389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Image" r:id="rId5" imgW="4025397" imgH="4012698" progId="Photoshop.Image.8">
                  <p:embed/>
                </p:oleObj>
              </mc:Choice>
              <mc:Fallback>
                <p:oleObj name="Image" r:id="rId5" imgW="4025397" imgH="4012698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2401888"/>
                        <a:ext cx="3908425" cy="3897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Picture 2">
            <a:extLst>
              <a:ext uri="{FF2B5EF4-FFF2-40B4-BE49-F238E27FC236}">
                <a16:creationId xmlns:a16="http://schemas.microsoft.com/office/drawing/2014/main" id="{16FF9664-23E7-4901-B35D-D72A7AF36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5" t="18681" r="34993" b="56511"/>
          <a:stretch>
            <a:fillRect/>
          </a:stretch>
        </p:blipFill>
        <p:spPr bwMode="auto">
          <a:xfrm>
            <a:off x="4248150" y="4573588"/>
            <a:ext cx="4456113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982"/>
    </mc:Choice>
    <mc:Fallback xmlns="">
      <p:transition spd="slow" advTm="15498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>
            <a:extLst>
              <a:ext uri="{FF2B5EF4-FFF2-40B4-BE49-F238E27FC236}">
                <a16:creationId xmlns:a16="http://schemas.microsoft.com/office/drawing/2014/main" id="{2A80529C-DE6D-4976-8170-93FE13D38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738" y="201613"/>
            <a:ext cx="1925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18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Origine del volo</a:t>
            </a:r>
          </a:p>
        </p:txBody>
      </p:sp>
      <p:graphicFrame>
        <p:nvGraphicFramePr>
          <p:cNvPr id="10243" name="Object 3">
            <a:extLst>
              <a:ext uri="{FF2B5EF4-FFF2-40B4-BE49-F238E27FC236}">
                <a16:creationId xmlns:a16="http://schemas.microsoft.com/office/drawing/2014/main" id="{230E698E-ACAA-4B79-9A27-3514A6E176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98888" y="1163638"/>
          <a:ext cx="3340100" cy="207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Image" r:id="rId3" imgW="4452854" imgH="2770638" progId="Photoshop.Image.8">
                  <p:embed/>
                </p:oleObj>
              </mc:Choice>
              <mc:Fallback>
                <p:oleObj name="Image" r:id="rId3" imgW="4452854" imgH="2770638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8888" y="1163638"/>
                        <a:ext cx="3340100" cy="2078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4">
            <a:extLst>
              <a:ext uri="{FF2B5EF4-FFF2-40B4-BE49-F238E27FC236}">
                <a16:creationId xmlns:a16="http://schemas.microsoft.com/office/drawing/2014/main" id="{A775F6AB-B820-44F1-BA93-8ED43EF0A7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87700" y="3825875"/>
          <a:ext cx="3573463" cy="281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0" name="Image" r:id="rId5" imgW="4763731" imgH="3757953" progId="Photoshop.Image.8">
                  <p:embed/>
                </p:oleObj>
              </mc:Choice>
              <mc:Fallback>
                <p:oleObj name="Image" r:id="rId5" imgW="4763731" imgH="3757953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7700" y="3825875"/>
                        <a:ext cx="3573463" cy="281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Rectangle 5">
            <a:extLst>
              <a:ext uri="{FF2B5EF4-FFF2-40B4-BE49-F238E27FC236}">
                <a16:creationId xmlns:a16="http://schemas.microsoft.com/office/drawing/2014/main" id="{B5E50F88-E8B6-4EF1-A285-57C8B6B6C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6325" y="2979738"/>
            <a:ext cx="47037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1350" b="0">
                <a:solidFill>
                  <a:srgbClr val="990033"/>
                </a:solidFill>
              </a:rPr>
              <a:t>2 – “</a:t>
            </a:r>
            <a:r>
              <a:rPr lang="it-IT" altLang="it-IT" sz="1350">
                <a:solidFill>
                  <a:srgbClr val="990033"/>
                </a:solidFill>
              </a:rPr>
              <a:t>dagli alberi verso il basso</a:t>
            </a:r>
            <a:r>
              <a:rPr lang="it-IT" altLang="it-IT" sz="1350" b="0">
                <a:solidFill>
                  <a:srgbClr val="990033"/>
                </a:solidFill>
              </a:rPr>
              <a:t>”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it-IT" altLang="it-IT" sz="1200" b="0"/>
              <a:t>Il volo compare in animali arboricoli come volo planato</a:t>
            </a:r>
          </a:p>
        </p:txBody>
      </p:sp>
      <p:sp>
        <p:nvSpPr>
          <p:cNvPr id="57350" name="Text Box 6">
            <a:extLst>
              <a:ext uri="{FF2B5EF4-FFF2-40B4-BE49-F238E27FC236}">
                <a16:creationId xmlns:a16="http://schemas.microsoft.com/office/drawing/2014/main" id="{55FD0F13-7EA1-4D43-827D-98DD7772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88" y="465138"/>
            <a:ext cx="40100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it-IT" sz="1500" b="0">
                <a:solidFill>
                  <a:srgbClr val="990033"/>
                </a:solidFill>
              </a:rPr>
              <a:t>1 – “</a:t>
            </a:r>
            <a:r>
              <a:rPr lang="it-IT" sz="1500" b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 terra verso l’alto</a:t>
            </a:r>
            <a:r>
              <a:rPr lang="it-IT" sz="1500" b="0">
                <a:solidFill>
                  <a:srgbClr val="990033"/>
                </a:solidFill>
              </a:rPr>
              <a:t>”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it-IT" sz="1200" b="0"/>
              <a:t>Il volo è una conseguenza della locomozione terrestre</a:t>
            </a:r>
          </a:p>
          <a:p>
            <a:pPr eaLnBrk="1" hangingPunct="1">
              <a:lnSpc>
                <a:spcPct val="150000"/>
              </a:lnSpc>
              <a:defRPr/>
            </a:pPr>
            <a:endParaRPr lang="it-IT" sz="1200" b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32"/>
    </mc:Choice>
    <mc:Fallback xmlns="">
      <p:transition spd="slow" advTm="12933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A0EFFB9B-1990-440F-9C8A-03BB6D7B6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4041775"/>
            <a:ext cx="5929312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7" name="Object 3">
            <a:extLst>
              <a:ext uri="{FF2B5EF4-FFF2-40B4-BE49-F238E27FC236}">
                <a16:creationId xmlns:a16="http://schemas.microsoft.com/office/drawing/2014/main" id="{03B20A5F-6A99-4FEE-8DE5-CA73ED7B4C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228600"/>
          <a:ext cx="3646488" cy="381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Image" r:id="rId5" imgW="4407044" imgH="4608195" progId="Photoshop.Image.7">
                  <p:embed/>
                </p:oleObj>
              </mc:Choice>
              <mc:Fallback>
                <p:oleObj name="Image" r:id="rId5" imgW="4407044" imgH="4608195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28600"/>
                        <a:ext cx="3646488" cy="381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4">
            <a:extLst>
              <a:ext uri="{FF2B5EF4-FFF2-40B4-BE49-F238E27FC236}">
                <a16:creationId xmlns:a16="http://schemas.microsoft.com/office/drawing/2014/main" id="{3DD5B17E-DD28-41A5-966E-30AF10EDD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288" y="563563"/>
            <a:ext cx="3211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200" b="0">
                <a:latin typeface="Arial Unicode MS" pitchFamily="34" charset="-128"/>
              </a:rPr>
              <a:t>Teoria arboricola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78"/>
    </mc:Choice>
    <mc:Fallback xmlns="">
      <p:transition spd="slow" advTm="200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770A62E6-409C-4B26-B032-C50070A12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5" t="42838" r="34993" b="7967"/>
          <a:stretch>
            <a:fillRect/>
          </a:stretch>
        </p:blipFill>
        <p:spPr bwMode="auto">
          <a:xfrm>
            <a:off x="652463" y="711200"/>
            <a:ext cx="6318250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4">
            <a:extLst>
              <a:ext uri="{FF2B5EF4-FFF2-40B4-BE49-F238E27FC236}">
                <a16:creationId xmlns:a16="http://schemas.microsoft.com/office/drawing/2014/main" id="{0563F03B-481A-4AD4-8E15-FBEB8AD48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711200"/>
            <a:ext cx="60547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76"/>
    </mc:Choice>
    <mc:Fallback xmlns="">
      <p:transition spd="slow" advTm="161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>
            <a:extLst>
              <a:ext uri="{FF2B5EF4-FFF2-40B4-BE49-F238E27FC236}">
                <a16:creationId xmlns:a16="http://schemas.microsoft.com/office/drawing/2014/main" id="{8AB1B5A8-A75D-420B-A2BA-1A60095D52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57313" y="0"/>
          <a:ext cx="2779712" cy="223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3" name="Image" r:id="rId4" imgW="4778869" imgH="3785303" progId="Photoshop.Image.7">
                  <p:embed/>
                </p:oleObj>
              </mc:Choice>
              <mc:Fallback>
                <p:oleObj name="Image" r:id="rId4" imgW="4778869" imgH="3785303" progId="Photoshop.Image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18"/>
                      <a:stretch>
                        <a:fillRect/>
                      </a:stretch>
                    </p:blipFill>
                    <p:spPr bwMode="auto">
                      <a:xfrm>
                        <a:off x="1357313" y="0"/>
                        <a:ext cx="2779712" cy="223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3">
            <a:extLst>
              <a:ext uri="{FF2B5EF4-FFF2-40B4-BE49-F238E27FC236}">
                <a16:creationId xmlns:a16="http://schemas.microsoft.com/office/drawing/2014/main" id="{92E68838-A752-46F7-8998-785C4FB9E5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7038" y="1781175"/>
          <a:ext cx="3341687" cy="347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4" name="Image" r:id="rId6" imgW="3639011" imgH="3785303" progId="Photoshop.Image.7">
                  <p:embed/>
                </p:oleObj>
              </mc:Choice>
              <mc:Fallback>
                <p:oleObj name="Image" r:id="rId6" imgW="3639011" imgH="3785303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7038" y="1781175"/>
                        <a:ext cx="3341687" cy="347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4">
            <a:extLst>
              <a:ext uri="{FF2B5EF4-FFF2-40B4-BE49-F238E27FC236}">
                <a16:creationId xmlns:a16="http://schemas.microsoft.com/office/drawing/2014/main" id="{2D92A166-C021-4236-98F0-9AEB4AD9FC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90663" y="3101975"/>
          <a:ext cx="2646362" cy="378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5" name="Image" r:id="rId8" imgW="2645445" imgH="3785303" progId="Photoshop.Image.7">
                  <p:embed/>
                </p:oleObj>
              </mc:Choice>
              <mc:Fallback>
                <p:oleObj name="Image" r:id="rId8" imgW="2645445" imgH="3785303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0663" y="3101975"/>
                        <a:ext cx="2646362" cy="378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Text Box 5">
            <a:extLst>
              <a:ext uri="{FF2B5EF4-FFF2-40B4-BE49-F238E27FC236}">
                <a16:creationId xmlns:a16="http://schemas.microsoft.com/office/drawing/2014/main" id="{1D852A6B-B189-4103-A378-55144B473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2366963"/>
            <a:ext cx="1673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0" i="1">
                <a:latin typeface="Arial" panose="020B0604020202020204" pitchFamily="34" charset="0"/>
              </a:rPr>
              <a:t>Archaeopteryx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B68AEFEB-670D-45B9-91C5-279C697A8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35063"/>
            <a:ext cx="1185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0">
                <a:latin typeface="Arial" panose="020B0604020202020204" pitchFamily="34" charset="0"/>
              </a:rPr>
              <a:t>Teropode primitivo</a:t>
            </a: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70934D8E-E899-4AAE-ACBA-9EDFD9108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3517900"/>
            <a:ext cx="941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0">
                <a:latin typeface="Arial" panose="020B0604020202020204" pitchFamily="34" charset="0"/>
              </a:rPr>
              <a:t>Uccello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2DFB0416-7E02-4EE9-8DF7-E8DEB9611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3738" y="22875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456"/>
    </mc:Choice>
    <mc:Fallback xmlns="">
      <p:transition spd="slow" advTm="23445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2" descr="Compsognathus">
            <a:extLst>
              <a:ext uri="{FF2B5EF4-FFF2-40B4-BE49-F238E27FC236}">
                <a16:creationId xmlns:a16="http://schemas.microsoft.com/office/drawing/2014/main" id="{EC6641B9-AC53-4474-A2CF-20B06E229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577850"/>
            <a:ext cx="531177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6" name="Text Box 20">
            <a:extLst>
              <a:ext uri="{FF2B5EF4-FFF2-40B4-BE49-F238E27FC236}">
                <a16:creationId xmlns:a16="http://schemas.microsoft.com/office/drawing/2014/main" id="{A5726EAE-5042-49A7-94A3-3158DB9CA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198438"/>
            <a:ext cx="34988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Alcuni caratteri esclusivi di </a:t>
            </a:r>
            <a:r>
              <a:rPr lang="it-IT" altLang="it-IT" sz="1800" i="1">
                <a:latin typeface="Comic Sans MS" panose="030F0702030302020204" pitchFamily="66" charset="0"/>
              </a:rPr>
              <a:t>Arcaeopteryx</a:t>
            </a:r>
            <a:r>
              <a:rPr lang="it-IT" altLang="it-IT" sz="1800">
                <a:latin typeface="Comic Sans MS" panose="030F0702030302020204" pitchFamily="66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</a:pPr>
            <a:r>
              <a:rPr lang="it-IT" altLang="it-IT" sz="1800">
                <a:latin typeface="Comic Sans MS" panose="030F0702030302020204" pitchFamily="66" charset="0"/>
              </a:rPr>
              <a:t>arto anteriore più lungo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800">
                <a:latin typeface="Comic Sans MS" panose="030F0702030302020204" pitchFamily="66" charset="0"/>
              </a:rPr>
              <a:t> fusione parziale tarsali e metatarsali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800">
                <a:latin typeface="Comic Sans MS" panose="030F0702030302020204" pitchFamily="66" charset="0"/>
              </a:rPr>
              <a:t> coda corta</a:t>
            </a:r>
          </a:p>
        </p:txBody>
      </p:sp>
      <p:pic>
        <p:nvPicPr>
          <p:cNvPr id="19460" name="Picture 23">
            <a:extLst>
              <a:ext uri="{FF2B5EF4-FFF2-40B4-BE49-F238E27FC236}">
                <a16:creationId xmlns:a16="http://schemas.microsoft.com/office/drawing/2014/main" id="{23E14511-0E30-40BA-82A4-D9FBCF8BC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4"/>
          <a:stretch>
            <a:fillRect/>
          </a:stretch>
        </p:blipFill>
        <p:spPr bwMode="auto">
          <a:xfrm>
            <a:off x="2092325" y="3051175"/>
            <a:ext cx="8016875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58"/>
    </mc:Choice>
    <mc:Fallback xmlns="">
      <p:transition spd="slow" advTm="47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9"/>
</p:tagLst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2588</TotalTime>
  <Words>317</Words>
  <Application>Microsoft Office PowerPoint</Application>
  <PresentationFormat>Presentazione su schermo (4:3)</PresentationFormat>
  <Paragraphs>53</Paragraphs>
  <Slides>14</Slides>
  <Notes>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Arial</vt:lpstr>
      <vt:lpstr>Arial Unicode MS</vt:lpstr>
      <vt:lpstr>Comic Sans MS</vt:lpstr>
      <vt:lpstr>Times New Roman</vt:lpstr>
      <vt:lpstr>Struttura predefinita</vt:lpstr>
      <vt:lpstr>Image</vt:lpstr>
      <vt:lpstr>Immagine bitmap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Dip. BAU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 Corti</dc:creator>
  <cp:lastModifiedBy>riccardo castiglia</cp:lastModifiedBy>
  <cp:revision>124</cp:revision>
  <dcterms:created xsi:type="dcterms:W3CDTF">2005-05-26T15:17:00Z</dcterms:created>
  <dcterms:modified xsi:type="dcterms:W3CDTF">2021-05-27T12:49:18Z</dcterms:modified>
</cp:coreProperties>
</file>