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7.jpg" ContentType="image/jpeg"/>
  <Override PartName="/ppt/media/image8.jpg" ContentType="image/jpeg"/>
  <Override PartName="/ppt/media/image9.jpg" ContentType="image/jpe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77" r:id="rId4"/>
    <p:sldId id="279" r:id="rId5"/>
    <p:sldId id="278" r:id="rId6"/>
    <p:sldId id="274" r:id="rId7"/>
    <p:sldId id="275" r:id="rId8"/>
    <p:sldId id="276" r:id="rId9"/>
    <p:sldId id="258" r:id="rId10"/>
    <p:sldId id="259" r:id="rId11"/>
    <p:sldId id="261" r:id="rId12"/>
    <p:sldId id="263" r:id="rId13"/>
    <p:sldId id="280" r:id="rId14"/>
    <p:sldId id="260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3" r:id="rId23"/>
    <p:sldId id="271" r:id="rId24"/>
    <p:sldId id="272" r:id="rId25"/>
    <p:sldId id="281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62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</p:sldIdLst>
  <p:sldSz cx="9144000" cy="6858000" type="screen4x3"/>
  <p:notesSz cx="6845300" cy="91186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6" userDrawn="1">
          <p15:clr>
            <a:srgbClr val="A4A3A4"/>
          </p15:clr>
        </p15:guide>
        <p15:guide id="2" pos="2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426" y="96"/>
      </p:cViewPr>
      <p:guideLst>
        <p:guide orient="horz" pos="2166"/>
        <p:guide pos="288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7038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76675" y="0"/>
            <a:ext cx="2967038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ADF62-FD3D-4A24-84E6-4460CB2E2C84}" type="datetimeFigureOut">
              <a:rPr lang="it-IT" smtClean="0"/>
              <a:t>07/06/2021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0013" y="1139825"/>
            <a:ext cx="4105275" cy="3078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4213" y="4387850"/>
            <a:ext cx="5476875" cy="35909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61400"/>
            <a:ext cx="2967038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76675" y="8661400"/>
            <a:ext cx="2967038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4F9B73-A691-4469-B75A-F2C7082ED2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481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1754B-C012-446A-A2A5-F5D919169DE3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5755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3791" y="13191"/>
            <a:ext cx="8236419" cy="324063"/>
          </a:xfrm>
        </p:spPr>
        <p:txBody>
          <a:bodyPr lIns="0" tIns="0" rIns="0" bIns="0"/>
          <a:lstStyle>
            <a:lvl1pPr>
              <a:defRPr sz="2106" b="0" i="0">
                <a:solidFill>
                  <a:srgbClr val="A5002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3791" y="13191"/>
            <a:ext cx="8236419" cy="324063"/>
          </a:xfrm>
        </p:spPr>
        <p:txBody>
          <a:bodyPr lIns="0" tIns="0" rIns="0" bIns="0"/>
          <a:lstStyle>
            <a:lvl1pPr>
              <a:defRPr sz="2106" b="0" i="0">
                <a:solidFill>
                  <a:srgbClr val="A5002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1" y="1577340"/>
            <a:ext cx="39776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3791" y="13191"/>
            <a:ext cx="8236419" cy="324063"/>
          </a:xfrm>
        </p:spPr>
        <p:txBody>
          <a:bodyPr lIns="0" tIns="0" rIns="0" bIns="0"/>
          <a:lstStyle>
            <a:lvl1pPr>
              <a:defRPr sz="2106" b="0" i="0">
                <a:solidFill>
                  <a:srgbClr val="A5002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3791" y="13191"/>
            <a:ext cx="823641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A5002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1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3860">
        <a:defRPr>
          <a:latin typeface="+mn-lt"/>
          <a:ea typeface="+mn-ea"/>
          <a:cs typeface="+mn-cs"/>
        </a:defRPr>
      </a:lvl2pPr>
      <a:lvl3pPr marL="687720">
        <a:defRPr>
          <a:latin typeface="+mn-lt"/>
          <a:ea typeface="+mn-ea"/>
          <a:cs typeface="+mn-cs"/>
        </a:defRPr>
      </a:lvl3pPr>
      <a:lvl4pPr marL="1031580">
        <a:defRPr>
          <a:latin typeface="+mn-lt"/>
          <a:ea typeface="+mn-ea"/>
          <a:cs typeface="+mn-cs"/>
        </a:defRPr>
      </a:lvl4pPr>
      <a:lvl5pPr marL="1375440">
        <a:defRPr>
          <a:latin typeface="+mn-lt"/>
          <a:ea typeface="+mn-ea"/>
          <a:cs typeface="+mn-cs"/>
        </a:defRPr>
      </a:lvl5pPr>
      <a:lvl6pPr marL="1719301">
        <a:defRPr>
          <a:latin typeface="+mn-lt"/>
          <a:ea typeface="+mn-ea"/>
          <a:cs typeface="+mn-cs"/>
        </a:defRPr>
      </a:lvl6pPr>
      <a:lvl7pPr marL="2063161">
        <a:defRPr>
          <a:latin typeface="+mn-lt"/>
          <a:ea typeface="+mn-ea"/>
          <a:cs typeface="+mn-cs"/>
        </a:defRPr>
      </a:lvl7pPr>
      <a:lvl8pPr marL="2407021">
        <a:defRPr>
          <a:latin typeface="+mn-lt"/>
          <a:ea typeface="+mn-ea"/>
          <a:cs typeface="+mn-cs"/>
        </a:defRPr>
      </a:lvl8pPr>
      <a:lvl9pPr marL="275088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3860">
        <a:defRPr>
          <a:latin typeface="+mn-lt"/>
          <a:ea typeface="+mn-ea"/>
          <a:cs typeface="+mn-cs"/>
        </a:defRPr>
      </a:lvl2pPr>
      <a:lvl3pPr marL="687720">
        <a:defRPr>
          <a:latin typeface="+mn-lt"/>
          <a:ea typeface="+mn-ea"/>
          <a:cs typeface="+mn-cs"/>
        </a:defRPr>
      </a:lvl3pPr>
      <a:lvl4pPr marL="1031580">
        <a:defRPr>
          <a:latin typeface="+mn-lt"/>
          <a:ea typeface="+mn-ea"/>
          <a:cs typeface="+mn-cs"/>
        </a:defRPr>
      </a:lvl4pPr>
      <a:lvl5pPr marL="1375440">
        <a:defRPr>
          <a:latin typeface="+mn-lt"/>
          <a:ea typeface="+mn-ea"/>
          <a:cs typeface="+mn-cs"/>
        </a:defRPr>
      </a:lvl5pPr>
      <a:lvl6pPr marL="1719301">
        <a:defRPr>
          <a:latin typeface="+mn-lt"/>
          <a:ea typeface="+mn-ea"/>
          <a:cs typeface="+mn-cs"/>
        </a:defRPr>
      </a:lvl6pPr>
      <a:lvl7pPr marL="2063161">
        <a:defRPr>
          <a:latin typeface="+mn-lt"/>
          <a:ea typeface="+mn-ea"/>
          <a:cs typeface="+mn-cs"/>
        </a:defRPr>
      </a:lvl7pPr>
      <a:lvl8pPr marL="2407021">
        <a:defRPr>
          <a:latin typeface="+mn-lt"/>
          <a:ea typeface="+mn-ea"/>
          <a:cs typeface="+mn-cs"/>
        </a:defRPr>
      </a:lvl8pPr>
      <a:lvl9pPr marL="275088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1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useums.state.nm.us/nmmnh/sci_parasaur.html" TargetMode="External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jpg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Iridium" TargetMode="External"/><Relationship Id="rId4" Type="http://schemas.openxmlformats.org/officeDocument/2006/relationships/image" Target="../media/image96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0387" y="159434"/>
            <a:ext cx="5884213" cy="63175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it-IT" sz="3200" dirty="0"/>
              <a:t>I DINOSAURI</a:t>
            </a:r>
            <a:endParaRPr sz="1354" dirty="0"/>
          </a:p>
        </p:txBody>
      </p:sp>
      <p:sp>
        <p:nvSpPr>
          <p:cNvPr id="3" name="object 3"/>
          <p:cNvSpPr txBox="1"/>
          <p:nvPr/>
        </p:nvSpPr>
        <p:spPr>
          <a:xfrm>
            <a:off x="6324600" y="381000"/>
            <a:ext cx="2695442" cy="1715882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 marR="3821">
              <a:lnSpc>
                <a:spcPct val="113399"/>
              </a:lnSpc>
              <a:spcBef>
                <a:spcPts val="75"/>
              </a:spcBef>
            </a:pPr>
            <a:r>
              <a:rPr lang="it-IT" sz="1354" dirty="0" err="1">
                <a:latin typeface="Arial"/>
                <a:cs typeface="Arial"/>
              </a:rPr>
              <a:t>Bipedia</a:t>
            </a:r>
            <a:r>
              <a:rPr lang="it-IT" sz="1354" dirty="0">
                <a:latin typeface="Arial"/>
                <a:cs typeface="Arial"/>
              </a:rPr>
              <a:t> alla base del gruppo </a:t>
            </a:r>
          </a:p>
          <a:p>
            <a:pPr marL="9552" marR="3821">
              <a:lnSpc>
                <a:spcPct val="113399"/>
              </a:lnSpc>
              <a:spcBef>
                <a:spcPts val="75"/>
              </a:spcBef>
            </a:pPr>
            <a:endParaRPr lang="it-IT" sz="1354" dirty="0">
              <a:latin typeface="Arial"/>
              <a:cs typeface="Arial"/>
            </a:endParaRPr>
          </a:p>
          <a:p>
            <a:pPr marL="9552" marR="3821">
              <a:lnSpc>
                <a:spcPct val="113399"/>
              </a:lnSpc>
              <a:spcBef>
                <a:spcPts val="75"/>
              </a:spcBef>
            </a:pPr>
            <a:r>
              <a:rPr sz="1354" dirty="0" err="1">
                <a:latin typeface="Arial"/>
                <a:cs typeface="Arial"/>
              </a:rPr>
              <a:t>Avevano</a:t>
            </a:r>
            <a:r>
              <a:rPr sz="1354" dirty="0">
                <a:latin typeface="Arial"/>
                <a:cs typeface="Arial"/>
              </a:rPr>
              <a:t> comportamenti </a:t>
            </a:r>
            <a:r>
              <a:rPr sz="1354" dirty="0" err="1">
                <a:latin typeface="Arial"/>
                <a:cs typeface="Arial"/>
              </a:rPr>
              <a:t>complessi</a:t>
            </a:r>
            <a:r>
              <a:rPr sz="1354" dirty="0">
                <a:latin typeface="Arial"/>
                <a:cs typeface="Arial"/>
              </a:rPr>
              <a:t>  </a:t>
            </a:r>
            <a:endParaRPr lang="it-IT" sz="1354" dirty="0">
              <a:latin typeface="Arial"/>
              <a:cs typeface="Arial"/>
            </a:endParaRPr>
          </a:p>
          <a:p>
            <a:pPr marL="9552" marR="3821">
              <a:lnSpc>
                <a:spcPct val="113399"/>
              </a:lnSpc>
              <a:spcBef>
                <a:spcPts val="75"/>
              </a:spcBef>
            </a:pPr>
            <a:endParaRPr lang="it-IT" sz="1354" dirty="0">
              <a:latin typeface="Arial"/>
              <a:cs typeface="Arial"/>
            </a:endParaRPr>
          </a:p>
          <a:p>
            <a:pPr marL="9552" marR="3821">
              <a:lnSpc>
                <a:spcPct val="113399"/>
              </a:lnSpc>
              <a:spcBef>
                <a:spcPts val="75"/>
              </a:spcBef>
            </a:pPr>
            <a:r>
              <a:rPr lang="it-IT" sz="1354" dirty="0">
                <a:latin typeface="Arial"/>
                <a:cs typeface="Arial"/>
              </a:rPr>
              <a:t>P</a:t>
            </a:r>
            <a:r>
              <a:rPr sz="1354" dirty="0" err="1">
                <a:latin typeface="Arial"/>
                <a:cs typeface="Arial"/>
              </a:rPr>
              <a:t>robabilmente</a:t>
            </a:r>
            <a:r>
              <a:rPr sz="1354" dirty="0">
                <a:latin typeface="Arial"/>
                <a:cs typeface="Arial"/>
              </a:rPr>
              <a:t> alcuni erano</a:t>
            </a:r>
            <a:r>
              <a:rPr sz="1354" spc="-75" dirty="0">
                <a:latin typeface="Arial"/>
                <a:cs typeface="Arial"/>
              </a:rPr>
              <a:t> </a:t>
            </a:r>
            <a:r>
              <a:rPr sz="1354" dirty="0" err="1">
                <a:latin typeface="Arial"/>
                <a:cs typeface="Arial"/>
              </a:rPr>
              <a:t>colorati</a:t>
            </a:r>
            <a:r>
              <a:rPr sz="1354" dirty="0">
                <a:latin typeface="Arial"/>
                <a:cs typeface="Arial"/>
              </a:rPr>
              <a:t>  </a:t>
            </a:r>
            <a:endParaRPr lang="it-IT" sz="1354" dirty="0">
              <a:latin typeface="Arial"/>
              <a:cs typeface="Arial"/>
            </a:endParaRPr>
          </a:p>
          <a:p>
            <a:pPr marL="9552" marR="3821">
              <a:lnSpc>
                <a:spcPct val="113399"/>
              </a:lnSpc>
              <a:spcBef>
                <a:spcPts val="75"/>
              </a:spcBef>
            </a:pPr>
            <a:endParaRPr lang="it-IT" sz="1354" dirty="0">
              <a:latin typeface="Arial"/>
              <a:cs typeface="Arial"/>
            </a:endParaRPr>
          </a:p>
          <a:p>
            <a:pPr marL="9552" marR="3821">
              <a:lnSpc>
                <a:spcPct val="113399"/>
              </a:lnSpc>
              <a:spcBef>
                <a:spcPts val="75"/>
              </a:spcBef>
            </a:pPr>
            <a:r>
              <a:rPr lang="it-IT" sz="1354" dirty="0">
                <a:latin typeface="Arial"/>
                <a:cs typeface="Arial"/>
              </a:rPr>
              <a:t>P</a:t>
            </a:r>
            <a:r>
              <a:rPr sz="1354" dirty="0" err="1">
                <a:latin typeface="Arial"/>
                <a:cs typeface="Arial"/>
              </a:rPr>
              <a:t>robabilmente</a:t>
            </a:r>
            <a:r>
              <a:rPr sz="1354" dirty="0">
                <a:latin typeface="Arial"/>
                <a:cs typeface="Arial"/>
              </a:rPr>
              <a:t> tutti</a:t>
            </a:r>
            <a:r>
              <a:rPr sz="1354" spc="-11" dirty="0">
                <a:latin typeface="Arial"/>
                <a:cs typeface="Arial"/>
              </a:rPr>
              <a:t> </a:t>
            </a:r>
            <a:r>
              <a:rPr sz="1354" dirty="0">
                <a:latin typeface="Arial"/>
                <a:cs typeface="Arial"/>
              </a:rPr>
              <a:t>ovipari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911"/>
    </mc:Choice>
    <mc:Fallback xmlns="">
      <p:transition spd="slow" advTm="22991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295400" y="732829"/>
            <a:ext cx="5832816" cy="44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4" name="object 4"/>
          <p:cNvSpPr txBox="1"/>
          <p:nvPr/>
        </p:nvSpPr>
        <p:spPr>
          <a:xfrm>
            <a:off x="1482384" y="516995"/>
            <a:ext cx="850564" cy="218036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354" spc="-4" dirty="0">
                <a:latin typeface="Arial"/>
                <a:cs typeface="Arial"/>
              </a:rPr>
              <a:t>Euparkeria</a:t>
            </a:r>
            <a:endParaRPr sz="1354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91946" y="549822"/>
            <a:ext cx="697739" cy="218036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354" spc="-8" dirty="0">
                <a:latin typeface="Arial"/>
                <a:cs typeface="Arial"/>
              </a:rPr>
              <a:t>teropode</a:t>
            </a:r>
            <a:endParaRPr sz="1354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07666" y="5380871"/>
            <a:ext cx="841012" cy="218036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354" spc="-4" dirty="0">
                <a:latin typeface="Arial"/>
                <a:cs typeface="Arial"/>
              </a:rPr>
              <a:t>Ornitisco</a:t>
            </a:r>
            <a:r>
              <a:rPr sz="1354" spc="-34" dirty="0">
                <a:latin typeface="Arial"/>
                <a:cs typeface="Arial"/>
              </a:rPr>
              <a:t> </a:t>
            </a:r>
            <a:r>
              <a:rPr sz="1354" spc="-4" dirty="0">
                <a:latin typeface="Arial"/>
                <a:cs typeface="Arial"/>
              </a:rPr>
              <a:t>1</a:t>
            </a:r>
            <a:endParaRPr sz="1354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83345" y="5381879"/>
            <a:ext cx="841012" cy="218036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354" spc="-4" dirty="0">
                <a:latin typeface="Arial"/>
                <a:cs typeface="Arial"/>
              </a:rPr>
              <a:t>Ornitisco</a:t>
            </a:r>
            <a:r>
              <a:rPr sz="1354" spc="-38" dirty="0">
                <a:latin typeface="Arial"/>
                <a:cs typeface="Arial"/>
              </a:rPr>
              <a:t> </a:t>
            </a:r>
            <a:r>
              <a:rPr sz="1354" spc="-4" dirty="0">
                <a:latin typeface="Arial"/>
                <a:cs typeface="Arial"/>
              </a:rPr>
              <a:t>2</a:t>
            </a:r>
            <a:endParaRPr sz="1354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52136" y="5893286"/>
            <a:ext cx="2920858" cy="148594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903" dirty="0">
                <a:latin typeface="Arial"/>
                <a:cs typeface="Arial"/>
              </a:rPr>
              <a:t>Spostamento dell'origine dei muscoli per poterli</a:t>
            </a:r>
            <a:r>
              <a:rPr sz="903" spc="-75" dirty="0">
                <a:latin typeface="Arial"/>
                <a:cs typeface="Arial"/>
              </a:rPr>
              <a:t> </a:t>
            </a:r>
            <a:r>
              <a:rPr sz="903" dirty="0">
                <a:latin typeface="Arial"/>
                <a:cs typeface="Arial"/>
              </a:rPr>
              <a:t>allungare</a:t>
            </a:r>
            <a:endParaRPr sz="903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95400" y="6212049"/>
            <a:ext cx="4680397" cy="255867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600" dirty="0">
                <a:latin typeface="Arial"/>
                <a:cs typeface="Arial"/>
              </a:rPr>
              <a:t>muscoli pubo-femorali e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ischio-femorali</a:t>
            </a: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0993C25E-832D-4F52-99A2-D4498B1A1ED3}"/>
              </a:ext>
            </a:extLst>
          </p:cNvPr>
          <p:cNvSpPr/>
          <p:nvPr/>
        </p:nvSpPr>
        <p:spPr>
          <a:xfrm>
            <a:off x="8077200" y="381000"/>
            <a:ext cx="204240" cy="16882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57"/>
    </mc:Choice>
    <mc:Fallback xmlns="">
      <p:transition spd="slow" advTm="12895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48831" y="184344"/>
            <a:ext cx="2444237" cy="6487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3" name="object 3"/>
          <p:cNvSpPr txBox="1"/>
          <p:nvPr/>
        </p:nvSpPr>
        <p:spPr>
          <a:xfrm>
            <a:off x="4837946" y="6283380"/>
            <a:ext cx="1210179" cy="346050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752194">
              <a:spcBef>
                <a:spcPts val="71"/>
              </a:spcBef>
            </a:pPr>
            <a:r>
              <a:rPr sz="1053" spc="-4" dirty="0">
                <a:latin typeface="Comic Sans MS"/>
                <a:cs typeface="Comic Sans MS"/>
              </a:rPr>
              <a:t>IV</a:t>
            </a:r>
            <a:r>
              <a:rPr sz="1053" spc="-49" dirty="0">
                <a:latin typeface="Comic Sans MS"/>
                <a:cs typeface="Comic Sans MS"/>
              </a:rPr>
              <a:t> </a:t>
            </a:r>
            <a:r>
              <a:rPr sz="1053" spc="-8" dirty="0">
                <a:latin typeface="Comic Sans MS"/>
                <a:cs typeface="Comic Sans MS"/>
              </a:rPr>
              <a:t>dito</a:t>
            </a:r>
            <a:endParaRPr sz="1053">
              <a:latin typeface="Comic Sans MS"/>
              <a:cs typeface="Comic Sans MS"/>
            </a:endParaRPr>
          </a:p>
          <a:p>
            <a:pPr marL="9552">
              <a:spcBef>
                <a:spcPts val="60"/>
              </a:spcBef>
            </a:pPr>
            <a:r>
              <a:rPr sz="1053" spc="-4" dirty="0">
                <a:latin typeface="Comic Sans MS"/>
                <a:cs typeface="Comic Sans MS"/>
              </a:rPr>
              <a:t>III </a:t>
            </a:r>
            <a:r>
              <a:rPr sz="1053" spc="-8" dirty="0">
                <a:latin typeface="Comic Sans MS"/>
                <a:cs typeface="Comic Sans MS"/>
              </a:rPr>
              <a:t>dito</a:t>
            </a:r>
            <a:endParaRPr sz="1053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99817" y="6154523"/>
            <a:ext cx="453698" cy="171195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9552">
              <a:spcBef>
                <a:spcPts val="71"/>
              </a:spcBef>
            </a:pPr>
            <a:r>
              <a:rPr sz="1053" spc="-4" dirty="0">
                <a:latin typeface="Comic Sans MS"/>
                <a:cs typeface="Comic Sans MS"/>
              </a:rPr>
              <a:t>II</a:t>
            </a:r>
            <a:r>
              <a:rPr sz="1053" spc="-49" dirty="0">
                <a:latin typeface="Comic Sans MS"/>
                <a:cs typeface="Comic Sans MS"/>
              </a:rPr>
              <a:t> </a:t>
            </a:r>
            <a:r>
              <a:rPr sz="1053" spc="-8" dirty="0">
                <a:latin typeface="Comic Sans MS"/>
                <a:cs typeface="Comic Sans MS"/>
              </a:rPr>
              <a:t>dito</a:t>
            </a:r>
            <a:endParaRPr sz="1053"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76007" y="5404349"/>
            <a:ext cx="819999" cy="333226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9552" marR="3821">
              <a:spcBef>
                <a:spcPts val="71"/>
              </a:spcBef>
            </a:pPr>
            <a:r>
              <a:rPr sz="1053" spc="-4" dirty="0">
                <a:latin typeface="Comic Sans MS"/>
                <a:cs typeface="Comic Sans MS"/>
              </a:rPr>
              <a:t>artic</a:t>
            </a:r>
            <a:r>
              <a:rPr sz="1053" dirty="0">
                <a:latin typeface="Comic Sans MS"/>
                <a:cs typeface="Comic Sans MS"/>
              </a:rPr>
              <a:t>o</a:t>
            </a:r>
            <a:r>
              <a:rPr sz="1053" spc="-4" dirty="0">
                <a:latin typeface="Comic Sans MS"/>
                <a:cs typeface="Comic Sans MS"/>
              </a:rPr>
              <a:t>lazione  mesotarsale</a:t>
            </a:r>
            <a:endParaRPr sz="1053">
              <a:latin typeface="Comic Sans MS"/>
              <a:cs typeface="Comic Sans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17939" y="4570790"/>
            <a:ext cx="395433" cy="839102"/>
          </a:xfrm>
          <a:custGeom>
            <a:avLst/>
            <a:gdLst/>
            <a:ahLst/>
            <a:cxnLst/>
            <a:rect l="l" t="t" r="r" b="b"/>
            <a:pathLst>
              <a:path w="525779" h="1115695">
                <a:moveTo>
                  <a:pt x="525780" y="717042"/>
                </a:moveTo>
                <a:lnTo>
                  <a:pt x="441960" y="731520"/>
                </a:lnTo>
                <a:lnTo>
                  <a:pt x="461111" y="758278"/>
                </a:lnTo>
                <a:lnTo>
                  <a:pt x="53187" y="1055611"/>
                </a:lnTo>
                <a:lnTo>
                  <a:pt x="90932" y="76403"/>
                </a:lnTo>
                <a:lnTo>
                  <a:pt x="124206" y="77724"/>
                </a:lnTo>
                <a:lnTo>
                  <a:pt x="115608" y="58674"/>
                </a:lnTo>
                <a:lnTo>
                  <a:pt x="89154" y="0"/>
                </a:lnTo>
                <a:lnTo>
                  <a:pt x="48006" y="74676"/>
                </a:lnTo>
                <a:lnTo>
                  <a:pt x="81038" y="76009"/>
                </a:lnTo>
                <a:lnTo>
                  <a:pt x="42989" y="1063040"/>
                </a:lnTo>
                <a:lnTo>
                  <a:pt x="2286" y="1092708"/>
                </a:lnTo>
                <a:lnTo>
                  <a:pt x="0" y="1095756"/>
                </a:lnTo>
                <a:lnTo>
                  <a:pt x="762" y="1099566"/>
                </a:lnTo>
                <a:lnTo>
                  <a:pt x="3810" y="1101852"/>
                </a:lnTo>
                <a:lnTo>
                  <a:pt x="7620" y="1100328"/>
                </a:lnTo>
                <a:lnTo>
                  <a:pt x="42532" y="1074940"/>
                </a:lnTo>
                <a:lnTo>
                  <a:pt x="41148" y="1110996"/>
                </a:lnTo>
                <a:lnTo>
                  <a:pt x="42672" y="1114044"/>
                </a:lnTo>
                <a:lnTo>
                  <a:pt x="45720" y="1115568"/>
                </a:lnTo>
                <a:lnTo>
                  <a:pt x="49530" y="1114806"/>
                </a:lnTo>
                <a:lnTo>
                  <a:pt x="51054" y="1110996"/>
                </a:lnTo>
                <a:lnTo>
                  <a:pt x="52717" y="1067523"/>
                </a:lnTo>
                <a:lnTo>
                  <a:pt x="466877" y="766330"/>
                </a:lnTo>
                <a:lnTo>
                  <a:pt x="486156" y="793242"/>
                </a:lnTo>
                <a:lnTo>
                  <a:pt x="508736" y="749808"/>
                </a:lnTo>
                <a:lnTo>
                  <a:pt x="525780" y="7170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7" name="object 7"/>
          <p:cNvSpPr txBox="1"/>
          <p:nvPr/>
        </p:nvSpPr>
        <p:spPr>
          <a:xfrm>
            <a:off x="4601800" y="4385872"/>
            <a:ext cx="471846" cy="171195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9552">
              <a:spcBef>
                <a:spcPts val="71"/>
              </a:spcBef>
            </a:pPr>
            <a:r>
              <a:rPr sz="1053" spc="-4" dirty="0">
                <a:latin typeface="Comic Sans MS"/>
                <a:cs typeface="Comic Sans MS"/>
              </a:rPr>
              <a:t>caviglia</a:t>
            </a:r>
            <a:endParaRPr sz="1053">
              <a:latin typeface="Comic Sans MS"/>
              <a:cs typeface="Comic Sans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87232" y="3867775"/>
            <a:ext cx="304216" cy="171195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9552">
              <a:spcBef>
                <a:spcPts val="71"/>
              </a:spcBef>
            </a:pPr>
            <a:r>
              <a:rPr sz="1053" spc="-8" dirty="0">
                <a:latin typeface="Comic Sans MS"/>
                <a:cs typeface="Comic Sans MS"/>
              </a:rPr>
              <a:t>tibia</a:t>
            </a:r>
            <a:endParaRPr sz="1053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92353" y="3951498"/>
            <a:ext cx="377286" cy="171195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9552">
              <a:spcBef>
                <a:spcPts val="71"/>
              </a:spcBef>
            </a:pPr>
            <a:r>
              <a:rPr sz="1053" spc="-8" dirty="0">
                <a:latin typeface="Comic Sans MS"/>
                <a:cs typeface="Comic Sans MS"/>
              </a:rPr>
              <a:t>fibula</a:t>
            </a:r>
            <a:endParaRPr sz="1053">
              <a:latin typeface="Comic Sans MS"/>
              <a:cs typeface="Comic Sans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86273" y="3464379"/>
            <a:ext cx="590762" cy="171195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9552">
              <a:spcBef>
                <a:spcPts val="71"/>
              </a:spcBef>
            </a:pPr>
            <a:r>
              <a:rPr sz="1053" spc="-4" dirty="0">
                <a:latin typeface="Comic Sans MS"/>
                <a:cs typeface="Comic Sans MS"/>
              </a:rPr>
              <a:t>ginocchio</a:t>
            </a:r>
            <a:endParaRPr sz="1053">
              <a:latin typeface="Comic Sans MS"/>
              <a:cs typeface="Comic Sans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96021" y="2935465"/>
            <a:ext cx="312335" cy="171195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9552">
              <a:spcBef>
                <a:spcPts val="71"/>
              </a:spcBef>
            </a:pPr>
            <a:r>
              <a:rPr sz="1053" spc="-4" dirty="0">
                <a:latin typeface="Comic Sans MS"/>
                <a:cs typeface="Comic Sans MS"/>
              </a:rPr>
              <a:t>pu</a:t>
            </a:r>
            <a:r>
              <a:rPr sz="1053" spc="-11" dirty="0">
                <a:latin typeface="Comic Sans MS"/>
                <a:cs typeface="Comic Sans MS"/>
              </a:rPr>
              <a:t>b</a:t>
            </a:r>
            <a:r>
              <a:rPr sz="1053" spc="-4" dirty="0">
                <a:latin typeface="Comic Sans MS"/>
                <a:cs typeface="Comic Sans MS"/>
              </a:rPr>
              <a:t>e</a:t>
            </a:r>
            <a:endParaRPr sz="1053">
              <a:latin typeface="Comic Sans MS"/>
              <a:cs typeface="Comic Sans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61432" y="2860287"/>
            <a:ext cx="479964" cy="420720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 marR="3821" indent="104591">
              <a:lnSpc>
                <a:spcPct val="132500"/>
              </a:lnSpc>
              <a:spcBef>
                <a:spcPts val="75"/>
              </a:spcBef>
            </a:pPr>
            <a:r>
              <a:rPr sz="1053" spc="-4" dirty="0">
                <a:latin typeface="Comic Sans MS"/>
                <a:cs typeface="Comic Sans MS"/>
              </a:rPr>
              <a:t>ischio  femore</a:t>
            </a:r>
            <a:endParaRPr sz="1053">
              <a:latin typeface="Comic Sans MS"/>
              <a:cs typeface="Comic Sans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14176" y="1219733"/>
            <a:ext cx="1591285" cy="709291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9552" marR="3821">
              <a:spcBef>
                <a:spcPts val="71"/>
              </a:spcBef>
            </a:pPr>
            <a:r>
              <a:rPr sz="1053" spc="-4" dirty="0">
                <a:latin typeface="Comic Sans MS"/>
                <a:cs typeface="Comic Sans MS"/>
              </a:rPr>
              <a:t>Creste ossee per  l’inserzione</a:t>
            </a:r>
            <a:r>
              <a:rPr sz="1053" spc="4" dirty="0">
                <a:latin typeface="Comic Sans MS"/>
                <a:cs typeface="Comic Sans MS"/>
              </a:rPr>
              <a:t> </a:t>
            </a:r>
            <a:r>
              <a:rPr sz="1053" spc="-4" dirty="0">
                <a:latin typeface="Comic Sans MS"/>
                <a:cs typeface="Comic Sans MS"/>
              </a:rPr>
              <a:t>nell’acetabolo</a:t>
            </a:r>
            <a:endParaRPr sz="1053">
              <a:latin typeface="Comic Sans MS"/>
              <a:cs typeface="Comic Sans MS"/>
            </a:endParaRPr>
          </a:p>
          <a:p>
            <a:pPr>
              <a:spcBef>
                <a:spcPts val="30"/>
              </a:spcBef>
            </a:pPr>
            <a:endParaRPr sz="1391">
              <a:latin typeface="Comic Sans MS"/>
              <a:cs typeface="Comic Sans MS"/>
            </a:endParaRPr>
          </a:p>
          <a:p>
            <a:pPr marR="115098" algn="ctr"/>
            <a:r>
              <a:rPr sz="1053" spc="-8" dirty="0">
                <a:latin typeface="Comic Sans MS"/>
                <a:cs typeface="Comic Sans MS"/>
              </a:rPr>
              <a:t>ilio</a:t>
            </a:r>
            <a:endParaRPr sz="1053">
              <a:latin typeface="Comic Sans MS"/>
              <a:cs typeface="Comic Sans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40444" y="2458094"/>
            <a:ext cx="361525" cy="171195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9552">
              <a:spcBef>
                <a:spcPts val="71"/>
              </a:spcBef>
            </a:pPr>
            <a:r>
              <a:rPr sz="1053" spc="-4" dirty="0">
                <a:latin typeface="Comic Sans MS"/>
                <a:cs typeface="Comic Sans MS"/>
              </a:rPr>
              <a:t>coste</a:t>
            </a:r>
            <a:endParaRPr sz="1053">
              <a:latin typeface="Comic Sans MS"/>
              <a:cs typeface="Comic Sans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11286" y="320405"/>
            <a:ext cx="1045415" cy="171195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9552">
              <a:spcBef>
                <a:spcPts val="71"/>
              </a:spcBef>
            </a:pPr>
            <a:r>
              <a:rPr sz="1053" spc="-4" dirty="0">
                <a:latin typeface="Comic Sans MS"/>
                <a:cs typeface="Comic Sans MS"/>
              </a:rPr>
              <a:t>Vertebre</a:t>
            </a:r>
            <a:r>
              <a:rPr sz="1053" spc="-26" dirty="0">
                <a:latin typeface="Comic Sans MS"/>
                <a:cs typeface="Comic Sans MS"/>
              </a:rPr>
              <a:t> </a:t>
            </a:r>
            <a:r>
              <a:rPr sz="1053" spc="-4" dirty="0">
                <a:latin typeface="Comic Sans MS"/>
                <a:cs typeface="Comic Sans MS"/>
              </a:rPr>
              <a:t>sacrali</a:t>
            </a:r>
            <a:endParaRPr sz="1053">
              <a:latin typeface="Comic Sans MS"/>
              <a:cs typeface="Comic Sans MS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5345674" y="2865"/>
            <a:ext cx="1745065" cy="287414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805" b="1" spc="-4" dirty="0">
                <a:latin typeface="Comic Sans MS"/>
                <a:cs typeface="Comic Sans MS"/>
              </a:rPr>
              <a:t>Arto</a:t>
            </a:r>
            <a:r>
              <a:rPr sz="1805" b="1" spc="-71" dirty="0">
                <a:latin typeface="Comic Sans MS"/>
                <a:cs typeface="Comic Sans MS"/>
              </a:rPr>
              <a:t> </a:t>
            </a:r>
            <a:r>
              <a:rPr sz="1805" b="1" spc="-4" dirty="0">
                <a:latin typeface="Comic Sans MS"/>
                <a:cs typeface="Comic Sans MS"/>
              </a:rPr>
              <a:t>posteriore</a:t>
            </a:r>
            <a:endParaRPr sz="1805"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435"/>
    </mc:Choice>
    <mc:Fallback xmlns="">
      <p:transition spd="slow" advTm="14843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84408" y="112708"/>
            <a:ext cx="101724" cy="496680"/>
          </a:xfrm>
          <a:custGeom>
            <a:avLst/>
            <a:gdLst/>
            <a:ahLst/>
            <a:cxnLst/>
            <a:rect l="l" t="t" r="r" b="b"/>
            <a:pathLst>
              <a:path w="135254" h="660400">
                <a:moveTo>
                  <a:pt x="9143" y="0"/>
                </a:moveTo>
                <a:lnTo>
                  <a:pt x="9143" y="659892"/>
                </a:lnTo>
              </a:path>
              <a:path w="135254" h="660400">
                <a:moveTo>
                  <a:pt x="0" y="659892"/>
                </a:moveTo>
                <a:lnTo>
                  <a:pt x="134874" y="659892"/>
                </a:lnTo>
              </a:path>
            </a:pathLst>
          </a:custGeom>
          <a:ln w="3810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3" name="object 3"/>
          <p:cNvSpPr/>
          <p:nvPr/>
        </p:nvSpPr>
        <p:spPr>
          <a:xfrm>
            <a:off x="5285881" y="360857"/>
            <a:ext cx="628491" cy="483785"/>
          </a:xfrm>
          <a:custGeom>
            <a:avLst/>
            <a:gdLst/>
            <a:ahLst/>
            <a:cxnLst/>
            <a:rect l="l" t="t" r="r" b="b"/>
            <a:pathLst>
              <a:path w="835660" h="643255">
                <a:moveTo>
                  <a:pt x="0" y="329946"/>
                </a:moveTo>
                <a:lnTo>
                  <a:pt x="42672" y="329946"/>
                </a:lnTo>
              </a:path>
              <a:path w="835660" h="643255">
                <a:moveTo>
                  <a:pt x="42672" y="0"/>
                </a:moveTo>
                <a:lnTo>
                  <a:pt x="42672" y="643127"/>
                </a:lnTo>
              </a:path>
              <a:path w="835660" h="643255">
                <a:moveTo>
                  <a:pt x="33527" y="0"/>
                </a:moveTo>
                <a:lnTo>
                  <a:pt x="835151" y="0"/>
                </a:lnTo>
              </a:path>
              <a:path w="835660" h="643255">
                <a:moveTo>
                  <a:pt x="29717" y="641603"/>
                </a:moveTo>
                <a:lnTo>
                  <a:pt x="833627" y="641603"/>
                </a:lnTo>
              </a:path>
            </a:pathLst>
          </a:custGeom>
          <a:ln w="3810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4" name="object 4"/>
          <p:cNvSpPr/>
          <p:nvPr/>
        </p:nvSpPr>
        <p:spPr>
          <a:xfrm>
            <a:off x="4390139" y="110988"/>
            <a:ext cx="1515351" cy="0"/>
          </a:xfrm>
          <a:custGeom>
            <a:avLst/>
            <a:gdLst/>
            <a:ahLst/>
            <a:cxnLst/>
            <a:rect l="l" t="t" r="r" b="b"/>
            <a:pathLst>
              <a:path w="2014854">
                <a:moveTo>
                  <a:pt x="0" y="0"/>
                </a:moveTo>
                <a:lnTo>
                  <a:pt x="2014728" y="0"/>
                </a:lnTo>
              </a:path>
            </a:pathLst>
          </a:custGeom>
          <a:ln w="3810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5" name="object 5"/>
          <p:cNvSpPr/>
          <p:nvPr/>
        </p:nvSpPr>
        <p:spPr>
          <a:xfrm>
            <a:off x="4172937" y="383207"/>
            <a:ext cx="229237" cy="0"/>
          </a:xfrm>
          <a:custGeom>
            <a:avLst/>
            <a:gdLst/>
            <a:ahLst/>
            <a:cxnLst/>
            <a:rect l="l" t="t" r="r" b="b"/>
            <a:pathLst>
              <a:path w="304800">
                <a:moveTo>
                  <a:pt x="0" y="0"/>
                </a:moveTo>
                <a:lnTo>
                  <a:pt x="304800" y="0"/>
                </a:lnTo>
              </a:path>
            </a:pathLst>
          </a:custGeom>
          <a:ln w="3810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6" name="object 6"/>
          <p:cNvSpPr txBox="1"/>
          <p:nvPr/>
        </p:nvSpPr>
        <p:spPr>
          <a:xfrm>
            <a:off x="5947421" y="8023"/>
            <a:ext cx="1144751" cy="448642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9552">
              <a:spcBef>
                <a:spcPts val="71"/>
              </a:spcBef>
            </a:pPr>
            <a:r>
              <a:rPr sz="1053" b="1" spc="-4" dirty="0">
                <a:solidFill>
                  <a:srgbClr val="000065"/>
                </a:solidFill>
                <a:latin typeface="Comic Sans MS"/>
                <a:cs typeface="Comic Sans MS"/>
              </a:rPr>
              <a:t>Ornitischia</a:t>
            </a:r>
            <a:endParaRPr sz="1053">
              <a:latin typeface="Comic Sans MS"/>
              <a:cs typeface="Comic Sans MS"/>
            </a:endParaRPr>
          </a:p>
          <a:p>
            <a:pPr marL="9552">
              <a:spcBef>
                <a:spcPts val="850"/>
              </a:spcBef>
            </a:pPr>
            <a:r>
              <a:rPr sz="1053" b="1" spc="-4" dirty="0">
                <a:solidFill>
                  <a:srgbClr val="000065"/>
                </a:solidFill>
                <a:latin typeface="Comic Sans MS"/>
                <a:cs typeface="Comic Sans MS"/>
              </a:rPr>
              <a:t>Sauropodomorpha</a:t>
            </a:r>
            <a:endParaRPr sz="1053">
              <a:latin typeface="Comic Sans MS"/>
              <a:cs typeface="Comic Sans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47421" y="749117"/>
            <a:ext cx="694874" cy="171195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9552">
              <a:spcBef>
                <a:spcPts val="71"/>
              </a:spcBef>
            </a:pPr>
            <a:r>
              <a:rPr sz="1053" b="1" spc="-4" dirty="0">
                <a:solidFill>
                  <a:srgbClr val="000065"/>
                </a:solidFill>
                <a:latin typeface="Comic Sans MS"/>
                <a:cs typeface="Comic Sans MS"/>
              </a:rPr>
              <a:t>T</a:t>
            </a:r>
            <a:r>
              <a:rPr sz="1053" b="1" dirty="0">
                <a:solidFill>
                  <a:srgbClr val="000065"/>
                </a:solidFill>
                <a:latin typeface="Comic Sans MS"/>
                <a:cs typeface="Comic Sans MS"/>
              </a:rPr>
              <a:t>h</a:t>
            </a:r>
            <a:r>
              <a:rPr sz="1053" b="1" spc="-4" dirty="0">
                <a:solidFill>
                  <a:srgbClr val="000065"/>
                </a:solidFill>
                <a:latin typeface="Comic Sans MS"/>
                <a:cs typeface="Comic Sans MS"/>
              </a:rPr>
              <a:t>erop</a:t>
            </a:r>
            <a:r>
              <a:rPr sz="1053" b="1" dirty="0">
                <a:solidFill>
                  <a:srgbClr val="000065"/>
                </a:solidFill>
                <a:latin typeface="Comic Sans MS"/>
                <a:cs typeface="Comic Sans MS"/>
              </a:rPr>
              <a:t>o</a:t>
            </a:r>
            <a:r>
              <a:rPr sz="1053" b="1" spc="-4" dirty="0">
                <a:solidFill>
                  <a:srgbClr val="000065"/>
                </a:solidFill>
                <a:latin typeface="Comic Sans MS"/>
                <a:cs typeface="Comic Sans MS"/>
              </a:rPr>
              <a:t>da</a:t>
            </a:r>
            <a:endParaRPr sz="1053">
              <a:latin typeface="Comic Sans MS"/>
              <a:cs typeface="Comic Sans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45637" y="506614"/>
            <a:ext cx="680547" cy="171195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9552">
              <a:spcBef>
                <a:spcPts val="71"/>
              </a:spcBef>
            </a:pPr>
            <a:r>
              <a:rPr sz="1053" b="1" spc="-4" dirty="0">
                <a:solidFill>
                  <a:srgbClr val="000065"/>
                </a:solidFill>
                <a:latin typeface="Comic Sans MS"/>
                <a:cs typeface="Comic Sans MS"/>
              </a:rPr>
              <a:t>Saurischia</a:t>
            </a:r>
            <a:endParaRPr sz="1053">
              <a:latin typeface="Comic Sans MS"/>
              <a:cs typeface="Comic Sans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98624" y="2057403"/>
            <a:ext cx="5497576" cy="45830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10" name="object 10"/>
          <p:cNvSpPr txBox="1"/>
          <p:nvPr/>
        </p:nvSpPr>
        <p:spPr>
          <a:xfrm>
            <a:off x="4994369" y="6638693"/>
            <a:ext cx="2096561" cy="194761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203" spc="-4" dirty="0">
                <a:latin typeface="Tahoma"/>
                <a:cs typeface="Tahoma"/>
              </a:rPr>
              <a:t>Da Sereno, ripreso da</a:t>
            </a:r>
            <a:r>
              <a:rPr sz="1203" spc="-49" dirty="0">
                <a:latin typeface="Tahoma"/>
                <a:cs typeface="Tahoma"/>
              </a:rPr>
              <a:t> </a:t>
            </a:r>
            <a:r>
              <a:rPr sz="1203" spc="-4" dirty="0">
                <a:latin typeface="Tahoma"/>
                <a:cs typeface="Tahoma"/>
              </a:rPr>
              <a:t>Kardong</a:t>
            </a:r>
            <a:endParaRPr sz="1203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2826" y="224464"/>
            <a:ext cx="1247374" cy="225089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400" b="1" dirty="0">
                <a:latin typeface="Tahoma"/>
                <a:cs typeface="Tahoma"/>
              </a:rPr>
              <a:t>Ornitischi</a:t>
            </a:r>
            <a:r>
              <a:rPr sz="1400" dirty="0">
                <a:latin typeface="Tahoma"/>
                <a:cs typeface="Tahoma"/>
              </a:rPr>
              <a:t>: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24172" y="628731"/>
            <a:ext cx="2542618" cy="2526005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38207" marR="13372">
              <a:lnSpc>
                <a:spcPct val="120700"/>
              </a:lnSpc>
              <a:spcBef>
                <a:spcPts val="71"/>
              </a:spcBef>
            </a:pPr>
            <a:r>
              <a:rPr sz="1400" dirty="0">
                <a:latin typeface="Tahoma"/>
                <a:cs typeface="Tahoma"/>
              </a:rPr>
              <a:t>1 </a:t>
            </a:r>
            <a:r>
              <a:rPr sz="1400" spc="-4" dirty="0">
                <a:latin typeface="Tahoma"/>
                <a:cs typeface="Tahoma"/>
              </a:rPr>
              <a:t>tireofori (anchilosauri </a:t>
            </a:r>
            <a:r>
              <a:rPr sz="1400" dirty="0">
                <a:latin typeface="Tahoma"/>
                <a:cs typeface="Tahoma"/>
              </a:rPr>
              <a:t>e </a:t>
            </a:r>
            <a:r>
              <a:rPr sz="1400" spc="-4" dirty="0">
                <a:latin typeface="Tahoma"/>
                <a:cs typeface="Tahoma"/>
              </a:rPr>
              <a:t>stegosauri)  </a:t>
            </a:r>
            <a:r>
              <a:rPr sz="1400" dirty="0">
                <a:latin typeface="Tahoma"/>
                <a:cs typeface="Tahoma"/>
              </a:rPr>
              <a:t>2</a:t>
            </a:r>
            <a:r>
              <a:rPr sz="1400" spc="-4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ornitopodi</a:t>
            </a:r>
          </a:p>
          <a:p>
            <a:pPr marL="169542" indent="-131813">
              <a:spcBef>
                <a:spcPts val="293"/>
              </a:spcBef>
              <a:buAutoNum type="arabicPlain" startAt="3"/>
              <a:tabLst>
                <a:tab pos="170020" algn="l"/>
              </a:tabLst>
            </a:pPr>
            <a:r>
              <a:rPr sz="1400" spc="-4" dirty="0">
                <a:latin typeface="Tahoma"/>
                <a:cs typeface="Tahoma"/>
              </a:rPr>
              <a:t>pachicefalosauri</a:t>
            </a:r>
            <a:endParaRPr sz="1400" dirty="0">
              <a:latin typeface="Tahoma"/>
              <a:cs typeface="Tahoma"/>
            </a:endParaRPr>
          </a:p>
          <a:p>
            <a:pPr marL="169065" indent="-131335">
              <a:spcBef>
                <a:spcPts val="293"/>
              </a:spcBef>
              <a:buAutoNum type="arabicPlain" startAt="3"/>
              <a:tabLst>
                <a:tab pos="169542" algn="l"/>
              </a:tabLst>
            </a:pPr>
            <a:r>
              <a:rPr sz="1400" spc="-4" dirty="0">
                <a:latin typeface="Tahoma"/>
                <a:cs typeface="Tahoma"/>
              </a:rPr>
              <a:t>ceratopsidi</a:t>
            </a:r>
            <a:endParaRPr sz="1400" dirty="0">
              <a:latin typeface="Tahoma"/>
              <a:cs typeface="Tahoma"/>
            </a:endParaRPr>
          </a:p>
          <a:p>
            <a:pPr>
              <a:spcBef>
                <a:spcPts val="23"/>
              </a:spcBef>
              <a:buFont typeface="Tahoma"/>
              <a:buAutoNum type="arabicPlain" startAt="3"/>
            </a:pPr>
            <a:endParaRPr sz="2400" dirty="0">
              <a:latin typeface="Tahoma"/>
              <a:cs typeface="Tahoma"/>
            </a:endParaRPr>
          </a:p>
          <a:p>
            <a:pPr marL="38207"/>
            <a:r>
              <a:rPr sz="2000" b="1" baseline="27777" dirty="0">
                <a:latin typeface="Tahoma"/>
                <a:cs typeface="Tahoma"/>
              </a:rPr>
              <a:t>Saurischi</a:t>
            </a:r>
            <a:r>
              <a:rPr sz="2000" baseline="27777" dirty="0">
                <a:latin typeface="Tahoma"/>
                <a:cs typeface="Tahoma"/>
              </a:rPr>
              <a:t>: </a:t>
            </a:r>
            <a:r>
              <a:rPr sz="1400" spc="-4" dirty="0">
                <a:latin typeface="Arial"/>
                <a:cs typeface="Arial"/>
              </a:rPr>
              <a:t>carnivori ed</a:t>
            </a:r>
            <a:r>
              <a:rPr sz="1400" spc="-120" dirty="0">
                <a:latin typeface="Arial"/>
                <a:cs typeface="Arial"/>
              </a:rPr>
              <a:t> </a:t>
            </a:r>
            <a:r>
              <a:rPr sz="1400" spc="-4" dirty="0">
                <a:latin typeface="Arial"/>
                <a:cs typeface="Arial"/>
              </a:rPr>
              <a:t>erbivori</a:t>
            </a:r>
            <a:endParaRPr sz="1400" dirty="0">
              <a:latin typeface="Arial"/>
              <a:cs typeface="Arial"/>
            </a:endParaRPr>
          </a:p>
          <a:p>
            <a:pPr marL="169065" indent="-131335">
              <a:spcBef>
                <a:spcPts val="1418"/>
              </a:spcBef>
              <a:buAutoNum type="arabicPlain" startAt="5"/>
              <a:tabLst>
                <a:tab pos="169542" algn="l"/>
              </a:tabLst>
            </a:pPr>
            <a:r>
              <a:rPr sz="1400" dirty="0">
                <a:latin typeface="Tahoma"/>
                <a:cs typeface="Tahoma"/>
              </a:rPr>
              <a:t>sauropodomorfi</a:t>
            </a:r>
          </a:p>
          <a:p>
            <a:pPr marL="169542" indent="-131813">
              <a:spcBef>
                <a:spcPts val="301"/>
              </a:spcBef>
              <a:buAutoNum type="arabicPlain" startAt="5"/>
              <a:tabLst>
                <a:tab pos="170020" algn="l"/>
              </a:tabLst>
            </a:pPr>
            <a:r>
              <a:rPr sz="1400" dirty="0">
                <a:latin typeface="Tahoma"/>
                <a:cs typeface="Tahoma"/>
              </a:rPr>
              <a:t>teropodi</a:t>
            </a:r>
          </a:p>
          <a:p>
            <a:pPr marL="169065" indent="-131335">
              <a:spcBef>
                <a:spcPts val="293"/>
              </a:spcBef>
              <a:buAutoNum type="arabicPlain" startAt="5"/>
              <a:tabLst>
                <a:tab pos="169542" algn="l"/>
              </a:tabLst>
            </a:pPr>
            <a:r>
              <a:rPr sz="1400" spc="-4" dirty="0">
                <a:latin typeface="Tahoma"/>
                <a:cs typeface="Tahoma"/>
              </a:rPr>
              <a:t>uccelli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87731" y="377660"/>
            <a:ext cx="2385332" cy="225089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400" spc="-4" dirty="0">
                <a:latin typeface="Arial"/>
                <a:cs typeface="Arial"/>
              </a:rPr>
              <a:t>erbivori, becco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8" dirty="0">
                <a:latin typeface="Arial"/>
                <a:cs typeface="Arial"/>
              </a:rPr>
              <a:t>corneo</a:t>
            </a:r>
            <a:endParaRPr sz="1400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459"/>
    </mc:Choice>
    <mc:Fallback xmlns="">
      <p:transition spd="slow" advTm="31545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5B916C2-69A6-4080-9879-464DBB214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693646"/>
            <a:ext cx="8178799" cy="547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0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33"/>
    </mc:Choice>
    <mc:Fallback xmlns="">
      <p:transition spd="slow" advTm="8043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44721" y="887404"/>
            <a:ext cx="5101416" cy="23091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3" name="object 3"/>
          <p:cNvSpPr/>
          <p:nvPr/>
        </p:nvSpPr>
        <p:spPr>
          <a:xfrm>
            <a:off x="2062239" y="3722283"/>
            <a:ext cx="5083898" cy="28544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85072" y="39543"/>
            <a:ext cx="3268534" cy="287414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805" dirty="0">
                <a:latin typeface="Comic Sans MS"/>
                <a:cs typeface="Comic Sans MS"/>
              </a:rPr>
              <a:t>Postura </a:t>
            </a:r>
            <a:r>
              <a:rPr sz="1805" spc="-4" dirty="0">
                <a:latin typeface="Comic Sans MS"/>
                <a:cs typeface="Comic Sans MS"/>
              </a:rPr>
              <a:t>ornitopode </a:t>
            </a:r>
            <a:r>
              <a:rPr sz="1805" dirty="0">
                <a:latin typeface="Comic Sans MS"/>
                <a:cs typeface="Comic Sans MS"/>
              </a:rPr>
              <a:t>e</a:t>
            </a:r>
            <a:r>
              <a:rPr sz="1805" spc="-71" dirty="0">
                <a:latin typeface="Comic Sans MS"/>
                <a:cs typeface="Comic Sans MS"/>
              </a:rPr>
              <a:t> </a:t>
            </a:r>
            <a:r>
              <a:rPr sz="1805" spc="-4" dirty="0">
                <a:latin typeface="Comic Sans MS"/>
                <a:cs typeface="Comic Sans MS"/>
              </a:rPr>
              <a:t>teropode</a:t>
            </a:r>
            <a:endParaRPr sz="1805"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52687" y="615271"/>
            <a:ext cx="3128127" cy="1053261"/>
          </a:xfrm>
          <a:prstGeom prst="rect">
            <a:avLst/>
          </a:prstGeom>
        </p:spPr>
        <p:txBody>
          <a:bodyPr vert="horz" wrap="square" lIns="0" tIns="88352" rIns="0" bIns="0" rtlCol="0">
            <a:spAutoFit/>
          </a:bodyPr>
          <a:lstStyle/>
          <a:p>
            <a:pPr marL="9552">
              <a:spcBef>
                <a:spcPts val="696"/>
              </a:spcBef>
            </a:pPr>
            <a:r>
              <a:rPr sz="1053" b="1" spc="-4" dirty="0">
                <a:latin typeface="Comic Sans MS"/>
                <a:cs typeface="Comic Sans MS"/>
              </a:rPr>
              <a:t>Postura</a:t>
            </a:r>
            <a:r>
              <a:rPr sz="1053" b="1" spc="4" dirty="0">
                <a:latin typeface="Comic Sans MS"/>
                <a:cs typeface="Comic Sans MS"/>
              </a:rPr>
              <a:t> </a:t>
            </a:r>
            <a:r>
              <a:rPr sz="1053" b="1" dirty="0">
                <a:latin typeface="Comic Sans MS"/>
                <a:cs typeface="Comic Sans MS"/>
              </a:rPr>
              <a:t>teropode</a:t>
            </a:r>
            <a:endParaRPr sz="1053">
              <a:latin typeface="Comic Sans MS"/>
              <a:cs typeface="Comic Sans MS"/>
            </a:endParaRPr>
          </a:p>
          <a:p>
            <a:pPr marL="9552" marR="3821">
              <a:spcBef>
                <a:spcPts val="624"/>
              </a:spcBef>
            </a:pPr>
            <a:r>
              <a:rPr sz="1053" spc="-4" dirty="0">
                <a:latin typeface="Comic Sans MS"/>
                <a:cs typeface="Comic Sans MS"/>
              </a:rPr>
              <a:t>Tutti i </a:t>
            </a:r>
            <a:r>
              <a:rPr sz="1053" spc="-8" dirty="0">
                <a:latin typeface="Comic Sans MS"/>
                <a:cs typeface="Comic Sans MS"/>
              </a:rPr>
              <a:t>teropodi </a:t>
            </a:r>
            <a:r>
              <a:rPr sz="1053" spc="-4" dirty="0">
                <a:latin typeface="Comic Sans MS"/>
                <a:cs typeface="Comic Sans MS"/>
              </a:rPr>
              <a:t>sono </a:t>
            </a:r>
            <a:r>
              <a:rPr sz="1053" spc="-8" dirty="0">
                <a:latin typeface="Comic Sans MS"/>
                <a:cs typeface="Comic Sans MS"/>
              </a:rPr>
              <a:t>bipedi. </a:t>
            </a:r>
            <a:r>
              <a:rPr sz="1053" spc="-4" dirty="0">
                <a:latin typeface="Comic Sans MS"/>
                <a:cs typeface="Comic Sans MS"/>
              </a:rPr>
              <a:t>La coda viene  utilizzata come organo di bilanciamento </a:t>
            </a:r>
            <a:r>
              <a:rPr sz="1053" spc="-8" dirty="0">
                <a:latin typeface="Comic Sans MS"/>
                <a:cs typeface="Comic Sans MS"/>
              </a:rPr>
              <a:t>durante </a:t>
            </a:r>
            <a:r>
              <a:rPr sz="1053" spc="-4" dirty="0">
                <a:latin typeface="Comic Sans MS"/>
                <a:cs typeface="Comic Sans MS"/>
              </a:rPr>
              <a:t>la  corsa.</a:t>
            </a:r>
            <a:endParaRPr sz="1053">
              <a:latin typeface="Comic Sans MS"/>
              <a:cs typeface="Comic Sans MS"/>
            </a:endParaRPr>
          </a:p>
          <a:p>
            <a:pPr marL="9552">
              <a:spcBef>
                <a:spcPts val="616"/>
              </a:spcBef>
            </a:pPr>
            <a:r>
              <a:rPr sz="1053" spc="-4" dirty="0">
                <a:latin typeface="Comic Sans MS"/>
                <a:cs typeface="Comic Sans MS"/>
              </a:rPr>
              <a:t>Gastralia a protezione del</a:t>
            </a:r>
            <a:r>
              <a:rPr sz="1053" spc="-8" dirty="0">
                <a:latin typeface="Comic Sans MS"/>
                <a:cs typeface="Comic Sans MS"/>
              </a:rPr>
              <a:t> ventre</a:t>
            </a:r>
            <a:endParaRPr sz="1053">
              <a:latin typeface="Comic Sans MS"/>
              <a:cs typeface="Comic Sans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26458" y="3131117"/>
            <a:ext cx="2619030" cy="1139312"/>
          </a:xfrm>
          <a:prstGeom prst="rect">
            <a:avLst/>
          </a:prstGeom>
        </p:spPr>
        <p:txBody>
          <a:bodyPr vert="horz" wrap="square" lIns="0" tIns="89307" rIns="0" bIns="0" rtlCol="0">
            <a:spAutoFit/>
          </a:bodyPr>
          <a:lstStyle/>
          <a:p>
            <a:pPr marL="9552">
              <a:spcBef>
                <a:spcPts val="703"/>
              </a:spcBef>
            </a:pPr>
            <a:r>
              <a:rPr sz="1053" b="1" spc="-4" dirty="0">
                <a:latin typeface="Comic Sans MS"/>
                <a:cs typeface="Comic Sans MS"/>
              </a:rPr>
              <a:t>Postura</a:t>
            </a:r>
            <a:r>
              <a:rPr sz="1053" b="1" spc="4" dirty="0">
                <a:latin typeface="Comic Sans MS"/>
                <a:cs typeface="Comic Sans MS"/>
              </a:rPr>
              <a:t> </a:t>
            </a:r>
            <a:r>
              <a:rPr sz="1053" b="1" spc="-4" dirty="0">
                <a:latin typeface="Comic Sans MS"/>
                <a:cs typeface="Comic Sans MS"/>
              </a:rPr>
              <a:t>ornitopode</a:t>
            </a:r>
            <a:endParaRPr sz="1053">
              <a:latin typeface="Comic Sans MS"/>
              <a:cs typeface="Comic Sans MS"/>
            </a:endParaRPr>
          </a:p>
          <a:p>
            <a:pPr marL="9552" marR="3821">
              <a:spcBef>
                <a:spcPts val="624"/>
              </a:spcBef>
            </a:pPr>
            <a:r>
              <a:rPr sz="1053" spc="-4" dirty="0">
                <a:latin typeface="Comic Sans MS"/>
                <a:cs typeface="Comic Sans MS"/>
              </a:rPr>
              <a:t>Tendini ossificati lungo le spine </a:t>
            </a:r>
            <a:r>
              <a:rPr sz="1053" spc="-8" dirty="0">
                <a:latin typeface="Comic Sans MS"/>
                <a:cs typeface="Comic Sans MS"/>
              </a:rPr>
              <a:t>neurali  rafforzano </a:t>
            </a:r>
            <a:r>
              <a:rPr sz="1053" spc="-4" dirty="0">
                <a:latin typeface="Comic Sans MS"/>
                <a:cs typeface="Comic Sans MS"/>
              </a:rPr>
              <a:t>la colonna impedendone  torsioni. Dita </a:t>
            </a:r>
            <a:r>
              <a:rPr sz="1053" spc="-8" dirty="0">
                <a:latin typeface="Comic Sans MS"/>
                <a:cs typeface="Comic Sans MS"/>
              </a:rPr>
              <a:t>dell’arto </a:t>
            </a:r>
            <a:r>
              <a:rPr sz="1053" spc="-4" dirty="0">
                <a:latin typeface="Comic Sans MS"/>
                <a:cs typeface="Comic Sans MS"/>
              </a:rPr>
              <a:t>anteriore rivestite  da piccoli zoccoli, con arto che può  poggiare a terra per andatura </a:t>
            </a:r>
            <a:r>
              <a:rPr sz="1053" spc="-8" dirty="0">
                <a:latin typeface="Comic Sans MS"/>
                <a:cs typeface="Comic Sans MS"/>
              </a:rPr>
              <a:t>quadrupede</a:t>
            </a:r>
            <a:endParaRPr sz="1053"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78"/>
    </mc:Choice>
    <mc:Fallback xmlns="">
      <p:transition spd="slow" advTm="8687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11435" y="33240"/>
            <a:ext cx="1423178" cy="333708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2106" b="1" spc="-4" dirty="0">
                <a:solidFill>
                  <a:srgbClr val="000065"/>
                </a:solidFill>
                <a:latin typeface="Comic Sans MS"/>
                <a:cs typeface="Comic Sans MS"/>
              </a:rPr>
              <a:t>Ornitischia</a:t>
            </a:r>
            <a:endParaRPr sz="2106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41380" y="13191"/>
            <a:ext cx="1416492" cy="333708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pc="-4" dirty="0"/>
              <a:t>anchilosauri</a:t>
            </a:r>
          </a:p>
        </p:txBody>
      </p:sp>
      <p:sp>
        <p:nvSpPr>
          <p:cNvPr id="4" name="object 4"/>
          <p:cNvSpPr/>
          <p:nvPr/>
        </p:nvSpPr>
        <p:spPr>
          <a:xfrm>
            <a:off x="3678932" y="486363"/>
            <a:ext cx="3467206" cy="17645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5" name="object 5"/>
          <p:cNvSpPr txBox="1"/>
          <p:nvPr/>
        </p:nvSpPr>
        <p:spPr>
          <a:xfrm>
            <a:off x="3903201" y="1937518"/>
            <a:ext cx="1462817" cy="205529"/>
          </a:xfrm>
          <a:prstGeom prst="rect">
            <a:avLst/>
          </a:prstGeom>
        </p:spPr>
        <p:txBody>
          <a:bodyPr vert="horz" wrap="square" lIns="0" tIns="8596" rIns="0" bIns="0" rtlCol="0">
            <a:spAutoFit/>
          </a:bodyPr>
          <a:lstStyle/>
          <a:p>
            <a:pPr marL="9552">
              <a:spcBef>
                <a:spcPts val="68"/>
              </a:spcBef>
            </a:pPr>
            <a:r>
              <a:rPr sz="1279" i="1" spc="-41" dirty="0">
                <a:solidFill>
                  <a:srgbClr val="FFFFFF"/>
                </a:solidFill>
                <a:latin typeface="Comic Sans MS"/>
                <a:cs typeface="Comic Sans MS"/>
              </a:rPr>
              <a:t>Mymoorapelta</a:t>
            </a:r>
            <a:r>
              <a:rPr sz="1279" i="1" spc="-64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279" i="1" spc="-45" dirty="0">
                <a:solidFill>
                  <a:srgbClr val="FFFFFF"/>
                </a:solidFill>
                <a:latin typeface="Comic Sans MS"/>
                <a:cs typeface="Comic Sans MS"/>
              </a:rPr>
              <a:t>maysi</a:t>
            </a:r>
            <a:endParaRPr sz="1279">
              <a:latin typeface="Comic Sans MS"/>
              <a:cs typeface="Comic Sans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21122" y="4786846"/>
            <a:ext cx="1620130" cy="16201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7" name="object 7"/>
          <p:cNvSpPr/>
          <p:nvPr/>
        </p:nvSpPr>
        <p:spPr>
          <a:xfrm>
            <a:off x="4815373" y="2676147"/>
            <a:ext cx="2330765" cy="17513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8" name="object 8"/>
          <p:cNvSpPr/>
          <p:nvPr/>
        </p:nvSpPr>
        <p:spPr>
          <a:xfrm>
            <a:off x="2328726" y="4787991"/>
            <a:ext cx="2656281" cy="15737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9" name="object 9"/>
          <p:cNvSpPr txBox="1"/>
          <p:nvPr/>
        </p:nvSpPr>
        <p:spPr>
          <a:xfrm>
            <a:off x="2041798" y="3801892"/>
            <a:ext cx="2793823" cy="843207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 marR="3821">
              <a:spcBef>
                <a:spcPts val="75"/>
              </a:spcBef>
            </a:pPr>
            <a:r>
              <a:rPr sz="1354" spc="-4" dirty="0">
                <a:latin typeface="Comic Sans MS"/>
                <a:cs typeface="Comic Sans MS"/>
              </a:rPr>
              <a:t>Comparsi </a:t>
            </a:r>
            <a:r>
              <a:rPr sz="1354" dirty="0">
                <a:latin typeface="Comic Sans MS"/>
                <a:cs typeface="Comic Sans MS"/>
              </a:rPr>
              <a:t>all’inizio </a:t>
            </a:r>
            <a:r>
              <a:rPr sz="1354" spc="-4" dirty="0">
                <a:latin typeface="Comic Sans MS"/>
                <a:cs typeface="Comic Sans MS"/>
              </a:rPr>
              <a:t>del </a:t>
            </a:r>
            <a:r>
              <a:rPr sz="1354" dirty="0">
                <a:latin typeface="Comic Sans MS"/>
                <a:cs typeface="Comic Sans MS"/>
              </a:rPr>
              <a:t>Giurassico.  Corpo </a:t>
            </a:r>
            <a:r>
              <a:rPr sz="1354" spc="-4" dirty="0">
                <a:latin typeface="Comic Sans MS"/>
                <a:cs typeface="Comic Sans MS"/>
              </a:rPr>
              <a:t>fortemente ricoperto da  </a:t>
            </a:r>
            <a:r>
              <a:rPr sz="1354" dirty="0">
                <a:latin typeface="Comic Sans MS"/>
                <a:cs typeface="Comic Sans MS"/>
              </a:rPr>
              <a:t>piastre </a:t>
            </a:r>
            <a:r>
              <a:rPr sz="1354" spc="-4" dirty="0">
                <a:latin typeface="Comic Sans MS"/>
                <a:cs typeface="Comic Sans MS"/>
              </a:rPr>
              <a:t>dermiche. </a:t>
            </a:r>
            <a:r>
              <a:rPr sz="1354" dirty="0">
                <a:latin typeface="Comic Sans MS"/>
                <a:cs typeface="Comic Sans MS"/>
              </a:rPr>
              <a:t>Coda </a:t>
            </a:r>
            <a:r>
              <a:rPr sz="1354" spc="-4" dirty="0">
                <a:latin typeface="Comic Sans MS"/>
                <a:cs typeface="Comic Sans MS"/>
              </a:rPr>
              <a:t>terminante  </a:t>
            </a:r>
            <a:r>
              <a:rPr sz="1354" dirty="0">
                <a:latin typeface="Comic Sans MS"/>
                <a:cs typeface="Comic Sans MS"/>
              </a:rPr>
              <a:t>con mazza</a:t>
            </a:r>
            <a:r>
              <a:rPr sz="1354" spc="-8" dirty="0">
                <a:latin typeface="Comic Sans MS"/>
                <a:cs typeface="Comic Sans MS"/>
              </a:rPr>
              <a:t> </a:t>
            </a:r>
            <a:r>
              <a:rPr sz="1354" spc="-4" dirty="0">
                <a:latin typeface="Comic Sans MS"/>
                <a:cs typeface="Comic Sans MS"/>
              </a:rPr>
              <a:t>ossea</a:t>
            </a:r>
            <a:endParaRPr sz="1354">
              <a:latin typeface="Comic Sans MS"/>
              <a:cs typeface="Comic Sans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26426" y="1436550"/>
            <a:ext cx="2506131" cy="23078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11" name="object 11"/>
          <p:cNvSpPr txBox="1"/>
          <p:nvPr/>
        </p:nvSpPr>
        <p:spPr>
          <a:xfrm>
            <a:off x="2370181" y="6102283"/>
            <a:ext cx="1196329" cy="194761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203" dirty="0">
                <a:solidFill>
                  <a:srgbClr val="FFFFFF"/>
                </a:solidFill>
                <a:latin typeface="Comic Sans MS"/>
                <a:cs typeface="Comic Sans MS"/>
              </a:rPr>
              <a:t>Mazza</a:t>
            </a:r>
            <a:r>
              <a:rPr sz="1203" spc="-53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203" spc="-4" dirty="0">
                <a:solidFill>
                  <a:srgbClr val="FFFFFF"/>
                </a:solidFill>
                <a:latin typeface="Comic Sans MS"/>
                <a:cs typeface="Comic Sans MS"/>
              </a:rPr>
              <a:t>terminale</a:t>
            </a:r>
            <a:endParaRPr sz="1203">
              <a:latin typeface="Comic Sans MS"/>
              <a:cs typeface="Comic Sans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34358" y="809779"/>
            <a:ext cx="1069772" cy="218036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354" spc="-4" dirty="0">
                <a:latin typeface="Arial"/>
                <a:cs typeface="Arial"/>
              </a:rPr>
              <a:t>Becco</a:t>
            </a:r>
            <a:r>
              <a:rPr sz="1354" spc="-45" dirty="0">
                <a:latin typeface="Arial"/>
                <a:cs typeface="Arial"/>
              </a:rPr>
              <a:t> </a:t>
            </a:r>
            <a:r>
              <a:rPr sz="1354" spc="-8" dirty="0">
                <a:latin typeface="Arial"/>
                <a:cs typeface="Arial"/>
              </a:rPr>
              <a:t>corneo</a:t>
            </a:r>
            <a:endParaRPr sz="1354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48"/>
    </mc:Choice>
    <mc:Fallback xmlns="">
      <p:transition spd="slow" advTm="9124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8063" y="20225"/>
            <a:ext cx="1423178" cy="333708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2106" b="1" spc="-4" dirty="0">
                <a:solidFill>
                  <a:srgbClr val="000065"/>
                </a:solidFill>
                <a:latin typeface="Comic Sans MS"/>
                <a:cs typeface="Comic Sans MS"/>
              </a:rPr>
              <a:t>Ornitischia</a:t>
            </a:r>
            <a:endParaRPr sz="2106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61457" y="13191"/>
            <a:ext cx="1229760" cy="333708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dirty="0"/>
              <a:t>stegosauri</a:t>
            </a:r>
          </a:p>
        </p:txBody>
      </p:sp>
      <p:sp>
        <p:nvSpPr>
          <p:cNvPr id="4" name="object 4"/>
          <p:cNvSpPr/>
          <p:nvPr/>
        </p:nvSpPr>
        <p:spPr>
          <a:xfrm>
            <a:off x="2806995" y="2858361"/>
            <a:ext cx="3970051" cy="20620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5" name="object 5"/>
          <p:cNvSpPr/>
          <p:nvPr/>
        </p:nvSpPr>
        <p:spPr>
          <a:xfrm>
            <a:off x="1161435" y="475641"/>
            <a:ext cx="3570936" cy="21026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6" name="object 6"/>
          <p:cNvSpPr txBox="1"/>
          <p:nvPr/>
        </p:nvSpPr>
        <p:spPr>
          <a:xfrm>
            <a:off x="3746271" y="714095"/>
            <a:ext cx="791344" cy="179922"/>
          </a:xfrm>
          <a:prstGeom prst="rect">
            <a:avLst/>
          </a:prstGeom>
        </p:spPr>
        <p:txBody>
          <a:bodyPr vert="horz" wrap="square" lIns="0" tIns="11939" rIns="0" bIns="0" rtlCol="0">
            <a:spAutoFit/>
          </a:bodyPr>
          <a:lstStyle/>
          <a:p>
            <a:pPr marL="9552">
              <a:spcBef>
                <a:spcPts val="94"/>
              </a:spcBef>
            </a:pPr>
            <a:r>
              <a:rPr sz="1091" i="1" spc="-23" dirty="0">
                <a:solidFill>
                  <a:srgbClr val="FFFFFF"/>
                </a:solidFill>
                <a:latin typeface="Comic Sans MS"/>
                <a:cs typeface="Comic Sans MS"/>
              </a:rPr>
              <a:t>Stegosaurus</a:t>
            </a:r>
            <a:endParaRPr sz="1091">
              <a:latin typeface="Comic Sans MS"/>
              <a:cs typeface="Comic Sans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1965" y="5002077"/>
            <a:ext cx="3438552" cy="17026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8" name="object 8"/>
          <p:cNvSpPr txBox="1"/>
          <p:nvPr/>
        </p:nvSpPr>
        <p:spPr>
          <a:xfrm>
            <a:off x="2360343" y="6065143"/>
            <a:ext cx="1854908" cy="287001"/>
          </a:xfrm>
          <a:prstGeom prst="rect">
            <a:avLst/>
          </a:prstGeom>
        </p:spPr>
        <p:txBody>
          <a:bodyPr vert="horz" wrap="square" lIns="0" tIns="10984" rIns="0" bIns="0" rtlCol="0">
            <a:spAutoFit/>
          </a:bodyPr>
          <a:lstStyle/>
          <a:p>
            <a:pPr marL="9552">
              <a:lnSpc>
                <a:spcPts val="1124"/>
              </a:lnSpc>
              <a:spcBef>
                <a:spcPts val="86"/>
              </a:spcBef>
            </a:pPr>
            <a:r>
              <a:rPr sz="940" i="1" spc="-23" dirty="0">
                <a:latin typeface="Comic Sans MS"/>
                <a:cs typeface="Comic Sans MS"/>
              </a:rPr>
              <a:t>Craterosaurus</a:t>
            </a:r>
            <a:endParaRPr sz="940">
              <a:latin typeface="Comic Sans MS"/>
              <a:cs typeface="Comic Sans MS"/>
            </a:endParaRPr>
          </a:p>
          <a:p>
            <a:pPr marL="9552">
              <a:lnSpc>
                <a:spcPts val="1079"/>
              </a:lnSpc>
            </a:pPr>
            <a:r>
              <a:rPr sz="903" dirty="0">
                <a:latin typeface="Comic Sans MS"/>
                <a:cs typeface="Comic Sans MS"/>
              </a:rPr>
              <a:t>Medio Giurassico – </a:t>
            </a:r>
            <a:r>
              <a:rPr sz="903" spc="-4" dirty="0">
                <a:latin typeface="Comic Sans MS"/>
                <a:cs typeface="Comic Sans MS"/>
              </a:rPr>
              <a:t>tardo</a:t>
            </a:r>
            <a:r>
              <a:rPr sz="903" spc="-60" dirty="0">
                <a:latin typeface="Comic Sans MS"/>
                <a:cs typeface="Comic Sans MS"/>
              </a:rPr>
              <a:t> </a:t>
            </a:r>
            <a:r>
              <a:rPr sz="903" dirty="0">
                <a:latin typeface="Comic Sans MS"/>
                <a:cs typeface="Comic Sans MS"/>
              </a:rPr>
              <a:t>Cretaceo</a:t>
            </a:r>
            <a:endParaRPr sz="903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02506" y="444033"/>
            <a:ext cx="1069772" cy="218036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354" spc="-4" dirty="0">
                <a:latin typeface="Arial"/>
                <a:cs typeface="Arial"/>
              </a:rPr>
              <a:t>Becco</a:t>
            </a:r>
            <a:r>
              <a:rPr sz="1354" spc="-45" dirty="0">
                <a:latin typeface="Arial"/>
                <a:cs typeface="Arial"/>
              </a:rPr>
              <a:t> </a:t>
            </a:r>
            <a:r>
              <a:rPr sz="1354" spc="-8" dirty="0">
                <a:latin typeface="Arial"/>
                <a:cs typeface="Arial"/>
              </a:rPr>
              <a:t>corneo</a:t>
            </a:r>
            <a:endParaRPr sz="1354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88191" y="5431571"/>
            <a:ext cx="1320404" cy="11232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11" name="object 11"/>
          <p:cNvSpPr/>
          <p:nvPr/>
        </p:nvSpPr>
        <p:spPr>
          <a:xfrm>
            <a:off x="5688192" y="1419931"/>
            <a:ext cx="1375422" cy="11232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849"/>
    </mc:Choice>
    <mc:Fallback xmlns="">
      <p:transition spd="slow" advTm="14284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98489" y="4440128"/>
            <a:ext cx="1813836" cy="2158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3" name="object 3"/>
          <p:cNvSpPr txBox="1"/>
          <p:nvPr/>
        </p:nvSpPr>
        <p:spPr>
          <a:xfrm>
            <a:off x="969226" y="5290479"/>
            <a:ext cx="3202151" cy="1066830"/>
          </a:xfrm>
          <a:prstGeom prst="rect">
            <a:avLst/>
          </a:prstGeom>
        </p:spPr>
        <p:txBody>
          <a:bodyPr vert="horz" wrap="square" lIns="0" tIns="10984" rIns="0" bIns="0" rtlCol="0">
            <a:spAutoFit/>
          </a:bodyPr>
          <a:lstStyle/>
          <a:p>
            <a:pPr marL="9552" marR="3821">
              <a:lnSpc>
                <a:spcPct val="109200"/>
              </a:lnSpc>
              <a:spcBef>
                <a:spcPts val="86"/>
              </a:spcBef>
            </a:pPr>
            <a:r>
              <a:rPr sz="1053" spc="-4" dirty="0">
                <a:latin typeface="Comic Sans MS"/>
                <a:cs typeface="Comic Sans MS"/>
              </a:rPr>
              <a:t>Piastra ossea della cresta dorsale di </a:t>
            </a:r>
            <a:r>
              <a:rPr sz="1091" i="1" spc="-23" dirty="0">
                <a:latin typeface="Comic Sans MS"/>
                <a:cs typeface="Comic Sans MS"/>
              </a:rPr>
              <a:t>Stegosaurus</a:t>
            </a:r>
            <a:r>
              <a:rPr sz="1053" spc="-23" dirty="0">
                <a:latin typeface="Comic Sans MS"/>
                <a:cs typeface="Comic Sans MS"/>
              </a:rPr>
              <a:t>.  </a:t>
            </a:r>
            <a:r>
              <a:rPr sz="1053" spc="-8" dirty="0">
                <a:latin typeface="Comic Sans MS"/>
                <a:cs typeface="Comic Sans MS"/>
              </a:rPr>
              <a:t>Originariamente venivano </a:t>
            </a:r>
            <a:r>
              <a:rPr sz="1053" spc="-4" dirty="0">
                <a:latin typeface="Comic Sans MS"/>
                <a:cs typeface="Comic Sans MS"/>
              </a:rPr>
              <a:t>considerate </a:t>
            </a:r>
            <a:r>
              <a:rPr sz="1053" spc="-8" dirty="0">
                <a:latin typeface="Comic Sans MS"/>
                <a:cs typeface="Comic Sans MS"/>
              </a:rPr>
              <a:t>elementi di  difesa. </a:t>
            </a:r>
            <a:r>
              <a:rPr sz="1053" spc="-4" dirty="0">
                <a:latin typeface="Comic Sans MS"/>
                <a:cs typeface="Comic Sans MS"/>
              </a:rPr>
              <a:t>Il fatto che siano sottili e </a:t>
            </a:r>
            <a:r>
              <a:rPr sz="1053" spc="-8" dirty="0">
                <a:latin typeface="Comic Sans MS"/>
                <a:cs typeface="Comic Sans MS"/>
              </a:rPr>
              <a:t>fortemente  </a:t>
            </a:r>
            <a:r>
              <a:rPr sz="1053" spc="-4" dirty="0">
                <a:latin typeface="Comic Sans MS"/>
                <a:cs typeface="Comic Sans MS"/>
              </a:rPr>
              <a:t>perforate (per il passaggio dei vasi </a:t>
            </a:r>
            <a:r>
              <a:rPr sz="1053" spc="-8" dirty="0">
                <a:latin typeface="Comic Sans MS"/>
                <a:cs typeface="Comic Sans MS"/>
              </a:rPr>
              <a:t>sanguigni) fa  ritenere </a:t>
            </a:r>
            <a:r>
              <a:rPr sz="1053" spc="-4" dirty="0">
                <a:latin typeface="Comic Sans MS"/>
                <a:cs typeface="Comic Sans MS"/>
              </a:rPr>
              <a:t>che costituiscano piuttosto uno strumento  per la</a:t>
            </a:r>
            <a:r>
              <a:rPr sz="1053" spc="-11" dirty="0">
                <a:latin typeface="Comic Sans MS"/>
                <a:cs typeface="Comic Sans MS"/>
              </a:rPr>
              <a:t> </a:t>
            </a:r>
            <a:r>
              <a:rPr sz="1053" spc="-4" dirty="0">
                <a:latin typeface="Comic Sans MS"/>
                <a:cs typeface="Comic Sans MS"/>
              </a:rPr>
              <a:t>termoregolazione</a:t>
            </a:r>
            <a:endParaRPr sz="1053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52687" y="33240"/>
            <a:ext cx="1581734" cy="1606493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168109">
              <a:spcBef>
                <a:spcPts val="75"/>
              </a:spcBef>
            </a:pPr>
            <a:r>
              <a:rPr sz="2106" b="1" spc="-4" dirty="0">
                <a:solidFill>
                  <a:srgbClr val="000065"/>
                </a:solidFill>
                <a:latin typeface="Comic Sans MS"/>
                <a:cs typeface="Comic Sans MS"/>
              </a:rPr>
              <a:t>Ornitischia</a:t>
            </a:r>
            <a:endParaRPr sz="2106">
              <a:latin typeface="Comic Sans MS"/>
              <a:cs typeface="Comic Sans MS"/>
            </a:endParaRPr>
          </a:p>
          <a:p>
            <a:pPr marL="9552">
              <a:spcBef>
                <a:spcPts val="1764"/>
              </a:spcBef>
            </a:pPr>
            <a:r>
              <a:rPr sz="1354" spc="-8" dirty="0">
                <a:latin typeface="Arial"/>
                <a:cs typeface="Arial"/>
              </a:rPr>
              <a:t>•schingle-like</a:t>
            </a:r>
            <a:endParaRPr sz="1354">
              <a:latin typeface="Arial"/>
              <a:cs typeface="Arial"/>
            </a:endParaRPr>
          </a:p>
          <a:p>
            <a:pPr marL="9552"/>
            <a:r>
              <a:rPr sz="1354" spc="-4" dirty="0">
                <a:latin typeface="Arial"/>
                <a:cs typeface="Arial"/>
              </a:rPr>
              <a:t>•single</a:t>
            </a:r>
            <a:r>
              <a:rPr sz="1354" spc="-8" dirty="0">
                <a:latin typeface="Arial"/>
                <a:cs typeface="Arial"/>
              </a:rPr>
              <a:t> </a:t>
            </a:r>
            <a:r>
              <a:rPr sz="1354" spc="-4" dirty="0">
                <a:latin typeface="Arial"/>
                <a:cs typeface="Arial"/>
              </a:rPr>
              <a:t>row</a:t>
            </a:r>
            <a:endParaRPr sz="1354">
              <a:latin typeface="Arial"/>
              <a:cs typeface="Arial"/>
            </a:endParaRPr>
          </a:p>
          <a:p>
            <a:pPr marL="9552"/>
            <a:r>
              <a:rPr sz="1354" spc="-4" dirty="0">
                <a:latin typeface="Arial"/>
                <a:cs typeface="Arial"/>
              </a:rPr>
              <a:t>•double</a:t>
            </a:r>
            <a:r>
              <a:rPr sz="1354" spc="-15" dirty="0">
                <a:latin typeface="Arial"/>
                <a:cs typeface="Arial"/>
              </a:rPr>
              <a:t> </a:t>
            </a:r>
            <a:r>
              <a:rPr sz="1354" spc="-8" dirty="0">
                <a:latin typeface="Arial"/>
                <a:cs typeface="Arial"/>
              </a:rPr>
              <a:t>row</a:t>
            </a:r>
            <a:endParaRPr sz="1354">
              <a:latin typeface="Arial"/>
              <a:cs typeface="Arial"/>
            </a:endParaRPr>
          </a:p>
          <a:p>
            <a:pPr marL="9552" marR="257418">
              <a:spcBef>
                <a:spcPts val="4"/>
              </a:spcBef>
            </a:pPr>
            <a:r>
              <a:rPr sz="1354" spc="-4" dirty="0">
                <a:latin typeface="Arial"/>
                <a:cs typeface="Arial"/>
              </a:rPr>
              <a:t>•Two rows of  alternating</a:t>
            </a:r>
            <a:r>
              <a:rPr sz="1354" spc="-49" dirty="0">
                <a:latin typeface="Arial"/>
                <a:cs typeface="Arial"/>
              </a:rPr>
              <a:t> </a:t>
            </a:r>
            <a:r>
              <a:rPr sz="1354" spc="-8" dirty="0">
                <a:latin typeface="Arial"/>
                <a:cs typeface="Arial"/>
              </a:rPr>
              <a:t>plates</a:t>
            </a:r>
            <a:endParaRPr sz="1354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39154" y="9921"/>
            <a:ext cx="6194521" cy="333708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3417110">
              <a:spcBef>
                <a:spcPts val="75"/>
              </a:spcBef>
            </a:pPr>
            <a:r>
              <a:rPr dirty="0"/>
              <a:t>stegosauri</a:t>
            </a:r>
          </a:p>
        </p:txBody>
      </p:sp>
      <p:sp>
        <p:nvSpPr>
          <p:cNvPr id="6" name="object 6"/>
          <p:cNvSpPr/>
          <p:nvPr/>
        </p:nvSpPr>
        <p:spPr>
          <a:xfrm>
            <a:off x="914400" y="3276600"/>
            <a:ext cx="3144746" cy="19244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7" name="object 7"/>
          <p:cNvSpPr txBox="1"/>
          <p:nvPr/>
        </p:nvSpPr>
        <p:spPr>
          <a:xfrm>
            <a:off x="3020321" y="3352335"/>
            <a:ext cx="901665" cy="205529"/>
          </a:xfrm>
          <a:prstGeom prst="rect">
            <a:avLst/>
          </a:prstGeom>
        </p:spPr>
        <p:txBody>
          <a:bodyPr vert="horz" wrap="square" lIns="0" tIns="8596" rIns="0" bIns="0" rtlCol="0">
            <a:spAutoFit/>
          </a:bodyPr>
          <a:lstStyle/>
          <a:p>
            <a:pPr marL="9552">
              <a:spcBef>
                <a:spcPts val="68"/>
              </a:spcBef>
            </a:pPr>
            <a:r>
              <a:rPr sz="1279" i="1" spc="-45" dirty="0">
                <a:latin typeface="Comic Sans MS"/>
                <a:cs typeface="Comic Sans MS"/>
              </a:rPr>
              <a:t>Stegosaurus</a:t>
            </a:r>
            <a:endParaRPr sz="1279">
              <a:latin typeface="Comic Sans MS"/>
              <a:cs typeface="Comic Sans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27645" y="968334"/>
            <a:ext cx="3062603" cy="20631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9" name="object 9"/>
          <p:cNvSpPr txBox="1"/>
          <p:nvPr/>
        </p:nvSpPr>
        <p:spPr>
          <a:xfrm>
            <a:off x="5078040" y="2636691"/>
            <a:ext cx="1127081" cy="205529"/>
          </a:xfrm>
          <a:prstGeom prst="rect">
            <a:avLst/>
          </a:prstGeom>
        </p:spPr>
        <p:txBody>
          <a:bodyPr vert="horz" wrap="square" lIns="0" tIns="8596" rIns="0" bIns="0" rtlCol="0">
            <a:spAutoFit/>
          </a:bodyPr>
          <a:lstStyle/>
          <a:p>
            <a:pPr marL="9552">
              <a:spcBef>
                <a:spcPts val="68"/>
              </a:spcBef>
            </a:pPr>
            <a:r>
              <a:rPr sz="1279" i="1" spc="-41" dirty="0">
                <a:solidFill>
                  <a:srgbClr val="FFFFFF"/>
                </a:solidFill>
                <a:latin typeface="Comic Sans MS"/>
                <a:cs typeface="Comic Sans MS"/>
              </a:rPr>
              <a:t>Tuojangosaurus</a:t>
            </a:r>
            <a:endParaRPr sz="1279"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019"/>
    </mc:Choice>
    <mc:Fallback xmlns="">
      <p:transition spd="slow" advTm="17801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69188" y="47567"/>
            <a:ext cx="1210179" cy="333708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2106" dirty="0">
                <a:solidFill>
                  <a:srgbClr val="A50021"/>
                </a:solidFill>
                <a:latin typeface="Tahoma"/>
                <a:cs typeface="Tahoma"/>
              </a:rPr>
              <a:t>ornitopodi</a:t>
            </a:r>
            <a:endParaRPr sz="2106">
              <a:latin typeface="Tahom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11424" y="33249"/>
            <a:ext cx="1423178" cy="333708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b="1" spc="-4" dirty="0">
                <a:solidFill>
                  <a:srgbClr val="000065"/>
                </a:solidFill>
                <a:latin typeface="Comic Sans MS"/>
                <a:cs typeface="Comic Sans MS"/>
              </a:rPr>
              <a:t>Ornitischia</a:t>
            </a:r>
          </a:p>
        </p:txBody>
      </p:sp>
      <p:sp>
        <p:nvSpPr>
          <p:cNvPr id="4" name="object 4"/>
          <p:cNvSpPr/>
          <p:nvPr/>
        </p:nvSpPr>
        <p:spPr>
          <a:xfrm>
            <a:off x="1676400" y="609600"/>
            <a:ext cx="5259413" cy="35537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5" name="object 5"/>
          <p:cNvSpPr txBox="1"/>
          <p:nvPr/>
        </p:nvSpPr>
        <p:spPr>
          <a:xfrm>
            <a:off x="2052687" y="4187812"/>
            <a:ext cx="4236104" cy="794107"/>
          </a:xfrm>
          <a:prstGeom prst="rect">
            <a:avLst/>
          </a:prstGeom>
        </p:spPr>
        <p:txBody>
          <a:bodyPr vert="horz" wrap="square" lIns="0" tIns="84053" rIns="0" bIns="0" rtlCol="0">
            <a:spAutoFit/>
          </a:bodyPr>
          <a:lstStyle/>
          <a:p>
            <a:pPr marL="69250" indent="-60176">
              <a:spcBef>
                <a:spcPts val="662"/>
              </a:spcBef>
              <a:buSzPct val="93750"/>
              <a:buFont typeface="Comic Sans MS"/>
              <a:buChar char="•"/>
              <a:tabLst>
                <a:tab pos="69727" algn="l"/>
              </a:tabLst>
            </a:pPr>
            <a:r>
              <a:rPr sz="1203" b="1" spc="-4" dirty="0">
                <a:latin typeface="Comic Sans MS"/>
                <a:cs typeface="Comic Sans MS"/>
              </a:rPr>
              <a:t>Bipedi</a:t>
            </a:r>
            <a:endParaRPr sz="1203">
              <a:latin typeface="Comic Sans MS"/>
              <a:cs typeface="Comic Sans MS"/>
            </a:endParaRPr>
          </a:p>
          <a:p>
            <a:pPr marL="69250" indent="-60176">
              <a:spcBef>
                <a:spcPts val="587"/>
              </a:spcBef>
              <a:buSzPct val="93750"/>
              <a:buFont typeface="Comic Sans MS"/>
              <a:buChar char="•"/>
              <a:tabLst>
                <a:tab pos="69727" algn="l"/>
              </a:tabLst>
            </a:pPr>
            <a:r>
              <a:rPr sz="1203" b="1" spc="-4" dirty="0">
                <a:latin typeface="Comic Sans MS"/>
                <a:cs typeface="Comic Sans MS"/>
              </a:rPr>
              <a:t>Autopodio </a:t>
            </a:r>
            <a:r>
              <a:rPr sz="1203" b="1" dirty="0">
                <a:latin typeface="Comic Sans MS"/>
                <a:cs typeface="Comic Sans MS"/>
              </a:rPr>
              <a:t>anteriore </a:t>
            </a:r>
            <a:r>
              <a:rPr sz="1203" b="1" spc="-4" dirty="0">
                <a:latin typeface="Comic Sans MS"/>
                <a:cs typeface="Comic Sans MS"/>
              </a:rPr>
              <a:t>sviluppato </a:t>
            </a:r>
            <a:r>
              <a:rPr sz="1203" b="1" dirty="0">
                <a:latin typeface="Comic Sans MS"/>
                <a:cs typeface="Comic Sans MS"/>
              </a:rPr>
              <a:t>con 5 dita </a:t>
            </a:r>
            <a:r>
              <a:rPr sz="1203" b="1" spc="-4" dirty="0">
                <a:latin typeface="Comic Sans MS"/>
                <a:cs typeface="Comic Sans MS"/>
              </a:rPr>
              <a:t>per</a:t>
            </a:r>
            <a:r>
              <a:rPr sz="1203" b="1" spc="-11" dirty="0">
                <a:latin typeface="Comic Sans MS"/>
                <a:cs typeface="Comic Sans MS"/>
              </a:rPr>
              <a:t> </a:t>
            </a:r>
            <a:r>
              <a:rPr sz="1203" b="1" dirty="0">
                <a:latin typeface="Comic Sans MS"/>
                <a:cs typeface="Comic Sans MS"/>
              </a:rPr>
              <a:t>afferrare</a:t>
            </a:r>
            <a:endParaRPr sz="1203">
              <a:latin typeface="Comic Sans MS"/>
              <a:cs typeface="Comic Sans MS"/>
            </a:endParaRPr>
          </a:p>
          <a:p>
            <a:pPr marL="69250" indent="-60176">
              <a:spcBef>
                <a:spcPts val="587"/>
              </a:spcBef>
              <a:buSzPct val="93750"/>
              <a:buFont typeface="Comic Sans MS"/>
              <a:buChar char="•"/>
              <a:tabLst>
                <a:tab pos="69727" algn="l"/>
              </a:tabLst>
            </a:pPr>
            <a:r>
              <a:rPr sz="1203" b="1" spc="-4" dirty="0">
                <a:latin typeface="Comic Sans MS"/>
                <a:cs typeface="Comic Sans MS"/>
              </a:rPr>
              <a:t>Dentatura specializzata</a:t>
            </a:r>
            <a:endParaRPr sz="1203">
              <a:latin typeface="Comic Sans MS"/>
              <a:cs typeface="Comic Sans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59965" y="5106627"/>
            <a:ext cx="4115373" cy="14868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54"/>
    </mc:Choice>
    <mc:Fallback xmlns="">
      <p:transition spd="slow" advTm="36154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1074" y="0"/>
            <a:ext cx="1459952" cy="924700"/>
          </a:xfrm>
          <a:prstGeom prst="rect">
            <a:avLst/>
          </a:prstGeom>
        </p:spPr>
        <p:txBody>
          <a:bodyPr vert="horz" wrap="square" lIns="0" tIns="180046" rIns="0" bIns="0" rtlCol="0">
            <a:spAutoFit/>
          </a:bodyPr>
          <a:lstStyle/>
          <a:p>
            <a:pPr marL="9552">
              <a:spcBef>
                <a:spcPts val="1418"/>
              </a:spcBef>
            </a:pPr>
            <a:r>
              <a:rPr sz="2106" dirty="0">
                <a:solidFill>
                  <a:srgbClr val="A50021"/>
                </a:solidFill>
                <a:latin typeface="Tahoma"/>
                <a:cs typeface="Tahoma"/>
              </a:rPr>
              <a:t>ornitopodi</a:t>
            </a:r>
            <a:endParaRPr sz="2106">
              <a:latin typeface="Tahoma"/>
              <a:cs typeface="Tahoma"/>
            </a:endParaRPr>
          </a:p>
          <a:p>
            <a:pPr marL="263149">
              <a:spcBef>
                <a:spcPts val="1147"/>
              </a:spcBef>
            </a:pPr>
            <a:r>
              <a:rPr sz="1805" spc="-8" dirty="0">
                <a:solidFill>
                  <a:srgbClr val="A50021"/>
                </a:solidFill>
                <a:latin typeface="Tahoma"/>
                <a:cs typeface="Tahoma"/>
              </a:rPr>
              <a:t>iguanodonti</a:t>
            </a:r>
            <a:endParaRPr sz="1805">
              <a:latin typeface="Tahom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11435" y="33220"/>
            <a:ext cx="1423178" cy="333708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b="1" spc="-4" dirty="0">
                <a:solidFill>
                  <a:srgbClr val="000065"/>
                </a:solidFill>
                <a:latin typeface="Comic Sans MS"/>
                <a:cs typeface="Comic Sans MS"/>
              </a:rPr>
              <a:t>Ornitischia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184881" y="671473"/>
            <a:ext cx="4961543" cy="4645865"/>
            <a:chOff x="248665" y="892810"/>
            <a:chExt cx="6597015" cy="6177280"/>
          </a:xfrm>
        </p:grpSpPr>
        <p:sp>
          <p:nvSpPr>
            <p:cNvPr id="5" name="object 5"/>
            <p:cNvSpPr/>
            <p:nvPr/>
          </p:nvSpPr>
          <p:spPr>
            <a:xfrm>
              <a:off x="1352804" y="4888738"/>
              <a:ext cx="5289194" cy="21808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6" name="object 6"/>
            <p:cNvSpPr/>
            <p:nvPr/>
          </p:nvSpPr>
          <p:spPr>
            <a:xfrm>
              <a:off x="1464818" y="1721104"/>
              <a:ext cx="5380482" cy="31638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7" name="object 7"/>
            <p:cNvSpPr/>
            <p:nvPr/>
          </p:nvSpPr>
          <p:spPr>
            <a:xfrm>
              <a:off x="248665" y="892810"/>
              <a:ext cx="2817876" cy="13792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4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62000" y="5094752"/>
            <a:ext cx="5307011" cy="1784490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600" i="1" spc="-45" dirty="0">
                <a:latin typeface="Comic Sans MS"/>
                <a:cs typeface="Comic Sans MS"/>
              </a:rPr>
              <a:t>Iguanodon</a:t>
            </a:r>
            <a:r>
              <a:rPr sz="1600" i="1" spc="-26" dirty="0">
                <a:latin typeface="Comic Sans MS"/>
                <a:cs typeface="Comic Sans MS"/>
              </a:rPr>
              <a:t> </a:t>
            </a:r>
            <a:r>
              <a:rPr sz="1600" i="1" spc="-41" dirty="0">
                <a:latin typeface="Comic Sans MS"/>
                <a:cs typeface="Comic Sans MS"/>
              </a:rPr>
              <a:t>bernissartensis</a:t>
            </a:r>
            <a:endParaRPr sz="1600" dirty="0">
              <a:latin typeface="Comic Sans MS"/>
              <a:cs typeface="Comic Sans MS"/>
            </a:endParaRPr>
          </a:p>
          <a:p>
            <a:pPr marL="9552">
              <a:spcBef>
                <a:spcPts val="1308"/>
              </a:spcBef>
            </a:pPr>
            <a:r>
              <a:rPr sz="1400" spc="-4" dirty="0">
                <a:latin typeface="Comic Sans MS"/>
                <a:cs typeface="Comic Sans MS"/>
              </a:rPr>
              <a:t>Notare:</a:t>
            </a:r>
            <a:endParaRPr sz="1400" dirty="0">
              <a:latin typeface="Comic Sans MS"/>
              <a:cs typeface="Comic Sans MS"/>
            </a:endParaRPr>
          </a:p>
          <a:p>
            <a:pPr marL="9552">
              <a:spcBef>
                <a:spcPts val="1312"/>
              </a:spcBef>
            </a:pPr>
            <a:r>
              <a:rPr sz="1400" spc="-4" dirty="0">
                <a:latin typeface="Comic Sans MS"/>
                <a:cs typeface="Comic Sans MS"/>
              </a:rPr>
              <a:t>•Diastema tra </a:t>
            </a:r>
            <a:r>
              <a:rPr sz="1400" dirty="0">
                <a:latin typeface="Comic Sans MS"/>
                <a:cs typeface="Comic Sans MS"/>
              </a:rPr>
              <a:t>i </a:t>
            </a:r>
            <a:r>
              <a:rPr sz="1400" spc="-4" dirty="0">
                <a:latin typeface="Comic Sans MS"/>
                <a:cs typeface="Comic Sans MS"/>
              </a:rPr>
              <a:t>denti premascellari </a:t>
            </a:r>
            <a:r>
              <a:rPr sz="1400" dirty="0">
                <a:latin typeface="Comic Sans MS"/>
                <a:cs typeface="Comic Sans MS"/>
              </a:rPr>
              <a:t>e</a:t>
            </a:r>
            <a:r>
              <a:rPr sz="1400" spc="-4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mascellari</a:t>
            </a:r>
          </a:p>
          <a:p>
            <a:pPr marL="9552">
              <a:spcBef>
                <a:spcPts val="1308"/>
              </a:spcBef>
            </a:pPr>
            <a:r>
              <a:rPr sz="1400" spc="-4" dirty="0">
                <a:latin typeface="Comic Sans MS"/>
                <a:cs typeface="Comic Sans MS"/>
              </a:rPr>
              <a:t>•Mandibole </a:t>
            </a:r>
            <a:r>
              <a:rPr sz="1400" dirty="0">
                <a:latin typeface="Comic Sans MS"/>
                <a:cs typeface="Comic Sans MS"/>
              </a:rPr>
              <a:t>particolarmente </a:t>
            </a:r>
            <a:r>
              <a:rPr sz="1400" spc="-4" dirty="0">
                <a:latin typeface="Comic Sans MS"/>
                <a:cs typeface="Comic Sans MS"/>
              </a:rPr>
              <a:t>robuste </a:t>
            </a:r>
            <a:r>
              <a:rPr sz="1400" dirty="0">
                <a:latin typeface="Comic Sans MS"/>
                <a:cs typeface="Comic Sans MS"/>
              </a:rPr>
              <a:t>per</a:t>
            </a:r>
            <a:r>
              <a:rPr sz="1400" spc="-49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masticazione</a:t>
            </a:r>
          </a:p>
          <a:p>
            <a:pPr marL="9552">
              <a:spcBef>
                <a:spcPts val="1312"/>
              </a:spcBef>
            </a:pPr>
            <a:r>
              <a:rPr sz="1400" spc="-4" dirty="0">
                <a:latin typeface="Comic Sans MS"/>
                <a:cs typeface="Comic Sans MS"/>
              </a:rPr>
              <a:t>•Finestre anterorbitaria </a:t>
            </a:r>
            <a:r>
              <a:rPr sz="1400" dirty="0">
                <a:latin typeface="Comic Sans MS"/>
                <a:cs typeface="Comic Sans MS"/>
              </a:rPr>
              <a:t>e mandibolare</a:t>
            </a:r>
            <a:r>
              <a:rPr sz="1400" spc="4" dirty="0">
                <a:latin typeface="Comic Sans MS"/>
                <a:cs typeface="Comic Sans MS"/>
              </a:rPr>
              <a:t> </a:t>
            </a:r>
            <a:r>
              <a:rPr sz="1400" spc="-4" dirty="0">
                <a:latin typeface="Comic Sans MS"/>
                <a:cs typeface="Comic Sans MS"/>
              </a:rPr>
              <a:t>ridotte</a:t>
            </a:r>
            <a:endParaRPr sz="14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44"/>
    </mc:Choice>
    <mc:Fallback xmlns="">
      <p:transition spd="slow" advTm="4824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9200" y="304800"/>
            <a:ext cx="7391400" cy="6172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96"/>
    </mc:Choice>
    <mc:Fallback xmlns="">
      <p:transition spd="slow" advTm="5439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23060" y="47567"/>
            <a:ext cx="1267966" cy="791013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2106" dirty="0">
                <a:solidFill>
                  <a:srgbClr val="A50021"/>
                </a:solidFill>
                <a:latin typeface="Tahoma"/>
                <a:cs typeface="Tahoma"/>
              </a:rPr>
              <a:t>ornitopodi</a:t>
            </a:r>
            <a:endParaRPr sz="2106">
              <a:latin typeface="Tahoma"/>
              <a:cs typeface="Tahoma"/>
            </a:endParaRPr>
          </a:p>
          <a:p>
            <a:pPr marL="71160">
              <a:spcBef>
                <a:spcPts val="1425"/>
              </a:spcBef>
            </a:pPr>
            <a:r>
              <a:rPr sz="1805" spc="-8" dirty="0">
                <a:solidFill>
                  <a:srgbClr val="A50021"/>
                </a:solidFill>
                <a:latin typeface="Tahoma"/>
                <a:cs typeface="Tahoma"/>
              </a:rPr>
              <a:t>iguanodonti</a:t>
            </a:r>
            <a:endParaRPr sz="1805">
              <a:latin typeface="Tahom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11340" y="33115"/>
            <a:ext cx="1423178" cy="333708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b="1" spc="-4" dirty="0">
                <a:solidFill>
                  <a:srgbClr val="000065"/>
                </a:solidFill>
                <a:latin typeface="Comic Sans MS"/>
                <a:cs typeface="Comic Sans MS"/>
              </a:rPr>
              <a:t>Ornitischia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17020" y="1276705"/>
            <a:ext cx="1430819" cy="337722"/>
          </a:xfrm>
          <a:prstGeom prst="rect">
            <a:avLst/>
          </a:prstGeom>
        </p:spPr>
        <p:txBody>
          <a:bodyPr vert="horz" wrap="square" lIns="0" tIns="11939" rIns="0" bIns="0" rtlCol="0">
            <a:spAutoFit/>
          </a:bodyPr>
          <a:lstStyle/>
          <a:p>
            <a:pPr marL="9552">
              <a:lnSpc>
                <a:spcPts val="1301"/>
              </a:lnSpc>
              <a:spcBef>
                <a:spcPts val="94"/>
              </a:spcBef>
            </a:pPr>
            <a:r>
              <a:rPr sz="1053" spc="-4" dirty="0">
                <a:latin typeface="Comic Sans MS"/>
                <a:cs typeface="Comic Sans MS"/>
              </a:rPr>
              <a:t>Vertebre di</a:t>
            </a:r>
            <a:r>
              <a:rPr sz="1053" spc="-53" dirty="0">
                <a:latin typeface="Comic Sans MS"/>
                <a:cs typeface="Comic Sans MS"/>
              </a:rPr>
              <a:t> </a:t>
            </a:r>
            <a:r>
              <a:rPr sz="1091" i="1" spc="-23" dirty="0">
                <a:latin typeface="Comic Sans MS"/>
                <a:cs typeface="Comic Sans MS"/>
              </a:rPr>
              <a:t>Iguanodon</a:t>
            </a:r>
            <a:endParaRPr sz="1091">
              <a:latin typeface="Comic Sans MS"/>
              <a:cs typeface="Comic Sans MS"/>
            </a:endParaRPr>
          </a:p>
          <a:p>
            <a:pPr marL="9552">
              <a:lnSpc>
                <a:spcPts val="1256"/>
              </a:lnSpc>
            </a:pPr>
            <a:r>
              <a:rPr sz="1053" dirty="0">
                <a:latin typeface="Comic Sans MS"/>
                <a:cs typeface="Comic Sans MS"/>
              </a:rPr>
              <a:t>con </a:t>
            </a:r>
            <a:r>
              <a:rPr sz="1053" spc="-4" dirty="0">
                <a:latin typeface="Comic Sans MS"/>
                <a:cs typeface="Comic Sans MS"/>
              </a:rPr>
              <a:t>tendini</a:t>
            </a:r>
            <a:r>
              <a:rPr sz="1053" spc="-11" dirty="0">
                <a:latin typeface="Comic Sans MS"/>
                <a:cs typeface="Comic Sans MS"/>
              </a:rPr>
              <a:t> </a:t>
            </a:r>
            <a:r>
              <a:rPr sz="1053" spc="-4" dirty="0">
                <a:latin typeface="Comic Sans MS"/>
                <a:cs typeface="Comic Sans MS"/>
              </a:rPr>
              <a:t>ossificati</a:t>
            </a:r>
            <a:endParaRPr sz="1053">
              <a:latin typeface="Comic Sans MS"/>
              <a:cs typeface="Comic Sans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997862" y="380916"/>
            <a:ext cx="5120098" cy="6157395"/>
            <a:chOff x="0" y="506476"/>
            <a:chExt cx="6807834" cy="8187055"/>
          </a:xfrm>
        </p:grpSpPr>
        <p:sp>
          <p:nvSpPr>
            <p:cNvPr id="6" name="object 6"/>
            <p:cNvSpPr/>
            <p:nvPr/>
          </p:nvSpPr>
          <p:spPr>
            <a:xfrm>
              <a:off x="3346196" y="2508504"/>
              <a:ext cx="3461070" cy="23368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506476"/>
              <a:ext cx="3969639" cy="263042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4058154"/>
              <a:ext cx="3663950" cy="463524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9" name="object 9"/>
            <p:cNvSpPr/>
            <p:nvPr/>
          </p:nvSpPr>
          <p:spPr>
            <a:xfrm>
              <a:off x="3692144" y="5128005"/>
              <a:ext cx="2949041" cy="26037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4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56"/>
    </mc:Choice>
    <mc:Fallback xmlns="">
      <p:transition spd="slow" advTm="7475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94678" y="44129"/>
            <a:ext cx="1393091" cy="586726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lnSpc>
                <a:spcPts val="2444"/>
              </a:lnSpc>
              <a:spcBef>
                <a:spcPts val="75"/>
              </a:spcBef>
            </a:pPr>
            <a:r>
              <a:rPr sz="2106" dirty="0">
                <a:latin typeface="Arial"/>
                <a:cs typeface="Arial"/>
              </a:rPr>
              <a:t>Ornitopodi</a:t>
            </a:r>
            <a:endParaRPr sz="2106">
              <a:latin typeface="Arial"/>
              <a:cs typeface="Arial"/>
            </a:endParaRPr>
          </a:p>
          <a:p>
            <a:pPr marL="443675">
              <a:lnSpc>
                <a:spcPts val="2083"/>
              </a:lnSpc>
            </a:pPr>
            <a:r>
              <a:rPr sz="1805" spc="-4" dirty="0">
                <a:solidFill>
                  <a:srgbClr val="9A0000"/>
                </a:solidFill>
                <a:latin typeface="Tahoma"/>
                <a:cs typeface="Tahoma"/>
              </a:rPr>
              <a:t>adrosauri</a:t>
            </a:r>
            <a:endParaRPr sz="1805">
              <a:latin typeface="Tahom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06849" y="33240"/>
            <a:ext cx="1423178" cy="333708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b="1" spc="-4" dirty="0">
                <a:solidFill>
                  <a:srgbClr val="000065"/>
                </a:solidFill>
                <a:latin typeface="Comic Sans MS"/>
                <a:cs typeface="Comic Sans MS"/>
              </a:rPr>
              <a:t>Ornitischia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3434222" y="779787"/>
            <a:ext cx="3629582" cy="4142022"/>
            <a:chOff x="1909826" y="1036827"/>
            <a:chExt cx="4826000" cy="5507355"/>
          </a:xfrm>
        </p:grpSpPr>
        <p:sp>
          <p:nvSpPr>
            <p:cNvPr id="5" name="object 5"/>
            <p:cNvSpPr/>
            <p:nvPr/>
          </p:nvSpPr>
          <p:spPr>
            <a:xfrm>
              <a:off x="3306572" y="1036827"/>
              <a:ext cx="3429000" cy="22974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6" name="object 6"/>
            <p:cNvSpPr/>
            <p:nvPr/>
          </p:nvSpPr>
          <p:spPr>
            <a:xfrm>
              <a:off x="1909826" y="3503422"/>
              <a:ext cx="4800600" cy="30403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4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120494" y="4218997"/>
            <a:ext cx="794687" cy="205529"/>
          </a:xfrm>
          <a:prstGeom prst="rect">
            <a:avLst/>
          </a:prstGeom>
        </p:spPr>
        <p:txBody>
          <a:bodyPr vert="horz" wrap="square" lIns="0" tIns="8596" rIns="0" bIns="0" rtlCol="0">
            <a:spAutoFit/>
          </a:bodyPr>
          <a:lstStyle/>
          <a:p>
            <a:pPr marL="9552">
              <a:spcBef>
                <a:spcPts val="68"/>
              </a:spcBef>
            </a:pPr>
            <a:r>
              <a:rPr sz="1279" i="1" spc="-41" dirty="0">
                <a:latin typeface="Comic Sans MS"/>
                <a:cs typeface="Comic Sans MS"/>
              </a:rPr>
              <a:t>Saurolopus</a:t>
            </a:r>
            <a:endParaRPr sz="1279">
              <a:latin typeface="Comic Sans MS"/>
              <a:cs typeface="Comic Sans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031956" y="5063645"/>
            <a:ext cx="2837951" cy="17106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9" name="object 9"/>
          <p:cNvSpPr txBox="1"/>
          <p:nvPr/>
        </p:nvSpPr>
        <p:spPr>
          <a:xfrm>
            <a:off x="5322751" y="6135416"/>
            <a:ext cx="1718798" cy="205529"/>
          </a:xfrm>
          <a:prstGeom prst="rect">
            <a:avLst/>
          </a:prstGeom>
        </p:spPr>
        <p:txBody>
          <a:bodyPr vert="horz" wrap="square" lIns="0" tIns="8596" rIns="0" bIns="0" rtlCol="0">
            <a:spAutoFit/>
          </a:bodyPr>
          <a:lstStyle/>
          <a:p>
            <a:pPr marL="9552">
              <a:spcBef>
                <a:spcPts val="68"/>
              </a:spcBef>
            </a:pPr>
            <a:r>
              <a:rPr sz="1279" i="1" spc="-38" dirty="0">
                <a:latin typeface="Comic Sans MS"/>
                <a:cs typeface="Comic Sans MS"/>
              </a:rPr>
              <a:t>Parasaurolophus</a:t>
            </a:r>
            <a:r>
              <a:rPr sz="1279" i="1" spc="-56" dirty="0">
                <a:latin typeface="Comic Sans MS"/>
                <a:cs typeface="Comic Sans MS"/>
              </a:rPr>
              <a:t> </a:t>
            </a:r>
            <a:r>
              <a:rPr sz="1279" i="1" spc="-38" dirty="0">
                <a:latin typeface="Comic Sans MS"/>
                <a:cs typeface="Comic Sans MS"/>
              </a:rPr>
              <a:t>walkeri</a:t>
            </a:r>
            <a:endParaRPr sz="1279">
              <a:latin typeface="Comic Sans MS"/>
              <a:cs typeface="Comic Sans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15944" y="1703325"/>
            <a:ext cx="2578914" cy="17358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11" name="object 11"/>
          <p:cNvSpPr txBox="1"/>
          <p:nvPr/>
        </p:nvSpPr>
        <p:spPr>
          <a:xfrm>
            <a:off x="2447719" y="2674712"/>
            <a:ext cx="829073" cy="168252"/>
          </a:xfrm>
          <a:prstGeom prst="rect">
            <a:avLst/>
          </a:prstGeom>
        </p:spPr>
        <p:txBody>
          <a:bodyPr vert="horz" wrap="square" lIns="0" tIns="11939" rIns="0" bIns="0" rtlCol="0">
            <a:spAutoFit/>
          </a:bodyPr>
          <a:lstStyle/>
          <a:p>
            <a:pPr marL="9552">
              <a:spcBef>
                <a:spcPts val="94"/>
              </a:spcBef>
            </a:pPr>
            <a:r>
              <a:rPr sz="1015" i="1" spc="-23" dirty="0">
                <a:latin typeface="Comic Sans MS"/>
                <a:cs typeface="Comic Sans MS"/>
              </a:rPr>
              <a:t>Lambeosaurus</a:t>
            </a:r>
            <a:endParaRPr sz="1015"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21"/>
    </mc:Choice>
    <mc:Fallback xmlns="">
      <p:transition spd="slow" advTm="3062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2179" y="140408"/>
            <a:ext cx="958974" cy="287414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805" spc="-4" dirty="0">
                <a:solidFill>
                  <a:srgbClr val="9A0000"/>
                </a:solidFill>
                <a:latin typeface="Tahoma"/>
                <a:cs typeface="Tahoma"/>
              </a:rPr>
              <a:t>adrosauri</a:t>
            </a:r>
            <a:endParaRPr sz="1805">
              <a:latin typeface="Tahom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92953" y="33240"/>
            <a:ext cx="1423178" cy="333708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b="1" spc="-4" dirty="0">
                <a:solidFill>
                  <a:srgbClr val="000065"/>
                </a:solidFill>
                <a:latin typeface="Comic Sans MS"/>
                <a:cs typeface="Comic Sans MS"/>
              </a:rPr>
              <a:t>Ornitischia</a:t>
            </a:r>
          </a:p>
        </p:txBody>
      </p:sp>
      <p:sp>
        <p:nvSpPr>
          <p:cNvPr id="4" name="object 4"/>
          <p:cNvSpPr/>
          <p:nvPr/>
        </p:nvSpPr>
        <p:spPr>
          <a:xfrm>
            <a:off x="3315403" y="820482"/>
            <a:ext cx="4837997" cy="5308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A2A511B2-1179-4DD3-B9ED-C0964FE96A26}"/>
              </a:ext>
            </a:extLst>
          </p:cNvPr>
          <p:cNvSpPr/>
          <p:nvPr/>
        </p:nvSpPr>
        <p:spPr>
          <a:xfrm>
            <a:off x="0" y="1295400"/>
            <a:ext cx="3338260" cy="1668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09"/>
    </mc:Choice>
    <mc:Fallback xmlns="">
      <p:transition spd="slow" advTm="75709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6075" y="140408"/>
            <a:ext cx="958974" cy="287414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805" spc="-4" dirty="0">
                <a:solidFill>
                  <a:srgbClr val="9A0000"/>
                </a:solidFill>
                <a:latin typeface="Tahoma"/>
                <a:cs typeface="Tahoma"/>
              </a:rPr>
              <a:t>adrosauri</a:t>
            </a:r>
            <a:endParaRPr sz="1805">
              <a:latin typeface="Tahom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06849" y="33240"/>
            <a:ext cx="1423178" cy="333708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b="1" spc="-4" dirty="0">
                <a:solidFill>
                  <a:srgbClr val="000065"/>
                </a:solidFill>
                <a:latin typeface="Comic Sans MS"/>
                <a:cs typeface="Comic Sans MS"/>
              </a:rPr>
              <a:t>Ornitischia</a:t>
            </a:r>
          </a:p>
        </p:txBody>
      </p:sp>
      <p:sp>
        <p:nvSpPr>
          <p:cNvPr id="4" name="object 4"/>
          <p:cNvSpPr/>
          <p:nvPr/>
        </p:nvSpPr>
        <p:spPr>
          <a:xfrm>
            <a:off x="2133876" y="4400828"/>
            <a:ext cx="4872001" cy="20915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5" name="object 5"/>
          <p:cNvSpPr txBox="1"/>
          <p:nvPr/>
        </p:nvSpPr>
        <p:spPr>
          <a:xfrm>
            <a:off x="2472765" y="6392229"/>
            <a:ext cx="1206836" cy="229577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429" i="1" spc="-38" dirty="0">
                <a:latin typeface="Comic Sans MS"/>
                <a:cs typeface="Comic Sans MS"/>
              </a:rPr>
              <a:t>Parasaurolopus</a:t>
            </a:r>
            <a:endParaRPr sz="1429">
              <a:latin typeface="Comic Sans MS"/>
              <a:cs typeface="Comic Sans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03014" y="6467877"/>
            <a:ext cx="1140931" cy="229577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429" i="1" spc="-41" dirty="0">
                <a:latin typeface="Comic Sans MS"/>
                <a:cs typeface="Comic Sans MS"/>
              </a:rPr>
              <a:t>Lambeosaurus</a:t>
            </a:r>
            <a:endParaRPr sz="1429">
              <a:latin typeface="Comic Sans MS"/>
              <a:cs typeface="Comic Sans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72174" y="4052295"/>
            <a:ext cx="891158" cy="229577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429" i="1" spc="-45" dirty="0">
                <a:latin typeface="Comic Sans MS"/>
                <a:cs typeface="Comic Sans MS"/>
              </a:rPr>
              <a:t>Saurolopus</a:t>
            </a:r>
            <a:endParaRPr sz="1429">
              <a:latin typeface="Comic Sans MS"/>
              <a:cs typeface="Comic Sans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0943" y="4063126"/>
            <a:ext cx="943691" cy="229577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429" i="1" spc="-38" dirty="0">
                <a:latin typeface="Comic Sans MS"/>
                <a:cs typeface="Comic Sans MS"/>
              </a:rPr>
              <a:t>Kritosaurus</a:t>
            </a:r>
            <a:endParaRPr sz="1429">
              <a:latin typeface="Comic Sans MS"/>
              <a:cs typeface="Comic Sans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495497" y="967188"/>
            <a:ext cx="4055103" cy="2772810"/>
            <a:chOff x="661669" y="1286002"/>
            <a:chExt cx="5391785" cy="3686810"/>
          </a:xfrm>
        </p:grpSpPr>
        <p:sp>
          <p:nvSpPr>
            <p:cNvPr id="10" name="object 10"/>
            <p:cNvSpPr/>
            <p:nvPr/>
          </p:nvSpPr>
          <p:spPr>
            <a:xfrm>
              <a:off x="661669" y="1286002"/>
              <a:ext cx="5391518" cy="368655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11" name="object 11"/>
            <p:cNvSpPr/>
            <p:nvPr/>
          </p:nvSpPr>
          <p:spPr>
            <a:xfrm>
              <a:off x="2482849" y="4599178"/>
              <a:ext cx="268605" cy="283210"/>
            </a:xfrm>
            <a:custGeom>
              <a:avLst/>
              <a:gdLst/>
              <a:ahLst/>
              <a:cxnLst/>
              <a:rect l="l" t="t" r="r" b="b"/>
              <a:pathLst>
                <a:path w="268605" h="283210">
                  <a:moveTo>
                    <a:pt x="268224" y="0"/>
                  </a:moveTo>
                  <a:lnTo>
                    <a:pt x="0" y="0"/>
                  </a:lnTo>
                  <a:lnTo>
                    <a:pt x="0" y="282701"/>
                  </a:lnTo>
                  <a:lnTo>
                    <a:pt x="268224" y="282701"/>
                  </a:lnTo>
                  <a:lnTo>
                    <a:pt x="268224" y="0"/>
                  </a:lnTo>
                  <a:close/>
                </a:path>
              </a:pathLst>
            </a:custGeom>
            <a:solidFill>
              <a:srgbClr val="A50021"/>
            </a:solid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12" name="object 12"/>
            <p:cNvSpPr/>
            <p:nvPr/>
          </p:nvSpPr>
          <p:spPr>
            <a:xfrm>
              <a:off x="2482849" y="4599178"/>
              <a:ext cx="268605" cy="283210"/>
            </a:xfrm>
            <a:custGeom>
              <a:avLst/>
              <a:gdLst/>
              <a:ahLst/>
              <a:cxnLst/>
              <a:rect l="l" t="t" r="r" b="b"/>
              <a:pathLst>
                <a:path w="268605" h="283210">
                  <a:moveTo>
                    <a:pt x="268224" y="0"/>
                  </a:moveTo>
                  <a:lnTo>
                    <a:pt x="0" y="0"/>
                  </a:lnTo>
                  <a:lnTo>
                    <a:pt x="0" y="282701"/>
                  </a:lnTo>
                  <a:lnTo>
                    <a:pt x="268224" y="282701"/>
                  </a:lnTo>
                  <a:lnTo>
                    <a:pt x="268224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13" name="object 13"/>
            <p:cNvSpPr/>
            <p:nvPr/>
          </p:nvSpPr>
          <p:spPr>
            <a:xfrm>
              <a:off x="3535171" y="4581652"/>
              <a:ext cx="268605" cy="283210"/>
            </a:xfrm>
            <a:custGeom>
              <a:avLst/>
              <a:gdLst/>
              <a:ahLst/>
              <a:cxnLst/>
              <a:rect l="l" t="t" r="r" b="b"/>
              <a:pathLst>
                <a:path w="268604" h="283210">
                  <a:moveTo>
                    <a:pt x="268224" y="0"/>
                  </a:moveTo>
                  <a:lnTo>
                    <a:pt x="0" y="0"/>
                  </a:lnTo>
                  <a:lnTo>
                    <a:pt x="0" y="282701"/>
                  </a:lnTo>
                  <a:lnTo>
                    <a:pt x="268224" y="282701"/>
                  </a:lnTo>
                  <a:lnTo>
                    <a:pt x="268224" y="0"/>
                  </a:lnTo>
                  <a:close/>
                </a:path>
              </a:pathLst>
            </a:custGeom>
            <a:solidFill>
              <a:srgbClr val="333399"/>
            </a:solid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14" name="object 14"/>
            <p:cNvSpPr/>
            <p:nvPr/>
          </p:nvSpPr>
          <p:spPr>
            <a:xfrm>
              <a:off x="3535171" y="4581652"/>
              <a:ext cx="268605" cy="283210"/>
            </a:xfrm>
            <a:custGeom>
              <a:avLst/>
              <a:gdLst/>
              <a:ahLst/>
              <a:cxnLst/>
              <a:rect l="l" t="t" r="r" b="b"/>
              <a:pathLst>
                <a:path w="268604" h="283210">
                  <a:moveTo>
                    <a:pt x="268224" y="0"/>
                  </a:moveTo>
                  <a:lnTo>
                    <a:pt x="0" y="0"/>
                  </a:lnTo>
                  <a:lnTo>
                    <a:pt x="0" y="282701"/>
                  </a:lnTo>
                  <a:lnTo>
                    <a:pt x="268224" y="282701"/>
                  </a:lnTo>
                  <a:lnTo>
                    <a:pt x="268224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4"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065387" y="3503884"/>
            <a:ext cx="585986" cy="125383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752" spc="-4" dirty="0">
                <a:latin typeface="Arial"/>
                <a:cs typeface="Arial"/>
              </a:rPr>
              <a:t>premascellari</a:t>
            </a:r>
            <a:endParaRPr sz="752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670" y="3503884"/>
            <a:ext cx="267920" cy="125383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752" spc="-4" dirty="0">
                <a:latin typeface="Arial"/>
                <a:cs typeface="Arial"/>
              </a:rPr>
              <a:t>nasali</a:t>
            </a:r>
            <a:endParaRPr sz="752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501658" y="1028365"/>
            <a:ext cx="4018807" cy="2489606"/>
            <a:chOff x="669861" y="1367345"/>
            <a:chExt cx="5343525" cy="3310254"/>
          </a:xfrm>
        </p:grpSpPr>
        <p:sp>
          <p:nvSpPr>
            <p:cNvPr id="18" name="object 18"/>
            <p:cNvSpPr/>
            <p:nvPr/>
          </p:nvSpPr>
          <p:spPr>
            <a:xfrm>
              <a:off x="983995" y="3497325"/>
              <a:ext cx="1168400" cy="1175385"/>
            </a:xfrm>
            <a:custGeom>
              <a:avLst/>
              <a:gdLst/>
              <a:ahLst/>
              <a:cxnLst/>
              <a:rect l="l" t="t" r="r" b="b"/>
              <a:pathLst>
                <a:path w="1168400" h="1175385">
                  <a:moveTo>
                    <a:pt x="165353" y="0"/>
                  </a:moveTo>
                  <a:lnTo>
                    <a:pt x="108203" y="32003"/>
                  </a:lnTo>
                  <a:lnTo>
                    <a:pt x="190500" y="51053"/>
                  </a:lnTo>
                  <a:lnTo>
                    <a:pt x="285750" y="89153"/>
                  </a:lnTo>
                  <a:lnTo>
                    <a:pt x="323849" y="178308"/>
                  </a:lnTo>
                  <a:lnTo>
                    <a:pt x="304799" y="273558"/>
                  </a:lnTo>
                  <a:lnTo>
                    <a:pt x="323849" y="336803"/>
                  </a:lnTo>
                  <a:lnTo>
                    <a:pt x="355853" y="381000"/>
                  </a:lnTo>
                  <a:lnTo>
                    <a:pt x="387096" y="445008"/>
                  </a:lnTo>
                  <a:lnTo>
                    <a:pt x="329946" y="464058"/>
                  </a:lnTo>
                  <a:lnTo>
                    <a:pt x="291846" y="457200"/>
                  </a:lnTo>
                  <a:lnTo>
                    <a:pt x="209550" y="406908"/>
                  </a:lnTo>
                  <a:lnTo>
                    <a:pt x="133350" y="355853"/>
                  </a:lnTo>
                  <a:lnTo>
                    <a:pt x="82295" y="342900"/>
                  </a:lnTo>
                  <a:lnTo>
                    <a:pt x="0" y="387858"/>
                  </a:lnTo>
                  <a:lnTo>
                    <a:pt x="6095" y="476250"/>
                  </a:lnTo>
                  <a:lnTo>
                    <a:pt x="63245" y="502158"/>
                  </a:lnTo>
                  <a:lnTo>
                    <a:pt x="253745" y="584453"/>
                  </a:lnTo>
                  <a:lnTo>
                    <a:pt x="304799" y="641603"/>
                  </a:lnTo>
                  <a:lnTo>
                    <a:pt x="374903" y="730758"/>
                  </a:lnTo>
                  <a:lnTo>
                    <a:pt x="438149" y="806958"/>
                  </a:lnTo>
                  <a:lnTo>
                    <a:pt x="470153" y="895350"/>
                  </a:lnTo>
                  <a:lnTo>
                    <a:pt x="603504" y="971550"/>
                  </a:lnTo>
                  <a:lnTo>
                    <a:pt x="717804" y="1028700"/>
                  </a:lnTo>
                  <a:lnTo>
                    <a:pt x="876299" y="1079753"/>
                  </a:lnTo>
                  <a:lnTo>
                    <a:pt x="946404" y="1149858"/>
                  </a:lnTo>
                  <a:lnTo>
                    <a:pt x="996696" y="1175003"/>
                  </a:lnTo>
                  <a:lnTo>
                    <a:pt x="1117854" y="1168908"/>
                  </a:lnTo>
                  <a:lnTo>
                    <a:pt x="1168146" y="1117853"/>
                  </a:lnTo>
                  <a:lnTo>
                    <a:pt x="1142999" y="1047750"/>
                  </a:lnTo>
                  <a:lnTo>
                    <a:pt x="1022604" y="1009650"/>
                  </a:lnTo>
                  <a:lnTo>
                    <a:pt x="914399" y="978408"/>
                  </a:lnTo>
                  <a:lnTo>
                    <a:pt x="717804" y="908303"/>
                  </a:lnTo>
                  <a:lnTo>
                    <a:pt x="571499" y="762000"/>
                  </a:lnTo>
                  <a:lnTo>
                    <a:pt x="546354" y="628650"/>
                  </a:lnTo>
                  <a:lnTo>
                    <a:pt x="527304" y="470153"/>
                  </a:lnTo>
                  <a:lnTo>
                    <a:pt x="501396" y="342900"/>
                  </a:lnTo>
                  <a:lnTo>
                    <a:pt x="419099" y="178308"/>
                  </a:lnTo>
                  <a:lnTo>
                    <a:pt x="298703" y="38100"/>
                  </a:lnTo>
                  <a:lnTo>
                    <a:pt x="165353" y="0"/>
                  </a:lnTo>
                  <a:close/>
                </a:path>
              </a:pathLst>
            </a:custGeom>
            <a:solidFill>
              <a:srgbClr val="A50021">
                <a:alpha val="50193"/>
              </a:srgbClr>
            </a:solid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19" name="object 19"/>
            <p:cNvSpPr/>
            <p:nvPr/>
          </p:nvSpPr>
          <p:spPr>
            <a:xfrm>
              <a:off x="983995" y="3497325"/>
              <a:ext cx="1168400" cy="1175385"/>
            </a:xfrm>
            <a:custGeom>
              <a:avLst/>
              <a:gdLst/>
              <a:ahLst/>
              <a:cxnLst/>
              <a:rect l="l" t="t" r="r" b="b"/>
              <a:pathLst>
                <a:path w="1168400" h="1175385">
                  <a:moveTo>
                    <a:pt x="1168146" y="1117853"/>
                  </a:moveTo>
                  <a:lnTo>
                    <a:pt x="1117854" y="1168908"/>
                  </a:lnTo>
                  <a:lnTo>
                    <a:pt x="996696" y="1175003"/>
                  </a:lnTo>
                  <a:lnTo>
                    <a:pt x="946404" y="1149858"/>
                  </a:lnTo>
                  <a:lnTo>
                    <a:pt x="876299" y="1079753"/>
                  </a:lnTo>
                  <a:lnTo>
                    <a:pt x="717804" y="1028700"/>
                  </a:lnTo>
                  <a:lnTo>
                    <a:pt x="603504" y="971550"/>
                  </a:lnTo>
                  <a:lnTo>
                    <a:pt x="470153" y="895350"/>
                  </a:lnTo>
                  <a:lnTo>
                    <a:pt x="438149" y="806958"/>
                  </a:lnTo>
                  <a:lnTo>
                    <a:pt x="374903" y="730758"/>
                  </a:lnTo>
                  <a:lnTo>
                    <a:pt x="304799" y="641603"/>
                  </a:lnTo>
                  <a:lnTo>
                    <a:pt x="253745" y="584453"/>
                  </a:lnTo>
                  <a:lnTo>
                    <a:pt x="63245" y="502158"/>
                  </a:lnTo>
                  <a:lnTo>
                    <a:pt x="6095" y="476250"/>
                  </a:lnTo>
                  <a:lnTo>
                    <a:pt x="0" y="387858"/>
                  </a:lnTo>
                  <a:lnTo>
                    <a:pt x="82295" y="342900"/>
                  </a:lnTo>
                  <a:lnTo>
                    <a:pt x="133350" y="355853"/>
                  </a:lnTo>
                  <a:lnTo>
                    <a:pt x="209550" y="406908"/>
                  </a:lnTo>
                  <a:lnTo>
                    <a:pt x="291846" y="457200"/>
                  </a:lnTo>
                  <a:lnTo>
                    <a:pt x="329946" y="464058"/>
                  </a:lnTo>
                  <a:lnTo>
                    <a:pt x="387096" y="445008"/>
                  </a:lnTo>
                  <a:lnTo>
                    <a:pt x="355853" y="381000"/>
                  </a:lnTo>
                  <a:lnTo>
                    <a:pt x="323849" y="336803"/>
                  </a:lnTo>
                  <a:lnTo>
                    <a:pt x="304799" y="273558"/>
                  </a:lnTo>
                  <a:lnTo>
                    <a:pt x="323849" y="178308"/>
                  </a:lnTo>
                  <a:lnTo>
                    <a:pt x="285750" y="89153"/>
                  </a:lnTo>
                  <a:lnTo>
                    <a:pt x="190500" y="51053"/>
                  </a:lnTo>
                  <a:lnTo>
                    <a:pt x="108203" y="32003"/>
                  </a:lnTo>
                  <a:lnTo>
                    <a:pt x="165353" y="0"/>
                  </a:lnTo>
                  <a:lnTo>
                    <a:pt x="298703" y="38100"/>
                  </a:lnTo>
                  <a:lnTo>
                    <a:pt x="419099" y="178308"/>
                  </a:lnTo>
                  <a:lnTo>
                    <a:pt x="501396" y="342900"/>
                  </a:lnTo>
                  <a:lnTo>
                    <a:pt x="527304" y="470153"/>
                  </a:lnTo>
                  <a:lnTo>
                    <a:pt x="546354" y="628650"/>
                  </a:lnTo>
                  <a:lnTo>
                    <a:pt x="571499" y="762000"/>
                  </a:lnTo>
                  <a:lnTo>
                    <a:pt x="717804" y="908303"/>
                  </a:lnTo>
                  <a:lnTo>
                    <a:pt x="914399" y="978408"/>
                  </a:lnTo>
                  <a:lnTo>
                    <a:pt x="1022604" y="1009650"/>
                  </a:lnTo>
                  <a:lnTo>
                    <a:pt x="1142999" y="1047750"/>
                  </a:lnTo>
                  <a:lnTo>
                    <a:pt x="1168146" y="1117853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20" name="object 20"/>
            <p:cNvSpPr/>
            <p:nvPr/>
          </p:nvSpPr>
          <p:spPr>
            <a:xfrm>
              <a:off x="674623" y="3519424"/>
              <a:ext cx="695325" cy="634365"/>
            </a:xfrm>
            <a:custGeom>
              <a:avLst/>
              <a:gdLst/>
              <a:ahLst/>
              <a:cxnLst/>
              <a:rect l="l" t="t" r="r" b="b"/>
              <a:pathLst>
                <a:path w="695325" h="634364">
                  <a:moveTo>
                    <a:pt x="371094" y="0"/>
                  </a:moveTo>
                  <a:lnTo>
                    <a:pt x="304800" y="24384"/>
                  </a:lnTo>
                  <a:lnTo>
                    <a:pt x="195072" y="100584"/>
                  </a:lnTo>
                  <a:lnTo>
                    <a:pt x="133350" y="166877"/>
                  </a:lnTo>
                  <a:lnTo>
                    <a:pt x="61721" y="257555"/>
                  </a:lnTo>
                  <a:lnTo>
                    <a:pt x="0" y="414527"/>
                  </a:lnTo>
                  <a:lnTo>
                    <a:pt x="0" y="528827"/>
                  </a:lnTo>
                  <a:lnTo>
                    <a:pt x="13715" y="633984"/>
                  </a:lnTo>
                  <a:lnTo>
                    <a:pt x="51815" y="624077"/>
                  </a:lnTo>
                  <a:lnTo>
                    <a:pt x="89915" y="581405"/>
                  </a:lnTo>
                  <a:lnTo>
                    <a:pt x="123443" y="547877"/>
                  </a:lnTo>
                  <a:lnTo>
                    <a:pt x="242315" y="528827"/>
                  </a:lnTo>
                  <a:lnTo>
                    <a:pt x="342900" y="543305"/>
                  </a:lnTo>
                  <a:lnTo>
                    <a:pt x="400050" y="581405"/>
                  </a:lnTo>
                  <a:lnTo>
                    <a:pt x="499872" y="581405"/>
                  </a:lnTo>
                  <a:lnTo>
                    <a:pt x="533400" y="547877"/>
                  </a:lnTo>
                  <a:lnTo>
                    <a:pt x="419100" y="524255"/>
                  </a:lnTo>
                  <a:lnTo>
                    <a:pt x="352044" y="481584"/>
                  </a:lnTo>
                  <a:lnTo>
                    <a:pt x="309372" y="429005"/>
                  </a:lnTo>
                  <a:lnTo>
                    <a:pt x="304800" y="367284"/>
                  </a:lnTo>
                  <a:lnTo>
                    <a:pt x="337566" y="323850"/>
                  </a:lnTo>
                  <a:lnTo>
                    <a:pt x="419100" y="304800"/>
                  </a:lnTo>
                  <a:lnTo>
                    <a:pt x="457200" y="323850"/>
                  </a:lnTo>
                  <a:lnTo>
                    <a:pt x="528066" y="381000"/>
                  </a:lnTo>
                  <a:lnTo>
                    <a:pt x="609600" y="409955"/>
                  </a:lnTo>
                  <a:lnTo>
                    <a:pt x="694944" y="419100"/>
                  </a:lnTo>
                  <a:lnTo>
                    <a:pt x="675894" y="361950"/>
                  </a:lnTo>
                  <a:lnTo>
                    <a:pt x="633221" y="285750"/>
                  </a:lnTo>
                  <a:lnTo>
                    <a:pt x="614171" y="252984"/>
                  </a:lnTo>
                  <a:lnTo>
                    <a:pt x="623315" y="157734"/>
                  </a:lnTo>
                  <a:lnTo>
                    <a:pt x="609600" y="86105"/>
                  </a:lnTo>
                  <a:lnTo>
                    <a:pt x="518922" y="52577"/>
                  </a:lnTo>
                  <a:lnTo>
                    <a:pt x="423672" y="14477"/>
                  </a:lnTo>
                  <a:lnTo>
                    <a:pt x="371094" y="0"/>
                  </a:lnTo>
                  <a:close/>
                </a:path>
              </a:pathLst>
            </a:custGeom>
            <a:solidFill>
              <a:srgbClr val="333399">
                <a:alpha val="50193"/>
              </a:srgbClr>
            </a:solid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21" name="object 21"/>
            <p:cNvSpPr/>
            <p:nvPr/>
          </p:nvSpPr>
          <p:spPr>
            <a:xfrm>
              <a:off x="674623" y="3519424"/>
              <a:ext cx="695325" cy="634365"/>
            </a:xfrm>
            <a:custGeom>
              <a:avLst/>
              <a:gdLst/>
              <a:ahLst/>
              <a:cxnLst/>
              <a:rect l="l" t="t" r="r" b="b"/>
              <a:pathLst>
                <a:path w="695325" h="634364">
                  <a:moveTo>
                    <a:pt x="533400" y="547877"/>
                  </a:moveTo>
                  <a:lnTo>
                    <a:pt x="499872" y="581405"/>
                  </a:lnTo>
                  <a:lnTo>
                    <a:pt x="400050" y="581405"/>
                  </a:lnTo>
                  <a:lnTo>
                    <a:pt x="342900" y="543305"/>
                  </a:lnTo>
                  <a:lnTo>
                    <a:pt x="242315" y="528827"/>
                  </a:lnTo>
                  <a:lnTo>
                    <a:pt x="123443" y="547877"/>
                  </a:lnTo>
                  <a:lnTo>
                    <a:pt x="89915" y="581405"/>
                  </a:lnTo>
                  <a:lnTo>
                    <a:pt x="51815" y="624077"/>
                  </a:lnTo>
                  <a:lnTo>
                    <a:pt x="13715" y="633984"/>
                  </a:lnTo>
                  <a:lnTo>
                    <a:pt x="0" y="528827"/>
                  </a:lnTo>
                  <a:lnTo>
                    <a:pt x="0" y="414527"/>
                  </a:lnTo>
                  <a:lnTo>
                    <a:pt x="61721" y="257555"/>
                  </a:lnTo>
                  <a:lnTo>
                    <a:pt x="133350" y="166877"/>
                  </a:lnTo>
                  <a:lnTo>
                    <a:pt x="195072" y="100584"/>
                  </a:lnTo>
                  <a:lnTo>
                    <a:pt x="304800" y="24384"/>
                  </a:lnTo>
                  <a:lnTo>
                    <a:pt x="371094" y="0"/>
                  </a:lnTo>
                  <a:lnTo>
                    <a:pt x="423672" y="14477"/>
                  </a:lnTo>
                  <a:lnTo>
                    <a:pt x="518922" y="52577"/>
                  </a:lnTo>
                  <a:lnTo>
                    <a:pt x="609600" y="86105"/>
                  </a:lnTo>
                  <a:lnTo>
                    <a:pt x="623315" y="157734"/>
                  </a:lnTo>
                  <a:lnTo>
                    <a:pt x="614171" y="252984"/>
                  </a:lnTo>
                  <a:lnTo>
                    <a:pt x="633221" y="285750"/>
                  </a:lnTo>
                  <a:lnTo>
                    <a:pt x="675894" y="361950"/>
                  </a:lnTo>
                  <a:lnTo>
                    <a:pt x="694944" y="419100"/>
                  </a:lnTo>
                  <a:lnTo>
                    <a:pt x="609600" y="409955"/>
                  </a:lnTo>
                  <a:lnTo>
                    <a:pt x="528066" y="381000"/>
                  </a:lnTo>
                  <a:lnTo>
                    <a:pt x="457200" y="323850"/>
                  </a:lnTo>
                  <a:lnTo>
                    <a:pt x="419100" y="304800"/>
                  </a:lnTo>
                  <a:lnTo>
                    <a:pt x="337566" y="323850"/>
                  </a:lnTo>
                  <a:lnTo>
                    <a:pt x="304800" y="367284"/>
                  </a:lnTo>
                  <a:lnTo>
                    <a:pt x="309372" y="429005"/>
                  </a:lnTo>
                  <a:lnTo>
                    <a:pt x="352044" y="481584"/>
                  </a:lnTo>
                  <a:lnTo>
                    <a:pt x="419100" y="524255"/>
                  </a:lnTo>
                  <a:lnTo>
                    <a:pt x="533400" y="54787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22" name="object 22"/>
            <p:cNvSpPr/>
            <p:nvPr/>
          </p:nvSpPr>
          <p:spPr>
            <a:xfrm>
              <a:off x="3436873" y="3524758"/>
              <a:ext cx="718820" cy="409575"/>
            </a:xfrm>
            <a:custGeom>
              <a:avLst/>
              <a:gdLst/>
              <a:ahLst/>
              <a:cxnLst/>
              <a:rect l="l" t="t" r="r" b="b"/>
              <a:pathLst>
                <a:path w="718820" h="409575">
                  <a:moveTo>
                    <a:pt x="0" y="0"/>
                  </a:moveTo>
                  <a:lnTo>
                    <a:pt x="123443" y="108965"/>
                  </a:lnTo>
                  <a:lnTo>
                    <a:pt x="233172" y="161543"/>
                  </a:lnTo>
                  <a:lnTo>
                    <a:pt x="318515" y="271271"/>
                  </a:lnTo>
                  <a:lnTo>
                    <a:pt x="385572" y="337565"/>
                  </a:lnTo>
                  <a:lnTo>
                    <a:pt x="480822" y="371093"/>
                  </a:lnTo>
                  <a:lnTo>
                    <a:pt x="633222" y="409193"/>
                  </a:lnTo>
                  <a:lnTo>
                    <a:pt x="694943" y="385571"/>
                  </a:lnTo>
                  <a:lnTo>
                    <a:pt x="718565" y="323850"/>
                  </a:lnTo>
                  <a:lnTo>
                    <a:pt x="704850" y="247650"/>
                  </a:lnTo>
                  <a:lnTo>
                    <a:pt x="628650" y="108965"/>
                  </a:lnTo>
                  <a:lnTo>
                    <a:pt x="599693" y="85343"/>
                  </a:lnTo>
                  <a:lnTo>
                    <a:pt x="442722" y="19050"/>
                  </a:lnTo>
                  <a:lnTo>
                    <a:pt x="489965" y="85343"/>
                  </a:lnTo>
                  <a:lnTo>
                    <a:pt x="514350" y="118871"/>
                  </a:lnTo>
                  <a:lnTo>
                    <a:pt x="514350" y="152400"/>
                  </a:lnTo>
                  <a:lnTo>
                    <a:pt x="566165" y="195071"/>
                  </a:lnTo>
                  <a:lnTo>
                    <a:pt x="552450" y="223265"/>
                  </a:lnTo>
                  <a:lnTo>
                    <a:pt x="457200" y="223265"/>
                  </a:lnTo>
                  <a:lnTo>
                    <a:pt x="375665" y="190500"/>
                  </a:lnTo>
                  <a:lnTo>
                    <a:pt x="318515" y="133350"/>
                  </a:lnTo>
                  <a:lnTo>
                    <a:pt x="271272" y="95250"/>
                  </a:lnTo>
                  <a:lnTo>
                    <a:pt x="180593" y="61721"/>
                  </a:lnTo>
                  <a:lnTo>
                    <a:pt x="89915" y="23621"/>
                  </a:lnTo>
                  <a:lnTo>
                    <a:pt x="38100" y="4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0021">
                <a:alpha val="50193"/>
              </a:srgbClr>
            </a:solid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23" name="object 23"/>
            <p:cNvSpPr/>
            <p:nvPr/>
          </p:nvSpPr>
          <p:spPr>
            <a:xfrm>
              <a:off x="3436873" y="3524758"/>
              <a:ext cx="718820" cy="409575"/>
            </a:xfrm>
            <a:custGeom>
              <a:avLst/>
              <a:gdLst/>
              <a:ahLst/>
              <a:cxnLst/>
              <a:rect l="l" t="t" r="r" b="b"/>
              <a:pathLst>
                <a:path w="718820" h="409575">
                  <a:moveTo>
                    <a:pt x="442722" y="19050"/>
                  </a:moveTo>
                  <a:lnTo>
                    <a:pt x="489965" y="85343"/>
                  </a:lnTo>
                  <a:lnTo>
                    <a:pt x="514350" y="118871"/>
                  </a:lnTo>
                  <a:lnTo>
                    <a:pt x="514350" y="152400"/>
                  </a:lnTo>
                  <a:lnTo>
                    <a:pt x="566165" y="195071"/>
                  </a:lnTo>
                  <a:lnTo>
                    <a:pt x="552450" y="223265"/>
                  </a:lnTo>
                  <a:lnTo>
                    <a:pt x="457200" y="223265"/>
                  </a:lnTo>
                  <a:lnTo>
                    <a:pt x="375665" y="190500"/>
                  </a:lnTo>
                  <a:lnTo>
                    <a:pt x="318515" y="133350"/>
                  </a:lnTo>
                  <a:lnTo>
                    <a:pt x="271272" y="95250"/>
                  </a:lnTo>
                  <a:lnTo>
                    <a:pt x="180593" y="61721"/>
                  </a:lnTo>
                  <a:lnTo>
                    <a:pt x="89915" y="23621"/>
                  </a:lnTo>
                  <a:lnTo>
                    <a:pt x="38100" y="4571"/>
                  </a:lnTo>
                  <a:lnTo>
                    <a:pt x="0" y="0"/>
                  </a:lnTo>
                  <a:lnTo>
                    <a:pt x="123443" y="108965"/>
                  </a:lnTo>
                  <a:lnTo>
                    <a:pt x="233172" y="161543"/>
                  </a:lnTo>
                  <a:lnTo>
                    <a:pt x="318515" y="271271"/>
                  </a:lnTo>
                  <a:lnTo>
                    <a:pt x="385572" y="337565"/>
                  </a:lnTo>
                  <a:lnTo>
                    <a:pt x="480822" y="371093"/>
                  </a:lnTo>
                  <a:lnTo>
                    <a:pt x="633222" y="409193"/>
                  </a:lnTo>
                  <a:lnTo>
                    <a:pt x="694943" y="385571"/>
                  </a:lnTo>
                  <a:lnTo>
                    <a:pt x="718565" y="323850"/>
                  </a:lnTo>
                  <a:lnTo>
                    <a:pt x="704850" y="247650"/>
                  </a:lnTo>
                  <a:lnTo>
                    <a:pt x="628650" y="108965"/>
                  </a:lnTo>
                  <a:lnTo>
                    <a:pt x="599693" y="85343"/>
                  </a:lnTo>
                  <a:lnTo>
                    <a:pt x="442722" y="1905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24" name="object 24"/>
            <p:cNvSpPr/>
            <p:nvPr/>
          </p:nvSpPr>
          <p:spPr>
            <a:xfrm>
              <a:off x="3360673" y="3357880"/>
              <a:ext cx="581025" cy="319405"/>
            </a:xfrm>
            <a:custGeom>
              <a:avLst/>
              <a:gdLst/>
              <a:ahLst/>
              <a:cxnLst/>
              <a:rect l="l" t="t" r="r" b="b"/>
              <a:pathLst>
                <a:path w="581025" h="319404">
                  <a:moveTo>
                    <a:pt x="152400" y="0"/>
                  </a:moveTo>
                  <a:lnTo>
                    <a:pt x="42672" y="4572"/>
                  </a:lnTo>
                  <a:lnTo>
                    <a:pt x="0" y="76200"/>
                  </a:lnTo>
                  <a:lnTo>
                    <a:pt x="51815" y="152400"/>
                  </a:lnTo>
                  <a:lnTo>
                    <a:pt x="80772" y="161544"/>
                  </a:lnTo>
                  <a:lnTo>
                    <a:pt x="142493" y="180594"/>
                  </a:lnTo>
                  <a:lnTo>
                    <a:pt x="218693" y="243078"/>
                  </a:lnTo>
                  <a:lnTo>
                    <a:pt x="299465" y="252222"/>
                  </a:lnTo>
                  <a:lnTo>
                    <a:pt x="290322" y="214122"/>
                  </a:lnTo>
                  <a:lnTo>
                    <a:pt x="256793" y="156972"/>
                  </a:lnTo>
                  <a:lnTo>
                    <a:pt x="371093" y="152400"/>
                  </a:lnTo>
                  <a:lnTo>
                    <a:pt x="476250" y="237744"/>
                  </a:lnTo>
                  <a:lnTo>
                    <a:pt x="580643" y="319278"/>
                  </a:lnTo>
                  <a:lnTo>
                    <a:pt x="504443" y="190500"/>
                  </a:lnTo>
                  <a:lnTo>
                    <a:pt x="470915" y="180594"/>
                  </a:lnTo>
                  <a:lnTo>
                    <a:pt x="442722" y="137922"/>
                  </a:lnTo>
                  <a:lnTo>
                    <a:pt x="381000" y="90678"/>
                  </a:lnTo>
                  <a:lnTo>
                    <a:pt x="252222" y="3810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333399">
                <a:alpha val="50193"/>
              </a:srgbClr>
            </a:solid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25" name="object 25"/>
            <p:cNvSpPr/>
            <p:nvPr/>
          </p:nvSpPr>
          <p:spPr>
            <a:xfrm>
              <a:off x="3360673" y="3357880"/>
              <a:ext cx="581025" cy="319405"/>
            </a:xfrm>
            <a:custGeom>
              <a:avLst/>
              <a:gdLst/>
              <a:ahLst/>
              <a:cxnLst/>
              <a:rect l="l" t="t" r="r" b="b"/>
              <a:pathLst>
                <a:path w="581025" h="319404">
                  <a:moveTo>
                    <a:pt x="580643" y="319278"/>
                  </a:moveTo>
                  <a:lnTo>
                    <a:pt x="476250" y="237744"/>
                  </a:lnTo>
                  <a:lnTo>
                    <a:pt x="394715" y="171450"/>
                  </a:lnTo>
                  <a:lnTo>
                    <a:pt x="371093" y="152400"/>
                  </a:lnTo>
                  <a:lnTo>
                    <a:pt x="256793" y="156972"/>
                  </a:lnTo>
                  <a:lnTo>
                    <a:pt x="290322" y="214122"/>
                  </a:lnTo>
                  <a:lnTo>
                    <a:pt x="299465" y="252222"/>
                  </a:lnTo>
                  <a:lnTo>
                    <a:pt x="218693" y="243078"/>
                  </a:lnTo>
                  <a:lnTo>
                    <a:pt x="142493" y="180594"/>
                  </a:lnTo>
                  <a:lnTo>
                    <a:pt x="80772" y="161544"/>
                  </a:lnTo>
                  <a:lnTo>
                    <a:pt x="51815" y="152400"/>
                  </a:lnTo>
                  <a:lnTo>
                    <a:pt x="0" y="76200"/>
                  </a:lnTo>
                  <a:lnTo>
                    <a:pt x="42672" y="4572"/>
                  </a:lnTo>
                  <a:lnTo>
                    <a:pt x="152400" y="0"/>
                  </a:lnTo>
                  <a:lnTo>
                    <a:pt x="252222" y="38100"/>
                  </a:lnTo>
                  <a:lnTo>
                    <a:pt x="381000" y="90678"/>
                  </a:lnTo>
                  <a:lnTo>
                    <a:pt x="442722" y="137922"/>
                  </a:lnTo>
                  <a:lnTo>
                    <a:pt x="470915" y="180594"/>
                  </a:lnTo>
                  <a:lnTo>
                    <a:pt x="504443" y="19050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26" name="object 26"/>
            <p:cNvSpPr/>
            <p:nvPr/>
          </p:nvSpPr>
          <p:spPr>
            <a:xfrm>
              <a:off x="5265673" y="4062730"/>
              <a:ext cx="742950" cy="538480"/>
            </a:xfrm>
            <a:custGeom>
              <a:avLst/>
              <a:gdLst/>
              <a:ahLst/>
              <a:cxnLst/>
              <a:rect l="l" t="t" r="r" b="b"/>
              <a:pathLst>
                <a:path w="742950" h="538479">
                  <a:moveTo>
                    <a:pt x="266700" y="0"/>
                  </a:moveTo>
                  <a:lnTo>
                    <a:pt x="180593" y="28194"/>
                  </a:lnTo>
                  <a:lnTo>
                    <a:pt x="171450" y="90678"/>
                  </a:lnTo>
                  <a:lnTo>
                    <a:pt x="114300" y="85344"/>
                  </a:lnTo>
                  <a:lnTo>
                    <a:pt x="0" y="61722"/>
                  </a:lnTo>
                  <a:lnTo>
                    <a:pt x="23622" y="99822"/>
                  </a:lnTo>
                  <a:lnTo>
                    <a:pt x="33432" y="112323"/>
                  </a:lnTo>
                  <a:lnTo>
                    <a:pt x="42100" y="126682"/>
                  </a:lnTo>
                  <a:lnTo>
                    <a:pt x="82343" y="169116"/>
                  </a:lnTo>
                  <a:lnTo>
                    <a:pt x="125587" y="199120"/>
                  </a:lnTo>
                  <a:lnTo>
                    <a:pt x="147065" y="214122"/>
                  </a:lnTo>
                  <a:lnTo>
                    <a:pt x="233172" y="281178"/>
                  </a:lnTo>
                  <a:lnTo>
                    <a:pt x="290322" y="338328"/>
                  </a:lnTo>
                  <a:lnTo>
                    <a:pt x="404622" y="395478"/>
                  </a:lnTo>
                  <a:lnTo>
                    <a:pt x="485393" y="476250"/>
                  </a:lnTo>
                  <a:lnTo>
                    <a:pt x="523493" y="537972"/>
                  </a:lnTo>
                  <a:lnTo>
                    <a:pt x="561593" y="533400"/>
                  </a:lnTo>
                  <a:lnTo>
                    <a:pt x="742950" y="442722"/>
                  </a:lnTo>
                  <a:lnTo>
                    <a:pt x="675893" y="313944"/>
                  </a:lnTo>
                  <a:lnTo>
                    <a:pt x="571500" y="180594"/>
                  </a:lnTo>
                  <a:lnTo>
                    <a:pt x="504443" y="99822"/>
                  </a:lnTo>
                  <a:lnTo>
                    <a:pt x="394715" y="66294"/>
                  </a:lnTo>
                  <a:lnTo>
                    <a:pt x="271272" y="19050"/>
                  </a:lnTo>
                  <a:lnTo>
                    <a:pt x="275843" y="52578"/>
                  </a:lnTo>
                  <a:lnTo>
                    <a:pt x="361950" y="76200"/>
                  </a:lnTo>
                  <a:lnTo>
                    <a:pt x="480822" y="147828"/>
                  </a:lnTo>
                  <a:lnTo>
                    <a:pt x="509015" y="247650"/>
                  </a:lnTo>
                  <a:lnTo>
                    <a:pt x="499872" y="313944"/>
                  </a:lnTo>
                  <a:lnTo>
                    <a:pt x="432815" y="328422"/>
                  </a:lnTo>
                  <a:lnTo>
                    <a:pt x="371093" y="294894"/>
                  </a:lnTo>
                  <a:lnTo>
                    <a:pt x="252222" y="224028"/>
                  </a:lnTo>
                  <a:lnTo>
                    <a:pt x="190500" y="128778"/>
                  </a:lnTo>
                  <a:lnTo>
                    <a:pt x="195072" y="71628"/>
                  </a:lnTo>
                  <a:lnTo>
                    <a:pt x="266700" y="42672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A50021">
                <a:alpha val="50193"/>
              </a:srgbClr>
            </a:solid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27" name="object 27"/>
            <p:cNvSpPr/>
            <p:nvPr/>
          </p:nvSpPr>
          <p:spPr>
            <a:xfrm>
              <a:off x="5265673" y="4062730"/>
              <a:ext cx="742950" cy="538480"/>
            </a:xfrm>
            <a:custGeom>
              <a:avLst/>
              <a:gdLst/>
              <a:ahLst/>
              <a:cxnLst/>
              <a:rect l="l" t="t" r="r" b="b"/>
              <a:pathLst>
                <a:path w="742950" h="538479">
                  <a:moveTo>
                    <a:pt x="742950" y="442722"/>
                  </a:moveTo>
                  <a:lnTo>
                    <a:pt x="561593" y="533400"/>
                  </a:lnTo>
                  <a:lnTo>
                    <a:pt x="523493" y="537972"/>
                  </a:lnTo>
                  <a:lnTo>
                    <a:pt x="485393" y="476250"/>
                  </a:lnTo>
                  <a:lnTo>
                    <a:pt x="404622" y="395478"/>
                  </a:lnTo>
                  <a:lnTo>
                    <a:pt x="290322" y="338328"/>
                  </a:lnTo>
                  <a:lnTo>
                    <a:pt x="233172" y="281178"/>
                  </a:lnTo>
                  <a:lnTo>
                    <a:pt x="147065" y="214122"/>
                  </a:lnTo>
                  <a:lnTo>
                    <a:pt x="125587" y="199120"/>
                  </a:lnTo>
                  <a:lnTo>
                    <a:pt x="103822" y="184404"/>
                  </a:lnTo>
                  <a:lnTo>
                    <a:pt x="82343" y="169116"/>
                  </a:lnTo>
                  <a:lnTo>
                    <a:pt x="61722" y="152400"/>
                  </a:lnTo>
                  <a:lnTo>
                    <a:pt x="51054" y="140755"/>
                  </a:lnTo>
                  <a:lnTo>
                    <a:pt x="42100" y="126682"/>
                  </a:lnTo>
                  <a:lnTo>
                    <a:pt x="33432" y="112323"/>
                  </a:lnTo>
                  <a:lnTo>
                    <a:pt x="23622" y="99822"/>
                  </a:lnTo>
                  <a:lnTo>
                    <a:pt x="0" y="61722"/>
                  </a:lnTo>
                  <a:lnTo>
                    <a:pt x="114300" y="85344"/>
                  </a:lnTo>
                  <a:lnTo>
                    <a:pt x="171450" y="90678"/>
                  </a:lnTo>
                  <a:lnTo>
                    <a:pt x="180593" y="28194"/>
                  </a:lnTo>
                  <a:lnTo>
                    <a:pt x="266700" y="0"/>
                  </a:lnTo>
                  <a:lnTo>
                    <a:pt x="266700" y="42672"/>
                  </a:lnTo>
                  <a:lnTo>
                    <a:pt x="195072" y="71628"/>
                  </a:lnTo>
                  <a:lnTo>
                    <a:pt x="190500" y="128778"/>
                  </a:lnTo>
                  <a:lnTo>
                    <a:pt x="252222" y="224028"/>
                  </a:lnTo>
                  <a:lnTo>
                    <a:pt x="371093" y="294894"/>
                  </a:lnTo>
                  <a:lnTo>
                    <a:pt x="432815" y="328422"/>
                  </a:lnTo>
                  <a:lnTo>
                    <a:pt x="499872" y="313944"/>
                  </a:lnTo>
                  <a:lnTo>
                    <a:pt x="509015" y="247650"/>
                  </a:lnTo>
                  <a:lnTo>
                    <a:pt x="480822" y="147828"/>
                  </a:lnTo>
                  <a:lnTo>
                    <a:pt x="361950" y="76200"/>
                  </a:lnTo>
                  <a:lnTo>
                    <a:pt x="275843" y="52578"/>
                  </a:lnTo>
                  <a:lnTo>
                    <a:pt x="271272" y="19050"/>
                  </a:lnTo>
                  <a:lnTo>
                    <a:pt x="394715" y="66294"/>
                  </a:lnTo>
                  <a:lnTo>
                    <a:pt x="504443" y="99822"/>
                  </a:lnTo>
                  <a:lnTo>
                    <a:pt x="571500" y="180594"/>
                  </a:lnTo>
                  <a:lnTo>
                    <a:pt x="675893" y="313944"/>
                  </a:lnTo>
                  <a:lnTo>
                    <a:pt x="742950" y="44272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28" name="object 28"/>
            <p:cNvSpPr/>
            <p:nvPr/>
          </p:nvSpPr>
          <p:spPr>
            <a:xfrm>
              <a:off x="4722368" y="4010152"/>
              <a:ext cx="1043305" cy="143510"/>
            </a:xfrm>
            <a:custGeom>
              <a:avLst/>
              <a:gdLst/>
              <a:ahLst/>
              <a:cxnLst/>
              <a:rect l="l" t="t" r="r" b="b"/>
              <a:pathLst>
                <a:path w="1043304" h="143510">
                  <a:moveTo>
                    <a:pt x="842772" y="0"/>
                  </a:moveTo>
                  <a:lnTo>
                    <a:pt x="514350" y="9906"/>
                  </a:lnTo>
                  <a:lnTo>
                    <a:pt x="224028" y="14477"/>
                  </a:lnTo>
                  <a:lnTo>
                    <a:pt x="57150" y="14477"/>
                  </a:lnTo>
                  <a:lnTo>
                    <a:pt x="0" y="28956"/>
                  </a:lnTo>
                  <a:lnTo>
                    <a:pt x="71628" y="52577"/>
                  </a:lnTo>
                  <a:lnTo>
                    <a:pt x="209550" y="52577"/>
                  </a:lnTo>
                  <a:lnTo>
                    <a:pt x="276606" y="57150"/>
                  </a:lnTo>
                  <a:lnTo>
                    <a:pt x="338328" y="57150"/>
                  </a:lnTo>
                  <a:lnTo>
                    <a:pt x="404622" y="48006"/>
                  </a:lnTo>
                  <a:lnTo>
                    <a:pt x="480822" y="76200"/>
                  </a:lnTo>
                  <a:lnTo>
                    <a:pt x="524184" y="99512"/>
                  </a:lnTo>
                  <a:lnTo>
                    <a:pt x="542544" y="110680"/>
                  </a:lnTo>
                  <a:lnTo>
                    <a:pt x="555188" y="114133"/>
                  </a:lnTo>
                  <a:lnTo>
                    <a:pt x="581406" y="114300"/>
                  </a:lnTo>
                  <a:lnTo>
                    <a:pt x="638556" y="124206"/>
                  </a:lnTo>
                  <a:lnTo>
                    <a:pt x="719328" y="143256"/>
                  </a:lnTo>
                  <a:lnTo>
                    <a:pt x="719328" y="109727"/>
                  </a:lnTo>
                  <a:lnTo>
                    <a:pt x="709422" y="80772"/>
                  </a:lnTo>
                  <a:lnTo>
                    <a:pt x="785622" y="57150"/>
                  </a:lnTo>
                  <a:lnTo>
                    <a:pt x="857250" y="90677"/>
                  </a:lnTo>
                  <a:lnTo>
                    <a:pt x="952500" y="118872"/>
                  </a:lnTo>
                  <a:lnTo>
                    <a:pt x="1043178" y="143256"/>
                  </a:lnTo>
                  <a:lnTo>
                    <a:pt x="995172" y="61722"/>
                  </a:lnTo>
                  <a:lnTo>
                    <a:pt x="842772" y="0"/>
                  </a:lnTo>
                  <a:close/>
                </a:path>
              </a:pathLst>
            </a:custGeom>
            <a:solidFill>
              <a:srgbClr val="333399"/>
            </a:solid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29" name="object 29"/>
            <p:cNvSpPr/>
            <p:nvPr/>
          </p:nvSpPr>
          <p:spPr>
            <a:xfrm>
              <a:off x="4722368" y="4010152"/>
              <a:ext cx="1043305" cy="143510"/>
            </a:xfrm>
            <a:custGeom>
              <a:avLst/>
              <a:gdLst/>
              <a:ahLst/>
              <a:cxnLst/>
              <a:rect l="l" t="t" r="r" b="b"/>
              <a:pathLst>
                <a:path w="1043304" h="143510">
                  <a:moveTo>
                    <a:pt x="1043178" y="143256"/>
                  </a:moveTo>
                  <a:lnTo>
                    <a:pt x="995172" y="61722"/>
                  </a:lnTo>
                  <a:lnTo>
                    <a:pt x="842772" y="0"/>
                  </a:lnTo>
                  <a:lnTo>
                    <a:pt x="514350" y="9906"/>
                  </a:lnTo>
                  <a:lnTo>
                    <a:pt x="224028" y="14477"/>
                  </a:lnTo>
                  <a:lnTo>
                    <a:pt x="57150" y="14477"/>
                  </a:lnTo>
                  <a:lnTo>
                    <a:pt x="0" y="28956"/>
                  </a:lnTo>
                  <a:lnTo>
                    <a:pt x="71628" y="52577"/>
                  </a:lnTo>
                  <a:lnTo>
                    <a:pt x="209550" y="52577"/>
                  </a:lnTo>
                  <a:lnTo>
                    <a:pt x="276606" y="57150"/>
                  </a:lnTo>
                  <a:lnTo>
                    <a:pt x="338328" y="57150"/>
                  </a:lnTo>
                  <a:lnTo>
                    <a:pt x="404622" y="48006"/>
                  </a:lnTo>
                  <a:lnTo>
                    <a:pt x="480822" y="76200"/>
                  </a:lnTo>
                  <a:lnTo>
                    <a:pt x="524184" y="99512"/>
                  </a:lnTo>
                  <a:lnTo>
                    <a:pt x="542544" y="110680"/>
                  </a:lnTo>
                  <a:lnTo>
                    <a:pt x="555188" y="114133"/>
                  </a:lnTo>
                  <a:lnTo>
                    <a:pt x="581406" y="114300"/>
                  </a:lnTo>
                  <a:lnTo>
                    <a:pt x="638556" y="124206"/>
                  </a:lnTo>
                  <a:lnTo>
                    <a:pt x="719328" y="143256"/>
                  </a:lnTo>
                  <a:lnTo>
                    <a:pt x="719328" y="109727"/>
                  </a:lnTo>
                  <a:lnTo>
                    <a:pt x="709422" y="80772"/>
                  </a:lnTo>
                  <a:lnTo>
                    <a:pt x="785622" y="57150"/>
                  </a:lnTo>
                  <a:lnTo>
                    <a:pt x="857250" y="90677"/>
                  </a:lnTo>
                  <a:lnTo>
                    <a:pt x="952500" y="118872"/>
                  </a:lnTo>
                  <a:lnTo>
                    <a:pt x="1043178" y="14325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30" name="object 30"/>
            <p:cNvSpPr/>
            <p:nvPr/>
          </p:nvSpPr>
          <p:spPr>
            <a:xfrm>
              <a:off x="5170423" y="2771902"/>
              <a:ext cx="795020" cy="448309"/>
            </a:xfrm>
            <a:custGeom>
              <a:avLst/>
              <a:gdLst/>
              <a:ahLst/>
              <a:cxnLst/>
              <a:rect l="l" t="t" r="r" b="b"/>
              <a:pathLst>
                <a:path w="795020" h="448310">
                  <a:moveTo>
                    <a:pt x="0" y="0"/>
                  </a:moveTo>
                  <a:lnTo>
                    <a:pt x="137922" y="109727"/>
                  </a:lnTo>
                  <a:lnTo>
                    <a:pt x="381000" y="304800"/>
                  </a:lnTo>
                  <a:lnTo>
                    <a:pt x="476250" y="381000"/>
                  </a:lnTo>
                  <a:lnTo>
                    <a:pt x="528065" y="404622"/>
                  </a:lnTo>
                  <a:lnTo>
                    <a:pt x="633222" y="448055"/>
                  </a:lnTo>
                  <a:lnTo>
                    <a:pt x="690372" y="423672"/>
                  </a:lnTo>
                  <a:lnTo>
                    <a:pt x="762000" y="423672"/>
                  </a:lnTo>
                  <a:lnTo>
                    <a:pt x="794765" y="357377"/>
                  </a:lnTo>
                  <a:lnTo>
                    <a:pt x="790193" y="276605"/>
                  </a:lnTo>
                  <a:lnTo>
                    <a:pt x="652272" y="233172"/>
                  </a:lnTo>
                  <a:lnTo>
                    <a:pt x="585215" y="195072"/>
                  </a:lnTo>
                  <a:lnTo>
                    <a:pt x="504443" y="143255"/>
                  </a:lnTo>
                  <a:lnTo>
                    <a:pt x="390143" y="71627"/>
                  </a:lnTo>
                  <a:lnTo>
                    <a:pt x="332993" y="67055"/>
                  </a:lnTo>
                  <a:lnTo>
                    <a:pt x="371093" y="95250"/>
                  </a:lnTo>
                  <a:lnTo>
                    <a:pt x="485393" y="166877"/>
                  </a:lnTo>
                  <a:lnTo>
                    <a:pt x="561593" y="200405"/>
                  </a:lnTo>
                  <a:lnTo>
                    <a:pt x="590550" y="233172"/>
                  </a:lnTo>
                  <a:lnTo>
                    <a:pt x="557022" y="266700"/>
                  </a:lnTo>
                  <a:lnTo>
                    <a:pt x="470915" y="247650"/>
                  </a:lnTo>
                  <a:lnTo>
                    <a:pt x="361950" y="209550"/>
                  </a:lnTo>
                  <a:lnTo>
                    <a:pt x="266700" y="133350"/>
                  </a:lnTo>
                  <a:lnTo>
                    <a:pt x="171450" y="61722"/>
                  </a:lnTo>
                  <a:lnTo>
                    <a:pt x="99822" y="144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0021">
                <a:alpha val="50193"/>
              </a:srgbClr>
            </a:solid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31" name="object 31"/>
            <p:cNvSpPr/>
            <p:nvPr/>
          </p:nvSpPr>
          <p:spPr>
            <a:xfrm>
              <a:off x="5170423" y="2771902"/>
              <a:ext cx="795020" cy="448309"/>
            </a:xfrm>
            <a:custGeom>
              <a:avLst/>
              <a:gdLst/>
              <a:ahLst/>
              <a:cxnLst/>
              <a:rect l="l" t="t" r="r" b="b"/>
              <a:pathLst>
                <a:path w="795020" h="448310">
                  <a:moveTo>
                    <a:pt x="0" y="0"/>
                  </a:moveTo>
                  <a:lnTo>
                    <a:pt x="137922" y="109727"/>
                  </a:lnTo>
                  <a:lnTo>
                    <a:pt x="381000" y="304800"/>
                  </a:lnTo>
                  <a:lnTo>
                    <a:pt x="476250" y="381000"/>
                  </a:lnTo>
                  <a:lnTo>
                    <a:pt x="528065" y="404622"/>
                  </a:lnTo>
                  <a:lnTo>
                    <a:pt x="633222" y="448055"/>
                  </a:lnTo>
                  <a:lnTo>
                    <a:pt x="690372" y="423672"/>
                  </a:lnTo>
                  <a:lnTo>
                    <a:pt x="762000" y="423672"/>
                  </a:lnTo>
                  <a:lnTo>
                    <a:pt x="794765" y="357377"/>
                  </a:lnTo>
                  <a:lnTo>
                    <a:pt x="790193" y="276605"/>
                  </a:lnTo>
                  <a:lnTo>
                    <a:pt x="652272" y="233172"/>
                  </a:lnTo>
                  <a:lnTo>
                    <a:pt x="585215" y="195072"/>
                  </a:lnTo>
                  <a:lnTo>
                    <a:pt x="504443" y="143255"/>
                  </a:lnTo>
                  <a:lnTo>
                    <a:pt x="390143" y="71627"/>
                  </a:lnTo>
                  <a:lnTo>
                    <a:pt x="332993" y="67055"/>
                  </a:lnTo>
                  <a:lnTo>
                    <a:pt x="371093" y="95250"/>
                  </a:lnTo>
                  <a:lnTo>
                    <a:pt x="485393" y="166877"/>
                  </a:lnTo>
                  <a:lnTo>
                    <a:pt x="561593" y="200405"/>
                  </a:lnTo>
                  <a:lnTo>
                    <a:pt x="590550" y="233172"/>
                  </a:lnTo>
                  <a:lnTo>
                    <a:pt x="557022" y="266700"/>
                  </a:lnTo>
                  <a:lnTo>
                    <a:pt x="470915" y="247650"/>
                  </a:lnTo>
                  <a:lnTo>
                    <a:pt x="361950" y="209550"/>
                  </a:lnTo>
                  <a:lnTo>
                    <a:pt x="266700" y="133350"/>
                  </a:lnTo>
                  <a:lnTo>
                    <a:pt x="171450" y="61722"/>
                  </a:lnTo>
                  <a:lnTo>
                    <a:pt x="99822" y="14477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32" name="object 32"/>
            <p:cNvSpPr/>
            <p:nvPr/>
          </p:nvSpPr>
          <p:spPr>
            <a:xfrm>
              <a:off x="4736845" y="2233930"/>
              <a:ext cx="1009650" cy="781050"/>
            </a:xfrm>
            <a:custGeom>
              <a:avLst/>
              <a:gdLst/>
              <a:ahLst/>
              <a:cxnLst/>
              <a:rect l="l" t="t" r="r" b="b"/>
              <a:pathLst>
                <a:path w="1009650" h="781050">
                  <a:moveTo>
                    <a:pt x="4571" y="0"/>
                  </a:moveTo>
                  <a:lnTo>
                    <a:pt x="0" y="109727"/>
                  </a:lnTo>
                  <a:lnTo>
                    <a:pt x="71627" y="271272"/>
                  </a:lnTo>
                  <a:lnTo>
                    <a:pt x="123443" y="342900"/>
                  </a:lnTo>
                  <a:lnTo>
                    <a:pt x="190500" y="400050"/>
                  </a:lnTo>
                  <a:lnTo>
                    <a:pt x="271271" y="395477"/>
                  </a:lnTo>
                  <a:lnTo>
                    <a:pt x="366521" y="428244"/>
                  </a:lnTo>
                  <a:lnTo>
                    <a:pt x="414527" y="509777"/>
                  </a:lnTo>
                  <a:lnTo>
                    <a:pt x="476250" y="537972"/>
                  </a:lnTo>
                  <a:lnTo>
                    <a:pt x="576071" y="566927"/>
                  </a:lnTo>
                  <a:lnTo>
                    <a:pt x="666750" y="656844"/>
                  </a:lnTo>
                  <a:lnTo>
                    <a:pt x="762000" y="719327"/>
                  </a:lnTo>
                  <a:lnTo>
                    <a:pt x="838200" y="719327"/>
                  </a:lnTo>
                  <a:lnTo>
                    <a:pt x="918971" y="728472"/>
                  </a:lnTo>
                  <a:lnTo>
                    <a:pt x="986027" y="781050"/>
                  </a:lnTo>
                  <a:lnTo>
                    <a:pt x="1009650" y="762000"/>
                  </a:lnTo>
                  <a:lnTo>
                    <a:pt x="933450" y="690372"/>
                  </a:lnTo>
                  <a:lnTo>
                    <a:pt x="833627" y="647700"/>
                  </a:lnTo>
                  <a:lnTo>
                    <a:pt x="757427" y="590550"/>
                  </a:lnTo>
                  <a:lnTo>
                    <a:pt x="647700" y="528827"/>
                  </a:lnTo>
                  <a:lnTo>
                    <a:pt x="547877" y="466344"/>
                  </a:lnTo>
                  <a:lnTo>
                    <a:pt x="461771" y="400050"/>
                  </a:lnTo>
                  <a:lnTo>
                    <a:pt x="366521" y="361950"/>
                  </a:lnTo>
                  <a:lnTo>
                    <a:pt x="275843" y="323850"/>
                  </a:lnTo>
                  <a:lnTo>
                    <a:pt x="232600" y="288893"/>
                  </a:lnTo>
                  <a:lnTo>
                    <a:pt x="190500" y="252222"/>
                  </a:lnTo>
                  <a:lnTo>
                    <a:pt x="169640" y="219646"/>
                  </a:lnTo>
                  <a:lnTo>
                    <a:pt x="158460" y="203144"/>
                  </a:lnTo>
                  <a:lnTo>
                    <a:pt x="142493" y="190500"/>
                  </a:lnTo>
                  <a:lnTo>
                    <a:pt x="128777" y="156972"/>
                  </a:lnTo>
                  <a:lnTo>
                    <a:pt x="90677" y="80772"/>
                  </a:lnTo>
                  <a:lnTo>
                    <a:pt x="72723" y="55078"/>
                  </a:lnTo>
                  <a:lnTo>
                    <a:pt x="53911" y="30670"/>
                  </a:lnTo>
                  <a:lnTo>
                    <a:pt x="31956" y="11120"/>
                  </a:lnTo>
                  <a:lnTo>
                    <a:pt x="4571" y="0"/>
                  </a:lnTo>
                  <a:close/>
                </a:path>
              </a:pathLst>
            </a:custGeom>
            <a:solidFill>
              <a:srgbClr val="333399">
                <a:alpha val="50193"/>
              </a:srgbClr>
            </a:solid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33" name="object 33"/>
            <p:cNvSpPr/>
            <p:nvPr/>
          </p:nvSpPr>
          <p:spPr>
            <a:xfrm>
              <a:off x="4736845" y="2233930"/>
              <a:ext cx="1009650" cy="781050"/>
            </a:xfrm>
            <a:custGeom>
              <a:avLst/>
              <a:gdLst/>
              <a:ahLst/>
              <a:cxnLst/>
              <a:rect l="l" t="t" r="r" b="b"/>
              <a:pathLst>
                <a:path w="1009650" h="781050">
                  <a:moveTo>
                    <a:pt x="4571" y="0"/>
                  </a:moveTo>
                  <a:lnTo>
                    <a:pt x="0" y="109727"/>
                  </a:lnTo>
                  <a:lnTo>
                    <a:pt x="71627" y="271272"/>
                  </a:lnTo>
                  <a:lnTo>
                    <a:pt x="123443" y="342900"/>
                  </a:lnTo>
                  <a:lnTo>
                    <a:pt x="190500" y="400050"/>
                  </a:lnTo>
                  <a:lnTo>
                    <a:pt x="271271" y="395477"/>
                  </a:lnTo>
                  <a:lnTo>
                    <a:pt x="366521" y="428244"/>
                  </a:lnTo>
                  <a:lnTo>
                    <a:pt x="414527" y="509777"/>
                  </a:lnTo>
                  <a:lnTo>
                    <a:pt x="476250" y="537972"/>
                  </a:lnTo>
                  <a:lnTo>
                    <a:pt x="576071" y="566927"/>
                  </a:lnTo>
                  <a:lnTo>
                    <a:pt x="666750" y="656844"/>
                  </a:lnTo>
                  <a:lnTo>
                    <a:pt x="762000" y="719327"/>
                  </a:lnTo>
                  <a:lnTo>
                    <a:pt x="838200" y="719327"/>
                  </a:lnTo>
                  <a:lnTo>
                    <a:pt x="918971" y="728472"/>
                  </a:lnTo>
                  <a:lnTo>
                    <a:pt x="986027" y="781050"/>
                  </a:lnTo>
                  <a:lnTo>
                    <a:pt x="1009650" y="762000"/>
                  </a:lnTo>
                  <a:lnTo>
                    <a:pt x="933450" y="690372"/>
                  </a:lnTo>
                  <a:lnTo>
                    <a:pt x="833627" y="647700"/>
                  </a:lnTo>
                  <a:lnTo>
                    <a:pt x="757427" y="590550"/>
                  </a:lnTo>
                  <a:lnTo>
                    <a:pt x="647700" y="528827"/>
                  </a:lnTo>
                  <a:lnTo>
                    <a:pt x="547877" y="466344"/>
                  </a:lnTo>
                  <a:lnTo>
                    <a:pt x="461771" y="400050"/>
                  </a:lnTo>
                  <a:lnTo>
                    <a:pt x="366521" y="361950"/>
                  </a:lnTo>
                  <a:lnTo>
                    <a:pt x="275843" y="323850"/>
                  </a:lnTo>
                  <a:lnTo>
                    <a:pt x="254365" y="306335"/>
                  </a:lnTo>
                  <a:lnTo>
                    <a:pt x="232600" y="288893"/>
                  </a:lnTo>
                  <a:lnTo>
                    <a:pt x="211121" y="271021"/>
                  </a:lnTo>
                  <a:lnTo>
                    <a:pt x="190500" y="252222"/>
                  </a:lnTo>
                  <a:lnTo>
                    <a:pt x="179248" y="237005"/>
                  </a:lnTo>
                  <a:lnTo>
                    <a:pt x="169640" y="219646"/>
                  </a:lnTo>
                  <a:lnTo>
                    <a:pt x="158460" y="203144"/>
                  </a:lnTo>
                  <a:lnTo>
                    <a:pt x="142493" y="190500"/>
                  </a:lnTo>
                  <a:lnTo>
                    <a:pt x="128777" y="156972"/>
                  </a:lnTo>
                  <a:lnTo>
                    <a:pt x="90677" y="80772"/>
                  </a:lnTo>
                  <a:lnTo>
                    <a:pt x="72723" y="55078"/>
                  </a:lnTo>
                  <a:lnTo>
                    <a:pt x="53911" y="30670"/>
                  </a:lnTo>
                  <a:lnTo>
                    <a:pt x="31956" y="11120"/>
                  </a:lnTo>
                  <a:lnTo>
                    <a:pt x="4571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34" name="object 34"/>
            <p:cNvSpPr/>
            <p:nvPr/>
          </p:nvSpPr>
          <p:spPr>
            <a:xfrm>
              <a:off x="4465573" y="1619758"/>
              <a:ext cx="657225" cy="261620"/>
            </a:xfrm>
            <a:custGeom>
              <a:avLst/>
              <a:gdLst/>
              <a:ahLst/>
              <a:cxnLst/>
              <a:rect l="l" t="t" r="r" b="b"/>
              <a:pathLst>
                <a:path w="657225" h="261619">
                  <a:moveTo>
                    <a:pt x="413765" y="0"/>
                  </a:moveTo>
                  <a:lnTo>
                    <a:pt x="381000" y="61722"/>
                  </a:lnTo>
                  <a:lnTo>
                    <a:pt x="304800" y="95250"/>
                  </a:lnTo>
                  <a:lnTo>
                    <a:pt x="237743" y="99822"/>
                  </a:lnTo>
                  <a:lnTo>
                    <a:pt x="147065" y="70866"/>
                  </a:lnTo>
                  <a:lnTo>
                    <a:pt x="70865" y="28194"/>
                  </a:lnTo>
                  <a:lnTo>
                    <a:pt x="0" y="32766"/>
                  </a:lnTo>
                  <a:lnTo>
                    <a:pt x="47243" y="80772"/>
                  </a:lnTo>
                  <a:lnTo>
                    <a:pt x="123443" y="142494"/>
                  </a:lnTo>
                  <a:lnTo>
                    <a:pt x="209550" y="176022"/>
                  </a:lnTo>
                  <a:lnTo>
                    <a:pt x="328422" y="214122"/>
                  </a:lnTo>
                  <a:lnTo>
                    <a:pt x="390143" y="261366"/>
                  </a:lnTo>
                  <a:lnTo>
                    <a:pt x="518922" y="247650"/>
                  </a:lnTo>
                  <a:lnTo>
                    <a:pt x="576072" y="171450"/>
                  </a:lnTo>
                  <a:lnTo>
                    <a:pt x="656843" y="128016"/>
                  </a:lnTo>
                  <a:lnTo>
                    <a:pt x="623315" y="104394"/>
                  </a:lnTo>
                  <a:lnTo>
                    <a:pt x="580643" y="42672"/>
                  </a:lnTo>
                  <a:lnTo>
                    <a:pt x="466343" y="4572"/>
                  </a:lnTo>
                  <a:lnTo>
                    <a:pt x="413765" y="0"/>
                  </a:lnTo>
                  <a:close/>
                </a:path>
              </a:pathLst>
            </a:custGeom>
            <a:solidFill>
              <a:srgbClr val="A50021">
                <a:alpha val="50193"/>
              </a:srgbClr>
            </a:solid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35" name="object 35"/>
            <p:cNvSpPr/>
            <p:nvPr/>
          </p:nvSpPr>
          <p:spPr>
            <a:xfrm>
              <a:off x="4465573" y="1619758"/>
              <a:ext cx="657225" cy="261620"/>
            </a:xfrm>
            <a:custGeom>
              <a:avLst/>
              <a:gdLst/>
              <a:ahLst/>
              <a:cxnLst/>
              <a:rect l="l" t="t" r="r" b="b"/>
              <a:pathLst>
                <a:path w="657225" h="261619">
                  <a:moveTo>
                    <a:pt x="656843" y="128016"/>
                  </a:moveTo>
                  <a:lnTo>
                    <a:pt x="576072" y="171450"/>
                  </a:lnTo>
                  <a:lnTo>
                    <a:pt x="518922" y="247650"/>
                  </a:lnTo>
                  <a:lnTo>
                    <a:pt x="390143" y="261366"/>
                  </a:lnTo>
                  <a:lnTo>
                    <a:pt x="328422" y="214122"/>
                  </a:lnTo>
                  <a:lnTo>
                    <a:pt x="209550" y="176022"/>
                  </a:lnTo>
                  <a:lnTo>
                    <a:pt x="123443" y="142494"/>
                  </a:lnTo>
                  <a:lnTo>
                    <a:pt x="47243" y="80772"/>
                  </a:lnTo>
                  <a:lnTo>
                    <a:pt x="0" y="32766"/>
                  </a:lnTo>
                  <a:lnTo>
                    <a:pt x="70865" y="28194"/>
                  </a:lnTo>
                  <a:lnTo>
                    <a:pt x="147065" y="70866"/>
                  </a:lnTo>
                  <a:lnTo>
                    <a:pt x="237743" y="99822"/>
                  </a:lnTo>
                  <a:lnTo>
                    <a:pt x="304800" y="95250"/>
                  </a:lnTo>
                  <a:lnTo>
                    <a:pt x="381000" y="61722"/>
                  </a:lnTo>
                  <a:lnTo>
                    <a:pt x="413765" y="0"/>
                  </a:lnTo>
                  <a:lnTo>
                    <a:pt x="466343" y="4572"/>
                  </a:lnTo>
                  <a:lnTo>
                    <a:pt x="580643" y="42672"/>
                  </a:lnTo>
                  <a:lnTo>
                    <a:pt x="623315" y="104394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36" name="object 36"/>
            <p:cNvSpPr/>
            <p:nvPr/>
          </p:nvSpPr>
          <p:spPr>
            <a:xfrm>
              <a:off x="4322318" y="1476502"/>
              <a:ext cx="567055" cy="247650"/>
            </a:xfrm>
            <a:custGeom>
              <a:avLst/>
              <a:gdLst/>
              <a:ahLst/>
              <a:cxnLst/>
              <a:rect l="l" t="t" r="r" b="b"/>
              <a:pathLst>
                <a:path w="567054" h="247650">
                  <a:moveTo>
                    <a:pt x="52578" y="0"/>
                  </a:moveTo>
                  <a:lnTo>
                    <a:pt x="0" y="0"/>
                  </a:lnTo>
                  <a:lnTo>
                    <a:pt x="4572" y="99822"/>
                  </a:lnTo>
                  <a:lnTo>
                    <a:pt x="90678" y="118872"/>
                  </a:lnTo>
                  <a:lnTo>
                    <a:pt x="171450" y="137922"/>
                  </a:lnTo>
                  <a:lnTo>
                    <a:pt x="257556" y="204977"/>
                  </a:lnTo>
                  <a:lnTo>
                    <a:pt x="319278" y="224027"/>
                  </a:lnTo>
                  <a:lnTo>
                    <a:pt x="290322" y="204977"/>
                  </a:lnTo>
                  <a:lnTo>
                    <a:pt x="219456" y="166877"/>
                  </a:lnTo>
                  <a:lnTo>
                    <a:pt x="204978" y="114300"/>
                  </a:lnTo>
                  <a:lnTo>
                    <a:pt x="276606" y="86105"/>
                  </a:lnTo>
                  <a:lnTo>
                    <a:pt x="376428" y="124205"/>
                  </a:lnTo>
                  <a:lnTo>
                    <a:pt x="452628" y="143255"/>
                  </a:lnTo>
                  <a:lnTo>
                    <a:pt x="480822" y="190500"/>
                  </a:lnTo>
                  <a:lnTo>
                    <a:pt x="476250" y="247650"/>
                  </a:lnTo>
                  <a:lnTo>
                    <a:pt x="533400" y="195072"/>
                  </a:lnTo>
                  <a:lnTo>
                    <a:pt x="566928" y="156972"/>
                  </a:lnTo>
                  <a:lnTo>
                    <a:pt x="547878" y="124205"/>
                  </a:lnTo>
                  <a:lnTo>
                    <a:pt x="385572" y="67055"/>
                  </a:lnTo>
                  <a:lnTo>
                    <a:pt x="228600" y="52577"/>
                  </a:lnTo>
                  <a:lnTo>
                    <a:pt x="128778" y="33527"/>
                  </a:lnTo>
                  <a:lnTo>
                    <a:pt x="52578" y="0"/>
                  </a:lnTo>
                  <a:close/>
                </a:path>
              </a:pathLst>
            </a:custGeom>
            <a:solidFill>
              <a:srgbClr val="333399">
                <a:alpha val="50193"/>
              </a:srgbClr>
            </a:solid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37" name="object 37"/>
            <p:cNvSpPr/>
            <p:nvPr/>
          </p:nvSpPr>
          <p:spPr>
            <a:xfrm>
              <a:off x="4322318" y="1476502"/>
              <a:ext cx="567055" cy="247650"/>
            </a:xfrm>
            <a:custGeom>
              <a:avLst/>
              <a:gdLst/>
              <a:ahLst/>
              <a:cxnLst/>
              <a:rect l="l" t="t" r="r" b="b"/>
              <a:pathLst>
                <a:path w="567054" h="247650">
                  <a:moveTo>
                    <a:pt x="547878" y="124205"/>
                  </a:moveTo>
                  <a:lnTo>
                    <a:pt x="385572" y="67055"/>
                  </a:lnTo>
                  <a:lnTo>
                    <a:pt x="228600" y="52577"/>
                  </a:lnTo>
                  <a:lnTo>
                    <a:pt x="128778" y="33527"/>
                  </a:lnTo>
                  <a:lnTo>
                    <a:pt x="52578" y="0"/>
                  </a:lnTo>
                  <a:lnTo>
                    <a:pt x="0" y="0"/>
                  </a:lnTo>
                  <a:lnTo>
                    <a:pt x="4572" y="99822"/>
                  </a:lnTo>
                  <a:lnTo>
                    <a:pt x="90678" y="118872"/>
                  </a:lnTo>
                  <a:lnTo>
                    <a:pt x="171450" y="137922"/>
                  </a:lnTo>
                  <a:lnTo>
                    <a:pt x="257556" y="204977"/>
                  </a:lnTo>
                  <a:lnTo>
                    <a:pt x="319278" y="224027"/>
                  </a:lnTo>
                  <a:lnTo>
                    <a:pt x="290322" y="204977"/>
                  </a:lnTo>
                  <a:lnTo>
                    <a:pt x="219456" y="166877"/>
                  </a:lnTo>
                  <a:lnTo>
                    <a:pt x="204978" y="114300"/>
                  </a:lnTo>
                  <a:lnTo>
                    <a:pt x="276606" y="86105"/>
                  </a:lnTo>
                  <a:lnTo>
                    <a:pt x="376428" y="124205"/>
                  </a:lnTo>
                  <a:lnTo>
                    <a:pt x="452628" y="143255"/>
                  </a:lnTo>
                  <a:lnTo>
                    <a:pt x="480822" y="190500"/>
                  </a:lnTo>
                  <a:lnTo>
                    <a:pt x="476250" y="247650"/>
                  </a:lnTo>
                  <a:lnTo>
                    <a:pt x="533400" y="195072"/>
                  </a:lnTo>
                  <a:lnTo>
                    <a:pt x="566928" y="156972"/>
                  </a:lnTo>
                  <a:lnTo>
                    <a:pt x="547878" y="12420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38" name="object 38"/>
            <p:cNvSpPr/>
            <p:nvPr/>
          </p:nvSpPr>
          <p:spPr>
            <a:xfrm>
              <a:off x="912367" y="1372108"/>
              <a:ext cx="2277110" cy="1042669"/>
            </a:xfrm>
            <a:custGeom>
              <a:avLst/>
              <a:gdLst/>
              <a:ahLst/>
              <a:cxnLst/>
              <a:rect l="l" t="t" r="r" b="b"/>
              <a:pathLst>
                <a:path w="2277110" h="1042669">
                  <a:moveTo>
                    <a:pt x="624077" y="0"/>
                  </a:moveTo>
                  <a:lnTo>
                    <a:pt x="395477" y="0"/>
                  </a:lnTo>
                  <a:lnTo>
                    <a:pt x="137922" y="61722"/>
                  </a:lnTo>
                  <a:lnTo>
                    <a:pt x="0" y="190500"/>
                  </a:lnTo>
                  <a:lnTo>
                    <a:pt x="42671" y="318516"/>
                  </a:lnTo>
                  <a:lnTo>
                    <a:pt x="61721" y="247650"/>
                  </a:lnTo>
                  <a:lnTo>
                    <a:pt x="114300" y="156972"/>
                  </a:lnTo>
                  <a:lnTo>
                    <a:pt x="290322" y="104394"/>
                  </a:lnTo>
                  <a:lnTo>
                    <a:pt x="518921" y="104394"/>
                  </a:lnTo>
                  <a:lnTo>
                    <a:pt x="666750" y="118872"/>
                  </a:lnTo>
                  <a:lnTo>
                    <a:pt x="909827" y="190500"/>
                  </a:lnTo>
                  <a:lnTo>
                    <a:pt x="1062227" y="252222"/>
                  </a:lnTo>
                  <a:lnTo>
                    <a:pt x="1290827" y="366522"/>
                  </a:lnTo>
                  <a:lnTo>
                    <a:pt x="1424177" y="428244"/>
                  </a:lnTo>
                  <a:lnTo>
                    <a:pt x="1519427" y="504444"/>
                  </a:lnTo>
                  <a:lnTo>
                    <a:pt x="1619250" y="595122"/>
                  </a:lnTo>
                  <a:lnTo>
                    <a:pt x="1748027" y="704850"/>
                  </a:lnTo>
                  <a:lnTo>
                    <a:pt x="1876806" y="800100"/>
                  </a:lnTo>
                  <a:lnTo>
                    <a:pt x="1981200" y="880872"/>
                  </a:lnTo>
                  <a:lnTo>
                    <a:pt x="2019299" y="923544"/>
                  </a:lnTo>
                  <a:lnTo>
                    <a:pt x="2033778" y="999744"/>
                  </a:lnTo>
                  <a:lnTo>
                    <a:pt x="2119122" y="1042416"/>
                  </a:lnTo>
                  <a:lnTo>
                    <a:pt x="2228849" y="1014222"/>
                  </a:lnTo>
                  <a:lnTo>
                    <a:pt x="2276856" y="957072"/>
                  </a:lnTo>
                  <a:lnTo>
                    <a:pt x="2262378" y="857250"/>
                  </a:lnTo>
                  <a:lnTo>
                    <a:pt x="2257508" y="829198"/>
                  </a:lnTo>
                  <a:lnTo>
                    <a:pt x="2243423" y="812863"/>
                  </a:lnTo>
                  <a:lnTo>
                    <a:pt x="2220908" y="801957"/>
                  </a:lnTo>
                  <a:lnTo>
                    <a:pt x="2190749" y="790194"/>
                  </a:lnTo>
                  <a:lnTo>
                    <a:pt x="2061971" y="694944"/>
                  </a:lnTo>
                  <a:lnTo>
                    <a:pt x="2071878" y="733044"/>
                  </a:lnTo>
                  <a:lnTo>
                    <a:pt x="2143506" y="838200"/>
                  </a:lnTo>
                  <a:lnTo>
                    <a:pt x="2167128" y="904494"/>
                  </a:lnTo>
                  <a:lnTo>
                    <a:pt x="2114549" y="923544"/>
                  </a:lnTo>
                  <a:lnTo>
                    <a:pt x="2081021" y="885444"/>
                  </a:lnTo>
                  <a:lnTo>
                    <a:pt x="1866900" y="618744"/>
                  </a:lnTo>
                  <a:lnTo>
                    <a:pt x="1981200" y="685800"/>
                  </a:lnTo>
                  <a:lnTo>
                    <a:pt x="2052828" y="742950"/>
                  </a:lnTo>
                  <a:lnTo>
                    <a:pt x="2057399" y="699516"/>
                  </a:lnTo>
                  <a:lnTo>
                    <a:pt x="1957577" y="595122"/>
                  </a:lnTo>
                  <a:lnTo>
                    <a:pt x="1648206" y="385572"/>
                  </a:lnTo>
                  <a:lnTo>
                    <a:pt x="1248156" y="152400"/>
                  </a:lnTo>
                  <a:lnTo>
                    <a:pt x="943356" y="38100"/>
                  </a:lnTo>
                  <a:lnTo>
                    <a:pt x="624077" y="0"/>
                  </a:lnTo>
                  <a:close/>
                </a:path>
              </a:pathLst>
            </a:custGeom>
            <a:solidFill>
              <a:srgbClr val="A50021">
                <a:alpha val="50193"/>
              </a:srgbClr>
            </a:solid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39" name="object 39"/>
            <p:cNvSpPr/>
            <p:nvPr/>
          </p:nvSpPr>
          <p:spPr>
            <a:xfrm>
              <a:off x="912367" y="1372108"/>
              <a:ext cx="2277110" cy="1042669"/>
            </a:xfrm>
            <a:custGeom>
              <a:avLst/>
              <a:gdLst/>
              <a:ahLst/>
              <a:cxnLst/>
              <a:rect l="l" t="t" r="r" b="b"/>
              <a:pathLst>
                <a:path w="2277110" h="1042669">
                  <a:moveTo>
                    <a:pt x="2276856" y="957072"/>
                  </a:moveTo>
                  <a:lnTo>
                    <a:pt x="2228849" y="1014222"/>
                  </a:lnTo>
                  <a:lnTo>
                    <a:pt x="2119122" y="1042416"/>
                  </a:lnTo>
                  <a:lnTo>
                    <a:pt x="2033778" y="999744"/>
                  </a:lnTo>
                  <a:lnTo>
                    <a:pt x="2019299" y="923544"/>
                  </a:lnTo>
                  <a:lnTo>
                    <a:pt x="1981200" y="880872"/>
                  </a:lnTo>
                  <a:lnTo>
                    <a:pt x="1876806" y="800100"/>
                  </a:lnTo>
                  <a:lnTo>
                    <a:pt x="1748027" y="704850"/>
                  </a:lnTo>
                  <a:lnTo>
                    <a:pt x="1619250" y="595122"/>
                  </a:lnTo>
                  <a:lnTo>
                    <a:pt x="1519427" y="504444"/>
                  </a:lnTo>
                  <a:lnTo>
                    <a:pt x="1424177" y="428244"/>
                  </a:lnTo>
                  <a:lnTo>
                    <a:pt x="1290827" y="366522"/>
                  </a:lnTo>
                  <a:lnTo>
                    <a:pt x="1062227" y="252222"/>
                  </a:lnTo>
                  <a:lnTo>
                    <a:pt x="909827" y="190500"/>
                  </a:lnTo>
                  <a:lnTo>
                    <a:pt x="666750" y="118872"/>
                  </a:lnTo>
                  <a:lnTo>
                    <a:pt x="518921" y="104394"/>
                  </a:lnTo>
                  <a:lnTo>
                    <a:pt x="290322" y="104394"/>
                  </a:lnTo>
                  <a:lnTo>
                    <a:pt x="114300" y="156972"/>
                  </a:lnTo>
                  <a:lnTo>
                    <a:pt x="61721" y="247650"/>
                  </a:lnTo>
                  <a:lnTo>
                    <a:pt x="42671" y="318516"/>
                  </a:lnTo>
                  <a:lnTo>
                    <a:pt x="0" y="190500"/>
                  </a:lnTo>
                  <a:lnTo>
                    <a:pt x="137922" y="61722"/>
                  </a:lnTo>
                  <a:lnTo>
                    <a:pt x="395477" y="0"/>
                  </a:lnTo>
                  <a:lnTo>
                    <a:pt x="624077" y="0"/>
                  </a:lnTo>
                  <a:lnTo>
                    <a:pt x="943356" y="38100"/>
                  </a:lnTo>
                  <a:lnTo>
                    <a:pt x="1248156" y="152400"/>
                  </a:lnTo>
                  <a:lnTo>
                    <a:pt x="1648206" y="385572"/>
                  </a:lnTo>
                  <a:lnTo>
                    <a:pt x="1957577" y="595122"/>
                  </a:lnTo>
                  <a:lnTo>
                    <a:pt x="2057399" y="699516"/>
                  </a:lnTo>
                  <a:lnTo>
                    <a:pt x="2052828" y="742950"/>
                  </a:lnTo>
                  <a:lnTo>
                    <a:pt x="1981200" y="685800"/>
                  </a:lnTo>
                  <a:lnTo>
                    <a:pt x="1866900" y="618744"/>
                  </a:lnTo>
                  <a:lnTo>
                    <a:pt x="2081021" y="885444"/>
                  </a:lnTo>
                  <a:lnTo>
                    <a:pt x="2114549" y="923544"/>
                  </a:lnTo>
                  <a:lnTo>
                    <a:pt x="2167128" y="904494"/>
                  </a:lnTo>
                  <a:lnTo>
                    <a:pt x="2143506" y="838200"/>
                  </a:lnTo>
                  <a:lnTo>
                    <a:pt x="2071878" y="733044"/>
                  </a:lnTo>
                  <a:lnTo>
                    <a:pt x="2061971" y="694944"/>
                  </a:lnTo>
                  <a:lnTo>
                    <a:pt x="2190749" y="790194"/>
                  </a:lnTo>
                  <a:lnTo>
                    <a:pt x="2220908" y="801957"/>
                  </a:lnTo>
                  <a:lnTo>
                    <a:pt x="2243423" y="812863"/>
                  </a:lnTo>
                  <a:lnTo>
                    <a:pt x="2257508" y="829198"/>
                  </a:lnTo>
                  <a:lnTo>
                    <a:pt x="2262378" y="857250"/>
                  </a:lnTo>
                  <a:lnTo>
                    <a:pt x="2276856" y="95707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40" name="object 40"/>
            <p:cNvSpPr/>
            <p:nvPr/>
          </p:nvSpPr>
          <p:spPr>
            <a:xfrm>
              <a:off x="964945" y="1467358"/>
              <a:ext cx="433705" cy="238125"/>
            </a:xfrm>
            <a:custGeom>
              <a:avLst/>
              <a:gdLst/>
              <a:ahLst/>
              <a:cxnLst/>
              <a:rect l="l" t="t" r="r" b="b"/>
              <a:pathLst>
                <a:path w="433705" h="238125">
                  <a:moveTo>
                    <a:pt x="342899" y="0"/>
                  </a:moveTo>
                  <a:lnTo>
                    <a:pt x="256794" y="19050"/>
                  </a:lnTo>
                  <a:lnTo>
                    <a:pt x="128778" y="42672"/>
                  </a:lnTo>
                  <a:lnTo>
                    <a:pt x="23621" y="118872"/>
                  </a:lnTo>
                  <a:lnTo>
                    <a:pt x="0" y="214122"/>
                  </a:lnTo>
                  <a:lnTo>
                    <a:pt x="71628" y="237744"/>
                  </a:lnTo>
                  <a:lnTo>
                    <a:pt x="171450" y="195072"/>
                  </a:lnTo>
                  <a:lnTo>
                    <a:pt x="300228" y="133350"/>
                  </a:lnTo>
                  <a:lnTo>
                    <a:pt x="433578" y="104394"/>
                  </a:lnTo>
                  <a:lnTo>
                    <a:pt x="328422" y="114300"/>
                  </a:lnTo>
                  <a:lnTo>
                    <a:pt x="209550" y="95250"/>
                  </a:lnTo>
                  <a:lnTo>
                    <a:pt x="233172" y="51816"/>
                  </a:lnTo>
                  <a:lnTo>
                    <a:pt x="342899" y="0"/>
                  </a:lnTo>
                  <a:close/>
                </a:path>
              </a:pathLst>
            </a:custGeom>
            <a:solidFill>
              <a:srgbClr val="333399">
                <a:alpha val="50193"/>
              </a:srgbClr>
            </a:solid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41" name="object 41"/>
            <p:cNvSpPr/>
            <p:nvPr/>
          </p:nvSpPr>
          <p:spPr>
            <a:xfrm>
              <a:off x="964945" y="1467358"/>
              <a:ext cx="433705" cy="238125"/>
            </a:xfrm>
            <a:custGeom>
              <a:avLst/>
              <a:gdLst/>
              <a:ahLst/>
              <a:cxnLst/>
              <a:rect l="l" t="t" r="r" b="b"/>
              <a:pathLst>
                <a:path w="433705" h="238125">
                  <a:moveTo>
                    <a:pt x="433578" y="104394"/>
                  </a:moveTo>
                  <a:lnTo>
                    <a:pt x="300228" y="133350"/>
                  </a:lnTo>
                  <a:lnTo>
                    <a:pt x="171450" y="195072"/>
                  </a:lnTo>
                  <a:lnTo>
                    <a:pt x="71628" y="237744"/>
                  </a:lnTo>
                  <a:lnTo>
                    <a:pt x="0" y="214122"/>
                  </a:lnTo>
                  <a:lnTo>
                    <a:pt x="23621" y="118872"/>
                  </a:lnTo>
                  <a:lnTo>
                    <a:pt x="128778" y="42672"/>
                  </a:lnTo>
                  <a:lnTo>
                    <a:pt x="256794" y="19050"/>
                  </a:lnTo>
                  <a:lnTo>
                    <a:pt x="342899" y="0"/>
                  </a:lnTo>
                  <a:lnTo>
                    <a:pt x="233172" y="51816"/>
                  </a:lnTo>
                  <a:lnTo>
                    <a:pt x="209550" y="95250"/>
                  </a:lnTo>
                  <a:lnTo>
                    <a:pt x="328422" y="114300"/>
                  </a:lnTo>
                  <a:lnTo>
                    <a:pt x="433578" y="10439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42" name="object 42"/>
            <p:cNvSpPr/>
            <p:nvPr/>
          </p:nvSpPr>
          <p:spPr>
            <a:xfrm>
              <a:off x="1088390" y="2219452"/>
              <a:ext cx="1243965" cy="1104900"/>
            </a:xfrm>
            <a:custGeom>
              <a:avLst/>
              <a:gdLst/>
              <a:ahLst/>
              <a:cxnLst/>
              <a:rect l="l" t="t" r="r" b="b"/>
              <a:pathLst>
                <a:path w="1243964" h="1104900">
                  <a:moveTo>
                    <a:pt x="576834" y="0"/>
                  </a:moveTo>
                  <a:lnTo>
                    <a:pt x="481584" y="14477"/>
                  </a:lnTo>
                  <a:lnTo>
                    <a:pt x="386334" y="124205"/>
                  </a:lnTo>
                  <a:lnTo>
                    <a:pt x="323849" y="219455"/>
                  </a:lnTo>
                  <a:lnTo>
                    <a:pt x="262128" y="281177"/>
                  </a:lnTo>
                  <a:lnTo>
                    <a:pt x="128778" y="281177"/>
                  </a:lnTo>
                  <a:lnTo>
                    <a:pt x="38100" y="247650"/>
                  </a:lnTo>
                  <a:lnTo>
                    <a:pt x="0" y="243077"/>
                  </a:lnTo>
                  <a:lnTo>
                    <a:pt x="67056" y="309372"/>
                  </a:lnTo>
                  <a:lnTo>
                    <a:pt x="147828" y="352805"/>
                  </a:lnTo>
                  <a:lnTo>
                    <a:pt x="247649" y="390905"/>
                  </a:lnTo>
                  <a:lnTo>
                    <a:pt x="323849" y="361950"/>
                  </a:lnTo>
                  <a:lnTo>
                    <a:pt x="367284" y="319277"/>
                  </a:lnTo>
                  <a:lnTo>
                    <a:pt x="405384" y="247650"/>
                  </a:lnTo>
                  <a:lnTo>
                    <a:pt x="457199" y="185927"/>
                  </a:lnTo>
                  <a:lnTo>
                    <a:pt x="524255" y="171450"/>
                  </a:lnTo>
                  <a:lnTo>
                    <a:pt x="500634" y="276605"/>
                  </a:lnTo>
                  <a:lnTo>
                    <a:pt x="429005" y="328422"/>
                  </a:lnTo>
                  <a:lnTo>
                    <a:pt x="342899" y="381000"/>
                  </a:lnTo>
                  <a:lnTo>
                    <a:pt x="380999" y="514350"/>
                  </a:lnTo>
                  <a:lnTo>
                    <a:pt x="514349" y="671322"/>
                  </a:lnTo>
                  <a:lnTo>
                    <a:pt x="685799" y="833627"/>
                  </a:lnTo>
                  <a:lnTo>
                    <a:pt x="886205" y="962405"/>
                  </a:lnTo>
                  <a:lnTo>
                    <a:pt x="990599" y="1095755"/>
                  </a:lnTo>
                  <a:lnTo>
                    <a:pt x="1095755" y="1104900"/>
                  </a:lnTo>
                  <a:lnTo>
                    <a:pt x="1191005" y="1047750"/>
                  </a:lnTo>
                  <a:lnTo>
                    <a:pt x="1243584" y="986027"/>
                  </a:lnTo>
                  <a:lnTo>
                    <a:pt x="1176528" y="924305"/>
                  </a:lnTo>
                  <a:lnTo>
                    <a:pt x="1019555" y="867155"/>
                  </a:lnTo>
                  <a:lnTo>
                    <a:pt x="867155" y="757427"/>
                  </a:lnTo>
                  <a:lnTo>
                    <a:pt x="757428" y="657605"/>
                  </a:lnTo>
                  <a:lnTo>
                    <a:pt x="676655" y="552450"/>
                  </a:lnTo>
                  <a:lnTo>
                    <a:pt x="628649" y="461772"/>
                  </a:lnTo>
                  <a:lnTo>
                    <a:pt x="653034" y="409955"/>
                  </a:lnTo>
                  <a:lnTo>
                    <a:pt x="700278" y="314705"/>
                  </a:lnTo>
                  <a:lnTo>
                    <a:pt x="714755" y="166877"/>
                  </a:lnTo>
                  <a:lnTo>
                    <a:pt x="647699" y="61722"/>
                  </a:lnTo>
                  <a:lnTo>
                    <a:pt x="576834" y="0"/>
                  </a:lnTo>
                  <a:close/>
                </a:path>
              </a:pathLst>
            </a:custGeom>
            <a:solidFill>
              <a:srgbClr val="A50021">
                <a:alpha val="50193"/>
              </a:srgbClr>
            </a:solid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43" name="object 43"/>
            <p:cNvSpPr/>
            <p:nvPr/>
          </p:nvSpPr>
          <p:spPr>
            <a:xfrm>
              <a:off x="1088390" y="2219452"/>
              <a:ext cx="1243965" cy="1104900"/>
            </a:xfrm>
            <a:custGeom>
              <a:avLst/>
              <a:gdLst/>
              <a:ahLst/>
              <a:cxnLst/>
              <a:rect l="l" t="t" r="r" b="b"/>
              <a:pathLst>
                <a:path w="1243964" h="1104900">
                  <a:moveTo>
                    <a:pt x="886205" y="962405"/>
                  </a:moveTo>
                  <a:lnTo>
                    <a:pt x="990599" y="1095755"/>
                  </a:lnTo>
                  <a:lnTo>
                    <a:pt x="1095755" y="1104900"/>
                  </a:lnTo>
                  <a:lnTo>
                    <a:pt x="1191005" y="1047750"/>
                  </a:lnTo>
                  <a:lnTo>
                    <a:pt x="1243584" y="986027"/>
                  </a:lnTo>
                  <a:lnTo>
                    <a:pt x="1176528" y="924305"/>
                  </a:lnTo>
                  <a:lnTo>
                    <a:pt x="1019555" y="867155"/>
                  </a:lnTo>
                  <a:lnTo>
                    <a:pt x="867155" y="757427"/>
                  </a:lnTo>
                  <a:lnTo>
                    <a:pt x="757428" y="657605"/>
                  </a:lnTo>
                  <a:lnTo>
                    <a:pt x="676655" y="552450"/>
                  </a:lnTo>
                  <a:lnTo>
                    <a:pt x="628649" y="461772"/>
                  </a:lnTo>
                  <a:lnTo>
                    <a:pt x="653034" y="409955"/>
                  </a:lnTo>
                  <a:lnTo>
                    <a:pt x="700278" y="314705"/>
                  </a:lnTo>
                  <a:lnTo>
                    <a:pt x="714755" y="166877"/>
                  </a:lnTo>
                  <a:lnTo>
                    <a:pt x="647699" y="61722"/>
                  </a:lnTo>
                  <a:lnTo>
                    <a:pt x="576834" y="0"/>
                  </a:lnTo>
                  <a:lnTo>
                    <a:pt x="481584" y="14477"/>
                  </a:lnTo>
                  <a:lnTo>
                    <a:pt x="386334" y="124205"/>
                  </a:lnTo>
                  <a:lnTo>
                    <a:pt x="323849" y="219455"/>
                  </a:lnTo>
                  <a:lnTo>
                    <a:pt x="262128" y="281177"/>
                  </a:lnTo>
                  <a:lnTo>
                    <a:pt x="128778" y="281177"/>
                  </a:lnTo>
                  <a:lnTo>
                    <a:pt x="38100" y="247650"/>
                  </a:lnTo>
                  <a:lnTo>
                    <a:pt x="0" y="243077"/>
                  </a:lnTo>
                  <a:lnTo>
                    <a:pt x="67056" y="309372"/>
                  </a:lnTo>
                  <a:lnTo>
                    <a:pt x="147828" y="352805"/>
                  </a:lnTo>
                  <a:lnTo>
                    <a:pt x="247649" y="390905"/>
                  </a:lnTo>
                  <a:lnTo>
                    <a:pt x="323849" y="361950"/>
                  </a:lnTo>
                  <a:lnTo>
                    <a:pt x="367284" y="319277"/>
                  </a:lnTo>
                  <a:lnTo>
                    <a:pt x="405384" y="247650"/>
                  </a:lnTo>
                  <a:lnTo>
                    <a:pt x="457199" y="185927"/>
                  </a:lnTo>
                  <a:lnTo>
                    <a:pt x="524255" y="171450"/>
                  </a:lnTo>
                  <a:lnTo>
                    <a:pt x="500634" y="276605"/>
                  </a:lnTo>
                  <a:lnTo>
                    <a:pt x="429005" y="328422"/>
                  </a:lnTo>
                  <a:lnTo>
                    <a:pt x="342899" y="381000"/>
                  </a:lnTo>
                  <a:lnTo>
                    <a:pt x="380999" y="514350"/>
                  </a:lnTo>
                  <a:lnTo>
                    <a:pt x="514349" y="671322"/>
                  </a:lnTo>
                  <a:lnTo>
                    <a:pt x="685799" y="833627"/>
                  </a:lnTo>
                  <a:lnTo>
                    <a:pt x="886205" y="96240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44" name="object 44"/>
            <p:cNvSpPr/>
            <p:nvPr/>
          </p:nvSpPr>
          <p:spPr>
            <a:xfrm>
              <a:off x="935894" y="2386330"/>
              <a:ext cx="672465" cy="271780"/>
            </a:xfrm>
            <a:custGeom>
              <a:avLst/>
              <a:gdLst/>
              <a:ahLst/>
              <a:cxnLst/>
              <a:rect l="l" t="t" r="r" b="b"/>
              <a:pathLst>
                <a:path w="672465" h="271780">
                  <a:moveTo>
                    <a:pt x="662273" y="0"/>
                  </a:moveTo>
                  <a:lnTo>
                    <a:pt x="581501" y="42672"/>
                  </a:lnTo>
                  <a:lnTo>
                    <a:pt x="495395" y="171450"/>
                  </a:lnTo>
                  <a:lnTo>
                    <a:pt x="400145" y="209550"/>
                  </a:lnTo>
                  <a:lnTo>
                    <a:pt x="247745" y="156972"/>
                  </a:lnTo>
                  <a:lnTo>
                    <a:pt x="195929" y="109727"/>
                  </a:lnTo>
                  <a:lnTo>
                    <a:pt x="157829" y="90677"/>
                  </a:lnTo>
                  <a:lnTo>
                    <a:pt x="86201" y="57150"/>
                  </a:lnTo>
                  <a:lnTo>
                    <a:pt x="95" y="61722"/>
                  </a:lnTo>
                  <a:lnTo>
                    <a:pt x="0" y="104108"/>
                  </a:lnTo>
                  <a:lnTo>
                    <a:pt x="6203" y="124622"/>
                  </a:lnTo>
                  <a:lnTo>
                    <a:pt x="24479" y="133350"/>
                  </a:lnTo>
                  <a:lnTo>
                    <a:pt x="52673" y="152400"/>
                  </a:lnTo>
                  <a:lnTo>
                    <a:pt x="95345" y="166877"/>
                  </a:lnTo>
                  <a:lnTo>
                    <a:pt x="166973" y="195072"/>
                  </a:lnTo>
                  <a:lnTo>
                    <a:pt x="243173" y="214122"/>
                  </a:lnTo>
                  <a:lnTo>
                    <a:pt x="342995" y="271272"/>
                  </a:lnTo>
                  <a:lnTo>
                    <a:pt x="376523" y="237744"/>
                  </a:lnTo>
                  <a:lnTo>
                    <a:pt x="448151" y="256794"/>
                  </a:lnTo>
                  <a:lnTo>
                    <a:pt x="505301" y="228600"/>
                  </a:lnTo>
                  <a:lnTo>
                    <a:pt x="567023" y="185927"/>
                  </a:lnTo>
                  <a:lnTo>
                    <a:pt x="653129" y="128777"/>
                  </a:lnTo>
                  <a:lnTo>
                    <a:pt x="672179" y="42672"/>
                  </a:lnTo>
                  <a:lnTo>
                    <a:pt x="662273" y="0"/>
                  </a:lnTo>
                  <a:close/>
                </a:path>
              </a:pathLst>
            </a:custGeom>
            <a:solidFill>
              <a:srgbClr val="3366FF">
                <a:alpha val="50193"/>
              </a:srgbClr>
            </a:solid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45" name="object 45"/>
            <p:cNvSpPr/>
            <p:nvPr/>
          </p:nvSpPr>
          <p:spPr>
            <a:xfrm>
              <a:off x="935835" y="2386330"/>
              <a:ext cx="672465" cy="271780"/>
            </a:xfrm>
            <a:custGeom>
              <a:avLst/>
              <a:gdLst/>
              <a:ahLst/>
              <a:cxnLst/>
              <a:rect l="l" t="t" r="r" b="b"/>
              <a:pathLst>
                <a:path w="672465" h="271780">
                  <a:moveTo>
                    <a:pt x="157888" y="90677"/>
                  </a:moveTo>
                  <a:lnTo>
                    <a:pt x="86260" y="57150"/>
                  </a:lnTo>
                  <a:lnTo>
                    <a:pt x="154" y="61722"/>
                  </a:lnTo>
                  <a:lnTo>
                    <a:pt x="0" y="80307"/>
                  </a:lnTo>
                  <a:lnTo>
                    <a:pt x="59" y="104108"/>
                  </a:lnTo>
                  <a:lnTo>
                    <a:pt x="6262" y="124622"/>
                  </a:lnTo>
                  <a:lnTo>
                    <a:pt x="24538" y="133350"/>
                  </a:lnTo>
                  <a:lnTo>
                    <a:pt x="52732" y="152400"/>
                  </a:lnTo>
                  <a:lnTo>
                    <a:pt x="95404" y="166877"/>
                  </a:lnTo>
                  <a:lnTo>
                    <a:pt x="167032" y="195072"/>
                  </a:lnTo>
                  <a:lnTo>
                    <a:pt x="243232" y="214122"/>
                  </a:lnTo>
                  <a:lnTo>
                    <a:pt x="343054" y="271272"/>
                  </a:lnTo>
                  <a:lnTo>
                    <a:pt x="376582" y="237744"/>
                  </a:lnTo>
                  <a:lnTo>
                    <a:pt x="448210" y="256794"/>
                  </a:lnTo>
                  <a:lnTo>
                    <a:pt x="505360" y="228600"/>
                  </a:lnTo>
                  <a:lnTo>
                    <a:pt x="567082" y="185927"/>
                  </a:lnTo>
                  <a:lnTo>
                    <a:pt x="653188" y="128777"/>
                  </a:lnTo>
                  <a:lnTo>
                    <a:pt x="672238" y="42672"/>
                  </a:lnTo>
                  <a:lnTo>
                    <a:pt x="662332" y="0"/>
                  </a:lnTo>
                  <a:lnTo>
                    <a:pt x="581560" y="42672"/>
                  </a:lnTo>
                  <a:lnTo>
                    <a:pt x="495454" y="171450"/>
                  </a:lnTo>
                  <a:lnTo>
                    <a:pt x="400204" y="209550"/>
                  </a:lnTo>
                  <a:lnTo>
                    <a:pt x="247804" y="156972"/>
                  </a:lnTo>
                  <a:lnTo>
                    <a:pt x="195988" y="109727"/>
                  </a:lnTo>
                  <a:lnTo>
                    <a:pt x="157888" y="9067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4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06"/>
    </mc:Choice>
    <mc:Fallback xmlns="">
      <p:transition spd="slow" advTm="63406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6075" y="140408"/>
            <a:ext cx="958974" cy="287414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805" spc="-4" dirty="0">
                <a:solidFill>
                  <a:srgbClr val="9A0000"/>
                </a:solidFill>
                <a:latin typeface="Tahoma"/>
                <a:cs typeface="Tahoma"/>
              </a:rPr>
              <a:t>adrosauri</a:t>
            </a:r>
            <a:endParaRPr sz="1805">
              <a:latin typeface="Tahom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06849" y="33240"/>
            <a:ext cx="1423178" cy="333708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b="1" spc="-4" dirty="0">
                <a:solidFill>
                  <a:srgbClr val="000065"/>
                </a:solidFill>
                <a:latin typeface="Comic Sans MS"/>
                <a:cs typeface="Comic Sans MS"/>
              </a:rPr>
              <a:t>Ornitischia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78877" y="3536370"/>
            <a:ext cx="1146184" cy="212763"/>
          </a:xfrm>
          <a:prstGeom prst="rect">
            <a:avLst/>
          </a:prstGeom>
        </p:spPr>
        <p:txBody>
          <a:bodyPr vert="horz" wrap="square" lIns="0" tIns="15760" rIns="0" bIns="0" rtlCol="0">
            <a:spAutoFit/>
          </a:bodyPr>
          <a:lstStyle/>
          <a:p>
            <a:pPr>
              <a:spcBef>
                <a:spcPts val="124"/>
              </a:spcBef>
            </a:pPr>
            <a:r>
              <a:rPr sz="1279" i="1" spc="-38" dirty="0">
                <a:latin typeface="Comic Sans MS"/>
                <a:cs typeface="Comic Sans MS"/>
              </a:rPr>
              <a:t>Parasaurolophus</a:t>
            </a:r>
            <a:endParaRPr sz="1279">
              <a:latin typeface="Comic Sans MS"/>
              <a:cs typeface="Comic Sans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30737" y="1039970"/>
            <a:ext cx="1341035" cy="10911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grpSp>
        <p:nvGrpSpPr>
          <p:cNvPr id="6" name="object 6"/>
          <p:cNvGrpSpPr/>
          <p:nvPr/>
        </p:nvGrpSpPr>
        <p:grpSpPr>
          <a:xfrm>
            <a:off x="1997862" y="542526"/>
            <a:ext cx="5148276" cy="3478668"/>
            <a:chOff x="0" y="721359"/>
            <a:chExt cx="6845300" cy="4625340"/>
          </a:xfrm>
        </p:grpSpPr>
        <p:sp>
          <p:nvSpPr>
            <p:cNvPr id="7" name="object 7"/>
            <p:cNvSpPr/>
            <p:nvPr/>
          </p:nvSpPr>
          <p:spPr>
            <a:xfrm>
              <a:off x="3487928" y="2986786"/>
              <a:ext cx="3357372" cy="232867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8" name="object 8"/>
            <p:cNvSpPr/>
            <p:nvPr/>
          </p:nvSpPr>
          <p:spPr>
            <a:xfrm>
              <a:off x="3098545" y="721359"/>
              <a:ext cx="3657600" cy="222885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2995930"/>
              <a:ext cx="3885691" cy="23507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4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052688" y="4197181"/>
            <a:ext cx="4512621" cy="348814"/>
          </a:xfrm>
          <a:prstGeom prst="rect">
            <a:avLst/>
          </a:prstGeom>
        </p:spPr>
        <p:txBody>
          <a:bodyPr vert="horz" wrap="square" lIns="0" tIns="22924" rIns="0" bIns="0" rtlCol="0">
            <a:spAutoFit/>
          </a:bodyPr>
          <a:lstStyle/>
          <a:p>
            <a:pPr marL="9552" marR="3821" indent="-478">
              <a:lnSpc>
                <a:spcPts val="1256"/>
              </a:lnSpc>
              <a:spcBef>
                <a:spcPts val="181"/>
              </a:spcBef>
            </a:pPr>
            <a:r>
              <a:rPr sz="1053" spc="-4" dirty="0">
                <a:latin typeface="Comic Sans MS"/>
                <a:cs typeface="Comic Sans MS"/>
              </a:rPr>
              <a:t>La simulazione del suono emesso da </a:t>
            </a:r>
            <a:r>
              <a:rPr sz="1091" i="1" spc="-23" dirty="0">
                <a:latin typeface="Comic Sans MS"/>
                <a:cs typeface="Comic Sans MS"/>
              </a:rPr>
              <a:t>Parasaurolopus </a:t>
            </a:r>
            <a:r>
              <a:rPr sz="1053" spc="-4" dirty="0">
                <a:latin typeface="Comic Sans MS"/>
                <a:cs typeface="Comic Sans MS"/>
              </a:rPr>
              <a:t>può essere ascoltata:  </a:t>
            </a:r>
            <a:r>
              <a:rPr sz="1053" spc="-4" dirty="0">
                <a:latin typeface="Comic Sans MS"/>
                <a:cs typeface="Comic Sans MS"/>
                <a:hlinkClick r:id="rId6"/>
              </a:rPr>
              <a:t>http://museums.state.nm.us/nmmnh/sci_parasaur.html</a:t>
            </a:r>
            <a:endParaRPr sz="1053">
              <a:latin typeface="Comic Sans MS"/>
              <a:cs typeface="Comic Sans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251360" y="4619498"/>
            <a:ext cx="4796779" cy="20797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12" name="object 12"/>
          <p:cNvSpPr txBox="1"/>
          <p:nvPr/>
        </p:nvSpPr>
        <p:spPr>
          <a:xfrm>
            <a:off x="3614364" y="628074"/>
            <a:ext cx="1206836" cy="229577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429" i="1" spc="-38" dirty="0">
                <a:latin typeface="Comic Sans MS"/>
                <a:cs typeface="Comic Sans MS"/>
              </a:rPr>
              <a:t>Parasaurolopus</a:t>
            </a:r>
            <a:endParaRPr sz="1429"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00"/>
    </mc:Choice>
    <mc:Fallback xmlns="">
      <p:transition spd="slow" advTm="964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BD76BF2-B6B8-4EBB-95AC-0C75A01C1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169" y="982137"/>
            <a:ext cx="7615345" cy="565429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84D0850-744F-4A33-AA7E-64F94E054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221566"/>
            <a:ext cx="3619714" cy="99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8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212"/>
    </mc:Choice>
    <mc:Fallback xmlns="">
      <p:transition spd="slow" advTm="171212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FF56A52-136A-45F6-87F8-839D2E852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0"/>
            <a:ext cx="7695714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617066D-95E4-48D9-8527-4A9259804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486400"/>
            <a:ext cx="4605470" cy="72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4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628"/>
    </mc:Choice>
    <mc:Fallback xmlns="">
      <p:transition spd="slow" advTm="183628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1435" y="33240"/>
            <a:ext cx="1423178" cy="333708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2106" spc="-4" dirty="0"/>
              <a:t>Ornitischia</a:t>
            </a:r>
            <a:endParaRPr sz="2106"/>
          </a:p>
        </p:txBody>
      </p:sp>
      <p:sp>
        <p:nvSpPr>
          <p:cNvPr id="3" name="object 3"/>
          <p:cNvSpPr txBox="1"/>
          <p:nvPr/>
        </p:nvSpPr>
        <p:spPr>
          <a:xfrm>
            <a:off x="5173747" y="256172"/>
            <a:ext cx="1635222" cy="287414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805" spc="-4" dirty="0">
                <a:solidFill>
                  <a:srgbClr val="A50021"/>
                </a:solidFill>
                <a:latin typeface="Tahoma"/>
                <a:cs typeface="Tahoma"/>
              </a:rPr>
              <a:t>pachicefalosauri</a:t>
            </a:r>
            <a:endParaRPr sz="1805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15305" y="2583653"/>
            <a:ext cx="3430832" cy="21328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5" name="object 5"/>
          <p:cNvSpPr txBox="1"/>
          <p:nvPr/>
        </p:nvSpPr>
        <p:spPr>
          <a:xfrm>
            <a:off x="4064341" y="4309421"/>
            <a:ext cx="1079323" cy="382021"/>
          </a:xfrm>
          <a:prstGeom prst="rect">
            <a:avLst/>
          </a:prstGeom>
        </p:spPr>
        <p:txBody>
          <a:bodyPr vert="horz" wrap="square" lIns="0" tIns="31997" rIns="0" bIns="0" rtlCol="0">
            <a:spAutoFit/>
          </a:bodyPr>
          <a:lstStyle/>
          <a:p>
            <a:pPr marL="9552">
              <a:spcBef>
                <a:spcPts val="251"/>
              </a:spcBef>
            </a:pPr>
            <a:r>
              <a:rPr sz="1053" spc="-4" dirty="0">
                <a:latin typeface="Comic Sans MS"/>
                <a:cs typeface="Comic Sans MS"/>
              </a:rPr>
              <a:t>mascellare</a:t>
            </a:r>
            <a:endParaRPr sz="1053">
              <a:latin typeface="Comic Sans MS"/>
              <a:cs typeface="Comic Sans MS"/>
            </a:endParaRPr>
          </a:p>
          <a:p>
            <a:pPr marL="686765">
              <a:spcBef>
                <a:spcPts val="172"/>
              </a:spcBef>
            </a:pPr>
            <a:r>
              <a:rPr sz="1053" spc="-4" dirty="0">
                <a:latin typeface="Comic Sans MS"/>
                <a:cs typeface="Comic Sans MS"/>
              </a:rPr>
              <a:t>orbita</a:t>
            </a:r>
            <a:endParaRPr sz="1053">
              <a:latin typeface="Comic Sans MS"/>
              <a:cs typeface="Comic Sans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24133" y="839388"/>
            <a:ext cx="2224170" cy="1647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7" name="object 7"/>
          <p:cNvSpPr txBox="1"/>
          <p:nvPr/>
        </p:nvSpPr>
        <p:spPr>
          <a:xfrm>
            <a:off x="3947566" y="920386"/>
            <a:ext cx="2749885" cy="2184600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1084592" marR="13372">
              <a:spcBef>
                <a:spcPts val="75"/>
              </a:spcBef>
            </a:pPr>
            <a:r>
              <a:rPr sz="1203" spc="-4" dirty="0">
                <a:latin typeface="Comic Sans MS"/>
                <a:cs typeface="Comic Sans MS"/>
              </a:rPr>
              <a:t>Dentizione</a:t>
            </a:r>
            <a:r>
              <a:rPr sz="1203" spc="-45" dirty="0">
                <a:latin typeface="Comic Sans MS"/>
                <a:cs typeface="Comic Sans MS"/>
              </a:rPr>
              <a:t> </a:t>
            </a:r>
            <a:r>
              <a:rPr sz="1203" spc="-4" dirty="0">
                <a:latin typeface="Comic Sans MS"/>
                <a:cs typeface="Comic Sans MS"/>
              </a:rPr>
              <a:t>eterodonte;  premascellare che  mantiene </a:t>
            </a:r>
            <a:r>
              <a:rPr sz="1203" dirty="0">
                <a:latin typeface="Comic Sans MS"/>
                <a:cs typeface="Comic Sans MS"/>
              </a:rPr>
              <a:t>i </a:t>
            </a:r>
            <a:r>
              <a:rPr sz="1203" spc="-4" dirty="0">
                <a:latin typeface="Comic Sans MS"/>
                <a:cs typeface="Comic Sans MS"/>
              </a:rPr>
              <a:t>denti  (condizione primitiva).  Superficie dorsale del  </a:t>
            </a:r>
            <a:r>
              <a:rPr sz="1203" dirty="0">
                <a:latin typeface="Comic Sans MS"/>
                <a:cs typeface="Comic Sans MS"/>
              </a:rPr>
              <a:t>cranio </a:t>
            </a:r>
            <a:r>
              <a:rPr sz="1203" spc="-4" dirty="0">
                <a:latin typeface="Comic Sans MS"/>
                <a:cs typeface="Comic Sans MS"/>
              </a:rPr>
              <a:t>fortemente  ispessita (squamoso,  nasale </a:t>
            </a:r>
            <a:r>
              <a:rPr sz="1203" dirty="0">
                <a:latin typeface="Comic Sans MS"/>
                <a:cs typeface="Comic Sans MS"/>
              </a:rPr>
              <a:t>e</a:t>
            </a:r>
            <a:r>
              <a:rPr sz="1203" spc="-15" dirty="0">
                <a:latin typeface="Comic Sans MS"/>
                <a:cs typeface="Comic Sans MS"/>
              </a:rPr>
              <a:t> </a:t>
            </a:r>
            <a:r>
              <a:rPr sz="1203" spc="-4" dirty="0">
                <a:latin typeface="Comic Sans MS"/>
                <a:cs typeface="Comic Sans MS"/>
              </a:rPr>
              <a:t>frontale)</a:t>
            </a:r>
            <a:endParaRPr sz="1203" dirty="0">
              <a:latin typeface="Comic Sans MS"/>
              <a:cs typeface="Comic Sans MS"/>
            </a:endParaRPr>
          </a:p>
          <a:p>
            <a:pPr marL="19103" marR="1404573">
              <a:lnSpc>
                <a:spcPct val="173600"/>
              </a:lnSpc>
              <a:spcBef>
                <a:spcPts val="1264"/>
              </a:spcBef>
              <a:tabLst>
                <a:tab pos="824787" algn="l"/>
              </a:tabLst>
            </a:pPr>
            <a:r>
              <a:rPr sz="1579" spc="-5" baseline="-49603" dirty="0">
                <a:latin typeface="Comic Sans MS"/>
                <a:cs typeface="Comic Sans MS"/>
              </a:rPr>
              <a:t>Spine	</a:t>
            </a:r>
            <a:r>
              <a:rPr sz="1053" spc="-8" dirty="0">
                <a:latin typeface="Comic Sans MS"/>
                <a:cs typeface="Comic Sans MS"/>
              </a:rPr>
              <a:t>fr</a:t>
            </a:r>
            <a:r>
              <a:rPr sz="1053" dirty="0">
                <a:latin typeface="Comic Sans MS"/>
                <a:cs typeface="Comic Sans MS"/>
              </a:rPr>
              <a:t>on</a:t>
            </a:r>
            <a:r>
              <a:rPr sz="1053" spc="-8" dirty="0">
                <a:latin typeface="Comic Sans MS"/>
                <a:cs typeface="Comic Sans MS"/>
              </a:rPr>
              <a:t>tale  </a:t>
            </a:r>
            <a:r>
              <a:rPr sz="1053" spc="-4" dirty="0">
                <a:latin typeface="Comic Sans MS"/>
                <a:cs typeface="Comic Sans MS"/>
              </a:rPr>
              <a:t>ornamentali</a:t>
            </a:r>
            <a:endParaRPr sz="1053" dirty="0">
              <a:latin typeface="Comic Sans MS"/>
              <a:cs typeface="Comic Sans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997862" y="3480769"/>
            <a:ext cx="4585691" cy="3066997"/>
            <a:chOff x="0" y="4628134"/>
            <a:chExt cx="6097270" cy="4077970"/>
          </a:xfrm>
        </p:grpSpPr>
        <p:sp>
          <p:nvSpPr>
            <p:cNvPr id="9" name="object 9"/>
            <p:cNvSpPr/>
            <p:nvPr/>
          </p:nvSpPr>
          <p:spPr>
            <a:xfrm>
              <a:off x="1448816" y="6420086"/>
              <a:ext cx="4648200" cy="228577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4628134"/>
              <a:ext cx="2319020" cy="267462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4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43"/>
    </mc:Choice>
    <mc:Fallback xmlns="">
      <p:transition spd="slow" advTm="61143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1436" y="585620"/>
            <a:ext cx="4604418" cy="61319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3" name="object 3"/>
          <p:cNvSpPr txBox="1"/>
          <p:nvPr/>
        </p:nvSpPr>
        <p:spPr>
          <a:xfrm>
            <a:off x="5980660" y="140408"/>
            <a:ext cx="1109888" cy="287414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805" spc="-8" dirty="0">
                <a:solidFill>
                  <a:srgbClr val="9A0000"/>
                </a:solidFill>
                <a:latin typeface="Tahoma"/>
                <a:cs typeface="Tahoma"/>
              </a:rPr>
              <a:t>ceratopsidi</a:t>
            </a:r>
            <a:endParaRPr sz="1805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11435" y="33240"/>
            <a:ext cx="1423178" cy="333708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2106" spc="-4" dirty="0"/>
              <a:t>Ornitischia</a:t>
            </a:r>
            <a:endParaRPr sz="2106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42"/>
    </mc:Choice>
    <mc:Fallback xmlns="">
      <p:transition spd="slow" advTm="23042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1435" y="33240"/>
            <a:ext cx="1423178" cy="333708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2106" spc="-4" dirty="0"/>
              <a:t>Ornitischia</a:t>
            </a:r>
            <a:endParaRPr sz="2106"/>
          </a:p>
        </p:txBody>
      </p:sp>
      <p:sp>
        <p:nvSpPr>
          <p:cNvPr id="3" name="object 3"/>
          <p:cNvSpPr/>
          <p:nvPr/>
        </p:nvSpPr>
        <p:spPr>
          <a:xfrm>
            <a:off x="2088602" y="5076831"/>
            <a:ext cx="1723066" cy="13850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4" name="object 4"/>
          <p:cNvSpPr/>
          <p:nvPr/>
        </p:nvSpPr>
        <p:spPr>
          <a:xfrm>
            <a:off x="4619375" y="5020663"/>
            <a:ext cx="2508423" cy="1790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5" name="object 5"/>
          <p:cNvSpPr txBox="1"/>
          <p:nvPr/>
        </p:nvSpPr>
        <p:spPr>
          <a:xfrm>
            <a:off x="4710115" y="5059722"/>
            <a:ext cx="1026312" cy="205529"/>
          </a:xfrm>
          <a:prstGeom prst="rect">
            <a:avLst/>
          </a:prstGeom>
        </p:spPr>
        <p:txBody>
          <a:bodyPr vert="horz" wrap="square" lIns="0" tIns="8596" rIns="0" bIns="0" rtlCol="0">
            <a:spAutoFit/>
          </a:bodyPr>
          <a:lstStyle/>
          <a:p>
            <a:pPr marL="9552">
              <a:spcBef>
                <a:spcPts val="68"/>
              </a:spcBef>
            </a:pPr>
            <a:r>
              <a:rPr sz="1279" i="1" spc="-41" dirty="0">
                <a:solidFill>
                  <a:srgbClr val="FFFFFF"/>
                </a:solidFill>
                <a:latin typeface="Comic Sans MS"/>
                <a:cs typeface="Comic Sans MS"/>
              </a:rPr>
              <a:t>Protoceratops</a:t>
            </a:r>
            <a:endParaRPr sz="1279">
              <a:latin typeface="Comic Sans MS"/>
              <a:cs typeface="Comic Sans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15555" y="558000"/>
            <a:ext cx="4550350" cy="43446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7" name="object 7"/>
          <p:cNvSpPr txBox="1"/>
          <p:nvPr/>
        </p:nvSpPr>
        <p:spPr>
          <a:xfrm>
            <a:off x="4409624" y="1153444"/>
            <a:ext cx="595538" cy="134845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9279">
              <a:lnSpc>
                <a:spcPts val="1057"/>
              </a:lnSpc>
            </a:pPr>
            <a:r>
              <a:rPr sz="903" spc="-4" dirty="0">
                <a:latin typeface="Comic Sans MS"/>
                <a:cs typeface="Comic Sans MS"/>
              </a:rPr>
              <a:t>rostrale</a:t>
            </a:r>
            <a:endParaRPr sz="903">
              <a:latin typeface="Comic Sans MS"/>
              <a:cs typeface="Comic Sans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26690" y="2217293"/>
            <a:ext cx="685322" cy="287542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 marR="3821">
              <a:spcBef>
                <a:spcPts val="75"/>
              </a:spcBef>
            </a:pPr>
            <a:r>
              <a:rPr sz="903" spc="-4" dirty="0">
                <a:latin typeface="Comic Sans MS"/>
                <a:cs typeface="Comic Sans MS"/>
              </a:rPr>
              <a:t>Muscolatura  masticato</a:t>
            </a:r>
            <a:r>
              <a:rPr sz="903" spc="-8" dirty="0">
                <a:latin typeface="Comic Sans MS"/>
                <a:cs typeface="Comic Sans MS"/>
              </a:rPr>
              <a:t>r</a:t>
            </a:r>
            <a:r>
              <a:rPr sz="903" spc="-4" dirty="0">
                <a:latin typeface="Comic Sans MS"/>
                <a:cs typeface="Comic Sans MS"/>
              </a:rPr>
              <a:t>ia</a:t>
            </a:r>
            <a:endParaRPr sz="903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50705" y="1741054"/>
            <a:ext cx="837192" cy="287542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 marR="3821" indent="183392">
              <a:spcBef>
                <a:spcPts val="75"/>
              </a:spcBef>
            </a:pPr>
            <a:r>
              <a:rPr sz="903" spc="-4" dirty="0">
                <a:latin typeface="Comic Sans MS"/>
                <a:cs typeface="Comic Sans MS"/>
              </a:rPr>
              <a:t>depressore  della</a:t>
            </a:r>
            <a:r>
              <a:rPr sz="903" spc="-64" dirty="0">
                <a:latin typeface="Comic Sans MS"/>
                <a:cs typeface="Comic Sans MS"/>
              </a:rPr>
              <a:t> </a:t>
            </a:r>
            <a:r>
              <a:rPr sz="903" spc="-4" dirty="0">
                <a:latin typeface="Comic Sans MS"/>
                <a:cs typeface="Comic Sans MS"/>
              </a:rPr>
              <a:t>mabdibola</a:t>
            </a:r>
            <a:endParaRPr sz="903">
              <a:latin typeface="Comic Sans MS"/>
              <a:cs typeface="Comic Sans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09706" y="1294614"/>
            <a:ext cx="1184868" cy="285555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R="37252" algn="r">
              <a:lnSpc>
                <a:spcPts val="1079"/>
              </a:lnSpc>
              <a:spcBef>
                <a:spcPts val="75"/>
              </a:spcBef>
            </a:pPr>
            <a:r>
              <a:rPr sz="903" spc="-4" dirty="0">
                <a:latin typeface="Comic Sans MS"/>
                <a:cs typeface="Comic Sans MS"/>
              </a:rPr>
              <a:t>adduttore</a:t>
            </a:r>
            <a:r>
              <a:rPr sz="903" spc="-45" dirty="0">
                <a:latin typeface="Comic Sans MS"/>
                <a:cs typeface="Comic Sans MS"/>
              </a:rPr>
              <a:t> </a:t>
            </a:r>
            <a:r>
              <a:rPr sz="903" spc="-4" dirty="0">
                <a:latin typeface="Comic Sans MS"/>
                <a:cs typeface="Comic Sans MS"/>
              </a:rPr>
              <a:t>posteriore</a:t>
            </a:r>
            <a:endParaRPr sz="903">
              <a:latin typeface="Comic Sans MS"/>
              <a:cs typeface="Comic Sans MS"/>
            </a:endParaRPr>
          </a:p>
          <a:p>
            <a:pPr marR="3821" algn="r">
              <a:lnSpc>
                <a:spcPts val="1079"/>
              </a:lnSpc>
            </a:pPr>
            <a:r>
              <a:rPr sz="903" spc="-4" dirty="0">
                <a:latin typeface="Comic Sans MS"/>
                <a:cs typeface="Comic Sans MS"/>
              </a:rPr>
              <a:t>della</a:t>
            </a:r>
            <a:r>
              <a:rPr sz="903" spc="-75" dirty="0">
                <a:latin typeface="Comic Sans MS"/>
                <a:cs typeface="Comic Sans MS"/>
              </a:rPr>
              <a:t> </a:t>
            </a:r>
            <a:r>
              <a:rPr sz="903" spc="-4" dirty="0">
                <a:latin typeface="Comic Sans MS"/>
                <a:cs typeface="Comic Sans MS"/>
              </a:rPr>
              <a:t>mabdibola</a:t>
            </a:r>
            <a:endParaRPr sz="903">
              <a:latin typeface="Comic Sans MS"/>
              <a:cs typeface="Comic Sans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77476" y="140408"/>
            <a:ext cx="1813358" cy="783319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712554">
              <a:spcBef>
                <a:spcPts val="75"/>
              </a:spcBef>
            </a:pPr>
            <a:r>
              <a:rPr sz="1805" spc="-8" dirty="0">
                <a:solidFill>
                  <a:srgbClr val="9A0000"/>
                </a:solidFill>
                <a:latin typeface="Tahoma"/>
                <a:cs typeface="Tahoma"/>
              </a:rPr>
              <a:t>ceratopsidi</a:t>
            </a:r>
            <a:endParaRPr sz="1805">
              <a:latin typeface="Tahoma"/>
              <a:cs typeface="Tahoma"/>
            </a:endParaRPr>
          </a:p>
          <a:p>
            <a:pPr marR="665274" algn="r">
              <a:spcBef>
                <a:spcPts val="1655"/>
              </a:spcBef>
            </a:pPr>
            <a:r>
              <a:rPr sz="903" spc="-4" dirty="0">
                <a:latin typeface="Comic Sans MS"/>
                <a:cs typeface="Comic Sans MS"/>
              </a:rPr>
              <a:t>adduttore</a:t>
            </a:r>
            <a:r>
              <a:rPr sz="903" spc="-71" dirty="0">
                <a:latin typeface="Comic Sans MS"/>
                <a:cs typeface="Comic Sans MS"/>
              </a:rPr>
              <a:t> </a:t>
            </a:r>
            <a:r>
              <a:rPr sz="903" spc="-4" dirty="0">
                <a:latin typeface="Comic Sans MS"/>
                <a:cs typeface="Comic Sans MS"/>
              </a:rPr>
              <a:t>posteriore</a:t>
            </a:r>
            <a:endParaRPr sz="903">
              <a:latin typeface="Comic Sans MS"/>
              <a:cs typeface="Comic Sans MS"/>
            </a:endParaRPr>
          </a:p>
          <a:p>
            <a:pPr marR="632321" algn="r"/>
            <a:r>
              <a:rPr sz="903" spc="-4" dirty="0">
                <a:latin typeface="Comic Sans MS"/>
                <a:cs typeface="Comic Sans MS"/>
              </a:rPr>
              <a:t>della</a:t>
            </a:r>
            <a:r>
              <a:rPr sz="903" spc="-75" dirty="0">
                <a:latin typeface="Comic Sans MS"/>
                <a:cs typeface="Comic Sans MS"/>
              </a:rPr>
              <a:t> </a:t>
            </a:r>
            <a:r>
              <a:rPr sz="903" spc="-4" dirty="0">
                <a:latin typeface="Comic Sans MS"/>
                <a:cs typeface="Comic Sans MS"/>
              </a:rPr>
              <a:t>mabdibola</a:t>
            </a:r>
            <a:endParaRPr sz="903">
              <a:latin typeface="Comic Sans MS"/>
              <a:cs typeface="Comic Sans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06968" y="2219585"/>
            <a:ext cx="496202" cy="148594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903" dirty="0">
                <a:latin typeface="Comic Sans MS"/>
                <a:cs typeface="Comic Sans MS"/>
              </a:rPr>
              <a:t>parietale</a:t>
            </a:r>
            <a:endParaRPr sz="903">
              <a:latin typeface="Comic Sans MS"/>
              <a:cs typeface="Comic Sans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78349" y="2165141"/>
            <a:ext cx="518648" cy="148594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903" dirty="0">
                <a:latin typeface="Comic Sans MS"/>
                <a:cs typeface="Comic Sans MS"/>
              </a:rPr>
              <a:t>squamoso</a:t>
            </a:r>
            <a:endParaRPr sz="903">
              <a:latin typeface="Comic Sans MS"/>
              <a:cs typeface="Comic Sans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44009" y="1710106"/>
            <a:ext cx="451310" cy="148594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903" spc="-4" dirty="0">
                <a:latin typeface="Comic Sans MS"/>
                <a:cs typeface="Comic Sans MS"/>
              </a:rPr>
              <a:t>rostrale</a:t>
            </a:r>
            <a:endParaRPr sz="903">
              <a:latin typeface="Comic Sans MS"/>
              <a:cs typeface="Comic Sans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62020" y="727254"/>
            <a:ext cx="749795" cy="148594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28655">
              <a:spcBef>
                <a:spcPts val="75"/>
              </a:spcBef>
            </a:pPr>
            <a:r>
              <a:rPr sz="903" spc="-4" dirty="0">
                <a:latin typeface="Comic Sans MS"/>
                <a:cs typeface="Comic Sans MS"/>
              </a:rPr>
              <a:t>orbita</a:t>
            </a:r>
            <a:r>
              <a:rPr sz="903" spc="241" dirty="0">
                <a:latin typeface="Comic Sans MS"/>
                <a:cs typeface="Comic Sans MS"/>
              </a:rPr>
              <a:t> </a:t>
            </a:r>
            <a:r>
              <a:rPr sz="1354" spc="-5" baseline="-13888" dirty="0">
                <a:latin typeface="Comic Sans MS"/>
                <a:cs typeface="Comic Sans MS"/>
              </a:rPr>
              <a:t>corno</a:t>
            </a:r>
            <a:endParaRPr sz="1354" baseline="-13888">
              <a:latin typeface="Comic Sans MS"/>
              <a:cs typeface="Comic Sans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99554" y="2863168"/>
            <a:ext cx="709201" cy="148594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903" dirty="0">
                <a:latin typeface="Comic Sans MS"/>
                <a:cs typeface="Comic Sans MS"/>
              </a:rPr>
              <a:t>Spine</a:t>
            </a:r>
            <a:r>
              <a:rPr sz="903" spc="-60" dirty="0">
                <a:latin typeface="Comic Sans MS"/>
                <a:cs typeface="Comic Sans MS"/>
              </a:rPr>
              <a:t> </a:t>
            </a:r>
            <a:r>
              <a:rPr sz="903" dirty="0">
                <a:latin typeface="Comic Sans MS"/>
                <a:cs typeface="Comic Sans MS"/>
              </a:rPr>
              <a:t>neurali</a:t>
            </a:r>
            <a:endParaRPr sz="903">
              <a:latin typeface="Comic Sans MS"/>
              <a:cs typeface="Comic Sans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04894" y="2852851"/>
            <a:ext cx="517215" cy="287542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 marR="3821" indent="71638">
              <a:spcBef>
                <a:spcPts val="75"/>
              </a:spcBef>
            </a:pPr>
            <a:r>
              <a:rPr sz="903" spc="-4" dirty="0">
                <a:latin typeface="Comic Sans MS"/>
                <a:cs typeface="Comic Sans MS"/>
              </a:rPr>
              <a:t>Tendini  ossi</a:t>
            </a:r>
            <a:r>
              <a:rPr sz="903" spc="4" dirty="0">
                <a:latin typeface="Comic Sans MS"/>
                <a:cs typeface="Comic Sans MS"/>
              </a:rPr>
              <a:t>f</a:t>
            </a:r>
            <a:r>
              <a:rPr sz="903" spc="-4" dirty="0">
                <a:latin typeface="Comic Sans MS"/>
                <a:cs typeface="Comic Sans MS"/>
              </a:rPr>
              <a:t>icati</a:t>
            </a:r>
            <a:endParaRPr sz="903">
              <a:latin typeface="Comic Sans MS"/>
              <a:cs typeface="Comic Sans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038117" y="988822"/>
            <a:ext cx="1869712" cy="967093"/>
            <a:chOff x="2712783" y="1314767"/>
            <a:chExt cx="2486025" cy="1285875"/>
          </a:xfrm>
        </p:grpSpPr>
        <p:sp>
          <p:nvSpPr>
            <p:cNvPr id="19" name="object 19"/>
            <p:cNvSpPr/>
            <p:nvPr/>
          </p:nvSpPr>
          <p:spPr>
            <a:xfrm>
              <a:off x="4241545" y="1319530"/>
              <a:ext cx="952500" cy="666750"/>
            </a:xfrm>
            <a:custGeom>
              <a:avLst/>
              <a:gdLst/>
              <a:ahLst/>
              <a:cxnLst/>
              <a:rect l="l" t="t" r="r" b="b"/>
              <a:pathLst>
                <a:path w="952500" h="666750">
                  <a:moveTo>
                    <a:pt x="209550" y="0"/>
                  </a:moveTo>
                  <a:lnTo>
                    <a:pt x="70103" y="51053"/>
                  </a:lnTo>
                  <a:lnTo>
                    <a:pt x="0" y="279653"/>
                  </a:lnTo>
                  <a:lnTo>
                    <a:pt x="0" y="609600"/>
                  </a:lnTo>
                  <a:lnTo>
                    <a:pt x="12953" y="660653"/>
                  </a:lnTo>
                  <a:lnTo>
                    <a:pt x="165353" y="666750"/>
                  </a:lnTo>
                  <a:lnTo>
                    <a:pt x="444245" y="660653"/>
                  </a:lnTo>
                  <a:lnTo>
                    <a:pt x="698753" y="634746"/>
                  </a:lnTo>
                  <a:lnTo>
                    <a:pt x="914400" y="584453"/>
                  </a:lnTo>
                  <a:lnTo>
                    <a:pt x="952500" y="552450"/>
                  </a:lnTo>
                  <a:lnTo>
                    <a:pt x="889253" y="451103"/>
                  </a:lnTo>
                  <a:lnTo>
                    <a:pt x="781050" y="329946"/>
                  </a:lnTo>
                  <a:lnTo>
                    <a:pt x="653795" y="190500"/>
                  </a:lnTo>
                  <a:lnTo>
                    <a:pt x="489203" y="95250"/>
                  </a:lnTo>
                  <a:lnTo>
                    <a:pt x="342900" y="12953"/>
                  </a:lnTo>
                  <a:lnTo>
                    <a:pt x="209550" y="0"/>
                  </a:lnTo>
                  <a:close/>
                </a:path>
              </a:pathLst>
            </a:custGeom>
            <a:solidFill>
              <a:srgbClr val="A50021">
                <a:alpha val="50193"/>
              </a:srgbClr>
            </a:solid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20" name="object 20"/>
            <p:cNvSpPr/>
            <p:nvPr/>
          </p:nvSpPr>
          <p:spPr>
            <a:xfrm>
              <a:off x="4241545" y="1319530"/>
              <a:ext cx="952500" cy="666750"/>
            </a:xfrm>
            <a:custGeom>
              <a:avLst/>
              <a:gdLst/>
              <a:ahLst/>
              <a:cxnLst/>
              <a:rect l="l" t="t" r="r" b="b"/>
              <a:pathLst>
                <a:path w="952500" h="666750">
                  <a:moveTo>
                    <a:pt x="209550" y="0"/>
                  </a:moveTo>
                  <a:lnTo>
                    <a:pt x="70103" y="51053"/>
                  </a:lnTo>
                  <a:lnTo>
                    <a:pt x="0" y="279653"/>
                  </a:lnTo>
                  <a:lnTo>
                    <a:pt x="0" y="609600"/>
                  </a:lnTo>
                  <a:lnTo>
                    <a:pt x="12953" y="660653"/>
                  </a:lnTo>
                  <a:lnTo>
                    <a:pt x="165353" y="666750"/>
                  </a:lnTo>
                  <a:lnTo>
                    <a:pt x="444245" y="660653"/>
                  </a:lnTo>
                  <a:lnTo>
                    <a:pt x="698753" y="634746"/>
                  </a:lnTo>
                  <a:lnTo>
                    <a:pt x="914400" y="584453"/>
                  </a:lnTo>
                  <a:lnTo>
                    <a:pt x="952500" y="552450"/>
                  </a:lnTo>
                  <a:lnTo>
                    <a:pt x="889253" y="451103"/>
                  </a:lnTo>
                  <a:lnTo>
                    <a:pt x="781050" y="329946"/>
                  </a:lnTo>
                  <a:lnTo>
                    <a:pt x="653795" y="190500"/>
                  </a:lnTo>
                  <a:lnTo>
                    <a:pt x="489203" y="95250"/>
                  </a:lnTo>
                  <a:lnTo>
                    <a:pt x="342900" y="12953"/>
                  </a:lnTo>
                  <a:lnTo>
                    <a:pt x="20955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21" name="object 21"/>
            <p:cNvSpPr/>
            <p:nvPr/>
          </p:nvSpPr>
          <p:spPr>
            <a:xfrm>
              <a:off x="2717545" y="2297176"/>
              <a:ext cx="228600" cy="299085"/>
            </a:xfrm>
            <a:custGeom>
              <a:avLst/>
              <a:gdLst/>
              <a:ahLst/>
              <a:cxnLst/>
              <a:rect l="l" t="t" r="r" b="b"/>
              <a:pathLst>
                <a:path w="228600" h="299085">
                  <a:moveTo>
                    <a:pt x="228600" y="0"/>
                  </a:moveTo>
                  <a:lnTo>
                    <a:pt x="184404" y="12953"/>
                  </a:lnTo>
                  <a:lnTo>
                    <a:pt x="76200" y="12953"/>
                  </a:lnTo>
                  <a:lnTo>
                    <a:pt x="0" y="70103"/>
                  </a:lnTo>
                  <a:lnTo>
                    <a:pt x="19050" y="184403"/>
                  </a:lnTo>
                  <a:lnTo>
                    <a:pt x="44196" y="247650"/>
                  </a:lnTo>
                  <a:lnTo>
                    <a:pt x="101346" y="285750"/>
                  </a:lnTo>
                  <a:lnTo>
                    <a:pt x="184404" y="298703"/>
                  </a:lnTo>
                  <a:lnTo>
                    <a:pt x="228600" y="2667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A50021">
                <a:alpha val="50193"/>
              </a:srgbClr>
            </a:solid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22" name="object 22"/>
            <p:cNvSpPr/>
            <p:nvPr/>
          </p:nvSpPr>
          <p:spPr>
            <a:xfrm>
              <a:off x="2717545" y="2297176"/>
              <a:ext cx="228600" cy="299085"/>
            </a:xfrm>
            <a:custGeom>
              <a:avLst/>
              <a:gdLst/>
              <a:ahLst/>
              <a:cxnLst/>
              <a:rect l="l" t="t" r="r" b="b"/>
              <a:pathLst>
                <a:path w="228600" h="299085">
                  <a:moveTo>
                    <a:pt x="0" y="70103"/>
                  </a:moveTo>
                  <a:lnTo>
                    <a:pt x="19050" y="184403"/>
                  </a:lnTo>
                  <a:lnTo>
                    <a:pt x="44196" y="247650"/>
                  </a:lnTo>
                  <a:lnTo>
                    <a:pt x="101346" y="285750"/>
                  </a:lnTo>
                  <a:lnTo>
                    <a:pt x="184404" y="298703"/>
                  </a:lnTo>
                  <a:lnTo>
                    <a:pt x="228600" y="266700"/>
                  </a:lnTo>
                  <a:lnTo>
                    <a:pt x="228600" y="0"/>
                  </a:lnTo>
                  <a:lnTo>
                    <a:pt x="184404" y="12953"/>
                  </a:lnTo>
                  <a:lnTo>
                    <a:pt x="76200" y="12953"/>
                  </a:lnTo>
                  <a:lnTo>
                    <a:pt x="0" y="7010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4"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796227" y="644967"/>
            <a:ext cx="1110366" cy="1411239"/>
            <a:chOff x="1061529" y="857567"/>
            <a:chExt cx="1476375" cy="1876425"/>
          </a:xfrm>
        </p:grpSpPr>
        <p:sp>
          <p:nvSpPr>
            <p:cNvPr id="24" name="object 24"/>
            <p:cNvSpPr/>
            <p:nvPr/>
          </p:nvSpPr>
          <p:spPr>
            <a:xfrm>
              <a:off x="1066291" y="862330"/>
              <a:ext cx="914400" cy="666750"/>
            </a:xfrm>
            <a:custGeom>
              <a:avLst/>
              <a:gdLst/>
              <a:ahLst/>
              <a:cxnLst/>
              <a:rect l="l" t="t" r="r" b="b"/>
              <a:pathLst>
                <a:path w="914400" h="666750">
                  <a:moveTo>
                    <a:pt x="228600" y="0"/>
                  </a:moveTo>
                  <a:lnTo>
                    <a:pt x="178308" y="0"/>
                  </a:lnTo>
                  <a:lnTo>
                    <a:pt x="133350" y="25146"/>
                  </a:lnTo>
                  <a:lnTo>
                    <a:pt x="83058" y="76200"/>
                  </a:lnTo>
                  <a:lnTo>
                    <a:pt x="44958" y="139446"/>
                  </a:lnTo>
                  <a:lnTo>
                    <a:pt x="0" y="266700"/>
                  </a:lnTo>
                  <a:lnTo>
                    <a:pt x="12954" y="387096"/>
                  </a:lnTo>
                  <a:lnTo>
                    <a:pt x="64008" y="489203"/>
                  </a:lnTo>
                  <a:lnTo>
                    <a:pt x="152400" y="546353"/>
                  </a:lnTo>
                  <a:lnTo>
                    <a:pt x="216408" y="584453"/>
                  </a:lnTo>
                  <a:lnTo>
                    <a:pt x="273558" y="647700"/>
                  </a:lnTo>
                  <a:lnTo>
                    <a:pt x="393953" y="653796"/>
                  </a:lnTo>
                  <a:lnTo>
                    <a:pt x="483108" y="653796"/>
                  </a:lnTo>
                  <a:lnTo>
                    <a:pt x="438150" y="666750"/>
                  </a:lnTo>
                  <a:lnTo>
                    <a:pt x="565404" y="641603"/>
                  </a:lnTo>
                  <a:lnTo>
                    <a:pt x="654558" y="603503"/>
                  </a:lnTo>
                  <a:lnTo>
                    <a:pt x="749808" y="571500"/>
                  </a:lnTo>
                  <a:lnTo>
                    <a:pt x="813054" y="546353"/>
                  </a:lnTo>
                  <a:lnTo>
                    <a:pt x="883158" y="527303"/>
                  </a:lnTo>
                  <a:lnTo>
                    <a:pt x="914400" y="501396"/>
                  </a:lnTo>
                  <a:lnTo>
                    <a:pt x="800100" y="438150"/>
                  </a:lnTo>
                  <a:lnTo>
                    <a:pt x="559308" y="260603"/>
                  </a:lnTo>
                  <a:lnTo>
                    <a:pt x="419100" y="127253"/>
                  </a:lnTo>
                  <a:lnTo>
                    <a:pt x="304800" y="44196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A50021">
                <a:alpha val="50193"/>
              </a:srgbClr>
            </a:solid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25" name="object 25"/>
            <p:cNvSpPr/>
            <p:nvPr/>
          </p:nvSpPr>
          <p:spPr>
            <a:xfrm>
              <a:off x="1066291" y="862330"/>
              <a:ext cx="914400" cy="666750"/>
            </a:xfrm>
            <a:custGeom>
              <a:avLst/>
              <a:gdLst/>
              <a:ahLst/>
              <a:cxnLst/>
              <a:rect l="l" t="t" r="r" b="b"/>
              <a:pathLst>
                <a:path w="914400" h="666750">
                  <a:moveTo>
                    <a:pt x="438150" y="666750"/>
                  </a:moveTo>
                  <a:lnTo>
                    <a:pt x="565404" y="641603"/>
                  </a:lnTo>
                  <a:lnTo>
                    <a:pt x="654558" y="603503"/>
                  </a:lnTo>
                  <a:lnTo>
                    <a:pt x="749808" y="571500"/>
                  </a:lnTo>
                  <a:lnTo>
                    <a:pt x="813054" y="546353"/>
                  </a:lnTo>
                  <a:lnTo>
                    <a:pt x="883158" y="527303"/>
                  </a:lnTo>
                  <a:lnTo>
                    <a:pt x="914400" y="501396"/>
                  </a:lnTo>
                  <a:lnTo>
                    <a:pt x="800100" y="438150"/>
                  </a:lnTo>
                  <a:lnTo>
                    <a:pt x="559308" y="260603"/>
                  </a:lnTo>
                  <a:lnTo>
                    <a:pt x="419100" y="127253"/>
                  </a:lnTo>
                  <a:lnTo>
                    <a:pt x="304800" y="44196"/>
                  </a:lnTo>
                  <a:lnTo>
                    <a:pt x="228600" y="0"/>
                  </a:lnTo>
                  <a:lnTo>
                    <a:pt x="178308" y="0"/>
                  </a:lnTo>
                  <a:lnTo>
                    <a:pt x="133350" y="25146"/>
                  </a:lnTo>
                  <a:lnTo>
                    <a:pt x="83058" y="76200"/>
                  </a:lnTo>
                  <a:lnTo>
                    <a:pt x="44958" y="139446"/>
                  </a:lnTo>
                  <a:lnTo>
                    <a:pt x="0" y="266700"/>
                  </a:lnTo>
                  <a:lnTo>
                    <a:pt x="12954" y="387096"/>
                  </a:lnTo>
                  <a:lnTo>
                    <a:pt x="64008" y="489203"/>
                  </a:lnTo>
                  <a:lnTo>
                    <a:pt x="152400" y="546353"/>
                  </a:lnTo>
                  <a:lnTo>
                    <a:pt x="216408" y="584453"/>
                  </a:lnTo>
                  <a:lnTo>
                    <a:pt x="273558" y="647700"/>
                  </a:lnTo>
                  <a:lnTo>
                    <a:pt x="393953" y="653796"/>
                  </a:lnTo>
                  <a:lnTo>
                    <a:pt x="483108" y="653796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26" name="object 26"/>
            <p:cNvSpPr/>
            <p:nvPr/>
          </p:nvSpPr>
          <p:spPr>
            <a:xfrm>
              <a:off x="1707895" y="1871980"/>
              <a:ext cx="635000" cy="857250"/>
            </a:xfrm>
            <a:custGeom>
              <a:avLst/>
              <a:gdLst/>
              <a:ahLst/>
              <a:cxnLst/>
              <a:rect l="l" t="t" r="r" b="b"/>
              <a:pathLst>
                <a:path w="635000" h="857250">
                  <a:moveTo>
                    <a:pt x="38100" y="0"/>
                  </a:moveTo>
                  <a:lnTo>
                    <a:pt x="0" y="12953"/>
                  </a:lnTo>
                  <a:lnTo>
                    <a:pt x="247650" y="419100"/>
                  </a:lnTo>
                  <a:lnTo>
                    <a:pt x="438150" y="672846"/>
                  </a:lnTo>
                  <a:lnTo>
                    <a:pt x="584454" y="806196"/>
                  </a:lnTo>
                  <a:lnTo>
                    <a:pt x="634746" y="857250"/>
                  </a:lnTo>
                  <a:lnTo>
                    <a:pt x="571500" y="729996"/>
                  </a:lnTo>
                  <a:lnTo>
                    <a:pt x="495300" y="679703"/>
                  </a:lnTo>
                  <a:lnTo>
                    <a:pt x="438150" y="615696"/>
                  </a:lnTo>
                  <a:lnTo>
                    <a:pt x="393954" y="558546"/>
                  </a:lnTo>
                  <a:lnTo>
                    <a:pt x="381000" y="508253"/>
                  </a:lnTo>
                  <a:lnTo>
                    <a:pt x="298704" y="393953"/>
                  </a:lnTo>
                  <a:lnTo>
                    <a:pt x="190500" y="203453"/>
                  </a:lnTo>
                  <a:lnTo>
                    <a:pt x="127254" y="82296"/>
                  </a:lnTo>
                  <a:lnTo>
                    <a:pt x="76200" y="32003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A50021">
                <a:alpha val="50193"/>
              </a:srgbClr>
            </a:solid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27" name="object 27"/>
            <p:cNvSpPr/>
            <p:nvPr/>
          </p:nvSpPr>
          <p:spPr>
            <a:xfrm>
              <a:off x="1707895" y="1871980"/>
              <a:ext cx="635000" cy="857250"/>
            </a:xfrm>
            <a:custGeom>
              <a:avLst/>
              <a:gdLst/>
              <a:ahLst/>
              <a:cxnLst/>
              <a:rect l="l" t="t" r="r" b="b"/>
              <a:pathLst>
                <a:path w="635000" h="857250">
                  <a:moveTo>
                    <a:pt x="0" y="12953"/>
                  </a:moveTo>
                  <a:lnTo>
                    <a:pt x="247650" y="419100"/>
                  </a:lnTo>
                  <a:lnTo>
                    <a:pt x="438150" y="672846"/>
                  </a:lnTo>
                  <a:lnTo>
                    <a:pt x="584454" y="806196"/>
                  </a:lnTo>
                  <a:lnTo>
                    <a:pt x="634746" y="857250"/>
                  </a:lnTo>
                  <a:lnTo>
                    <a:pt x="571500" y="729996"/>
                  </a:lnTo>
                  <a:lnTo>
                    <a:pt x="495300" y="679703"/>
                  </a:lnTo>
                  <a:lnTo>
                    <a:pt x="438150" y="615696"/>
                  </a:lnTo>
                  <a:lnTo>
                    <a:pt x="393954" y="558546"/>
                  </a:lnTo>
                  <a:lnTo>
                    <a:pt x="381000" y="508253"/>
                  </a:lnTo>
                  <a:lnTo>
                    <a:pt x="298704" y="393953"/>
                  </a:lnTo>
                  <a:lnTo>
                    <a:pt x="190500" y="203453"/>
                  </a:lnTo>
                  <a:lnTo>
                    <a:pt x="127254" y="82296"/>
                  </a:lnTo>
                  <a:lnTo>
                    <a:pt x="76200" y="32003"/>
                  </a:lnTo>
                  <a:lnTo>
                    <a:pt x="3810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28" name="object 28"/>
            <p:cNvSpPr/>
            <p:nvPr/>
          </p:nvSpPr>
          <p:spPr>
            <a:xfrm>
              <a:off x="1454150" y="1376680"/>
              <a:ext cx="1079500" cy="965835"/>
            </a:xfrm>
            <a:custGeom>
              <a:avLst/>
              <a:gdLst/>
              <a:ahLst/>
              <a:cxnLst/>
              <a:rect l="l" t="t" r="r" b="b"/>
              <a:pathLst>
                <a:path w="1079500" h="965835">
                  <a:moveTo>
                    <a:pt x="583692" y="0"/>
                  </a:moveTo>
                  <a:lnTo>
                    <a:pt x="431292" y="44196"/>
                  </a:lnTo>
                  <a:lnTo>
                    <a:pt x="316992" y="82296"/>
                  </a:lnTo>
                  <a:lnTo>
                    <a:pt x="196595" y="120396"/>
                  </a:lnTo>
                  <a:lnTo>
                    <a:pt x="126492" y="139446"/>
                  </a:lnTo>
                  <a:lnTo>
                    <a:pt x="0" y="146303"/>
                  </a:lnTo>
                  <a:lnTo>
                    <a:pt x="88392" y="190500"/>
                  </a:lnTo>
                  <a:lnTo>
                    <a:pt x="183642" y="222503"/>
                  </a:lnTo>
                  <a:lnTo>
                    <a:pt x="310895" y="241553"/>
                  </a:lnTo>
                  <a:lnTo>
                    <a:pt x="463295" y="247650"/>
                  </a:lnTo>
                  <a:lnTo>
                    <a:pt x="634745" y="234696"/>
                  </a:lnTo>
                  <a:lnTo>
                    <a:pt x="704850" y="310896"/>
                  </a:lnTo>
                  <a:lnTo>
                    <a:pt x="749045" y="393953"/>
                  </a:lnTo>
                  <a:lnTo>
                    <a:pt x="838200" y="565403"/>
                  </a:lnTo>
                  <a:lnTo>
                    <a:pt x="838386" y="591918"/>
                  </a:lnTo>
                  <a:lnTo>
                    <a:pt x="840203" y="606072"/>
                  </a:lnTo>
                  <a:lnTo>
                    <a:pt x="845534" y="618362"/>
                  </a:lnTo>
                  <a:lnTo>
                    <a:pt x="856262" y="639289"/>
                  </a:lnTo>
                  <a:lnTo>
                    <a:pt x="874271" y="679351"/>
                  </a:lnTo>
                  <a:lnTo>
                    <a:pt x="901445" y="749046"/>
                  </a:lnTo>
                  <a:lnTo>
                    <a:pt x="952500" y="882396"/>
                  </a:lnTo>
                  <a:lnTo>
                    <a:pt x="996695" y="965453"/>
                  </a:lnTo>
                  <a:lnTo>
                    <a:pt x="1021842" y="933450"/>
                  </a:lnTo>
                  <a:lnTo>
                    <a:pt x="1078992" y="876300"/>
                  </a:lnTo>
                  <a:lnTo>
                    <a:pt x="1009650" y="685800"/>
                  </a:lnTo>
                  <a:lnTo>
                    <a:pt x="920495" y="400050"/>
                  </a:lnTo>
                  <a:lnTo>
                    <a:pt x="800100" y="152400"/>
                  </a:lnTo>
                  <a:lnTo>
                    <a:pt x="666750" y="76200"/>
                  </a:lnTo>
                  <a:lnTo>
                    <a:pt x="583692" y="0"/>
                  </a:lnTo>
                  <a:close/>
                </a:path>
              </a:pathLst>
            </a:custGeom>
            <a:solidFill>
              <a:srgbClr val="FF8D8D">
                <a:alpha val="50193"/>
              </a:srgbClr>
            </a:solid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29" name="object 29"/>
            <p:cNvSpPr/>
            <p:nvPr/>
          </p:nvSpPr>
          <p:spPr>
            <a:xfrm>
              <a:off x="1454150" y="1376680"/>
              <a:ext cx="1079500" cy="965835"/>
            </a:xfrm>
            <a:custGeom>
              <a:avLst/>
              <a:gdLst/>
              <a:ahLst/>
              <a:cxnLst/>
              <a:rect l="l" t="t" r="r" b="b"/>
              <a:pathLst>
                <a:path w="1079500" h="965835">
                  <a:moveTo>
                    <a:pt x="996695" y="965453"/>
                  </a:moveTo>
                  <a:lnTo>
                    <a:pt x="952500" y="882396"/>
                  </a:lnTo>
                  <a:lnTo>
                    <a:pt x="901445" y="749046"/>
                  </a:lnTo>
                  <a:lnTo>
                    <a:pt x="874271" y="679351"/>
                  </a:lnTo>
                  <a:lnTo>
                    <a:pt x="856262" y="639289"/>
                  </a:lnTo>
                  <a:lnTo>
                    <a:pt x="845534" y="618362"/>
                  </a:lnTo>
                  <a:lnTo>
                    <a:pt x="840203" y="606072"/>
                  </a:lnTo>
                  <a:lnTo>
                    <a:pt x="838386" y="591918"/>
                  </a:lnTo>
                  <a:lnTo>
                    <a:pt x="838200" y="565403"/>
                  </a:lnTo>
                  <a:lnTo>
                    <a:pt x="749045" y="393953"/>
                  </a:lnTo>
                  <a:lnTo>
                    <a:pt x="704850" y="310896"/>
                  </a:lnTo>
                  <a:lnTo>
                    <a:pt x="634745" y="234696"/>
                  </a:lnTo>
                  <a:lnTo>
                    <a:pt x="463295" y="247650"/>
                  </a:lnTo>
                  <a:lnTo>
                    <a:pt x="310895" y="241553"/>
                  </a:lnTo>
                  <a:lnTo>
                    <a:pt x="183642" y="222503"/>
                  </a:lnTo>
                  <a:lnTo>
                    <a:pt x="88392" y="190500"/>
                  </a:lnTo>
                  <a:lnTo>
                    <a:pt x="0" y="146303"/>
                  </a:lnTo>
                  <a:lnTo>
                    <a:pt x="126492" y="139446"/>
                  </a:lnTo>
                  <a:lnTo>
                    <a:pt x="196595" y="120396"/>
                  </a:lnTo>
                  <a:lnTo>
                    <a:pt x="316992" y="82296"/>
                  </a:lnTo>
                  <a:lnTo>
                    <a:pt x="431292" y="44196"/>
                  </a:lnTo>
                  <a:lnTo>
                    <a:pt x="583692" y="0"/>
                  </a:lnTo>
                  <a:lnTo>
                    <a:pt x="666750" y="76200"/>
                  </a:lnTo>
                  <a:lnTo>
                    <a:pt x="800100" y="152400"/>
                  </a:lnTo>
                  <a:lnTo>
                    <a:pt x="920495" y="400050"/>
                  </a:lnTo>
                  <a:lnTo>
                    <a:pt x="1009650" y="685800"/>
                  </a:lnTo>
                  <a:lnTo>
                    <a:pt x="1078992" y="876300"/>
                  </a:lnTo>
                  <a:lnTo>
                    <a:pt x="1021842" y="93345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4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43"/>
    </mc:Choice>
    <mc:Fallback xmlns="">
      <p:transition spd="slow" advTm="4544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0B8EF75-06EA-4FA3-B571-4ADB27D4DF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34" t="17164" r="35000"/>
          <a:stretch/>
        </p:blipFill>
        <p:spPr>
          <a:xfrm>
            <a:off x="3505200" y="-34123"/>
            <a:ext cx="5334000" cy="6892123"/>
          </a:xfrm>
          <a:prstGeom prst="rect">
            <a:avLst/>
          </a:prstGeom>
        </p:spPr>
      </p:pic>
      <p:pic>
        <p:nvPicPr>
          <p:cNvPr id="4" name="Immagine 3" descr="Immagine che contiene animale, rettile, esterni, gatto&#10;&#10;Descrizione generata automaticamente">
            <a:extLst>
              <a:ext uri="{FF2B5EF4-FFF2-40B4-BE49-F238E27FC236}">
                <a16:creationId xmlns:a16="http://schemas.microsoft.com/office/drawing/2014/main" id="{5EABB893-30BA-4416-90A7-C78C5D8F6B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304800"/>
            <a:ext cx="3725334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9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90"/>
    </mc:Choice>
    <mc:Fallback xmlns="">
      <p:transition spd="slow" advTm="9479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80660" y="140408"/>
            <a:ext cx="1109888" cy="287414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805" spc="-8" dirty="0">
                <a:solidFill>
                  <a:srgbClr val="9A0000"/>
                </a:solidFill>
                <a:latin typeface="Tahoma"/>
                <a:cs typeface="Tahoma"/>
              </a:rPr>
              <a:t>ceratopsidi</a:t>
            </a:r>
            <a:endParaRPr sz="1805">
              <a:latin typeface="Tahom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11435" y="33240"/>
            <a:ext cx="1423178" cy="333708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2106" spc="-4" dirty="0"/>
              <a:t>Ornitischia</a:t>
            </a:r>
            <a:endParaRPr sz="2106"/>
          </a:p>
        </p:txBody>
      </p:sp>
      <p:sp>
        <p:nvSpPr>
          <p:cNvPr id="4" name="object 4"/>
          <p:cNvSpPr/>
          <p:nvPr/>
        </p:nvSpPr>
        <p:spPr>
          <a:xfrm>
            <a:off x="2211243" y="650841"/>
            <a:ext cx="4908532" cy="29325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5" name="object 5"/>
          <p:cNvSpPr txBox="1"/>
          <p:nvPr/>
        </p:nvSpPr>
        <p:spPr>
          <a:xfrm>
            <a:off x="2863040" y="2601159"/>
            <a:ext cx="1011985" cy="205529"/>
          </a:xfrm>
          <a:prstGeom prst="rect">
            <a:avLst/>
          </a:prstGeom>
        </p:spPr>
        <p:txBody>
          <a:bodyPr vert="horz" wrap="square" lIns="0" tIns="8596" rIns="0" bIns="0" rtlCol="0">
            <a:spAutoFit/>
          </a:bodyPr>
          <a:lstStyle/>
          <a:p>
            <a:pPr marL="9552">
              <a:spcBef>
                <a:spcPts val="68"/>
              </a:spcBef>
            </a:pPr>
            <a:r>
              <a:rPr sz="1279" i="1" spc="-41" dirty="0">
                <a:latin typeface="Comic Sans MS"/>
                <a:cs typeface="Comic Sans MS"/>
              </a:rPr>
              <a:t>Chas</a:t>
            </a:r>
            <a:r>
              <a:rPr sz="1279" i="1" spc="-56" dirty="0">
                <a:latin typeface="Comic Sans MS"/>
                <a:cs typeface="Comic Sans MS"/>
              </a:rPr>
              <a:t>mo</a:t>
            </a:r>
            <a:r>
              <a:rPr sz="1279" i="1" spc="-38" dirty="0">
                <a:latin typeface="Comic Sans MS"/>
                <a:cs typeface="Comic Sans MS"/>
              </a:rPr>
              <a:t>saurus</a:t>
            </a:r>
            <a:endParaRPr sz="1279">
              <a:latin typeface="Comic Sans MS"/>
              <a:cs typeface="Comic Sans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72648" y="3349558"/>
            <a:ext cx="862981" cy="205529"/>
          </a:xfrm>
          <a:prstGeom prst="rect">
            <a:avLst/>
          </a:prstGeom>
        </p:spPr>
        <p:txBody>
          <a:bodyPr vert="horz" wrap="square" lIns="0" tIns="8596" rIns="0" bIns="0" rtlCol="0">
            <a:spAutoFit/>
          </a:bodyPr>
          <a:lstStyle/>
          <a:p>
            <a:pPr marL="9552">
              <a:spcBef>
                <a:spcPts val="68"/>
              </a:spcBef>
            </a:pPr>
            <a:r>
              <a:rPr sz="1279" i="1" spc="-41" dirty="0">
                <a:latin typeface="Comic Sans MS"/>
                <a:cs typeface="Comic Sans MS"/>
              </a:rPr>
              <a:t>Triceratops</a:t>
            </a:r>
            <a:endParaRPr sz="1279">
              <a:latin typeface="Comic Sans MS"/>
              <a:cs typeface="Comic Sans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07929" y="1509852"/>
            <a:ext cx="1049236" cy="205529"/>
          </a:xfrm>
          <a:prstGeom prst="rect">
            <a:avLst/>
          </a:prstGeom>
        </p:spPr>
        <p:txBody>
          <a:bodyPr vert="horz" wrap="square" lIns="0" tIns="8596" rIns="0" bIns="0" rtlCol="0">
            <a:spAutoFit/>
          </a:bodyPr>
          <a:lstStyle/>
          <a:p>
            <a:pPr marL="9552">
              <a:spcBef>
                <a:spcPts val="68"/>
              </a:spcBef>
            </a:pPr>
            <a:r>
              <a:rPr sz="1279" i="1" spc="-41" dirty="0">
                <a:latin typeface="Comic Sans MS"/>
                <a:cs typeface="Comic Sans MS"/>
              </a:rPr>
              <a:t>Styracosaurus</a:t>
            </a:r>
            <a:endParaRPr sz="1279">
              <a:latin typeface="Comic Sans MS"/>
              <a:cs typeface="Comic Sans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401509" y="4122632"/>
            <a:ext cx="2310134" cy="18270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9" name="object 9"/>
          <p:cNvSpPr txBox="1"/>
          <p:nvPr/>
        </p:nvSpPr>
        <p:spPr>
          <a:xfrm>
            <a:off x="4923878" y="4839153"/>
            <a:ext cx="1932275" cy="855230"/>
          </a:xfrm>
          <a:prstGeom prst="rect">
            <a:avLst/>
          </a:prstGeom>
        </p:spPr>
        <p:txBody>
          <a:bodyPr vert="horz" wrap="square" lIns="0" tIns="10029" rIns="0" bIns="0" rtlCol="0">
            <a:spAutoFit/>
          </a:bodyPr>
          <a:lstStyle/>
          <a:p>
            <a:pPr marL="9552" marR="3821" indent="-478">
              <a:lnSpc>
                <a:spcPct val="99800"/>
              </a:lnSpc>
              <a:spcBef>
                <a:spcPts val="79"/>
              </a:spcBef>
            </a:pPr>
            <a:r>
              <a:rPr sz="1354" dirty="0">
                <a:latin typeface="Comic Sans MS"/>
                <a:cs typeface="Comic Sans MS"/>
              </a:rPr>
              <a:t>Uova di </a:t>
            </a:r>
            <a:r>
              <a:rPr sz="1429" i="1" spc="-38" dirty="0">
                <a:latin typeface="Comic Sans MS"/>
                <a:cs typeface="Comic Sans MS"/>
              </a:rPr>
              <a:t>Protoceratops</a:t>
            </a:r>
            <a:r>
              <a:rPr sz="1354" spc="-38" dirty="0">
                <a:latin typeface="Comic Sans MS"/>
                <a:cs typeface="Comic Sans MS"/>
              </a:rPr>
              <a:t>.  </a:t>
            </a:r>
            <a:r>
              <a:rPr sz="1354" spc="-4" dirty="0">
                <a:latin typeface="Comic Sans MS"/>
                <a:cs typeface="Comic Sans MS"/>
              </a:rPr>
              <a:t>Spesso </a:t>
            </a:r>
            <a:r>
              <a:rPr sz="1354" dirty="0">
                <a:latin typeface="Comic Sans MS"/>
                <a:cs typeface="Comic Sans MS"/>
              </a:rPr>
              <a:t>queste uova  </a:t>
            </a:r>
            <a:r>
              <a:rPr sz="1354" spc="-4" dirty="0">
                <a:latin typeface="Comic Sans MS"/>
                <a:cs typeface="Comic Sans MS"/>
              </a:rPr>
              <a:t>vengono deposte in</a:t>
            </a:r>
            <a:r>
              <a:rPr sz="1354" spc="-56" dirty="0">
                <a:latin typeface="Comic Sans MS"/>
                <a:cs typeface="Comic Sans MS"/>
              </a:rPr>
              <a:t> </a:t>
            </a:r>
            <a:r>
              <a:rPr sz="1354" dirty="0">
                <a:latin typeface="Comic Sans MS"/>
                <a:cs typeface="Comic Sans MS"/>
              </a:rPr>
              <a:t>“nidi  </a:t>
            </a:r>
            <a:r>
              <a:rPr sz="1354" spc="-4" dirty="0">
                <a:latin typeface="Comic Sans MS"/>
                <a:cs typeface="Comic Sans MS"/>
              </a:rPr>
              <a:t>collettivi”</a:t>
            </a:r>
            <a:endParaRPr sz="1354">
              <a:latin typeface="Comic Sans MS"/>
              <a:cs typeface="Comic Sans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9776" y="3231910"/>
            <a:ext cx="3297189" cy="571148"/>
          </a:xfrm>
          <a:prstGeom prst="rect">
            <a:avLst/>
          </a:prstGeom>
        </p:spPr>
        <p:txBody>
          <a:bodyPr vert="horz" wrap="square" lIns="0" tIns="33430" rIns="0" bIns="0" rtlCol="0">
            <a:spAutoFit/>
          </a:bodyPr>
          <a:lstStyle/>
          <a:p>
            <a:pPr marL="91218" indent="-82144">
              <a:spcBef>
                <a:spcPts val="263"/>
              </a:spcBef>
              <a:buChar char="-"/>
              <a:tabLst>
                <a:tab pos="91696" algn="l"/>
              </a:tabLst>
            </a:pPr>
            <a:r>
              <a:rPr sz="1053" dirty="0">
                <a:latin typeface="Arial"/>
                <a:cs typeface="Arial"/>
              </a:rPr>
              <a:t>nel nido erano presenti residui</a:t>
            </a:r>
            <a:r>
              <a:rPr sz="1053" spc="-15" dirty="0">
                <a:latin typeface="Arial"/>
                <a:cs typeface="Arial"/>
              </a:rPr>
              <a:t> </a:t>
            </a:r>
            <a:r>
              <a:rPr sz="1053" dirty="0">
                <a:latin typeface="Arial"/>
                <a:cs typeface="Arial"/>
              </a:rPr>
              <a:t>vegetali</a:t>
            </a:r>
          </a:p>
          <a:p>
            <a:pPr marL="91218" indent="-82144">
              <a:spcBef>
                <a:spcPts val="188"/>
              </a:spcBef>
              <a:buChar char="-"/>
              <a:tabLst>
                <a:tab pos="91696" algn="l"/>
              </a:tabLst>
            </a:pPr>
            <a:r>
              <a:rPr sz="1053" dirty="0">
                <a:latin typeface="Arial"/>
                <a:cs typeface="Arial"/>
              </a:rPr>
              <a:t>i neonati rimanevano nel</a:t>
            </a:r>
            <a:r>
              <a:rPr sz="1053" spc="-8" dirty="0">
                <a:latin typeface="Arial"/>
                <a:cs typeface="Arial"/>
              </a:rPr>
              <a:t> </a:t>
            </a:r>
            <a:r>
              <a:rPr sz="1053" dirty="0">
                <a:latin typeface="Arial"/>
                <a:cs typeface="Arial"/>
              </a:rPr>
              <a:t>nido</a:t>
            </a:r>
          </a:p>
          <a:p>
            <a:pPr marL="91218" indent="-82144">
              <a:spcBef>
                <a:spcPts val="188"/>
              </a:spcBef>
              <a:buChar char="-"/>
              <a:tabLst>
                <a:tab pos="91696" algn="l"/>
              </a:tabLst>
            </a:pPr>
            <a:r>
              <a:rPr sz="1053" dirty="0">
                <a:latin typeface="Arial"/>
                <a:cs typeface="Arial"/>
              </a:rPr>
              <a:t>questi caratteri sono presenti nei loricati e negli</a:t>
            </a:r>
            <a:r>
              <a:rPr sz="1053" spc="-75" dirty="0">
                <a:latin typeface="Arial"/>
                <a:cs typeface="Arial"/>
              </a:rPr>
              <a:t> </a:t>
            </a:r>
            <a:r>
              <a:rPr sz="1053" dirty="0">
                <a:latin typeface="Arial"/>
                <a:cs typeface="Arial"/>
              </a:rPr>
              <a:t>uccelli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436"/>
    </mc:Choice>
    <mc:Fallback xmlns="">
      <p:transition spd="slow" advTm="122436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79823" y="112708"/>
            <a:ext cx="101724" cy="496680"/>
          </a:xfrm>
          <a:custGeom>
            <a:avLst/>
            <a:gdLst/>
            <a:ahLst/>
            <a:cxnLst/>
            <a:rect l="l" t="t" r="r" b="b"/>
            <a:pathLst>
              <a:path w="135254" h="660400">
                <a:moveTo>
                  <a:pt x="9144" y="0"/>
                </a:moveTo>
                <a:lnTo>
                  <a:pt x="9144" y="659892"/>
                </a:lnTo>
              </a:path>
              <a:path w="135254" h="660400">
                <a:moveTo>
                  <a:pt x="0" y="659892"/>
                </a:moveTo>
                <a:lnTo>
                  <a:pt x="134874" y="659892"/>
                </a:lnTo>
              </a:path>
            </a:pathLst>
          </a:custGeom>
          <a:ln w="3810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3" name="object 3"/>
          <p:cNvSpPr/>
          <p:nvPr/>
        </p:nvSpPr>
        <p:spPr>
          <a:xfrm>
            <a:off x="5281297" y="360857"/>
            <a:ext cx="627536" cy="483785"/>
          </a:xfrm>
          <a:custGeom>
            <a:avLst/>
            <a:gdLst/>
            <a:ahLst/>
            <a:cxnLst/>
            <a:rect l="l" t="t" r="r" b="b"/>
            <a:pathLst>
              <a:path w="834389" h="643255">
                <a:moveTo>
                  <a:pt x="0" y="329946"/>
                </a:moveTo>
                <a:lnTo>
                  <a:pt x="42672" y="329946"/>
                </a:lnTo>
              </a:path>
              <a:path w="834389" h="643255">
                <a:moveTo>
                  <a:pt x="42672" y="0"/>
                </a:moveTo>
                <a:lnTo>
                  <a:pt x="42672" y="643127"/>
                </a:lnTo>
              </a:path>
              <a:path w="834389" h="643255">
                <a:moveTo>
                  <a:pt x="32765" y="0"/>
                </a:moveTo>
                <a:lnTo>
                  <a:pt x="834389" y="0"/>
                </a:lnTo>
              </a:path>
              <a:path w="834389" h="643255">
                <a:moveTo>
                  <a:pt x="29718" y="641603"/>
                </a:moveTo>
                <a:lnTo>
                  <a:pt x="832865" y="641603"/>
                </a:lnTo>
              </a:path>
            </a:pathLst>
          </a:custGeom>
          <a:ln w="3810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4" name="object 4"/>
          <p:cNvSpPr/>
          <p:nvPr/>
        </p:nvSpPr>
        <p:spPr>
          <a:xfrm>
            <a:off x="4385553" y="110988"/>
            <a:ext cx="1515351" cy="0"/>
          </a:xfrm>
          <a:custGeom>
            <a:avLst/>
            <a:gdLst/>
            <a:ahLst/>
            <a:cxnLst/>
            <a:rect l="l" t="t" r="r" b="b"/>
            <a:pathLst>
              <a:path w="2014854">
                <a:moveTo>
                  <a:pt x="0" y="0"/>
                </a:moveTo>
                <a:lnTo>
                  <a:pt x="2014727" y="0"/>
                </a:lnTo>
              </a:path>
            </a:pathLst>
          </a:custGeom>
          <a:ln w="3810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5" name="object 5"/>
          <p:cNvSpPr/>
          <p:nvPr/>
        </p:nvSpPr>
        <p:spPr>
          <a:xfrm>
            <a:off x="4168352" y="383207"/>
            <a:ext cx="229237" cy="0"/>
          </a:xfrm>
          <a:custGeom>
            <a:avLst/>
            <a:gdLst/>
            <a:ahLst/>
            <a:cxnLst/>
            <a:rect l="l" t="t" r="r" b="b"/>
            <a:pathLst>
              <a:path w="304800">
                <a:moveTo>
                  <a:pt x="0" y="0"/>
                </a:moveTo>
                <a:lnTo>
                  <a:pt x="304800" y="0"/>
                </a:lnTo>
              </a:path>
            </a:pathLst>
          </a:custGeom>
          <a:ln w="3810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6" name="object 6"/>
          <p:cNvSpPr txBox="1"/>
          <p:nvPr/>
        </p:nvSpPr>
        <p:spPr>
          <a:xfrm>
            <a:off x="5942262" y="8023"/>
            <a:ext cx="1144751" cy="448642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9552">
              <a:spcBef>
                <a:spcPts val="71"/>
              </a:spcBef>
            </a:pPr>
            <a:r>
              <a:rPr sz="1053" b="1" spc="-4" dirty="0">
                <a:solidFill>
                  <a:srgbClr val="000065"/>
                </a:solidFill>
                <a:latin typeface="Comic Sans MS"/>
                <a:cs typeface="Comic Sans MS"/>
              </a:rPr>
              <a:t>Ornitischia</a:t>
            </a:r>
            <a:endParaRPr sz="1053">
              <a:latin typeface="Comic Sans MS"/>
              <a:cs typeface="Comic Sans MS"/>
            </a:endParaRPr>
          </a:p>
          <a:p>
            <a:pPr marL="9552">
              <a:spcBef>
                <a:spcPts val="850"/>
              </a:spcBef>
            </a:pPr>
            <a:r>
              <a:rPr sz="1053" b="1" spc="-4" dirty="0">
                <a:solidFill>
                  <a:srgbClr val="000065"/>
                </a:solidFill>
                <a:latin typeface="Comic Sans MS"/>
                <a:cs typeface="Comic Sans MS"/>
              </a:rPr>
              <a:t>Sauropodomorpha</a:t>
            </a:r>
            <a:endParaRPr sz="1053">
              <a:latin typeface="Comic Sans MS"/>
              <a:cs typeface="Comic Sans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24206" y="128874"/>
            <a:ext cx="2107149" cy="379585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9552">
              <a:spcBef>
                <a:spcPts val="71"/>
              </a:spcBef>
            </a:pPr>
            <a:r>
              <a:rPr spc="-4" dirty="0"/>
              <a:t>Saurischi</a:t>
            </a:r>
            <a:r>
              <a:rPr spc="4" dirty="0"/>
              <a:t>a</a:t>
            </a:r>
            <a:r>
              <a:rPr sz="1203" b="0" dirty="0">
                <a:solidFill>
                  <a:srgbClr val="000000"/>
                </a:solidFill>
              </a:rPr>
              <a:t>:</a:t>
            </a:r>
            <a:endParaRPr sz="1203"/>
          </a:p>
        </p:txBody>
      </p:sp>
      <p:sp>
        <p:nvSpPr>
          <p:cNvPr id="8" name="object 8"/>
          <p:cNvSpPr txBox="1"/>
          <p:nvPr/>
        </p:nvSpPr>
        <p:spPr>
          <a:xfrm>
            <a:off x="3503184" y="424346"/>
            <a:ext cx="3138156" cy="771366"/>
          </a:xfrm>
          <a:prstGeom prst="rect">
            <a:avLst/>
          </a:prstGeom>
        </p:spPr>
        <p:txBody>
          <a:bodyPr vert="horz" wrap="square" lIns="0" tIns="91695" rIns="0" bIns="0" rtlCol="0">
            <a:spAutoFit/>
          </a:bodyPr>
          <a:lstStyle/>
          <a:p>
            <a:pPr marR="375858" algn="ctr">
              <a:spcBef>
                <a:spcPts val="722"/>
              </a:spcBef>
            </a:pPr>
            <a:r>
              <a:rPr sz="1053" b="1" spc="-4" dirty="0">
                <a:solidFill>
                  <a:srgbClr val="000065"/>
                </a:solidFill>
                <a:latin typeface="Comic Sans MS"/>
                <a:cs typeface="Comic Sans MS"/>
              </a:rPr>
              <a:t>Saurischia</a:t>
            </a:r>
            <a:endParaRPr sz="1053">
              <a:latin typeface="Comic Sans MS"/>
              <a:cs typeface="Comic Sans MS"/>
            </a:endParaRPr>
          </a:p>
          <a:p>
            <a:pPr marR="7641" algn="r">
              <a:spcBef>
                <a:spcPts val="643"/>
              </a:spcBef>
            </a:pPr>
            <a:r>
              <a:rPr sz="1053" b="1" spc="-4" dirty="0">
                <a:solidFill>
                  <a:srgbClr val="000065"/>
                </a:solidFill>
                <a:latin typeface="Comic Sans MS"/>
                <a:cs typeface="Comic Sans MS"/>
              </a:rPr>
              <a:t>T</a:t>
            </a:r>
            <a:r>
              <a:rPr sz="1053" b="1" dirty="0">
                <a:solidFill>
                  <a:srgbClr val="000065"/>
                </a:solidFill>
                <a:latin typeface="Comic Sans MS"/>
                <a:cs typeface="Comic Sans MS"/>
              </a:rPr>
              <a:t>h</a:t>
            </a:r>
            <a:r>
              <a:rPr sz="1053" b="1" spc="-4" dirty="0">
                <a:solidFill>
                  <a:srgbClr val="000065"/>
                </a:solidFill>
                <a:latin typeface="Comic Sans MS"/>
                <a:cs typeface="Comic Sans MS"/>
              </a:rPr>
              <a:t>erop</a:t>
            </a:r>
            <a:r>
              <a:rPr sz="1053" b="1" dirty="0">
                <a:solidFill>
                  <a:srgbClr val="000065"/>
                </a:solidFill>
                <a:latin typeface="Comic Sans MS"/>
                <a:cs typeface="Comic Sans MS"/>
              </a:rPr>
              <a:t>o</a:t>
            </a:r>
            <a:r>
              <a:rPr sz="1053" b="1" spc="-4" dirty="0">
                <a:solidFill>
                  <a:srgbClr val="000065"/>
                </a:solidFill>
                <a:latin typeface="Comic Sans MS"/>
                <a:cs typeface="Comic Sans MS"/>
              </a:rPr>
              <a:t>da</a:t>
            </a:r>
            <a:endParaRPr sz="1053">
              <a:latin typeface="Comic Sans MS"/>
              <a:cs typeface="Comic Sans MS"/>
            </a:endParaRPr>
          </a:p>
          <a:p>
            <a:pPr marL="9552">
              <a:spcBef>
                <a:spcPts val="15"/>
              </a:spcBef>
            </a:pPr>
            <a:r>
              <a:rPr sz="1805" spc="-4" dirty="0">
                <a:solidFill>
                  <a:srgbClr val="9A0000"/>
                </a:solidFill>
                <a:latin typeface="Comic Sans MS"/>
                <a:cs typeface="Comic Sans MS"/>
              </a:rPr>
              <a:t>Sauropodomorfi </a:t>
            </a:r>
            <a:r>
              <a:rPr sz="1354" dirty="0">
                <a:solidFill>
                  <a:srgbClr val="A50021"/>
                </a:solidFill>
                <a:latin typeface="Comic Sans MS"/>
                <a:cs typeface="Comic Sans MS"/>
              </a:rPr>
              <a:t>– </a:t>
            </a:r>
            <a:r>
              <a:rPr sz="1354" spc="-4" dirty="0">
                <a:solidFill>
                  <a:srgbClr val="A50021"/>
                </a:solidFill>
                <a:latin typeface="Comic Sans MS"/>
                <a:cs typeface="Comic Sans MS"/>
              </a:rPr>
              <a:t>tardo</a:t>
            </a:r>
            <a:r>
              <a:rPr sz="1354" spc="-184" dirty="0">
                <a:solidFill>
                  <a:srgbClr val="A50021"/>
                </a:solidFill>
                <a:latin typeface="Comic Sans MS"/>
                <a:cs typeface="Comic Sans MS"/>
              </a:rPr>
              <a:t> </a:t>
            </a:r>
            <a:r>
              <a:rPr sz="1354" dirty="0">
                <a:solidFill>
                  <a:srgbClr val="A50021"/>
                </a:solidFill>
                <a:latin typeface="Comic Sans MS"/>
                <a:cs typeface="Comic Sans MS"/>
              </a:rPr>
              <a:t>Triassico</a:t>
            </a:r>
            <a:endParaRPr sz="1354">
              <a:latin typeface="Comic Sans MS"/>
              <a:cs typeface="Comic Sans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56226" y="1468643"/>
            <a:ext cx="4809387" cy="30018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10" name="object 10"/>
          <p:cNvSpPr txBox="1"/>
          <p:nvPr/>
        </p:nvSpPr>
        <p:spPr>
          <a:xfrm>
            <a:off x="2101401" y="4640347"/>
            <a:ext cx="4263804" cy="1411049"/>
          </a:xfrm>
          <a:prstGeom prst="rect">
            <a:avLst/>
          </a:prstGeom>
        </p:spPr>
        <p:txBody>
          <a:bodyPr vert="horz" wrap="square" lIns="0" tIns="87397" rIns="0" bIns="0" rtlCol="0">
            <a:spAutoFit/>
          </a:bodyPr>
          <a:lstStyle/>
          <a:p>
            <a:pPr marL="409289">
              <a:spcBef>
                <a:spcPts val="688"/>
              </a:spcBef>
            </a:pPr>
            <a:r>
              <a:rPr sz="1429" i="1" spc="-41" dirty="0">
                <a:latin typeface="Comic Sans MS"/>
                <a:cs typeface="Comic Sans MS"/>
              </a:rPr>
              <a:t>Thecodontosaurus</a:t>
            </a:r>
            <a:r>
              <a:rPr sz="1354" spc="-41" dirty="0">
                <a:latin typeface="Comic Sans MS"/>
                <a:cs typeface="Comic Sans MS"/>
              </a:rPr>
              <a:t>, </a:t>
            </a:r>
            <a:r>
              <a:rPr sz="1354" dirty="0">
                <a:latin typeface="Comic Sans MS"/>
                <a:cs typeface="Comic Sans MS"/>
              </a:rPr>
              <a:t>un sauropodomorfo</a:t>
            </a:r>
            <a:r>
              <a:rPr sz="1354" spc="23" dirty="0">
                <a:latin typeface="Comic Sans MS"/>
                <a:cs typeface="Comic Sans MS"/>
              </a:rPr>
              <a:t> </a:t>
            </a:r>
            <a:r>
              <a:rPr sz="1354" dirty="0">
                <a:latin typeface="Comic Sans MS"/>
                <a:cs typeface="Comic Sans MS"/>
              </a:rPr>
              <a:t>primitivo</a:t>
            </a:r>
          </a:p>
          <a:p>
            <a:pPr marL="219688" indent="-210614">
              <a:spcBef>
                <a:spcPts val="583"/>
              </a:spcBef>
              <a:buChar char="•"/>
              <a:tabLst>
                <a:tab pos="219688" algn="l"/>
                <a:tab pos="220166" algn="l"/>
              </a:tabLst>
            </a:pPr>
            <a:r>
              <a:rPr sz="1354" spc="-4" dirty="0">
                <a:solidFill>
                  <a:srgbClr val="000065"/>
                </a:solidFill>
                <a:latin typeface="Comic Sans MS"/>
                <a:cs typeface="Comic Sans MS"/>
              </a:rPr>
              <a:t>Denti tecodonti </a:t>
            </a:r>
            <a:r>
              <a:rPr sz="1354" dirty="0">
                <a:solidFill>
                  <a:srgbClr val="000065"/>
                </a:solidFill>
                <a:latin typeface="Comic Sans MS"/>
                <a:cs typeface="Comic Sans MS"/>
              </a:rPr>
              <a:t>e </a:t>
            </a:r>
            <a:r>
              <a:rPr sz="1354" spc="-4" dirty="0">
                <a:solidFill>
                  <a:srgbClr val="000065"/>
                </a:solidFill>
                <a:latin typeface="Comic Sans MS"/>
                <a:cs typeface="Comic Sans MS"/>
              </a:rPr>
              <a:t>lanceolati</a:t>
            </a:r>
            <a:endParaRPr sz="1354" dirty="0">
              <a:latin typeface="Comic Sans MS"/>
              <a:cs typeface="Comic Sans MS"/>
            </a:endParaRPr>
          </a:p>
          <a:p>
            <a:pPr marL="219688" indent="-210614">
              <a:spcBef>
                <a:spcPts val="489"/>
              </a:spcBef>
              <a:buChar char="•"/>
              <a:tabLst>
                <a:tab pos="219688" algn="l"/>
                <a:tab pos="220166" algn="l"/>
              </a:tabLst>
            </a:pPr>
            <a:r>
              <a:rPr sz="1354" spc="-4" dirty="0">
                <a:solidFill>
                  <a:srgbClr val="000065"/>
                </a:solidFill>
                <a:latin typeface="Comic Sans MS"/>
                <a:cs typeface="Comic Sans MS"/>
              </a:rPr>
              <a:t>bipede</a:t>
            </a:r>
            <a:endParaRPr sz="1354" dirty="0">
              <a:latin typeface="Comic Sans MS"/>
              <a:cs typeface="Comic Sans MS"/>
            </a:endParaRPr>
          </a:p>
          <a:p>
            <a:pPr marL="219688" indent="-210614">
              <a:spcBef>
                <a:spcPts val="493"/>
              </a:spcBef>
              <a:buChar char="•"/>
              <a:tabLst>
                <a:tab pos="219688" algn="l"/>
                <a:tab pos="220166" algn="l"/>
              </a:tabLst>
            </a:pPr>
            <a:r>
              <a:rPr sz="1354" dirty="0">
                <a:solidFill>
                  <a:srgbClr val="000065"/>
                </a:solidFill>
                <a:latin typeface="Comic Sans MS"/>
                <a:cs typeface="Comic Sans MS"/>
              </a:rPr>
              <a:t>Collo </a:t>
            </a:r>
            <a:r>
              <a:rPr sz="1354" spc="-4" dirty="0">
                <a:solidFill>
                  <a:srgbClr val="000065"/>
                </a:solidFill>
                <a:latin typeface="Comic Sans MS"/>
                <a:cs typeface="Comic Sans MS"/>
              </a:rPr>
              <a:t>lungo </a:t>
            </a:r>
            <a:r>
              <a:rPr sz="1354" dirty="0">
                <a:solidFill>
                  <a:srgbClr val="000065"/>
                </a:solidFill>
                <a:latin typeface="Comic Sans MS"/>
                <a:cs typeface="Comic Sans MS"/>
              </a:rPr>
              <a:t>con </a:t>
            </a:r>
            <a:r>
              <a:rPr sz="1354" spc="-4" dirty="0">
                <a:solidFill>
                  <a:srgbClr val="000065"/>
                </a:solidFill>
                <a:latin typeface="Comic Sans MS"/>
                <a:cs typeface="Comic Sans MS"/>
              </a:rPr>
              <a:t>10 </a:t>
            </a:r>
            <a:r>
              <a:rPr sz="1354" dirty="0">
                <a:solidFill>
                  <a:srgbClr val="000065"/>
                </a:solidFill>
                <a:latin typeface="Comic Sans MS"/>
                <a:cs typeface="Comic Sans MS"/>
              </a:rPr>
              <a:t>o </a:t>
            </a:r>
            <a:r>
              <a:rPr sz="1354" spc="-4" dirty="0">
                <a:solidFill>
                  <a:srgbClr val="000065"/>
                </a:solidFill>
                <a:latin typeface="Comic Sans MS"/>
                <a:cs typeface="Comic Sans MS"/>
              </a:rPr>
              <a:t>più vertebre</a:t>
            </a:r>
            <a:r>
              <a:rPr sz="1354" spc="-15" dirty="0">
                <a:solidFill>
                  <a:srgbClr val="000065"/>
                </a:solidFill>
                <a:latin typeface="Comic Sans MS"/>
                <a:cs typeface="Comic Sans MS"/>
              </a:rPr>
              <a:t> </a:t>
            </a:r>
            <a:r>
              <a:rPr sz="1354" spc="-4" dirty="0">
                <a:solidFill>
                  <a:srgbClr val="000065"/>
                </a:solidFill>
                <a:latin typeface="Comic Sans MS"/>
                <a:cs typeface="Comic Sans MS"/>
              </a:rPr>
              <a:t>cervicali</a:t>
            </a:r>
            <a:endParaRPr sz="1354" dirty="0">
              <a:latin typeface="Comic Sans MS"/>
              <a:cs typeface="Comic Sans MS"/>
            </a:endParaRPr>
          </a:p>
          <a:p>
            <a:pPr marL="219688" indent="-210614">
              <a:spcBef>
                <a:spcPts val="489"/>
              </a:spcBef>
              <a:buChar char="•"/>
              <a:tabLst>
                <a:tab pos="219688" algn="l"/>
                <a:tab pos="220166" algn="l"/>
              </a:tabLst>
            </a:pPr>
            <a:r>
              <a:rPr sz="1354" spc="-4" dirty="0">
                <a:solidFill>
                  <a:srgbClr val="000065"/>
                </a:solidFill>
                <a:latin typeface="Comic Sans MS"/>
                <a:cs typeface="Comic Sans MS"/>
              </a:rPr>
              <a:t>Arti anteriori</a:t>
            </a:r>
            <a:r>
              <a:rPr sz="1354" spc="-8" dirty="0">
                <a:solidFill>
                  <a:srgbClr val="000065"/>
                </a:solidFill>
                <a:latin typeface="Comic Sans MS"/>
                <a:cs typeface="Comic Sans MS"/>
              </a:rPr>
              <a:t> </a:t>
            </a:r>
            <a:r>
              <a:rPr sz="1354" spc="-4" dirty="0">
                <a:solidFill>
                  <a:srgbClr val="000065"/>
                </a:solidFill>
                <a:latin typeface="Comic Sans MS"/>
                <a:cs typeface="Comic Sans MS"/>
              </a:rPr>
              <a:t>lunghi</a:t>
            </a:r>
            <a:endParaRPr sz="1354" dirty="0">
              <a:latin typeface="Comic Sans MS"/>
              <a:cs typeface="Comic Sans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40552" y="2202966"/>
            <a:ext cx="977122" cy="287542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 marR="3821">
              <a:spcBef>
                <a:spcPts val="75"/>
              </a:spcBef>
            </a:pPr>
            <a:r>
              <a:rPr sz="903" dirty="0">
                <a:latin typeface="Comic Sans MS"/>
                <a:cs typeface="Comic Sans MS"/>
              </a:rPr>
              <a:t>Vertebre  cervicali</a:t>
            </a:r>
            <a:r>
              <a:rPr sz="903" spc="-75" dirty="0">
                <a:latin typeface="Comic Sans MS"/>
                <a:cs typeface="Comic Sans MS"/>
              </a:rPr>
              <a:t> </a:t>
            </a:r>
            <a:r>
              <a:rPr sz="903" dirty="0">
                <a:latin typeface="Comic Sans MS"/>
                <a:cs typeface="Comic Sans MS"/>
              </a:rPr>
              <a:t>allungate</a:t>
            </a:r>
            <a:endParaRPr sz="903">
              <a:latin typeface="Comic Sans MS"/>
              <a:cs typeface="Comic Sans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59911" y="1534740"/>
            <a:ext cx="1015805" cy="148594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903" dirty="0">
                <a:latin typeface="Comic Sans MS"/>
                <a:cs typeface="Comic Sans MS"/>
              </a:rPr>
              <a:t>Breve cresta</a:t>
            </a:r>
            <a:r>
              <a:rPr sz="903" spc="-64" dirty="0">
                <a:latin typeface="Comic Sans MS"/>
                <a:cs typeface="Comic Sans MS"/>
              </a:rPr>
              <a:t> </a:t>
            </a:r>
            <a:r>
              <a:rPr sz="903" dirty="0">
                <a:latin typeface="Comic Sans MS"/>
                <a:cs typeface="Comic Sans MS"/>
              </a:rPr>
              <a:t>iliaca</a:t>
            </a:r>
            <a:endParaRPr sz="903">
              <a:latin typeface="Comic Sans MS"/>
              <a:cs typeface="Comic Sans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34276" y="3438552"/>
            <a:ext cx="300396" cy="148594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903" spc="-4" dirty="0">
                <a:latin typeface="Comic Sans MS"/>
                <a:cs typeface="Comic Sans MS"/>
              </a:rPr>
              <a:t>ANT.</a:t>
            </a:r>
            <a:endParaRPr sz="903">
              <a:latin typeface="Comic Sans MS"/>
              <a:cs typeface="Comic Sans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50514" y="3861493"/>
            <a:ext cx="2445192" cy="544022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43937" marR="1803833" indent="-34386">
              <a:spcBef>
                <a:spcPts val="75"/>
              </a:spcBef>
            </a:pPr>
            <a:r>
              <a:rPr sz="903" spc="-4" dirty="0">
                <a:latin typeface="Comic Sans MS"/>
                <a:cs typeface="Comic Sans MS"/>
              </a:rPr>
              <a:t>Estremità  del</a:t>
            </a:r>
            <a:r>
              <a:rPr sz="903" spc="-64" dirty="0">
                <a:latin typeface="Comic Sans MS"/>
                <a:cs typeface="Comic Sans MS"/>
              </a:rPr>
              <a:t> </a:t>
            </a:r>
            <a:r>
              <a:rPr sz="903" spc="-4" dirty="0">
                <a:latin typeface="Comic Sans MS"/>
                <a:cs typeface="Comic Sans MS"/>
              </a:rPr>
              <a:t>dentale</a:t>
            </a:r>
            <a:endParaRPr sz="903">
              <a:latin typeface="Comic Sans MS"/>
              <a:cs typeface="Comic Sans MS"/>
            </a:endParaRPr>
          </a:p>
          <a:p>
            <a:pPr marL="9552">
              <a:lnSpc>
                <a:spcPts val="1045"/>
              </a:lnSpc>
            </a:pPr>
            <a:r>
              <a:rPr sz="903" spc="-4" dirty="0">
                <a:latin typeface="Comic Sans MS"/>
                <a:cs typeface="Comic Sans MS"/>
              </a:rPr>
              <a:t>che </a:t>
            </a:r>
            <a:r>
              <a:rPr sz="903" dirty="0">
                <a:latin typeface="Comic Sans MS"/>
                <a:cs typeface="Comic Sans MS"/>
              </a:rPr>
              <a:t>piega </a:t>
            </a:r>
            <a:r>
              <a:rPr sz="903" spc="-4" dirty="0">
                <a:latin typeface="Comic Sans MS"/>
                <a:cs typeface="Comic Sans MS"/>
              </a:rPr>
              <a:t>verso il</a:t>
            </a:r>
            <a:r>
              <a:rPr sz="903" dirty="0">
                <a:latin typeface="Comic Sans MS"/>
                <a:cs typeface="Comic Sans MS"/>
              </a:rPr>
              <a:t> basso</a:t>
            </a:r>
            <a:endParaRPr sz="903">
              <a:latin typeface="Comic Sans MS"/>
              <a:cs typeface="Comic Sans MS"/>
            </a:endParaRPr>
          </a:p>
          <a:p>
            <a:pPr marL="1543550">
              <a:lnSpc>
                <a:spcPts val="1049"/>
              </a:lnSpc>
            </a:pPr>
            <a:r>
              <a:rPr sz="903" dirty="0">
                <a:latin typeface="Comic Sans MS"/>
                <a:cs typeface="Comic Sans MS"/>
              </a:rPr>
              <a:t>Dente</a:t>
            </a:r>
            <a:r>
              <a:rPr sz="903" spc="-56" dirty="0">
                <a:latin typeface="Comic Sans MS"/>
                <a:cs typeface="Comic Sans MS"/>
              </a:rPr>
              <a:t> </a:t>
            </a:r>
            <a:r>
              <a:rPr sz="903" spc="-4" dirty="0">
                <a:latin typeface="Comic Sans MS"/>
                <a:cs typeface="Comic Sans MS"/>
              </a:rPr>
              <a:t>lanceolato</a:t>
            </a:r>
            <a:endParaRPr sz="903"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58"/>
    </mc:Choice>
    <mc:Fallback xmlns="">
      <p:transition spd="slow" advTm="64658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64826" y="731418"/>
            <a:ext cx="4709089" cy="812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3" name="object 3"/>
          <p:cNvSpPr txBox="1"/>
          <p:nvPr/>
        </p:nvSpPr>
        <p:spPr>
          <a:xfrm>
            <a:off x="5334785" y="1706059"/>
            <a:ext cx="874443" cy="229577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429" i="1" spc="-38" dirty="0">
                <a:latin typeface="Comic Sans MS"/>
                <a:cs typeface="Comic Sans MS"/>
              </a:rPr>
              <a:t>Diplodocus</a:t>
            </a:r>
            <a:endParaRPr sz="1429">
              <a:latin typeface="Comic Sans MS"/>
              <a:cs typeface="Comic Sans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37369" y="2101338"/>
            <a:ext cx="3259747" cy="23009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5" name="object 5"/>
          <p:cNvSpPr txBox="1"/>
          <p:nvPr/>
        </p:nvSpPr>
        <p:spPr>
          <a:xfrm>
            <a:off x="5259710" y="74501"/>
            <a:ext cx="1732648" cy="287414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805" spc="-4" dirty="0">
                <a:solidFill>
                  <a:srgbClr val="9A0000"/>
                </a:solidFill>
                <a:latin typeface="Comic Sans MS"/>
                <a:cs typeface="Comic Sans MS"/>
              </a:rPr>
              <a:t>Sauropodomorfi</a:t>
            </a:r>
            <a:endParaRPr sz="1805">
              <a:latin typeface="Comic Sans MS"/>
              <a:cs typeface="Comic Sans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14735" y="4511188"/>
            <a:ext cx="2884372" cy="18241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7" name="object 7"/>
          <p:cNvSpPr txBox="1"/>
          <p:nvPr/>
        </p:nvSpPr>
        <p:spPr>
          <a:xfrm>
            <a:off x="2303128" y="5276457"/>
            <a:ext cx="1336259" cy="872254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 marR="195809" indent="169542">
              <a:spcBef>
                <a:spcPts val="75"/>
              </a:spcBef>
            </a:pPr>
            <a:r>
              <a:rPr sz="903" spc="-4" dirty="0">
                <a:latin typeface="Comic Sans MS"/>
                <a:cs typeface="Comic Sans MS"/>
              </a:rPr>
              <a:t>Condilo occipitale  diretto</a:t>
            </a:r>
            <a:r>
              <a:rPr sz="903" spc="-56" dirty="0">
                <a:latin typeface="Comic Sans MS"/>
                <a:cs typeface="Comic Sans MS"/>
              </a:rPr>
              <a:t> </a:t>
            </a:r>
            <a:r>
              <a:rPr sz="903" spc="-4" dirty="0">
                <a:latin typeface="Comic Sans MS"/>
                <a:cs typeface="Comic Sans MS"/>
              </a:rPr>
              <a:t>ventralmente</a:t>
            </a:r>
            <a:endParaRPr sz="903">
              <a:latin typeface="Comic Sans MS"/>
              <a:cs typeface="Comic Sans MS"/>
            </a:endParaRPr>
          </a:p>
          <a:p>
            <a:pPr>
              <a:spcBef>
                <a:spcPts val="45"/>
              </a:spcBef>
            </a:pPr>
            <a:endParaRPr sz="1091">
              <a:latin typeface="Comic Sans MS"/>
              <a:cs typeface="Comic Sans MS"/>
            </a:endParaRPr>
          </a:p>
          <a:p>
            <a:pPr marL="486658" marR="3821" indent="-256462" algn="r"/>
            <a:r>
              <a:rPr sz="903" dirty="0">
                <a:latin typeface="Comic Sans MS"/>
                <a:cs typeface="Comic Sans MS"/>
              </a:rPr>
              <a:t>Lo squamoso </a:t>
            </a:r>
            <a:r>
              <a:rPr sz="903" spc="-4" dirty="0">
                <a:latin typeface="Comic Sans MS"/>
                <a:cs typeface="Comic Sans MS"/>
              </a:rPr>
              <a:t>non</a:t>
            </a:r>
            <a:r>
              <a:rPr sz="903" spc="-53" dirty="0">
                <a:latin typeface="Comic Sans MS"/>
                <a:cs typeface="Comic Sans MS"/>
              </a:rPr>
              <a:t> </a:t>
            </a:r>
            <a:r>
              <a:rPr sz="903" dirty="0">
                <a:latin typeface="Comic Sans MS"/>
                <a:cs typeface="Comic Sans MS"/>
              </a:rPr>
              <a:t>è</a:t>
            </a:r>
            <a:r>
              <a:rPr sz="903" spc="-15" dirty="0">
                <a:latin typeface="Comic Sans MS"/>
                <a:cs typeface="Comic Sans MS"/>
              </a:rPr>
              <a:t> </a:t>
            </a:r>
            <a:r>
              <a:rPr sz="903" spc="-4" dirty="0">
                <a:latin typeface="Comic Sans MS"/>
                <a:cs typeface="Comic Sans MS"/>
              </a:rPr>
              <a:t>in </a:t>
            </a:r>
            <a:r>
              <a:rPr sz="903" dirty="0">
                <a:latin typeface="Comic Sans MS"/>
                <a:cs typeface="Comic Sans MS"/>
              </a:rPr>
              <a:t> </a:t>
            </a:r>
            <a:r>
              <a:rPr sz="903" spc="-4" dirty="0">
                <a:latin typeface="Comic Sans MS"/>
                <a:cs typeface="Comic Sans MS"/>
              </a:rPr>
              <a:t>contatto</a:t>
            </a:r>
            <a:r>
              <a:rPr sz="903" spc="-38" dirty="0">
                <a:latin typeface="Comic Sans MS"/>
                <a:cs typeface="Comic Sans MS"/>
              </a:rPr>
              <a:t> </a:t>
            </a:r>
            <a:r>
              <a:rPr sz="903" spc="-4" dirty="0">
                <a:latin typeface="Comic Sans MS"/>
                <a:cs typeface="Comic Sans MS"/>
              </a:rPr>
              <a:t>con</a:t>
            </a:r>
            <a:r>
              <a:rPr sz="903" spc="-30" dirty="0">
                <a:latin typeface="Comic Sans MS"/>
                <a:cs typeface="Comic Sans MS"/>
              </a:rPr>
              <a:t> </a:t>
            </a:r>
            <a:r>
              <a:rPr sz="903" spc="-4" dirty="0">
                <a:latin typeface="Comic Sans MS"/>
                <a:cs typeface="Comic Sans MS"/>
              </a:rPr>
              <a:t>li  quadratogiugale</a:t>
            </a:r>
            <a:endParaRPr sz="903">
              <a:latin typeface="Comic Sans MS"/>
              <a:cs typeface="Comic Sans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35214" y="35532"/>
            <a:ext cx="1530633" cy="379585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9552">
              <a:spcBef>
                <a:spcPts val="71"/>
              </a:spcBef>
            </a:pPr>
            <a:r>
              <a:rPr spc="-4" dirty="0"/>
              <a:t>Saurischia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303129" y="1716410"/>
            <a:ext cx="1121827" cy="240636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9552">
              <a:spcBef>
                <a:spcPts val="71"/>
              </a:spcBef>
            </a:pPr>
            <a:r>
              <a:rPr sz="1504" spc="-4" dirty="0">
                <a:latin typeface="Arial"/>
                <a:cs typeface="Arial"/>
              </a:rPr>
              <a:t>max 40</a:t>
            </a:r>
            <a:r>
              <a:rPr sz="1504" spc="-49" dirty="0">
                <a:latin typeface="Arial"/>
                <a:cs typeface="Arial"/>
              </a:rPr>
              <a:t> </a:t>
            </a:r>
            <a:r>
              <a:rPr sz="1504" spc="-8" dirty="0">
                <a:latin typeface="Arial"/>
                <a:cs typeface="Arial"/>
              </a:rPr>
              <a:t>metri</a:t>
            </a:r>
            <a:endParaRPr sz="1504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99526" y="2113830"/>
            <a:ext cx="1238356" cy="171677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053" dirty="0">
                <a:latin typeface="Arial"/>
                <a:cs typeface="Arial"/>
              </a:rPr>
              <a:t>vivevano in</a:t>
            </a:r>
            <a:r>
              <a:rPr sz="1053" spc="-68" dirty="0">
                <a:latin typeface="Arial"/>
                <a:cs typeface="Arial"/>
              </a:rPr>
              <a:t> </a:t>
            </a:r>
            <a:r>
              <a:rPr sz="1053" dirty="0">
                <a:latin typeface="Arial"/>
                <a:cs typeface="Arial"/>
              </a:rPr>
              <a:t>branchi?</a:t>
            </a:r>
            <a:endParaRPr sz="1053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48"/>
    </mc:Choice>
    <mc:Fallback xmlns="">
      <p:transition spd="slow" advTm="89948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70885" y="523041"/>
            <a:ext cx="4835941" cy="6212316"/>
            <a:chOff x="363020" y="695451"/>
            <a:chExt cx="6430010" cy="8260080"/>
          </a:xfrm>
        </p:grpSpPr>
        <p:sp>
          <p:nvSpPr>
            <p:cNvPr id="3" name="object 3"/>
            <p:cNvSpPr/>
            <p:nvPr/>
          </p:nvSpPr>
          <p:spPr>
            <a:xfrm>
              <a:off x="363020" y="1093974"/>
              <a:ext cx="2725510" cy="7860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4" name="object 4"/>
            <p:cNvSpPr/>
            <p:nvPr/>
          </p:nvSpPr>
          <p:spPr>
            <a:xfrm>
              <a:off x="1955545" y="695451"/>
              <a:ext cx="4837176" cy="280492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5" name="object 5"/>
            <p:cNvSpPr/>
            <p:nvPr/>
          </p:nvSpPr>
          <p:spPr>
            <a:xfrm>
              <a:off x="1401571" y="8390128"/>
              <a:ext cx="108585" cy="421005"/>
            </a:xfrm>
            <a:custGeom>
              <a:avLst/>
              <a:gdLst/>
              <a:ahLst/>
              <a:cxnLst/>
              <a:rect l="l" t="t" r="r" b="b"/>
              <a:pathLst>
                <a:path w="108584" h="421004">
                  <a:moveTo>
                    <a:pt x="70586" y="18027"/>
                  </a:moveTo>
                  <a:lnTo>
                    <a:pt x="64200" y="25706"/>
                  </a:lnTo>
                  <a:lnTo>
                    <a:pt x="0" y="415290"/>
                  </a:lnTo>
                  <a:lnTo>
                    <a:pt x="761" y="419100"/>
                  </a:lnTo>
                  <a:lnTo>
                    <a:pt x="3809" y="420624"/>
                  </a:lnTo>
                  <a:lnTo>
                    <a:pt x="7619" y="419862"/>
                  </a:lnTo>
                  <a:lnTo>
                    <a:pt x="9143" y="416814"/>
                  </a:lnTo>
                  <a:lnTo>
                    <a:pt x="74066" y="27279"/>
                  </a:lnTo>
                  <a:lnTo>
                    <a:pt x="70586" y="18027"/>
                  </a:lnTo>
                  <a:close/>
                </a:path>
                <a:path w="108584" h="421004">
                  <a:moveTo>
                    <a:pt x="76869" y="9536"/>
                  </a:moveTo>
                  <a:lnTo>
                    <a:pt x="76834" y="10668"/>
                  </a:lnTo>
                  <a:lnTo>
                    <a:pt x="74066" y="27279"/>
                  </a:lnTo>
                  <a:lnTo>
                    <a:pt x="99059" y="93726"/>
                  </a:lnTo>
                  <a:lnTo>
                    <a:pt x="101345" y="96012"/>
                  </a:lnTo>
                  <a:lnTo>
                    <a:pt x="105155" y="96012"/>
                  </a:lnTo>
                  <a:lnTo>
                    <a:pt x="107441" y="93726"/>
                  </a:lnTo>
                  <a:lnTo>
                    <a:pt x="108203" y="89916"/>
                  </a:lnTo>
                  <a:lnTo>
                    <a:pt x="76869" y="9536"/>
                  </a:lnTo>
                  <a:close/>
                </a:path>
                <a:path w="108584" h="421004">
                  <a:moveTo>
                    <a:pt x="73151" y="0"/>
                  </a:moveTo>
                  <a:lnTo>
                    <a:pt x="12191" y="73914"/>
                  </a:lnTo>
                  <a:lnTo>
                    <a:pt x="10667" y="77724"/>
                  </a:lnTo>
                  <a:lnTo>
                    <a:pt x="12953" y="80772"/>
                  </a:lnTo>
                  <a:lnTo>
                    <a:pt x="16001" y="82296"/>
                  </a:lnTo>
                  <a:lnTo>
                    <a:pt x="19050" y="80010"/>
                  </a:lnTo>
                  <a:lnTo>
                    <a:pt x="64200" y="25706"/>
                  </a:lnTo>
                  <a:lnTo>
                    <a:pt x="67055" y="8382"/>
                  </a:lnTo>
                  <a:lnTo>
                    <a:pt x="69341" y="5334"/>
                  </a:lnTo>
                  <a:lnTo>
                    <a:pt x="72389" y="4572"/>
                  </a:lnTo>
                  <a:lnTo>
                    <a:pt x="74934" y="4572"/>
                  </a:lnTo>
                  <a:lnTo>
                    <a:pt x="73151" y="0"/>
                  </a:lnTo>
                  <a:close/>
                </a:path>
                <a:path w="108584" h="421004">
                  <a:moveTo>
                    <a:pt x="76834" y="10668"/>
                  </a:moveTo>
                  <a:lnTo>
                    <a:pt x="67817" y="10668"/>
                  </a:lnTo>
                  <a:lnTo>
                    <a:pt x="75437" y="12192"/>
                  </a:lnTo>
                  <a:lnTo>
                    <a:pt x="70586" y="18027"/>
                  </a:lnTo>
                  <a:lnTo>
                    <a:pt x="74066" y="27279"/>
                  </a:lnTo>
                  <a:lnTo>
                    <a:pt x="76834" y="10668"/>
                  </a:lnTo>
                  <a:close/>
                </a:path>
                <a:path w="108584" h="421004">
                  <a:moveTo>
                    <a:pt x="72389" y="4572"/>
                  </a:moveTo>
                  <a:lnTo>
                    <a:pt x="69341" y="5334"/>
                  </a:lnTo>
                  <a:lnTo>
                    <a:pt x="67055" y="8382"/>
                  </a:lnTo>
                  <a:lnTo>
                    <a:pt x="64200" y="25706"/>
                  </a:lnTo>
                  <a:lnTo>
                    <a:pt x="70586" y="18027"/>
                  </a:lnTo>
                  <a:lnTo>
                    <a:pt x="67817" y="10668"/>
                  </a:lnTo>
                  <a:lnTo>
                    <a:pt x="76834" y="10668"/>
                  </a:lnTo>
                  <a:lnTo>
                    <a:pt x="76869" y="9536"/>
                  </a:lnTo>
                  <a:lnTo>
                    <a:pt x="75711" y="6564"/>
                  </a:lnTo>
                  <a:lnTo>
                    <a:pt x="72389" y="4572"/>
                  </a:lnTo>
                  <a:close/>
                </a:path>
                <a:path w="108584" h="421004">
                  <a:moveTo>
                    <a:pt x="67817" y="10668"/>
                  </a:moveTo>
                  <a:lnTo>
                    <a:pt x="70586" y="18027"/>
                  </a:lnTo>
                  <a:lnTo>
                    <a:pt x="75437" y="12192"/>
                  </a:lnTo>
                  <a:lnTo>
                    <a:pt x="67817" y="10668"/>
                  </a:lnTo>
                  <a:close/>
                </a:path>
                <a:path w="108584" h="421004">
                  <a:moveTo>
                    <a:pt x="75711" y="6564"/>
                  </a:moveTo>
                  <a:lnTo>
                    <a:pt x="76869" y="9536"/>
                  </a:lnTo>
                  <a:lnTo>
                    <a:pt x="76200" y="6858"/>
                  </a:lnTo>
                  <a:lnTo>
                    <a:pt x="75711" y="6564"/>
                  </a:lnTo>
                  <a:close/>
                </a:path>
                <a:path w="108584" h="421004">
                  <a:moveTo>
                    <a:pt x="74934" y="4572"/>
                  </a:moveTo>
                  <a:lnTo>
                    <a:pt x="72389" y="4572"/>
                  </a:lnTo>
                  <a:lnTo>
                    <a:pt x="75711" y="6564"/>
                  </a:lnTo>
                  <a:lnTo>
                    <a:pt x="74934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4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313007" y="52725"/>
            <a:ext cx="1732648" cy="287414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805" spc="-4" dirty="0">
                <a:solidFill>
                  <a:srgbClr val="9A0000"/>
                </a:solidFill>
                <a:latin typeface="Comic Sans MS"/>
                <a:cs typeface="Comic Sans MS"/>
              </a:rPr>
              <a:t>Sauropodomorfi</a:t>
            </a:r>
            <a:endParaRPr sz="1805">
              <a:latin typeface="Comic Sans MS"/>
              <a:cs typeface="Comic Sans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18984" y="3535120"/>
            <a:ext cx="2593241" cy="2485708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 marR="3821">
              <a:lnSpc>
                <a:spcPct val="140600"/>
              </a:lnSpc>
              <a:spcBef>
                <a:spcPts val="75"/>
              </a:spcBef>
            </a:pPr>
            <a:r>
              <a:rPr sz="1203" dirty="0">
                <a:latin typeface="Comic Sans MS"/>
                <a:cs typeface="Comic Sans MS"/>
              </a:rPr>
              <a:t>L’altezza </a:t>
            </a:r>
            <a:r>
              <a:rPr sz="1203" spc="-4" dirty="0">
                <a:latin typeface="Comic Sans MS"/>
                <a:cs typeface="Comic Sans MS"/>
              </a:rPr>
              <a:t>della testa rispetto </a:t>
            </a:r>
            <a:r>
              <a:rPr sz="1203" dirty="0">
                <a:latin typeface="Comic Sans MS"/>
                <a:cs typeface="Comic Sans MS"/>
              </a:rPr>
              <a:t>al  </a:t>
            </a:r>
            <a:r>
              <a:rPr sz="1203" spc="-4" dirty="0">
                <a:latin typeface="Comic Sans MS"/>
                <a:cs typeface="Comic Sans MS"/>
              </a:rPr>
              <a:t>terreno </a:t>
            </a:r>
            <a:r>
              <a:rPr sz="1203" dirty="0">
                <a:latin typeface="Comic Sans MS"/>
                <a:cs typeface="Comic Sans MS"/>
              </a:rPr>
              <a:t>e </a:t>
            </a:r>
            <a:r>
              <a:rPr sz="1203" spc="-4" dirty="0">
                <a:latin typeface="Comic Sans MS"/>
                <a:cs typeface="Comic Sans MS"/>
              </a:rPr>
              <a:t>la notevole mole doveva  richiedere un </a:t>
            </a:r>
            <a:r>
              <a:rPr sz="1203" dirty="0">
                <a:latin typeface="Comic Sans MS"/>
                <a:cs typeface="Comic Sans MS"/>
              </a:rPr>
              <a:t>cuore particolarmente  </a:t>
            </a:r>
            <a:r>
              <a:rPr sz="1203" spc="-4" dirty="0">
                <a:latin typeface="Comic Sans MS"/>
                <a:cs typeface="Comic Sans MS"/>
              </a:rPr>
              <a:t>robusto </a:t>
            </a:r>
            <a:r>
              <a:rPr sz="1203" dirty="0">
                <a:latin typeface="Comic Sans MS"/>
                <a:cs typeface="Comic Sans MS"/>
              </a:rPr>
              <a:t>e </a:t>
            </a:r>
            <a:r>
              <a:rPr sz="1203" spc="-4" dirty="0">
                <a:latin typeface="Comic Sans MS"/>
                <a:cs typeface="Comic Sans MS"/>
              </a:rPr>
              <a:t>potente. </a:t>
            </a:r>
            <a:r>
              <a:rPr sz="1203" dirty="0">
                <a:latin typeface="Comic Sans MS"/>
                <a:cs typeface="Comic Sans MS"/>
              </a:rPr>
              <a:t>A </a:t>
            </a:r>
            <a:r>
              <a:rPr sz="1203" spc="-4" dirty="0">
                <a:latin typeface="Comic Sans MS"/>
                <a:cs typeface="Comic Sans MS"/>
              </a:rPr>
              <a:t>questo fine, il  </a:t>
            </a:r>
            <a:r>
              <a:rPr sz="1203" dirty="0">
                <a:latin typeface="Comic Sans MS"/>
                <a:cs typeface="Comic Sans MS"/>
              </a:rPr>
              <a:t>cuore </a:t>
            </a:r>
            <a:r>
              <a:rPr sz="1203" spc="-4" dirty="0">
                <a:latin typeface="Comic Sans MS"/>
                <a:cs typeface="Comic Sans MS"/>
              </a:rPr>
              <a:t>doveva essere suddiviso  fisicamente in due </a:t>
            </a:r>
            <a:r>
              <a:rPr sz="1203" dirty="0">
                <a:latin typeface="Comic Sans MS"/>
                <a:cs typeface="Comic Sans MS"/>
              </a:rPr>
              <a:t>parti </a:t>
            </a:r>
            <a:r>
              <a:rPr sz="1203" spc="-4" dirty="0">
                <a:latin typeface="Comic Sans MS"/>
                <a:cs typeface="Comic Sans MS"/>
              </a:rPr>
              <a:t>(pressioni  diverse nel circolo polmonare </a:t>
            </a:r>
            <a:r>
              <a:rPr sz="1203" dirty="0">
                <a:latin typeface="Comic Sans MS"/>
                <a:cs typeface="Comic Sans MS"/>
              </a:rPr>
              <a:t>e  </a:t>
            </a:r>
            <a:r>
              <a:rPr sz="1203" spc="-4" dirty="0">
                <a:latin typeface="Comic Sans MS"/>
                <a:cs typeface="Comic Sans MS"/>
              </a:rPr>
              <a:t>sistemico).</a:t>
            </a:r>
            <a:endParaRPr sz="1203">
              <a:latin typeface="Comic Sans MS"/>
              <a:cs typeface="Comic Sans MS"/>
            </a:endParaRPr>
          </a:p>
          <a:p>
            <a:pPr>
              <a:spcBef>
                <a:spcPts val="49"/>
              </a:spcBef>
            </a:pPr>
            <a:endParaRPr sz="1091">
              <a:latin typeface="Comic Sans MS"/>
              <a:cs typeface="Comic Sans MS"/>
            </a:endParaRPr>
          </a:p>
          <a:p>
            <a:pPr marL="59698"/>
            <a:r>
              <a:rPr sz="1429" i="1" spc="-41" dirty="0">
                <a:latin typeface="Comic Sans MS"/>
                <a:cs typeface="Comic Sans MS"/>
              </a:rPr>
              <a:t>Brachiosaurus</a:t>
            </a:r>
            <a:r>
              <a:rPr sz="1354" spc="-41" dirty="0">
                <a:latin typeface="Comic Sans MS"/>
                <a:cs typeface="Comic Sans MS"/>
              </a:rPr>
              <a:t>, </a:t>
            </a:r>
            <a:r>
              <a:rPr sz="1354" spc="-4" dirty="0">
                <a:latin typeface="Comic Sans MS"/>
                <a:cs typeface="Comic Sans MS"/>
              </a:rPr>
              <a:t>11m in</a:t>
            </a:r>
            <a:r>
              <a:rPr sz="1354" spc="34" dirty="0">
                <a:latin typeface="Comic Sans MS"/>
                <a:cs typeface="Comic Sans MS"/>
              </a:rPr>
              <a:t> </a:t>
            </a:r>
            <a:r>
              <a:rPr sz="1354" spc="-4" dirty="0">
                <a:latin typeface="Comic Sans MS"/>
                <a:cs typeface="Comic Sans MS"/>
              </a:rPr>
              <a:t>altezza</a:t>
            </a:r>
            <a:endParaRPr sz="1354">
              <a:latin typeface="Comic Sans MS"/>
              <a:cs typeface="Comic Sans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35214" y="35532"/>
            <a:ext cx="1530633" cy="379585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9552">
              <a:spcBef>
                <a:spcPts val="71"/>
              </a:spcBef>
            </a:pPr>
            <a:r>
              <a:rPr spc="-4" dirty="0"/>
              <a:t>Saurischia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86"/>
    </mc:Choice>
    <mc:Fallback xmlns="">
      <p:transition spd="slow" advTm="105686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42846" y="264032"/>
            <a:ext cx="3103292" cy="6594378"/>
            <a:chOff x="2719070" y="351065"/>
            <a:chExt cx="4126229" cy="8768080"/>
          </a:xfrm>
        </p:grpSpPr>
        <p:sp>
          <p:nvSpPr>
            <p:cNvPr id="3" name="object 3"/>
            <p:cNvSpPr/>
            <p:nvPr/>
          </p:nvSpPr>
          <p:spPr>
            <a:xfrm>
              <a:off x="2719070" y="351065"/>
              <a:ext cx="4126229" cy="420696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4" name="object 4"/>
            <p:cNvSpPr/>
            <p:nvPr/>
          </p:nvSpPr>
          <p:spPr>
            <a:xfrm>
              <a:off x="3269996" y="6401304"/>
              <a:ext cx="3575304" cy="27172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4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34358" y="328382"/>
            <a:ext cx="1466638" cy="287414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805" b="0" dirty="0">
                <a:solidFill>
                  <a:srgbClr val="9A0000"/>
                </a:solidFill>
              </a:rPr>
              <a:t>alimentazione</a:t>
            </a:r>
            <a:endParaRPr sz="1805"/>
          </a:p>
        </p:txBody>
      </p:sp>
      <p:sp>
        <p:nvSpPr>
          <p:cNvPr id="6" name="object 6"/>
          <p:cNvSpPr txBox="1"/>
          <p:nvPr/>
        </p:nvSpPr>
        <p:spPr>
          <a:xfrm>
            <a:off x="2280778" y="6214036"/>
            <a:ext cx="2449968" cy="171195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9552">
              <a:spcBef>
                <a:spcPts val="71"/>
              </a:spcBef>
            </a:pPr>
            <a:r>
              <a:rPr sz="1053" spc="-4" dirty="0">
                <a:latin typeface="Comic Sans MS"/>
                <a:cs typeface="Comic Sans MS"/>
              </a:rPr>
              <a:t>Gastroliti di dinosauro</a:t>
            </a:r>
            <a:r>
              <a:rPr sz="1053" spc="19" dirty="0">
                <a:latin typeface="Comic Sans MS"/>
                <a:cs typeface="Comic Sans MS"/>
              </a:rPr>
              <a:t> </a:t>
            </a:r>
            <a:r>
              <a:rPr sz="1053" spc="-4" dirty="0">
                <a:latin typeface="Comic Sans MS"/>
                <a:cs typeface="Comic Sans MS"/>
              </a:rPr>
              <a:t>sauropodomorfo</a:t>
            </a:r>
            <a:endParaRPr sz="1053">
              <a:latin typeface="Comic Sans MS"/>
              <a:cs typeface="Comic Sans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97862" y="2803375"/>
            <a:ext cx="3335586" cy="24367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8" name="object 8"/>
          <p:cNvSpPr txBox="1"/>
          <p:nvPr/>
        </p:nvSpPr>
        <p:spPr>
          <a:xfrm>
            <a:off x="2052682" y="825825"/>
            <a:ext cx="2148140" cy="657289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9552" marR="3821">
              <a:spcBef>
                <a:spcPts val="71"/>
              </a:spcBef>
            </a:pPr>
            <a:r>
              <a:rPr sz="1053" spc="-4" dirty="0">
                <a:latin typeface="Comic Sans MS"/>
                <a:cs typeface="Comic Sans MS"/>
              </a:rPr>
              <a:t>L’esofago era particolarmente  lungo, tanto quanto il collo. Doveva  avere </a:t>
            </a:r>
            <a:r>
              <a:rPr sz="1053" spc="-8" dirty="0">
                <a:latin typeface="Comic Sans MS"/>
                <a:cs typeface="Comic Sans MS"/>
              </a:rPr>
              <a:t>pareti </a:t>
            </a:r>
            <a:r>
              <a:rPr sz="1053" spc="-4" dirty="0">
                <a:latin typeface="Comic Sans MS"/>
                <a:cs typeface="Comic Sans MS"/>
              </a:rPr>
              <a:t>muscolari  particolarmente </a:t>
            </a:r>
            <a:r>
              <a:rPr sz="1053" spc="-8" dirty="0">
                <a:latin typeface="Comic Sans MS"/>
                <a:cs typeface="Comic Sans MS"/>
              </a:rPr>
              <a:t>robuste.</a:t>
            </a:r>
            <a:endParaRPr sz="1053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59110" y="2252825"/>
            <a:ext cx="583121" cy="194761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203" b="1" spc="-4" dirty="0">
                <a:latin typeface="Comic Sans MS"/>
                <a:cs typeface="Comic Sans MS"/>
              </a:rPr>
              <a:t>esofago</a:t>
            </a:r>
            <a:endParaRPr sz="1203">
              <a:latin typeface="Comic Sans MS"/>
              <a:cs typeface="Comic Sans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82297" y="3403654"/>
            <a:ext cx="2485786" cy="698360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203" b="1" spc="-4" dirty="0">
                <a:latin typeface="Comic Sans MS"/>
                <a:cs typeface="Comic Sans MS"/>
              </a:rPr>
              <a:t>stomaco</a:t>
            </a:r>
            <a:endParaRPr sz="1203">
              <a:latin typeface="Comic Sans MS"/>
              <a:cs typeface="Comic Sans MS"/>
            </a:endParaRPr>
          </a:p>
          <a:p>
            <a:pPr marL="286550" marR="3821">
              <a:spcBef>
                <a:spcPts val="1444"/>
              </a:spcBef>
            </a:pPr>
            <a:r>
              <a:rPr sz="1053" spc="-8" dirty="0">
                <a:latin typeface="Comic Sans MS"/>
                <a:cs typeface="Comic Sans MS"/>
              </a:rPr>
              <a:t>Avevano </a:t>
            </a:r>
            <a:r>
              <a:rPr sz="1053" spc="-4" dirty="0">
                <a:latin typeface="Comic Sans MS"/>
                <a:cs typeface="Comic Sans MS"/>
              </a:rPr>
              <a:t>uno </a:t>
            </a:r>
            <a:r>
              <a:rPr sz="1053" dirty="0">
                <a:latin typeface="Comic Sans MS"/>
                <a:cs typeface="Comic Sans MS"/>
              </a:rPr>
              <a:t>stomaco </a:t>
            </a:r>
            <a:r>
              <a:rPr sz="1053" spc="-8" dirty="0">
                <a:latin typeface="Comic Sans MS"/>
                <a:cs typeface="Comic Sans MS"/>
              </a:rPr>
              <a:t>differenziato  </a:t>
            </a:r>
            <a:r>
              <a:rPr sz="1053" spc="-4" dirty="0">
                <a:latin typeface="Comic Sans MS"/>
                <a:cs typeface="Comic Sans MS"/>
              </a:rPr>
              <a:t>simile a quello degli</a:t>
            </a:r>
            <a:r>
              <a:rPr sz="1053" spc="-8" dirty="0">
                <a:latin typeface="Comic Sans MS"/>
                <a:cs typeface="Comic Sans MS"/>
              </a:rPr>
              <a:t> </a:t>
            </a:r>
            <a:r>
              <a:rPr sz="1053" spc="-4" dirty="0">
                <a:latin typeface="Comic Sans MS"/>
                <a:cs typeface="Comic Sans MS"/>
              </a:rPr>
              <a:t>uccelli?</a:t>
            </a:r>
            <a:endParaRPr sz="1053"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25"/>
    </mc:Choice>
    <mc:Fallback xmlns="">
      <p:transition spd="slow" advTm="67725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0112" y="1784035"/>
            <a:ext cx="1069772" cy="218036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354" spc="-4" dirty="0">
                <a:latin typeface="Arial"/>
                <a:cs typeface="Arial"/>
              </a:rPr>
              <a:t>Fig.</a:t>
            </a:r>
            <a:r>
              <a:rPr sz="1354" spc="-38" dirty="0">
                <a:latin typeface="Arial"/>
                <a:cs typeface="Arial"/>
              </a:rPr>
              <a:t> </a:t>
            </a:r>
            <a:r>
              <a:rPr sz="1354" spc="-8" dirty="0">
                <a:latin typeface="Arial"/>
                <a:cs typeface="Arial"/>
              </a:rPr>
              <a:t>Tipo13_9</a:t>
            </a:r>
            <a:endParaRPr sz="1354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51982" y="553278"/>
            <a:ext cx="6640035" cy="53883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4" name="object 4"/>
          <p:cNvSpPr txBox="1"/>
          <p:nvPr/>
        </p:nvSpPr>
        <p:spPr>
          <a:xfrm>
            <a:off x="1676400" y="830524"/>
            <a:ext cx="1981200" cy="194311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200" dirty="0">
                <a:latin typeface="Arial"/>
                <a:cs typeface="Arial"/>
              </a:rPr>
              <a:t>Fino a 5 vertebre</a:t>
            </a:r>
            <a:r>
              <a:rPr sz="1200" spc="-71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sacrali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457680" y="5935011"/>
            <a:ext cx="859160" cy="171677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053" dirty="0">
                <a:latin typeface="Arial"/>
                <a:cs typeface="Arial"/>
              </a:rPr>
              <a:t>Gigantotermia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340"/>
    </mc:Choice>
    <mc:Fallback xmlns="">
      <p:transition spd="slow" advTm="11834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34476" y="0"/>
            <a:ext cx="2257505" cy="379585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9552">
              <a:spcBef>
                <a:spcPts val="71"/>
              </a:spcBef>
            </a:pPr>
            <a:r>
              <a:rPr b="0" spc="-4" dirty="0">
                <a:solidFill>
                  <a:srgbClr val="9A0000"/>
                </a:solidFill>
              </a:rPr>
              <a:t>Grandi</a:t>
            </a:r>
            <a:r>
              <a:rPr b="0" spc="-26" dirty="0">
                <a:solidFill>
                  <a:srgbClr val="9A0000"/>
                </a:solidFill>
              </a:rPr>
              <a:t> </a:t>
            </a:r>
            <a:r>
              <a:rPr b="0" spc="-4" dirty="0">
                <a:solidFill>
                  <a:srgbClr val="9A0000"/>
                </a:solidFill>
              </a:rPr>
              <a:t>teropodi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135204" y="35532"/>
            <a:ext cx="1530155" cy="379585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9552">
              <a:spcBef>
                <a:spcPts val="71"/>
              </a:spcBef>
            </a:pPr>
            <a:r>
              <a:rPr sz="2407" b="1" spc="-4" dirty="0">
                <a:solidFill>
                  <a:srgbClr val="000065"/>
                </a:solidFill>
                <a:latin typeface="Comic Sans MS"/>
                <a:cs typeface="Comic Sans MS"/>
              </a:rPr>
              <a:t>Saurischia</a:t>
            </a:r>
            <a:endParaRPr sz="2407">
              <a:latin typeface="Comic Sans MS"/>
              <a:cs typeface="Comic Sans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24151" y="1528818"/>
            <a:ext cx="3939778" cy="48305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6" name="object 6"/>
          <p:cNvSpPr txBox="1"/>
          <p:nvPr/>
        </p:nvSpPr>
        <p:spPr>
          <a:xfrm>
            <a:off x="5155407" y="3200612"/>
            <a:ext cx="961362" cy="205529"/>
          </a:xfrm>
          <a:prstGeom prst="rect">
            <a:avLst/>
          </a:prstGeom>
        </p:spPr>
        <p:txBody>
          <a:bodyPr vert="horz" wrap="square" lIns="0" tIns="8596" rIns="0" bIns="0" rtlCol="0">
            <a:spAutoFit/>
          </a:bodyPr>
          <a:lstStyle/>
          <a:p>
            <a:pPr marL="9552">
              <a:spcBef>
                <a:spcPts val="68"/>
              </a:spcBef>
            </a:pPr>
            <a:r>
              <a:rPr sz="1279" i="1" spc="-41" dirty="0">
                <a:latin typeface="Comic Sans MS"/>
                <a:cs typeface="Comic Sans MS"/>
              </a:rPr>
              <a:t>Ceratosaurus</a:t>
            </a:r>
            <a:endParaRPr sz="1279">
              <a:latin typeface="Comic Sans MS"/>
              <a:cs typeface="Comic Sans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94658" y="4245402"/>
            <a:ext cx="755525" cy="205529"/>
          </a:xfrm>
          <a:prstGeom prst="rect">
            <a:avLst/>
          </a:prstGeom>
        </p:spPr>
        <p:txBody>
          <a:bodyPr vert="horz" wrap="square" lIns="0" tIns="8596" rIns="0" bIns="0" rtlCol="0">
            <a:spAutoFit/>
          </a:bodyPr>
          <a:lstStyle/>
          <a:p>
            <a:pPr marL="9552">
              <a:spcBef>
                <a:spcPts val="68"/>
              </a:spcBef>
            </a:pPr>
            <a:r>
              <a:rPr sz="1279" i="1" spc="-38" dirty="0">
                <a:latin typeface="Comic Sans MS"/>
                <a:cs typeface="Comic Sans MS"/>
              </a:rPr>
              <a:t>Allosaurus</a:t>
            </a:r>
            <a:endParaRPr sz="1279">
              <a:latin typeface="Comic Sans MS"/>
              <a:cs typeface="Comic Sans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31740" y="5187060"/>
            <a:ext cx="1057355" cy="205529"/>
          </a:xfrm>
          <a:prstGeom prst="rect">
            <a:avLst/>
          </a:prstGeom>
        </p:spPr>
        <p:txBody>
          <a:bodyPr vert="horz" wrap="square" lIns="0" tIns="8596" rIns="0" bIns="0" rtlCol="0">
            <a:spAutoFit/>
          </a:bodyPr>
          <a:lstStyle/>
          <a:p>
            <a:pPr marL="9552">
              <a:spcBef>
                <a:spcPts val="68"/>
              </a:spcBef>
            </a:pPr>
            <a:r>
              <a:rPr sz="1279" i="1" spc="-41" dirty="0">
                <a:latin typeface="Comic Sans MS"/>
                <a:cs typeface="Comic Sans MS"/>
              </a:rPr>
              <a:t>Tyrannosaurus</a:t>
            </a:r>
            <a:endParaRPr sz="1279"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00"/>
    </mc:Choice>
    <mc:Fallback xmlns="">
      <p:transition spd="slow" advTm="954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73401" y="118057"/>
            <a:ext cx="2859251" cy="333708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2106" dirty="0">
                <a:solidFill>
                  <a:srgbClr val="9A0000"/>
                </a:solidFill>
                <a:latin typeface="Comic Sans MS"/>
                <a:cs typeface="Comic Sans MS"/>
              </a:rPr>
              <a:t>Teropodi,</a:t>
            </a:r>
            <a:r>
              <a:rPr sz="2106" spc="-49" dirty="0">
                <a:solidFill>
                  <a:srgbClr val="9A0000"/>
                </a:solidFill>
                <a:latin typeface="Comic Sans MS"/>
                <a:cs typeface="Comic Sans MS"/>
              </a:rPr>
              <a:t> </a:t>
            </a:r>
            <a:r>
              <a:rPr sz="2106" dirty="0">
                <a:solidFill>
                  <a:srgbClr val="9A0000"/>
                </a:solidFill>
                <a:latin typeface="Comic Sans MS"/>
                <a:cs typeface="Comic Sans MS"/>
              </a:rPr>
              <a:t>Dromeosauri</a:t>
            </a:r>
            <a:endParaRPr sz="2106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35214" y="35532"/>
            <a:ext cx="1530633" cy="379585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9552">
              <a:spcBef>
                <a:spcPts val="71"/>
              </a:spcBef>
            </a:pPr>
            <a:r>
              <a:rPr spc="-4" dirty="0"/>
              <a:t>Saurischia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142181" y="381141"/>
            <a:ext cx="1116097" cy="253625"/>
          </a:xfrm>
          <a:prstGeom prst="rect">
            <a:avLst/>
          </a:prstGeom>
        </p:spPr>
        <p:txBody>
          <a:bodyPr vert="horz" wrap="square" lIns="0" tIns="10507" rIns="0" bIns="0" rtlCol="0">
            <a:spAutoFit/>
          </a:bodyPr>
          <a:lstStyle/>
          <a:p>
            <a:pPr marL="9552">
              <a:spcBef>
                <a:spcPts val="83"/>
              </a:spcBef>
            </a:pPr>
            <a:r>
              <a:rPr sz="1579" i="1" spc="-41" dirty="0">
                <a:latin typeface="Comic Sans MS"/>
                <a:cs typeface="Comic Sans MS"/>
              </a:rPr>
              <a:t>Deinonychus</a:t>
            </a:r>
            <a:endParaRPr sz="1579">
              <a:latin typeface="Comic Sans MS"/>
              <a:cs typeface="Comic Sans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24870" y="5142733"/>
            <a:ext cx="1416110" cy="17152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grpSp>
        <p:nvGrpSpPr>
          <p:cNvPr id="6" name="object 6"/>
          <p:cNvGrpSpPr/>
          <p:nvPr/>
        </p:nvGrpSpPr>
        <p:grpSpPr>
          <a:xfrm>
            <a:off x="2135022" y="611298"/>
            <a:ext cx="4921427" cy="5996451"/>
            <a:chOff x="182371" y="812800"/>
            <a:chExt cx="6543675" cy="7973059"/>
          </a:xfrm>
        </p:grpSpPr>
        <p:sp>
          <p:nvSpPr>
            <p:cNvPr id="7" name="object 7"/>
            <p:cNvSpPr/>
            <p:nvPr/>
          </p:nvSpPr>
          <p:spPr>
            <a:xfrm>
              <a:off x="830071" y="6719056"/>
              <a:ext cx="3729228" cy="206654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8" name="object 8"/>
            <p:cNvSpPr/>
            <p:nvPr/>
          </p:nvSpPr>
          <p:spPr>
            <a:xfrm>
              <a:off x="182371" y="812800"/>
              <a:ext cx="5663946" cy="597712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9" name="object 9"/>
            <p:cNvSpPr/>
            <p:nvPr/>
          </p:nvSpPr>
          <p:spPr>
            <a:xfrm>
              <a:off x="5069839" y="1881124"/>
              <a:ext cx="1655825" cy="18783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4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85"/>
    </mc:Choice>
    <mc:Fallback xmlns="">
      <p:transition spd="slow" advTm="79885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97863" y="516165"/>
            <a:ext cx="5132037" cy="6320726"/>
            <a:chOff x="0" y="686308"/>
            <a:chExt cx="6823709" cy="8404225"/>
          </a:xfrm>
        </p:grpSpPr>
        <p:sp>
          <p:nvSpPr>
            <p:cNvPr id="3" name="object 3"/>
            <p:cNvSpPr/>
            <p:nvPr/>
          </p:nvSpPr>
          <p:spPr>
            <a:xfrm>
              <a:off x="0" y="2816854"/>
              <a:ext cx="4678172" cy="627354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4" name="object 4"/>
            <p:cNvSpPr/>
            <p:nvPr/>
          </p:nvSpPr>
          <p:spPr>
            <a:xfrm>
              <a:off x="3573271" y="1273809"/>
              <a:ext cx="3249929" cy="192252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5" name="object 5"/>
            <p:cNvSpPr/>
            <p:nvPr/>
          </p:nvSpPr>
          <p:spPr>
            <a:xfrm>
              <a:off x="4825" y="686308"/>
              <a:ext cx="3279648" cy="207187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4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15545" y="0"/>
            <a:ext cx="1228327" cy="379585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9552">
              <a:spcBef>
                <a:spcPts val="71"/>
              </a:spcBef>
            </a:pPr>
            <a:r>
              <a:rPr b="0" spc="-4" dirty="0">
                <a:solidFill>
                  <a:srgbClr val="9A0000"/>
                </a:solidFill>
              </a:rPr>
              <a:t>teropodi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135302" y="35471"/>
            <a:ext cx="1530633" cy="379585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9552">
              <a:spcBef>
                <a:spcPts val="71"/>
              </a:spcBef>
            </a:pPr>
            <a:r>
              <a:rPr sz="2407" b="1" spc="-4" dirty="0">
                <a:solidFill>
                  <a:srgbClr val="000065"/>
                </a:solidFill>
                <a:latin typeface="Comic Sans MS"/>
                <a:cs typeface="Comic Sans MS"/>
              </a:rPr>
              <a:t>Saurischia</a:t>
            </a:r>
            <a:endParaRPr sz="2407">
              <a:latin typeface="Comic Sans MS"/>
              <a:cs typeface="Comic Sans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37369" y="593758"/>
            <a:ext cx="1116097" cy="253625"/>
          </a:xfrm>
          <a:prstGeom prst="rect">
            <a:avLst/>
          </a:prstGeom>
        </p:spPr>
        <p:txBody>
          <a:bodyPr vert="horz" wrap="square" lIns="0" tIns="10507" rIns="0" bIns="0" rtlCol="0">
            <a:spAutoFit/>
          </a:bodyPr>
          <a:lstStyle/>
          <a:p>
            <a:pPr marL="9552">
              <a:spcBef>
                <a:spcPts val="83"/>
              </a:spcBef>
            </a:pPr>
            <a:r>
              <a:rPr sz="1579" i="1" spc="-41" dirty="0">
                <a:latin typeface="Comic Sans MS"/>
                <a:cs typeface="Comic Sans MS"/>
              </a:rPr>
              <a:t>Deinonychus</a:t>
            </a:r>
            <a:endParaRPr sz="1579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13317" y="2621635"/>
            <a:ext cx="1179137" cy="2133014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9552" marR="3821">
              <a:lnSpc>
                <a:spcPct val="119800"/>
              </a:lnSpc>
              <a:spcBef>
                <a:spcPts val="71"/>
              </a:spcBef>
            </a:pPr>
            <a:r>
              <a:rPr sz="1053" spc="-4" dirty="0">
                <a:latin typeface="Comic Sans MS"/>
                <a:cs typeface="Comic Sans MS"/>
              </a:rPr>
              <a:t>La struttura </a:t>
            </a:r>
            <a:r>
              <a:rPr sz="1053" spc="-8" dirty="0">
                <a:latin typeface="Comic Sans MS"/>
                <a:cs typeface="Comic Sans MS"/>
              </a:rPr>
              <a:t>del  </a:t>
            </a:r>
            <a:r>
              <a:rPr sz="1053" spc="-4" dirty="0">
                <a:latin typeface="Comic Sans MS"/>
                <a:cs typeface="Comic Sans MS"/>
              </a:rPr>
              <a:t>cranio è </a:t>
            </a:r>
            <a:r>
              <a:rPr sz="1053" spc="-8" dirty="0">
                <a:latin typeface="Comic Sans MS"/>
                <a:cs typeface="Comic Sans MS"/>
              </a:rPr>
              <a:t>robusta </a:t>
            </a:r>
            <a:r>
              <a:rPr sz="1053" spc="-4" dirty="0">
                <a:latin typeface="Comic Sans MS"/>
                <a:cs typeface="Comic Sans MS"/>
              </a:rPr>
              <a:t>e,  al tempo stesso,  </a:t>
            </a:r>
            <a:r>
              <a:rPr sz="1053" spc="-8" dirty="0">
                <a:latin typeface="Comic Sans MS"/>
                <a:cs typeface="Comic Sans MS"/>
              </a:rPr>
              <a:t>leggera. </a:t>
            </a:r>
            <a:r>
              <a:rPr sz="1053" spc="-4" dirty="0">
                <a:latin typeface="Comic Sans MS"/>
                <a:cs typeface="Comic Sans MS"/>
              </a:rPr>
              <a:t>Le </a:t>
            </a:r>
            <a:r>
              <a:rPr sz="1053" spc="-8" dirty="0">
                <a:latin typeface="Comic Sans MS"/>
                <a:cs typeface="Comic Sans MS"/>
              </a:rPr>
              <a:t>larghe  </a:t>
            </a:r>
            <a:r>
              <a:rPr sz="1053" spc="-4" dirty="0">
                <a:latin typeface="Comic Sans MS"/>
                <a:cs typeface="Comic Sans MS"/>
              </a:rPr>
              <a:t>finestre temporali  consentono  l’inserzione </a:t>
            </a:r>
            <a:r>
              <a:rPr sz="1053" spc="-8" dirty="0">
                <a:latin typeface="Comic Sans MS"/>
                <a:cs typeface="Comic Sans MS"/>
              </a:rPr>
              <a:t>di  </a:t>
            </a:r>
            <a:r>
              <a:rPr sz="1053" spc="-4" dirty="0">
                <a:latin typeface="Comic Sans MS"/>
                <a:cs typeface="Comic Sans MS"/>
              </a:rPr>
              <a:t>muscoli per la  mandibola  particolarmente  robusti</a:t>
            </a:r>
            <a:endParaRPr sz="1053">
              <a:latin typeface="Comic Sans MS"/>
              <a:cs typeface="Comic Sans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88675" y="7450"/>
            <a:ext cx="1295665" cy="287414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805" spc="-4" dirty="0">
                <a:latin typeface="Arial"/>
                <a:cs typeface="Arial"/>
              </a:rPr>
              <a:t>dromeosauri</a:t>
            </a:r>
            <a:endParaRPr sz="1805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80"/>
    </mc:Choice>
    <mc:Fallback xmlns="">
      <p:transition spd="slow" advTm="4438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78845" y="2318207"/>
            <a:ext cx="5015714" cy="23628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35585" y="2865"/>
            <a:ext cx="2877877" cy="287414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805" b="0" dirty="0">
                <a:solidFill>
                  <a:srgbClr val="9A0000"/>
                </a:solidFill>
              </a:rPr>
              <a:t>Piccoli </a:t>
            </a:r>
            <a:r>
              <a:rPr sz="1805" b="0" spc="-4" dirty="0">
                <a:solidFill>
                  <a:srgbClr val="9A0000"/>
                </a:solidFill>
              </a:rPr>
              <a:t>teropodi</a:t>
            </a:r>
            <a:r>
              <a:rPr sz="1805" b="0" spc="-60" dirty="0">
                <a:solidFill>
                  <a:srgbClr val="9A0000"/>
                </a:solidFill>
              </a:rPr>
              <a:t> </a:t>
            </a:r>
            <a:r>
              <a:rPr sz="1805" b="0" spc="-4" dirty="0">
                <a:solidFill>
                  <a:srgbClr val="9A0000"/>
                </a:solidFill>
              </a:rPr>
              <a:t>Ornitomidi</a:t>
            </a:r>
            <a:endParaRPr sz="1805"/>
          </a:p>
        </p:txBody>
      </p:sp>
      <p:sp>
        <p:nvSpPr>
          <p:cNvPr id="4" name="object 4"/>
          <p:cNvSpPr txBox="1"/>
          <p:nvPr/>
        </p:nvSpPr>
        <p:spPr>
          <a:xfrm>
            <a:off x="2135214" y="35532"/>
            <a:ext cx="1530633" cy="379585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9552">
              <a:spcBef>
                <a:spcPts val="71"/>
              </a:spcBef>
            </a:pPr>
            <a:r>
              <a:rPr sz="2407" b="1" spc="-4" dirty="0">
                <a:solidFill>
                  <a:srgbClr val="000065"/>
                </a:solidFill>
                <a:latin typeface="Comic Sans MS"/>
                <a:cs typeface="Comic Sans MS"/>
              </a:rPr>
              <a:t>Saurischia</a:t>
            </a:r>
            <a:endParaRPr sz="2407">
              <a:latin typeface="Comic Sans MS"/>
              <a:cs typeface="Comic Sans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05565" y="487510"/>
            <a:ext cx="2263717" cy="1613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6" name="object 6"/>
          <p:cNvSpPr txBox="1"/>
          <p:nvPr/>
        </p:nvSpPr>
        <p:spPr>
          <a:xfrm>
            <a:off x="3861366" y="500882"/>
            <a:ext cx="1547348" cy="240636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9552">
              <a:spcBef>
                <a:spcPts val="71"/>
              </a:spcBef>
            </a:pPr>
            <a:r>
              <a:rPr sz="1504" spc="-4" dirty="0">
                <a:latin typeface="Comic Sans MS"/>
                <a:cs typeface="Comic Sans MS"/>
              </a:rPr>
              <a:t>Compsognathidae</a:t>
            </a:r>
            <a:endParaRPr sz="1504">
              <a:latin typeface="Comic Sans MS"/>
              <a:cs typeface="Comic Sans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36590" y="5052024"/>
            <a:ext cx="4961543" cy="982920"/>
          </a:xfrm>
          <a:prstGeom prst="rect">
            <a:avLst/>
          </a:prstGeom>
        </p:spPr>
        <p:txBody>
          <a:bodyPr vert="horz" wrap="square" lIns="0" tIns="53489" rIns="0" bIns="0" rtlCol="0">
            <a:spAutoFit/>
          </a:bodyPr>
          <a:lstStyle/>
          <a:p>
            <a:pPr marL="24356">
              <a:spcBef>
                <a:spcPts val="421"/>
              </a:spcBef>
            </a:pPr>
            <a:r>
              <a:rPr sz="1279" b="1" i="1" spc="-45" dirty="0">
                <a:latin typeface="Comic Sans MS"/>
                <a:cs typeface="Comic Sans MS"/>
              </a:rPr>
              <a:t>Compsognathus</a:t>
            </a:r>
            <a:endParaRPr sz="1279">
              <a:latin typeface="Comic Sans MS"/>
              <a:cs typeface="Comic Sans MS"/>
            </a:endParaRPr>
          </a:p>
          <a:p>
            <a:pPr marL="24356" marR="3821" indent="-478">
              <a:lnSpc>
                <a:spcPct val="122300"/>
              </a:lnSpc>
              <a:spcBef>
                <a:spcPts val="8"/>
              </a:spcBef>
            </a:pPr>
            <a:r>
              <a:rPr sz="1279" i="1" spc="-34" dirty="0">
                <a:latin typeface="Comic Sans MS"/>
                <a:cs typeface="Comic Sans MS"/>
              </a:rPr>
              <a:t>1 </a:t>
            </a:r>
            <a:r>
              <a:rPr sz="1279" i="1" spc="-41" dirty="0">
                <a:latin typeface="Comic Sans MS"/>
                <a:cs typeface="Comic Sans MS"/>
              </a:rPr>
              <a:t>m. </a:t>
            </a:r>
            <a:r>
              <a:rPr sz="1203" dirty="0">
                <a:latin typeface="Comic Sans MS"/>
                <a:cs typeface="Comic Sans MS"/>
              </a:rPr>
              <a:t>Muso affusolato. </a:t>
            </a:r>
            <a:r>
              <a:rPr sz="1203" spc="-4" dirty="0">
                <a:latin typeface="Comic Sans MS"/>
                <a:cs typeface="Comic Sans MS"/>
              </a:rPr>
              <a:t>Mandibola </a:t>
            </a:r>
            <a:r>
              <a:rPr sz="1203" spc="-8" dirty="0">
                <a:latin typeface="Comic Sans MS"/>
                <a:cs typeface="Comic Sans MS"/>
              </a:rPr>
              <a:t>inferiore </a:t>
            </a:r>
            <a:r>
              <a:rPr sz="1203" spc="-4" dirty="0">
                <a:latin typeface="Comic Sans MS"/>
                <a:cs typeface="Comic Sans MS"/>
              </a:rPr>
              <a:t>leggera. </a:t>
            </a:r>
            <a:r>
              <a:rPr sz="1203" dirty="0">
                <a:latin typeface="Comic Sans MS"/>
                <a:cs typeface="Comic Sans MS"/>
              </a:rPr>
              <a:t>Cranio </a:t>
            </a:r>
            <a:r>
              <a:rPr sz="1203" spc="-4" dirty="0">
                <a:latin typeface="Comic Sans MS"/>
                <a:cs typeface="Comic Sans MS"/>
              </a:rPr>
              <a:t>leggero.  Orbite grandi. Forme dotate di penne. Simpatrico </a:t>
            </a:r>
            <a:r>
              <a:rPr sz="1203" dirty="0">
                <a:latin typeface="Comic Sans MS"/>
                <a:cs typeface="Comic Sans MS"/>
              </a:rPr>
              <a:t>con </a:t>
            </a:r>
            <a:r>
              <a:rPr sz="1279" i="1" spc="-38" dirty="0">
                <a:latin typeface="Comic Sans MS"/>
                <a:cs typeface="Comic Sans MS"/>
              </a:rPr>
              <a:t>Archaeopterix</a:t>
            </a:r>
            <a:r>
              <a:rPr sz="1203" spc="-38" dirty="0">
                <a:latin typeface="Comic Sans MS"/>
                <a:cs typeface="Comic Sans MS"/>
              </a:rPr>
              <a:t>.</a:t>
            </a:r>
            <a:endParaRPr sz="1203">
              <a:latin typeface="Comic Sans MS"/>
              <a:cs typeface="Comic Sans MS"/>
            </a:endParaRPr>
          </a:p>
          <a:p>
            <a:pPr marL="9552">
              <a:spcBef>
                <a:spcPts val="726"/>
              </a:spcBef>
            </a:pPr>
            <a:r>
              <a:rPr sz="1053" dirty="0">
                <a:latin typeface="Arial"/>
                <a:cs typeface="Arial"/>
              </a:rPr>
              <a:t>Catturavano le prede con gli arti</a:t>
            </a:r>
            <a:r>
              <a:rPr sz="1053" spc="-8" dirty="0">
                <a:latin typeface="Arial"/>
                <a:cs typeface="Arial"/>
              </a:rPr>
              <a:t> </a:t>
            </a:r>
            <a:r>
              <a:rPr sz="1053" dirty="0">
                <a:latin typeface="Arial"/>
                <a:cs typeface="Arial"/>
              </a:rPr>
              <a:t>anteriori</a:t>
            </a:r>
            <a:endParaRPr sz="1053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72"/>
    </mc:Choice>
    <mc:Fallback xmlns="">
      <p:transition spd="slow" advTm="2627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832C535-6397-4969-B39C-4F1A5B09AC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66" t="17164" r="35833"/>
          <a:stretch/>
        </p:blipFill>
        <p:spPr>
          <a:xfrm>
            <a:off x="2133600" y="-34346"/>
            <a:ext cx="5105400" cy="693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2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76"/>
    </mc:Choice>
    <mc:Fallback xmlns="">
      <p:transition spd="slow" advTm="46776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rd evogram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429000" y="-27762"/>
            <a:ext cx="5257800" cy="611372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1747432" y="4294962"/>
            <a:ext cx="1631231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 err="1"/>
              <a:t>Maniraptora</a:t>
            </a:r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543578" y="3668495"/>
            <a:ext cx="1784748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 err="1"/>
              <a:t>Coelurosauria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BFA1C93-44B5-4DF7-8B21-9E5AF1FE3D8C}"/>
              </a:ext>
            </a:extLst>
          </p:cNvPr>
          <p:cNvSpPr txBox="1"/>
          <p:nvPr/>
        </p:nvSpPr>
        <p:spPr>
          <a:xfrm>
            <a:off x="2848225" y="2133600"/>
            <a:ext cx="1282024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 err="1"/>
              <a:t>Teropoda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781"/>
    </mc:Choice>
    <mc:Fallback xmlns="">
      <p:transition spd="slow" advTm="251781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i immagini per pubic boo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5753105" cy="4314829"/>
          </a:xfrm>
          <a:prstGeom prst="rect">
            <a:avLst/>
          </a:prstGeom>
          <a:noFill/>
        </p:spPr>
      </p:pic>
      <p:pic>
        <p:nvPicPr>
          <p:cNvPr id="1028" name="Picture 4" descr="Immagine correla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8275" y="428604"/>
            <a:ext cx="3895725" cy="37433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76"/>
    </mc:Choice>
    <mc:Fallback xmlns="">
      <p:transition spd="slow" advTm="53276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x.cs.uoregon.edu/%7Ekent/paleontology/Tyrannosaurus/images/up-1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785794"/>
            <a:ext cx="8096253" cy="485775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32"/>
    </mc:Choice>
    <mc:Fallback xmlns="">
      <p:transition spd="slow" advTm="25732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isultati immagini per &quot;semilunate carpal&quot; func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428736"/>
            <a:ext cx="5863369" cy="450059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16"/>
    </mc:Choice>
    <mc:Fallback xmlns="">
      <p:transition spd="slow" advTm="23216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2687" y="75647"/>
            <a:ext cx="2783316" cy="287414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805" dirty="0"/>
              <a:t>L’estinzione </a:t>
            </a:r>
            <a:r>
              <a:rPr sz="1805" spc="-4" dirty="0"/>
              <a:t>dei</a:t>
            </a:r>
            <a:r>
              <a:rPr sz="1805" spc="-75" dirty="0"/>
              <a:t> </a:t>
            </a:r>
            <a:r>
              <a:rPr sz="1805" spc="-4" dirty="0"/>
              <a:t>dinosauri</a:t>
            </a:r>
            <a:endParaRPr sz="1805"/>
          </a:p>
        </p:txBody>
      </p:sp>
      <p:sp>
        <p:nvSpPr>
          <p:cNvPr id="3" name="object 3"/>
          <p:cNvSpPr/>
          <p:nvPr/>
        </p:nvSpPr>
        <p:spPr>
          <a:xfrm>
            <a:off x="2179149" y="460283"/>
            <a:ext cx="4902481" cy="63323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19"/>
    </mc:Choice>
    <mc:Fallback xmlns="">
      <p:transition spd="slow" advTm="63019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2687" y="75647"/>
            <a:ext cx="2783316" cy="287414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805" dirty="0"/>
              <a:t>L’estinzione </a:t>
            </a:r>
            <a:r>
              <a:rPr sz="1805" spc="-4" dirty="0"/>
              <a:t>dei</a:t>
            </a:r>
            <a:r>
              <a:rPr sz="1805" spc="-75" dirty="0"/>
              <a:t> </a:t>
            </a:r>
            <a:r>
              <a:rPr sz="1805" spc="-4" dirty="0"/>
              <a:t>dinosauri</a:t>
            </a:r>
            <a:endParaRPr sz="1805"/>
          </a:p>
        </p:txBody>
      </p:sp>
      <p:sp>
        <p:nvSpPr>
          <p:cNvPr id="3" name="object 3"/>
          <p:cNvSpPr txBox="1"/>
          <p:nvPr/>
        </p:nvSpPr>
        <p:spPr>
          <a:xfrm>
            <a:off x="5875593" y="3513083"/>
            <a:ext cx="721141" cy="225751"/>
          </a:xfrm>
          <a:prstGeom prst="rect">
            <a:avLst/>
          </a:prstGeom>
        </p:spPr>
        <p:txBody>
          <a:bodyPr vert="horz" wrap="square" lIns="0" tIns="17193" rIns="0" bIns="0" rtlCol="0">
            <a:spAutoFit/>
          </a:bodyPr>
          <a:lstStyle/>
          <a:p>
            <a:pPr>
              <a:spcBef>
                <a:spcPts val="135"/>
              </a:spcBef>
            </a:pPr>
            <a:r>
              <a:rPr sz="1354" spc="-4" dirty="0">
                <a:latin typeface="Comic Sans MS"/>
                <a:cs typeface="Comic Sans MS"/>
              </a:rPr>
              <a:t>dinosauri</a:t>
            </a:r>
            <a:endParaRPr sz="1354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75593" y="3719912"/>
            <a:ext cx="849609" cy="225751"/>
          </a:xfrm>
          <a:prstGeom prst="rect">
            <a:avLst/>
          </a:prstGeom>
        </p:spPr>
        <p:txBody>
          <a:bodyPr vert="horz" wrap="square" lIns="0" tIns="17193" rIns="0" bIns="0" rtlCol="0">
            <a:spAutoFit/>
          </a:bodyPr>
          <a:lstStyle/>
          <a:p>
            <a:pPr>
              <a:spcBef>
                <a:spcPts val="135"/>
              </a:spcBef>
            </a:pPr>
            <a:r>
              <a:rPr sz="1354" dirty="0">
                <a:latin typeface="Comic Sans MS"/>
                <a:cs typeface="Comic Sans MS"/>
              </a:rPr>
              <a:t>mammiferi</a:t>
            </a:r>
            <a:endParaRPr sz="1354">
              <a:latin typeface="Comic Sans MS"/>
              <a:cs typeface="Comic Sans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472574" y="2074401"/>
            <a:ext cx="4537455" cy="2554079"/>
            <a:chOff x="631190" y="2758185"/>
            <a:chExt cx="6033135" cy="3395979"/>
          </a:xfrm>
        </p:grpSpPr>
        <p:sp>
          <p:nvSpPr>
            <p:cNvPr id="6" name="object 6"/>
            <p:cNvSpPr/>
            <p:nvPr/>
          </p:nvSpPr>
          <p:spPr>
            <a:xfrm>
              <a:off x="4930393" y="5092953"/>
              <a:ext cx="142240" cy="154305"/>
            </a:xfrm>
            <a:custGeom>
              <a:avLst/>
              <a:gdLst/>
              <a:ahLst/>
              <a:cxnLst/>
              <a:rect l="l" t="t" r="r" b="b"/>
              <a:pathLst>
                <a:path w="142239" h="154304">
                  <a:moveTo>
                    <a:pt x="141732" y="0"/>
                  </a:moveTo>
                  <a:lnTo>
                    <a:pt x="0" y="0"/>
                  </a:lnTo>
                  <a:lnTo>
                    <a:pt x="0" y="153924"/>
                  </a:lnTo>
                  <a:lnTo>
                    <a:pt x="141732" y="153924"/>
                  </a:lnTo>
                  <a:lnTo>
                    <a:pt x="14173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7" name="object 7"/>
            <p:cNvSpPr/>
            <p:nvPr/>
          </p:nvSpPr>
          <p:spPr>
            <a:xfrm>
              <a:off x="4930393" y="5092953"/>
              <a:ext cx="142240" cy="154305"/>
            </a:xfrm>
            <a:custGeom>
              <a:avLst/>
              <a:gdLst/>
              <a:ahLst/>
              <a:cxnLst/>
              <a:rect l="l" t="t" r="r" b="b"/>
              <a:pathLst>
                <a:path w="142239" h="154304">
                  <a:moveTo>
                    <a:pt x="141732" y="0"/>
                  </a:moveTo>
                  <a:lnTo>
                    <a:pt x="0" y="0"/>
                  </a:lnTo>
                  <a:lnTo>
                    <a:pt x="0" y="153924"/>
                  </a:lnTo>
                  <a:lnTo>
                    <a:pt x="141732" y="153924"/>
                  </a:lnTo>
                  <a:lnTo>
                    <a:pt x="141732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8" name="object 8"/>
            <p:cNvSpPr/>
            <p:nvPr/>
          </p:nvSpPr>
          <p:spPr>
            <a:xfrm>
              <a:off x="4912677" y="4793297"/>
              <a:ext cx="177926" cy="17716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9" name="object 9"/>
            <p:cNvSpPr/>
            <p:nvPr/>
          </p:nvSpPr>
          <p:spPr>
            <a:xfrm>
              <a:off x="1026668" y="2758185"/>
              <a:ext cx="5637263" cy="33954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4"/>
            </a:p>
          </p:txBody>
        </p:sp>
        <p:sp>
          <p:nvSpPr>
            <p:cNvPr id="10" name="object 10"/>
            <p:cNvSpPr/>
            <p:nvPr/>
          </p:nvSpPr>
          <p:spPr>
            <a:xfrm>
              <a:off x="631190" y="3572001"/>
              <a:ext cx="464184" cy="114300"/>
            </a:xfrm>
            <a:custGeom>
              <a:avLst/>
              <a:gdLst/>
              <a:ahLst/>
              <a:cxnLst/>
              <a:rect l="l" t="t" r="r" b="b"/>
              <a:pathLst>
                <a:path w="464184" h="114300">
                  <a:moveTo>
                    <a:pt x="349757" y="76121"/>
                  </a:moveTo>
                  <a:lnTo>
                    <a:pt x="349757" y="114300"/>
                  </a:lnTo>
                  <a:lnTo>
                    <a:pt x="425957" y="76200"/>
                  </a:lnTo>
                  <a:lnTo>
                    <a:pt x="368807" y="76200"/>
                  </a:lnTo>
                  <a:lnTo>
                    <a:pt x="349757" y="76121"/>
                  </a:lnTo>
                  <a:close/>
                </a:path>
                <a:path w="464184" h="114300">
                  <a:moveTo>
                    <a:pt x="349757" y="38021"/>
                  </a:moveTo>
                  <a:lnTo>
                    <a:pt x="349757" y="76121"/>
                  </a:lnTo>
                  <a:lnTo>
                    <a:pt x="368807" y="76200"/>
                  </a:lnTo>
                  <a:lnTo>
                    <a:pt x="368807" y="38100"/>
                  </a:lnTo>
                  <a:lnTo>
                    <a:pt x="349757" y="38021"/>
                  </a:lnTo>
                  <a:close/>
                </a:path>
                <a:path w="464184" h="114300">
                  <a:moveTo>
                    <a:pt x="349757" y="0"/>
                  </a:moveTo>
                  <a:lnTo>
                    <a:pt x="349757" y="38021"/>
                  </a:lnTo>
                  <a:lnTo>
                    <a:pt x="368807" y="38100"/>
                  </a:lnTo>
                  <a:lnTo>
                    <a:pt x="368807" y="76200"/>
                  </a:lnTo>
                  <a:lnTo>
                    <a:pt x="425957" y="76200"/>
                  </a:lnTo>
                  <a:lnTo>
                    <a:pt x="464057" y="57150"/>
                  </a:lnTo>
                  <a:lnTo>
                    <a:pt x="349757" y="0"/>
                  </a:lnTo>
                  <a:close/>
                </a:path>
                <a:path w="464184" h="114300">
                  <a:moveTo>
                    <a:pt x="762" y="36575"/>
                  </a:moveTo>
                  <a:lnTo>
                    <a:pt x="0" y="74675"/>
                  </a:lnTo>
                  <a:lnTo>
                    <a:pt x="349757" y="76121"/>
                  </a:lnTo>
                  <a:lnTo>
                    <a:pt x="349757" y="38021"/>
                  </a:lnTo>
                  <a:lnTo>
                    <a:pt x="762" y="36575"/>
                  </a:lnTo>
                  <a:close/>
                </a:path>
              </a:pathLst>
            </a:custGeom>
            <a:solidFill>
              <a:srgbClr val="A50021"/>
            </a:solidFill>
          </p:spPr>
          <p:txBody>
            <a:bodyPr wrap="square" lIns="0" tIns="0" rIns="0" bIns="0" rtlCol="0"/>
            <a:lstStyle/>
            <a:p>
              <a:endParaRPr sz="1354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052687" y="2398389"/>
            <a:ext cx="812358" cy="194761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203" b="1" dirty="0">
                <a:solidFill>
                  <a:srgbClr val="A50021"/>
                </a:solidFill>
                <a:latin typeface="Comic Sans MS"/>
                <a:cs typeface="Comic Sans MS"/>
              </a:rPr>
              <a:t>Limite</a:t>
            </a:r>
            <a:r>
              <a:rPr sz="1203" b="1" spc="-53" dirty="0">
                <a:solidFill>
                  <a:srgbClr val="A50021"/>
                </a:solidFill>
                <a:latin typeface="Comic Sans MS"/>
                <a:cs typeface="Comic Sans MS"/>
              </a:rPr>
              <a:t> </a:t>
            </a:r>
            <a:r>
              <a:rPr sz="1203" b="1" dirty="0">
                <a:solidFill>
                  <a:srgbClr val="A50021"/>
                </a:solidFill>
                <a:latin typeface="Comic Sans MS"/>
                <a:cs typeface="Comic Sans MS"/>
              </a:rPr>
              <a:t>K/T</a:t>
            </a:r>
            <a:endParaRPr sz="1203">
              <a:latin typeface="Comic Sans MS"/>
              <a:cs typeface="Comic Sans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80937" y="3058494"/>
            <a:ext cx="370230" cy="990971"/>
          </a:xfrm>
          <a:prstGeom prst="rect">
            <a:avLst/>
          </a:prstGeom>
        </p:spPr>
        <p:txBody>
          <a:bodyPr vert="vert270" wrap="square" lIns="0" tIns="25312" rIns="0" bIns="0" rtlCol="0">
            <a:spAutoFit/>
          </a:bodyPr>
          <a:lstStyle/>
          <a:p>
            <a:pPr marL="9552">
              <a:spcBef>
                <a:spcPts val="199"/>
              </a:spcBef>
            </a:pPr>
            <a:r>
              <a:rPr sz="1203" dirty="0">
                <a:latin typeface="Comic Sans MS"/>
                <a:cs typeface="Comic Sans MS"/>
              </a:rPr>
              <a:t>Milioni </a:t>
            </a:r>
            <a:r>
              <a:rPr sz="1203" spc="-4" dirty="0">
                <a:latin typeface="Comic Sans MS"/>
                <a:cs typeface="Comic Sans MS"/>
              </a:rPr>
              <a:t>di</a:t>
            </a:r>
            <a:r>
              <a:rPr sz="1203" spc="-64" dirty="0">
                <a:latin typeface="Comic Sans MS"/>
                <a:cs typeface="Comic Sans MS"/>
              </a:rPr>
              <a:t> </a:t>
            </a:r>
            <a:r>
              <a:rPr sz="1203" dirty="0">
                <a:latin typeface="Comic Sans MS"/>
                <a:cs typeface="Comic Sans MS"/>
              </a:rPr>
              <a:t>anni</a:t>
            </a:r>
            <a:endParaRPr sz="1203">
              <a:latin typeface="Comic Sans MS"/>
              <a:cs typeface="Comic Sans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14897" y="4527082"/>
            <a:ext cx="4089966" cy="747830"/>
          </a:xfrm>
          <a:prstGeom prst="rect">
            <a:avLst/>
          </a:prstGeom>
        </p:spPr>
        <p:txBody>
          <a:bodyPr vert="horz" wrap="square" lIns="0" tIns="101724" rIns="0" bIns="0" rtlCol="0">
            <a:spAutoFit/>
          </a:bodyPr>
          <a:lstStyle/>
          <a:p>
            <a:pPr marL="1697809">
              <a:spcBef>
                <a:spcPts val="801"/>
              </a:spcBef>
            </a:pPr>
            <a:r>
              <a:rPr sz="1203" spc="-4" dirty="0">
                <a:latin typeface="Comic Sans MS"/>
                <a:cs typeface="Comic Sans MS"/>
              </a:rPr>
              <a:t>Numero di</a:t>
            </a:r>
            <a:r>
              <a:rPr sz="1203" spc="-15" dirty="0">
                <a:latin typeface="Comic Sans MS"/>
                <a:cs typeface="Comic Sans MS"/>
              </a:rPr>
              <a:t> </a:t>
            </a:r>
            <a:r>
              <a:rPr sz="1203" spc="-4" dirty="0">
                <a:latin typeface="Comic Sans MS"/>
                <a:cs typeface="Comic Sans MS"/>
              </a:rPr>
              <a:t>generi</a:t>
            </a:r>
            <a:endParaRPr sz="1203">
              <a:latin typeface="Comic Sans MS"/>
              <a:cs typeface="Comic Sans MS"/>
            </a:endParaRPr>
          </a:p>
          <a:p>
            <a:pPr marL="9552" marR="3821">
              <a:spcBef>
                <a:spcPts val="726"/>
              </a:spcBef>
            </a:pPr>
            <a:r>
              <a:rPr sz="1203" spc="-4" dirty="0">
                <a:latin typeface="Comic Sans MS"/>
                <a:cs typeface="Comic Sans MS"/>
              </a:rPr>
              <a:t>Abbondanza relativa (in </a:t>
            </a:r>
            <a:r>
              <a:rPr sz="1203" dirty="0">
                <a:latin typeface="Comic Sans MS"/>
                <a:cs typeface="Comic Sans MS"/>
              </a:rPr>
              <a:t>numero </a:t>
            </a:r>
            <a:r>
              <a:rPr sz="1203" spc="-4" dirty="0">
                <a:latin typeface="Comic Sans MS"/>
                <a:cs typeface="Comic Sans MS"/>
              </a:rPr>
              <a:t>di generi) di mammiferi </a:t>
            </a:r>
            <a:r>
              <a:rPr sz="1203" dirty="0">
                <a:latin typeface="Comic Sans MS"/>
                <a:cs typeface="Comic Sans MS"/>
              </a:rPr>
              <a:t>e  </a:t>
            </a:r>
            <a:r>
              <a:rPr sz="1203" spc="-4" dirty="0">
                <a:latin typeface="Comic Sans MS"/>
                <a:cs typeface="Comic Sans MS"/>
              </a:rPr>
              <a:t>dinosauri presso un sito fossilifero del</a:t>
            </a:r>
            <a:r>
              <a:rPr sz="1203" spc="-11" dirty="0">
                <a:latin typeface="Comic Sans MS"/>
                <a:cs typeface="Comic Sans MS"/>
              </a:rPr>
              <a:t> </a:t>
            </a:r>
            <a:r>
              <a:rPr sz="1203" spc="-4" dirty="0">
                <a:latin typeface="Comic Sans MS"/>
                <a:cs typeface="Comic Sans MS"/>
              </a:rPr>
              <a:t>Montana</a:t>
            </a:r>
            <a:endParaRPr sz="1203">
              <a:latin typeface="Comic Sans MS"/>
              <a:cs typeface="Comic Sans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110516" y="1962075"/>
            <a:ext cx="656190" cy="1685845"/>
          </a:xfrm>
          <a:custGeom>
            <a:avLst/>
            <a:gdLst/>
            <a:ahLst/>
            <a:cxnLst/>
            <a:rect l="l" t="t" r="r" b="b"/>
            <a:pathLst>
              <a:path w="872489" h="2241550">
                <a:moveTo>
                  <a:pt x="652272" y="507492"/>
                </a:moveTo>
                <a:lnTo>
                  <a:pt x="636333" y="473964"/>
                </a:lnTo>
                <a:lnTo>
                  <a:pt x="615696" y="430530"/>
                </a:lnTo>
                <a:lnTo>
                  <a:pt x="594931" y="456984"/>
                </a:lnTo>
                <a:lnTo>
                  <a:pt x="7620" y="762"/>
                </a:lnTo>
                <a:lnTo>
                  <a:pt x="3810" y="0"/>
                </a:lnTo>
                <a:lnTo>
                  <a:pt x="762" y="1524"/>
                </a:lnTo>
                <a:lnTo>
                  <a:pt x="0" y="5334"/>
                </a:lnTo>
                <a:lnTo>
                  <a:pt x="1524" y="8382"/>
                </a:lnTo>
                <a:lnTo>
                  <a:pt x="588911" y="464667"/>
                </a:lnTo>
                <a:lnTo>
                  <a:pt x="568452" y="490728"/>
                </a:lnTo>
                <a:lnTo>
                  <a:pt x="652272" y="507492"/>
                </a:lnTo>
                <a:close/>
              </a:path>
              <a:path w="872489" h="2241550">
                <a:moveTo>
                  <a:pt x="872490" y="2237232"/>
                </a:moveTo>
                <a:lnTo>
                  <a:pt x="871728" y="2233422"/>
                </a:lnTo>
                <a:lnTo>
                  <a:pt x="868680" y="2231898"/>
                </a:lnTo>
                <a:lnTo>
                  <a:pt x="80454" y="2101405"/>
                </a:lnTo>
                <a:lnTo>
                  <a:pt x="80810" y="2099310"/>
                </a:lnTo>
                <a:lnTo>
                  <a:pt x="86106" y="2068830"/>
                </a:lnTo>
                <a:lnTo>
                  <a:pt x="4572" y="2093976"/>
                </a:lnTo>
                <a:lnTo>
                  <a:pt x="73152" y="2143506"/>
                </a:lnTo>
                <a:lnTo>
                  <a:pt x="78867" y="2110536"/>
                </a:lnTo>
                <a:lnTo>
                  <a:pt x="867156" y="2241042"/>
                </a:lnTo>
                <a:lnTo>
                  <a:pt x="870966" y="2240280"/>
                </a:lnTo>
                <a:lnTo>
                  <a:pt x="872490" y="22372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15" name="object 15"/>
          <p:cNvSpPr txBox="1"/>
          <p:nvPr/>
        </p:nvSpPr>
        <p:spPr>
          <a:xfrm>
            <a:off x="5823060" y="3502165"/>
            <a:ext cx="716365" cy="218036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354" spc="-8" dirty="0">
                <a:latin typeface="Arial"/>
                <a:cs typeface="Arial"/>
              </a:rPr>
              <a:t>dinosauri</a:t>
            </a:r>
            <a:endParaRPr sz="1354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98344" y="1878021"/>
            <a:ext cx="821432" cy="218036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354" spc="-8" dirty="0">
                <a:latin typeface="Arial"/>
                <a:cs typeface="Arial"/>
              </a:rPr>
              <a:t>mammiferi</a:t>
            </a:r>
            <a:endParaRPr sz="1354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18"/>
    </mc:Choice>
    <mc:Fallback xmlns="">
      <p:transition spd="slow" advTm="89818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31256" y="115764"/>
            <a:ext cx="2596106" cy="287414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805" b="0" spc="-4" dirty="0">
                <a:solidFill>
                  <a:srgbClr val="000000"/>
                </a:solidFill>
                <a:latin typeface="Arial"/>
                <a:cs typeface="Arial"/>
              </a:rPr>
              <a:t>L’estinzione dei</a:t>
            </a:r>
            <a:r>
              <a:rPr sz="1805" b="0" spc="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5" b="0" spc="-4" dirty="0">
                <a:solidFill>
                  <a:srgbClr val="000000"/>
                </a:solidFill>
                <a:latin typeface="Arial"/>
                <a:cs typeface="Arial"/>
              </a:rPr>
              <a:t>dinosauri</a:t>
            </a:r>
            <a:endParaRPr sz="1805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4800" y="830410"/>
            <a:ext cx="8001000" cy="5549141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9552">
              <a:spcBef>
                <a:spcPts val="71"/>
              </a:spcBef>
            </a:pPr>
            <a:r>
              <a:rPr sz="2000" b="1" spc="-4" dirty="0">
                <a:latin typeface="Arial"/>
                <a:cs typeface="Arial"/>
              </a:rPr>
              <a:t>Poco</a:t>
            </a:r>
            <a:r>
              <a:rPr sz="2000" b="1" spc="-8" dirty="0">
                <a:latin typeface="Arial"/>
                <a:cs typeface="Arial"/>
              </a:rPr>
              <a:t> </a:t>
            </a:r>
            <a:r>
              <a:rPr sz="2000" b="1" spc="-4" dirty="0">
                <a:latin typeface="Arial"/>
                <a:cs typeface="Arial"/>
              </a:rPr>
              <a:t>credibili:</a:t>
            </a:r>
            <a:endParaRPr sz="2000" dirty="0">
              <a:latin typeface="Arial"/>
              <a:cs typeface="Arial"/>
            </a:endParaRPr>
          </a:p>
          <a:p>
            <a:pPr>
              <a:spcBef>
                <a:spcPts val="34"/>
              </a:spcBef>
            </a:pPr>
            <a:endParaRPr sz="2000" dirty="0">
              <a:latin typeface="Arial"/>
              <a:cs typeface="Arial"/>
            </a:endParaRPr>
          </a:p>
          <a:p>
            <a:pPr marL="129425" indent="-120351">
              <a:buChar char="•"/>
              <a:tabLst>
                <a:tab pos="129903" algn="l"/>
              </a:tabLst>
            </a:pPr>
            <a:r>
              <a:rPr sz="2000" spc="-4" dirty="0">
                <a:latin typeface="Arial"/>
                <a:cs typeface="Arial"/>
              </a:rPr>
              <a:t>Senescenza del gruppo. “Esaurimento”</a:t>
            </a:r>
            <a:r>
              <a:rPr sz="2000" spc="34" dirty="0">
                <a:latin typeface="Arial"/>
                <a:cs typeface="Arial"/>
              </a:rPr>
              <a:t> </a:t>
            </a:r>
            <a:r>
              <a:rPr sz="2000" spc="-4" dirty="0">
                <a:latin typeface="Arial"/>
                <a:cs typeface="Arial"/>
              </a:rPr>
              <a:t>genetico</a:t>
            </a:r>
            <a:endParaRPr sz="2000" dirty="0">
              <a:latin typeface="Arial"/>
              <a:cs typeface="Arial"/>
            </a:endParaRPr>
          </a:p>
          <a:p>
            <a:pPr>
              <a:spcBef>
                <a:spcPts val="30"/>
              </a:spcBef>
              <a:buFont typeface="Arial"/>
              <a:buChar char="•"/>
            </a:pPr>
            <a:endParaRPr sz="2000" dirty="0">
              <a:latin typeface="Arial"/>
              <a:cs typeface="Arial"/>
            </a:endParaRPr>
          </a:p>
          <a:p>
            <a:pPr marL="129425" indent="-120351">
              <a:buChar char="•"/>
              <a:tabLst>
                <a:tab pos="129903" algn="l"/>
              </a:tabLst>
            </a:pPr>
            <a:r>
              <a:rPr sz="2000" spc="-4" dirty="0">
                <a:latin typeface="Arial"/>
                <a:cs typeface="Arial"/>
              </a:rPr>
              <a:t>Concorrenza con i</a:t>
            </a:r>
            <a:r>
              <a:rPr sz="2000" spc="4" dirty="0">
                <a:latin typeface="Arial"/>
                <a:cs typeface="Arial"/>
              </a:rPr>
              <a:t> </a:t>
            </a:r>
            <a:r>
              <a:rPr sz="2000" spc="-8" dirty="0">
                <a:latin typeface="Arial"/>
                <a:cs typeface="Arial"/>
              </a:rPr>
              <a:t>mammiferi</a:t>
            </a:r>
            <a:endParaRPr sz="2000" dirty="0">
              <a:latin typeface="Arial"/>
              <a:cs typeface="Arial"/>
            </a:endParaRPr>
          </a:p>
          <a:p>
            <a:pPr>
              <a:spcBef>
                <a:spcPts val="34"/>
              </a:spcBef>
              <a:buFont typeface="Arial"/>
              <a:buChar char="•"/>
            </a:pPr>
            <a:endParaRPr sz="2000" dirty="0">
              <a:latin typeface="Arial"/>
              <a:cs typeface="Arial"/>
            </a:endParaRPr>
          </a:p>
          <a:p>
            <a:pPr marL="129425" indent="-120351">
              <a:buChar char="•"/>
              <a:tabLst>
                <a:tab pos="129903" algn="l"/>
              </a:tabLst>
            </a:pPr>
            <a:r>
              <a:rPr sz="2000" spc="-4" dirty="0">
                <a:latin typeface="Arial"/>
                <a:cs typeface="Arial"/>
              </a:rPr>
              <a:t>Epidemie</a:t>
            </a:r>
            <a:endParaRPr sz="2000" dirty="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2000" dirty="0">
              <a:latin typeface="Arial"/>
              <a:cs typeface="Arial"/>
            </a:endParaRPr>
          </a:p>
          <a:p>
            <a:pPr marL="9552"/>
            <a:r>
              <a:rPr sz="2000" b="1" spc="-4" dirty="0">
                <a:latin typeface="Arial"/>
                <a:cs typeface="Arial"/>
              </a:rPr>
              <a:t>Più </a:t>
            </a:r>
            <a:r>
              <a:rPr sz="2000" b="1" spc="-8" dirty="0">
                <a:latin typeface="Arial"/>
                <a:cs typeface="Arial"/>
              </a:rPr>
              <a:t>credibili:</a:t>
            </a:r>
            <a:endParaRPr sz="2000" dirty="0">
              <a:latin typeface="Arial"/>
              <a:cs typeface="Arial"/>
            </a:endParaRPr>
          </a:p>
          <a:p>
            <a:pPr>
              <a:spcBef>
                <a:spcPts val="34"/>
              </a:spcBef>
            </a:pPr>
            <a:endParaRPr sz="2000" dirty="0">
              <a:latin typeface="Arial"/>
              <a:cs typeface="Arial"/>
            </a:endParaRPr>
          </a:p>
          <a:p>
            <a:pPr marL="9552" marR="159513"/>
            <a:r>
              <a:rPr sz="2000" spc="-4" dirty="0">
                <a:latin typeface="Arial"/>
                <a:cs typeface="Arial"/>
              </a:rPr>
              <a:t>•Regressione marina (cambiamento climatico con  climi più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4" dirty="0">
                <a:latin typeface="Arial"/>
                <a:cs typeface="Arial"/>
              </a:rPr>
              <a:t>continentali)</a:t>
            </a:r>
            <a:endParaRPr sz="2000" dirty="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2000" dirty="0">
              <a:latin typeface="Arial"/>
              <a:cs typeface="Arial"/>
            </a:endParaRPr>
          </a:p>
          <a:p>
            <a:pPr marL="9552">
              <a:spcBef>
                <a:spcPts val="4"/>
              </a:spcBef>
            </a:pPr>
            <a:r>
              <a:rPr sz="2000" spc="-4" dirty="0">
                <a:latin typeface="Arial"/>
                <a:cs typeface="Arial"/>
              </a:rPr>
              <a:t>•Asteroide (aumento concentrazione di</a:t>
            </a:r>
            <a:r>
              <a:rPr sz="2000" spc="23" dirty="0">
                <a:latin typeface="Arial"/>
                <a:cs typeface="Arial"/>
              </a:rPr>
              <a:t> </a:t>
            </a:r>
            <a:r>
              <a:rPr sz="2000" spc="-4" dirty="0">
                <a:latin typeface="Arial"/>
                <a:cs typeface="Arial"/>
              </a:rPr>
              <a:t>iridio)</a:t>
            </a:r>
            <a:endParaRPr sz="2000" dirty="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2000" dirty="0">
              <a:latin typeface="Arial"/>
              <a:cs typeface="Arial"/>
            </a:endParaRPr>
          </a:p>
          <a:p>
            <a:pPr marL="9552" marR="3821"/>
            <a:r>
              <a:rPr sz="2000" spc="-4" dirty="0">
                <a:latin typeface="Arial"/>
                <a:cs typeface="Arial"/>
              </a:rPr>
              <a:t>estinzione selettive (interruzione delle catene  alimentari basate sulle piante e </a:t>
            </a:r>
            <a:r>
              <a:rPr sz="2000" spc="-8" dirty="0">
                <a:latin typeface="Arial"/>
                <a:cs typeface="Arial"/>
              </a:rPr>
              <a:t>mantenimento delle  </a:t>
            </a:r>
            <a:r>
              <a:rPr sz="2000" spc="-4" dirty="0">
                <a:latin typeface="Arial"/>
                <a:cs typeface="Arial"/>
              </a:rPr>
              <a:t>catene alimentari basate sulla materia organica  decomposta)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780"/>
    </mc:Choice>
    <mc:Fallback xmlns="">
      <p:transition spd="slow" advTm="36778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2687" y="75647"/>
            <a:ext cx="2783316" cy="287414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805" dirty="0"/>
              <a:t>L’estinzione </a:t>
            </a:r>
            <a:r>
              <a:rPr sz="1805" spc="-4" dirty="0"/>
              <a:t>dei</a:t>
            </a:r>
            <a:r>
              <a:rPr sz="1805" spc="-75" dirty="0"/>
              <a:t> </a:t>
            </a:r>
            <a:r>
              <a:rPr sz="1805" spc="-4" dirty="0"/>
              <a:t>dinosauri</a:t>
            </a:r>
            <a:endParaRPr sz="1805"/>
          </a:p>
        </p:txBody>
      </p:sp>
      <p:sp>
        <p:nvSpPr>
          <p:cNvPr id="3" name="object 3"/>
          <p:cNvSpPr/>
          <p:nvPr/>
        </p:nvSpPr>
        <p:spPr>
          <a:xfrm>
            <a:off x="2406094" y="4186243"/>
            <a:ext cx="2535932" cy="24763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4" name="object 4"/>
          <p:cNvSpPr/>
          <p:nvPr/>
        </p:nvSpPr>
        <p:spPr>
          <a:xfrm>
            <a:off x="2188893" y="1030229"/>
            <a:ext cx="3094696" cy="3103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5" name="object 5"/>
          <p:cNvSpPr txBox="1"/>
          <p:nvPr/>
        </p:nvSpPr>
        <p:spPr>
          <a:xfrm>
            <a:off x="4578878" y="587992"/>
            <a:ext cx="2019671" cy="240636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9552">
              <a:spcBef>
                <a:spcPts val="71"/>
              </a:spcBef>
            </a:pPr>
            <a:r>
              <a:rPr sz="1504" spc="-4" dirty="0">
                <a:solidFill>
                  <a:srgbClr val="A50021"/>
                </a:solidFill>
                <a:latin typeface="Comic Sans MS"/>
                <a:cs typeface="Comic Sans MS"/>
              </a:rPr>
              <a:t>L’ipotesi</a:t>
            </a:r>
            <a:r>
              <a:rPr sz="1504" dirty="0">
                <a:solidFill>
                  <a:srgbClr val="A50021"/>
                </a:solidFill>
                <a:latin typeface="Comic Sans MS"/>
                <a:cs typeface="Comic Sans MS"/>
              </a:rPr>
              <a:t> </a:t>
            </a:r>
            <a:r>
              <a:rPr sz="1504" spc="-4" dirty="0">
                <a:solidFill>
                  <a:srgbClr val="A50021"/>
                </a:solidFill>
                <a:latin typeface="Comic Sans MS"/>
                <a:cs typeface="Comic Sans MS"/>
              </a:rPr>
              <a:t>dell’asteroide</a:t>
            </a:r>
            <a:endParaRPr sz="1504">
              <a:latin typeface="Comic Sans MS"/>
              <a:cs typeface="Comic Sans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92194" y="3644100"/>
            <a:ext cx="1576002" cy="13249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7" name="object 7"/>
          <p:cNvSpPr txBox="1"/>
          <p:nvPr/>
        </p:nvSpPr>
        <p:spPr>
          <a:xfrm>
            <a:off x="5498116" y="5020858"/>
            <a:ext cx="1553079" cy="982284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 marR="3821">
              <a:spcBef>
                <a:spcPts val="75"/>
              </a:spcBef>
            </a:pPr>
            <a:r>
              <a:rPr sz="903" dirty="0">
                <a:latin typeface="Arial"/>
                <a:cs typeface="Arial"/>
              </a:rPr>
              <a:t>A </a:t>
            </a:r>
            <a:r>
              <a:rPr sz="903" spc="-4" dirty="0">
                <a:latin typeface="Arial"/>
                <a:cs typeface="Arial"/>
              </a:rPr>
              <a:t>Wyoming (US) rock with </a:t>
            </a:r>
            <a:r>
              <a:rPr sz="903" spc="-8" dirty="0">
                <a:latin typeface="Arial"/>
                <a:cs typeface="Arial"/>
              </a:rPr>
              <a:t>an  intermediate claystone layer  </a:t>
            </a:r>
            <a:r>
              <a:rPr sz="903" spc="-4" dirty="0">
                <a:latin typeface="Arial"/>
                <a:cs typeface="Arial"/>
              </a:rPr>
              <a:t>that </a:t>
            </a:r>
            <a:r>
              <a:rPr sz="903" spc="-8" dirty="0">
                <a:latin typeface="Arial"/>
                <a:cs typeface="Arial"/>
              </a:rPr>
              <a:t>contains </a:t>
            </a:r>
            <a:r>
              <a:rPr sz="903" spc="-4" dirty="0">
                <a:latin typeface="Arial"/>
                <a:cs typeface="Arial"/>
              </a:rPr>
              <a:t>1000 times </a:t>
            </a:r>
            <a:r>
              <a:rPr sz="903" spc="-8" dirty="0">
                <a:latin typeface="Arial"/>
                <a:cs typeface="Arial"/>
              </a:rPr>
              <a:t>more  </a:t>
            </a:r>
            <a:r>
              <a:rPr sz="903" u="sng" spc="-4" dirty="0">
                <a:solidFill>
                  <a:srgbClr val="009A9A"/>
                </a:solidFill>
                <a:uFill>
                  <a:solidFill>
                    <a:srgbClr val="009A9A"/>
                  </a:solidFill>
                </a:uFill>
                <a:latin typeface="Arial"/>
                <a:cs typeface="Arial"/>
                <a:hlinkClick r:id="rId5"/>
              </a:rPr>
              <a:t>iridium</a:t>
            </a:r>
            <a:r>
              <a:rPr sz="903" spc="-4" dirty="0">
                <a:solidFill>
                  <a:srgbClr val="009A9A"/>
                </a:solidFill>
                <a:latin typeface="Arial"/>
                <a:cs typeface="Arial"/>
                <a:hlinkClick r:id="rId5"/>
              </a:rPr>
              <a:t> </a:t>
            </a:r>
            <a:r>
              <a:rPr sz="903" spc="-4" dirty="0">
                <a:latin typeface="Arial"/>
                <a:cs typeface="Arial"/>
              </a:rPr>
              <a:t>than the upper </a:t>
            </a:r>
            <a:r>
              <a:rPr sz="903" spc="-8" dirty="0">
                <a:latin typeface="Arial"/>
                <a:cs typeface="Arial"/>
              </a:rPr>
              <a:t>and  lower layers. </a:t>
            </a:r>
            <a:r>
              <a:rPr sz="903" spc="-4" dirty="0">
                <a:latin typeface="Arial"/>
                <a:cs typeface="Arial"/>
              </a:rPr>
              <a:t>Picture taken at  the San Diego Natural </a:t>
            </a:r>
            <a:r>
              <a:rPr sz="903" spc="-8" dirty="0">
                <a:latin typeface="Arial"/>
                <a:cs typeface="Arial"/>
              </a:rPr>
              <a:t>History  Museum</a:t>
            </a:r>
            <a:endParaRPr sz="903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868"/>
    </mc:Choice>
    <mc:Fallback xmlns="">
      <p:transition spd="slow" advTm="109868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8031" y="535618"/>
            <a:ext cx="6307938" cy="57867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549"/>
    </mc:Choice>
    <mc:Fallback xmlns="">
      <p:transition spd="slow" advTm="116549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4473213-AC31-4350-82A2-E1F8CAC640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33" t="31235" r="30000" b="4655"/>
          <a:stretch/>
        </p:blipFill>
        <p:spPr>
          <a:xfrm>
            <a:off x="1063084" y="990600"/>
            <a:ext cx="7017832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7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39"/>
    </mc:Choice>
    <mc:Fallback xmlns="">
      <p:transition spd="slow" advTm="7843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52A7A3E-1EF9-4394-B2F6-235CD937EC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66" t="17164" r="36667"/>
          <a:stretch/>
        </p:blipFill>
        <p:spPr>
          <a:xfrm>
            <a:off x="2209800" y="22855"/>
            <a:ext cx="4876800" cy="679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5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82"/>
    </mc:Choice>
    <mc:Fallback xmlns="">
      <p:transition spd="slow" advTm="92082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C939B68-5906-4433-96A3-00351DDE29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33" t="28109" r="31667" b="4654"/>
          <a:stretch/>
        </p:blipFill>
        <p:spPr>
          <a:xfrm>
            <a:off x="1066800" y="752641"/>
            <a:ext cx="7315200" cy="551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9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151"/>
    </mc:Choice>
    <mc:Fallback xmlns="">
      <p:transition spd="slow" advTm="13615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sterni, rettile, animale, erba&#10;&#10;Descrizione generata automaticamente">
            <a:extLst>
              <a:ext uri="{FF2B5EF4-FFF2-40B4-BE49-F238E27FC236}">
                <a16:creationId xmlns:a16="http://schemas.microsoft.com/office/drawing/2014/main" id="{F744E8A2-C0C7-4C25-896A-BBCC99607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00" y="1413000"/>
            <a:ext cx="6516000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5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38"/>
    </mc:Choice>
    <mc:Fallback xmlns="">
      <p:transition spd="slow" advTm="6913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4F033AE-9F39-4C02-AC49-F23956E0A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728"/>
            <a:ext cx="9144000" cy="499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22"/>
    </mc:Choice>
    <mc:Fallback xmlns="">
      <p:transition spd="slow" advTm="7012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cqua, animale, uccello, cane&#10;&#10;Descrizione generata automaticamente">
            <a:extLst>
              <a:ext uri="{FF2B5EF4-FFF2-40B4-BE49-F238E27FC236}">
                <a16:creationId xmlns:a16="http://schemas.microsoft.com/office/drawing/2014/main" id="{8ED3C65A-B8D5-49B7-B035-BF7AD8195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2842"/>
            <a:ext cx="9144000" cy="469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59"/>
    </mc:Choice>
    <mc:Fallback xmlns="">
      <p:transition spd="slow" advTm="1395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2687" y="0"/>
            <a:ext cx="1503411" cy="379585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9552">
              <a:spcBef>
                <a:spcPts val="71"/>
              </a:spcBef>
            </a:pPr>
            <a:r>
              <a:rPr sz="2407" dirty="0">
                <a:latin typeface="Comic Sans MS"/>
                <a:cs typeface="Comic Sans MS"/>
              </a:rPr>
              <a:t>Dinosauria</a:t>
            </a:r>
            <a:endParaRPr sz="2407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18093" y="114045"/>
            <a:ext cx="1140931" cy="240636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9552">
              <a:spcBef>
                <a:spcPts val="71"/>
              </a:spcBef>
            </a:pPr>
            <a:r>
              <a:rPr sz="1504" b="1" spc="-4" dirty="0">
                <a:solidFill>
                  <a:srgbClr val="A50021"/>
                </a:solidFill>
                <a:latin typeface="Comic Sans MS"/>
                <a:cs typeface="Comic Sans MS"/>
              </a:rPr>
              <a:t>Owen,</a:t>
            </a:r>
            <a:r>
              <a:rPr sz="1504" b="1" spc="-45" dirty="0">
                <a:solidFill>
                  <a:srgbClr val="A50021"/>
                </a:solidFill>
                <a:latin typeface="Comic Sans MS"/>
                <a:cs typeface="Comic Sans MS"/>
              </a:rPr>
              <a:t> </a:t>
            </a:r>
            <a:r>
              <a:rPr sz="1504" b="1" spc="-4" dirty="0">
                <a:solidFill>
                  <a:srgbClr val="A50021"/>
                </a:solidFill>
                <a:latin typeface="Comic Sans MS"/>
                <a:cs typeface="Comic Sans MS"/>
              </a:rPr>
              <a:t>1842</a:t>
            </a:r>
            <a:endParaRPr sz="1504">
              <a:latin typeface="Comic Sans MS"/>
              <a:cs typeface="Comic Sans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06095" y="1629682"/>
            <a:ext cx="2551691" cy="826685"/>
          </a:xfrm>
          <a:custGeom>
            <a:avLst/>
            <a:gdLst/>
            <a:ahLst/>
            <a:cxnLst/>
            <a:rect l="l" t="t" r="r" b="b"/>
            <a:pathLst>
              <a:path w="3392804" h="1099185">
                <a:moveTo>
                  <a:pt x="426720" y="2285"/>
                </a:moveTo>
                <a:lnTo>
                  <a:pt x="426720" y="1098803"/>
                </a:lnTo>
              </a:path>
              <a:path w="3392804" h="1099185">
                <a:moveTo>
                  <a:pt x="412242" y="1098803"/>
                </a:moveTo>
                <a:lnTo>
                  <a:pt x="612648" y="1098803"/>
                </a:lnTo>
              </a:path>
              <a:path w="3392804" h="1099185">
                <a:moveTo>
                  <a:pt x="425196" y="0"/>
                </a:moveTo>
                <a:lnTo>
                  <a:pt x="3392424" y="0"/>
                </a:lnTo>
              </a:path>
              <a:path w="3392804" h="1099185">
                <a:moveTo>
                  <a:pt x="0" y="601979"/>
                </a:moveTo>
                <a:lnTo>
                  <a:pt x="448818" y="601979"/>
                </a:lnTo>
              </a:path>
            </a:pathLst>
          </a:custGeom>
          <a:ln w="3810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5" name="object 5"/>
          <p:cNvSpPr/>
          <p:nvPr/>
        </p:nvSpPr>
        <p:spPr>
          <a:xfrm>
            <a:off x="3932812" y="2044028"/>
            <a:ext cx="1036819" cy="803761"/>
          </a:xfrm>
          <a:custGeom>
            <a:avLst/>
            <a:gdLst/>
            <a:ahLst/>
            <a:cxnLst/>
            <a:rect l="l" t="t" r="r" b="b"/>
            <a:pathLst>
              <a:path w="1378585" h="1068704">
                <a:moveTo>
                  <a:pt x="0" y="547877"/>
                </a:moveTo>
                <a:lnTo>
                  <a:pt x="211074" y="547877"/>
                </a:lnTo>
              </a:path>
              <a:path w="1378585" h="1068704">
                <a:moveTo>
                  <a:pt x="211074" y="0"/>
                </a:moveTo>
                <a:lnTo>
                  <a:pt x="211074" y="1068324"/>
                </a:lnTo>
              </a:path>
              <a:path w="1378585" h="1068704">
                <a:moveTo>
                  <a:pt x="197358" y="0"/>
                </a:moveTo>
                <a:lnTo>
                  <a:pt x="1378458" y="0"/>
                </a:lnTo>
              </a:path>
              <a:path w="1378585" h="1068704">
                <a:moveTo>
                  <a:pt x="194310" y="1066800"/>
                </a:moveTo>
                <a:lnTo>
                  <a:pt x="1375410" y="1066800"/>
                </a:lnTo>
              </a:path>
            </a:pathLst>
          </a:custGeom>
          <a:ln w="3810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6" name="object 6"/>
          <p:cNvSpPr/>
          <p:nvPr/>
        </p:nvSpPr>
        <p:spPr>
          <a:xfrm>
            <a:off x="2044729" y="3519192"/>
            <a:ext cx="4999155" cy="29442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4"/>
          </a:p>
        </p:txBody>
      </p:sp>
      <p:sp>
        <p:nvSpPr>
          <p:cNvPr id="7" name="object 7"/>
          <p:cNvSpPr txBox="1"/>
          <p:nvPr/>
        </p:nvSpPr>
        <p:spPr>
          <a:xfrm>
            <a:off x="5239078" y="4190963"/>
            <a:ext cx="476621" cy="218036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354" spc="-4" dirty="0">
                <a:latin typeface="Comic Sans MS"/>
                <a:cs typeface="Comic Sans MS"/>
              </a:rPr>
              <a:t>ischio</a:t>
            </a:r>
            <a:endParaRPr sz="1354">
              <a:latin typeface="Comic Sans MS"/>
              <a:cs typeface="Comic Sans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72255" y="4168097"/>
            <a:ext cx="476621" cy="218036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354" spc="-4" dirty="0">
                <a:latin typeface="Comic Sans MS"/>
                <a:cs typeface="Comic Sans MS"/>
              </a:rPr>
              <a:t>ischio</a:t>
            </a:r>
            <a:endParaRPr sz="1354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95148" y="4145747"/>
            <a:ext cx="396866" cy="218036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9552">
              <a:spcBef>
                <a:spcPts val="75"/>
              </a:spcBef>
            </a:pPr>
            <a:r>
              <a:rPr sz="1354" spc="-4" dirty="0">
                <a:latin typeface="Comic Sans MS"/>
                <a:cs typeface="Comic Sans MS"/>
              </a:rPr>
              <a:t>pube</a:t>
            </a:r>
            <a:endParaRPr sz="1354">
              <a:latin typeface="Comic Sans MS"/>
              <a:cs typeface="Comic Sans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49267" y="6189965"/>
            <a:ext cx="962317" cy="240636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9552">
              <a:spcBef>
                <a:spcPts val="71"/>
              </a:spcBef>
            </a:pPr>
            <a:r>
              <a:rPr sz="1504" b="1" spc="-8" dirty="0">
                <a:solidFill>
                  <a:srgbClr val="000065"/>
                </a:solidFill>
                <a:latin typeface="Comic Sans MS"/>
                <a:cs typeface="Comic Sans MS"/>
              </a:rPr>
              <a:t>Saurischia</a:t>
            </a:r>
            <a:endParaRPr sz="1504">
              <a:latin typeface="Comic Sans MS"/>
              <a:cs typeface="Comic Sans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77129" y="6145881"/>
            <a:ext cx="1021059" cy="240636"/>
          </a:xfrm>
          <a:prstGeom prst="rect">
            <a:avLst/>
          </a:prstGeom>
        </p:spPr>
        <p:txBody>
          <a:bodyPr vert="horz" wrap="square" lIns="0" tIns="9074" rIns="0" bIns="0" rtlCol="0">
            <a:spAutoFit/>
          </a:bodyPr>
          <a:lstStyle/>
          <a:p>
            <a:pPr marL="9552">
              <a:spcBef>
                <a:spcPts val="71"/>
              </a:spcBef>
            </a:pPr>
            <a:r>
              <a:rPr sz="1504" b="1" spc="-4" dirty="0">
                <a:solidFill>
                  <a:srgbClr val="000065"/>
                </a:solidFill>
                <a:latin typeface="Comic Sans MS"/>
                <a:cs typeface="Comic Sans MS"/>
              </a:rPr>
              <a:t>Ornitischia</a:t>
            </a:r>
            <a:endParaRPr sz="1504">
              <a:latin typeface="Comic Sans MS"/>
              <a:cs typeface="Comic Sans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11839" y="500695"/>
            <a:ext cx="4543664" cy="3688025"/>
          </a:xfrm>
          <a:prstGeom prst="rect">
            <a:avLst/>
          </a:prstGeom>
        </p:spPr>
        <p:txBody>
          <a:bodyPr vert="horz" wrap="square" lIns="0" tIns="9552" rIns="0" bIns="0" rtlCol="0">
            <a:spAutoFit/>
          </a:bodyPr>
          <a:lstStyle/>
          <a:p>
            <a:pPr marL="105546" indent="-96472">
              <a:spcBef>
                <a:spcPts val="75"/>
              </a:spcBef>
              <a:buChar char="•"/>
              <a:tabLst>
                <a:tab pos="106024" algn="l"/>
              </a:tabLst>
            </a:pPr>
            <a:r>
              <a:rPr sz="1200" spc="-4" dirty="0">
                <a:latin typeface="Arial"/>
                <a:cs typeface="Arial"/>
              </a:rPr>
              <a:t>Vomere</a:t>
            </a:r>
            <a:r>
              <a:rPr sz="1200" spc="-8" dirty="0">
                <a:latin typeface="Arial"/>
                <a:cs typeface="Arial"/>
              </a:rPr>
              <a:t> </a:t>
            </a:r>
            <a:r>
              <a:rPr sz="1200" spc="-4" dirty="0">
                <a:latin typeface="Arial"/>
                <a:cs typeface="Arial"/>
              </a:rPr>
              <a:t>allungato</a:t>
            </a:r>
            <a:endParaRPr sz="1200" dirty="0">
              <a:latin typeface="Arial"/>
              <a:cs typeface="Arial"/>
            </a:endParaRPr>
          </a:p>
          <a:p>
            <a:pPr marL="105546" indent="-96472">
              <a:buChar char="•"/>
              <a:tabLst>
                <a:tab pos="106024" algn="l"/>
              </a:tabLst>
            </a:pPr>
            <a:r>
              <a:rPr sz="1200" spc="-4" dirty="0">
                <a:latin typeface="Arial"/>
                <a:cs typeface="Arial"/>
              </a:rPr>
              <a:t>Tre vertebre</a:t>
            </a:r>
            <a:r>
              <a:rPr sz="1200" spc="-8" dirty="0">
                <a:latin typeface="Arial"/>
                <a:cs typeface="Arial"/>
              </a:rPr>
              <a:t> </a:t>
            </a:r>
            <a:r>
              <a:rPr sz="1200" spc="-4" dirty="0">
                <a:latin typeface="Arial"/>
                <a:cs typeface="Arial"/>
              </a:rPr>
              <a:t>sacrali</a:t>
            </a:r>
            <a:endParaRPr sz="1200" dirty="0">
              <a:latin typeface="Arial"/>
              <a:cs typeface="Arial"/>
            </a:endParaRPr>
          </a:p>
          <a:p>
            <a:pPr marL="105546" indent="-96472">
              <a:spcBef>
                <a:spcPts val="4"/>
              </a:spcBef>
              <a:buChar char="•"/>
              <a:tabLst>
                <a:tab pos="106024" algn="l"/>
              </a:tabLst>
            </a:pPr>
            <a:r>
              <a:rPr sz="1200" spc="-4" dirty="0">
                <a:latin typeface="Arial"/>
                <a:cs typeface="Arial"/>
              </a:rPr>
              <a:t>Fibula</a:t>
            </a:r>
            <a:r>
              <a:rPr sz="1200" spc="-8" dirty="0">
                <a:latin typeface="Arial"/>
                <a:cs typeface="Arial"/>
              </a:rPr>
              <a:t> </a:t>
            </a:r>
            <a:r>
              <a:rPr sz="1200" spc="-4" dirty="0">
                <a:latin typeface="Arial"/>
                <a:cs typeface="Arial"/>
              </a:rPr>
              <a:t>ridotta</a:t>
            </a:r>
            <a:endParaRPr sz="1200" dirty="0">
              <a:latin typeface="Arial"/>
              <a:cs typeface="Arial"/>
            </a:endParaRPr>
          </a:p>
          <a:p>
            <a:pPr marL="105546" indent="-96472">
              <a:spcBef>
                <a:spcPts val="4"/>
              </a:spcBef>
              <a:buChar char="•"/>
              <a:tabLst>
                <a:tab pos="106024" algn="l"/>
              </a:tabLst>
            </a:pPr>
            <a:r>
              <a:rPr sz="1200" spc="-4" dirty="0">
                <a:latin typeface="Arial"/>
                <a:cs typeface="Arial"/>
              </a:rPr>
              <a:t>Astragalo con processo</a:t>
            </a:r>
            <a:r>
              <a:rPr sz="1200" spc="-8" dirty="0">
                <a:latin typeface="Arial"/>
                <a:cs typeface="Arial"/>
              </a:rPr>
              <a:t> </a:t>
            </a:r>
            <a:r>
              <a:rPr sz="1200" spc="-4" dirty="0">
                <a:latin typeface="Arial"/>
                <a:cs typeface="Arial"/>
              </a:rPr>
              <a:t>ascendente</a:t>
            </a:r>
            <a:endParaRPr sz="1200" dirty="0">
              <a:latin typeface="Arial"/>
              <a:cs typeface="Arial"/>
            </a:endParaRPr>
          </a:p>
          <a:p>
            <a:pPr marL="9552">
              <a:spcBef>
                <a:spcPts val="8"/>
              </a:spcBef>
            </a:pPr>
            <a:r>
              <a:rPr sz="1200" spc="-4" dirty="0">
                <a:latin typeface="Arial"/>
                <a:cs typeface="Arial"/>
              </a:rPr>
              <a:t>•Testa del femore distinta con</a:t>
            </a:r>
            <a:r>
              <a:rPr sz="1200" spc="8" dirty="0">
                <a:latin typeface="Arial"/>
                <a:cs typeface="Arial"/>
              </a:rPr>
              <a:t> </a:t>
            </a:r>
            <a:r>
              <a:rPr sz="1200" spc="-4" dirty="0">
                <a:latin typeface="Arial"/>
                <a:cs typeface="Arial"/>
              </a:rPr>
              <a:t>“collo”</a:t>
            </a:r>
            <a:endParaRPr sz="1200" dirty="0">
              <a:latin typeface="Arial"/>
              <a:cs typeface="Arial"/>
            </a:endParaRPr>
          </a:p>
          <a:p>
            <a:pPr marL="2947645">
              <a:spcBef>
                <a:spcPts val="677"/>
              </a:spcBef>
            </a:pPr>
            <a:r>
              <a:rPr sz="1504" spc="-4" dirty="0">
                <a:solidFill>
                  <a:srgbClr val="000065"/>
                </a:solidFill>
                <a:latin typeface="Comic Sans MS"/>
                <a:cs typeface="Comic Sans MS"/>
              </a:rPr>
              <a:t>Ornitischia</a:t>
            </a:r>
            <a:endParaRPr sz="1504" dirty="0">
              <a:latin typeface="Comic Sans MS"/>
              <a:cs typeface="Comic Sans MS"/>
            </a:endParaRPr>
          </a:p>
          <a:p>
            <a:pPr marL="2947645">
              <a:spcBef>
                <a:spcPts val="1440"/>
              </a:spcBef>
            </a:pPr>
            <a:r>
              <a:rPr sz="1504" spc="-8" dirty="0">
                <a:solidFill>
                  <a:srgbClr val="000065"/>
                </a:solidFill>
                <a:latin typeface="Comic Sans MS"/>
                <a:cs typeface="Comic Sans MS"/>
              </a:rPr>
              <a:t>Sauropodomorpha</a:t>
            </a:r>
            <a:endParaRPr sz="1504" dirty="0">
              <a:latin typeface="Comic Sans MS"/>
              <a:cs typeface="Comic Sans MS"/>
            </a:endParaRPr>
          </a:p>
          <a:p>
            <a:pPr marL="883529">
              <a:spcBef>
                <a:spcPts val="1354"/>
              </a:spcBef>
            </a:pPr>
            <a:r>
              <a:rPr sz="1504" spc="-8" dirty="0">
                <a:solidFill>
                  <a:srgbClr val="000065"/>
                </a:solidFill>
                <a:latin typeface="Comic Sans MS"/>
                <a:cs typeface="Comic Sans MS"/>
              </a:rPr>
              <a:t>Saurischia</a:t>
            </a:r>
            <a:endParaRPr sz="1504" dirty="0">
              <a:latin typeface="Comic Sans MS"/>
              <a:cs typeface="Comic Sans MS"/>
            </a:endParaRPr>
          </a:p>
          <a:p>
            <a:pPr marL="2947645">
              <a:spcBef>
                <a:spcPts val="1361"/>
              </a:spcBef>
            </a:pPr>
            <a:r>
              <a:rPr sz="1504" spc="-4" dirty="0">
                <a:solidFill>
                  <a:srgbClr val="000065"/>
                </a:solidFill>
                <a:latin typeface="Comic Sans MS"/>
                <a:cs typeface="Comic Sans MS"/>
              </a:rPr>
              <a:t>Theropoda</a:t>
            </a:r>
            <a:endParaRPr sz="1504" dirty="0">
              <a:latin typeface="Comic Sans MS"/>
              <a:cs typeface="Comic Sans MS"/>
            </a:endParaRPr>
          </a:p>
          <a:p>
            <a:pPr>
              <a:spcBef>
                <a:spcPts val="11"/>
              </a:spcBef>
            </a:pPr>
            <a:endParaRPr sz="2407" dirty="0">
              <a:latin typeface="Comic Sans MS"/>
              <a:cs typeface="Comic Sans MS"/>
            </a:endParaRPr>
          </a:p>
          <a:p>
            <a:pPr marR="676735" algn="ctr"/>
            <a:r>
              <a:rPr sz="1354" spc="-4" dirty="0">
                <a:latin typeface="Comic Sans MS"/>
                <a:cs typeface="Comic Sans MS"/>
              </a:rPr>
              <a:t>ileo</a:t>
            </a:r>
            <a:endParaRPr sz="1354" dirty="0">
              <a:latin typeface="Comic Sans MS"/>
              <a:cs typeface="Comic Sans MS"/>
            </a:endParaRPr>
          </a:p>
          <a:p>
            <a:pPr marL="1986270" algn="ctr">
              <a:spcBef>
                <a:spcPts val="387"/>
              </a:spcBef>
            </a:pPr>
            <a:r>
              <a:rPr sz="1354" spc="-4" dirty="0">
                <a:latin typeface="Comic Sans MS"/>
                <a:cs typeface="Comic Sans MS"/>
              </a:rPr>
              <a:t>ileo</a:t>
            </a:r>
            <a:endParaRPr sz="1354" dirty="0">
              <a:latin typeface="Comic Sans MS"/>
              <a:cs typeface="Comic Sans MS"/>
            </a:endParaRPr>
          </a:p>
          <a:p>
            <a:pPr marL="855830">
              <a:spcBef>
                <a:spcPts val="1188"/>
              </a:spcBef>
            </a:pPr>
            <a:r>
              <a:rPr sz="1354" spc="-4" dirty="0">
                <a:latin typeface="Comic Sans MS"/>
                <a:cs typeface="Comic Sans MS"/>
              </a:rPr>
              <a:t>pube</a:t>
            </a:r>
            <a:endParaRPr sz="1354" dirty="0"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733"/>
    </mc:Choice>
    <mc:Fallback xmlns="">
      <p:transition spd="slow" advTm="386733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872</Words>
  <Application>Microsoft Office PowerPoint</Application>
  <PresentationFormat>Presentazione su schermo (4:3)</PresentationFormat>
  <Paragraphs>255</Paragraphs>
  <Slides>50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50</vt:i4>
      </vt:variant>
    </vt:vector>
  </HeadingPairs>
  <TitlesOfParts>
    <vt:vector size="55" baseType="lpstr">
      <vt:lpstr>Arial</vt:lpstr>
      <vt:lpstr>Calibri</vt:lpstr>
      <vt:lpstr>Comic Sans MS</vt:lpstr>
      <vt:lpstr>Tahoma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Dinosauria</vt:lpstr>
      <vt:lpstr>Presentazione standard di PowerPoint</vt:lpstr>
      <vt:lpstr>Arto posteriore</vt:lpstr>
      <vt:lpstr>Presentazione standard di PowerPoint</vt:lpstr>
      <vt:lpstr>Presentazione standard di PowerPoint</vt:lpstr>
      <vt:lpstr>Postura ornitopode e teropode</vt:lpstr>
      <vt:lpstr>anchilosauri</vt:lpstr>
      <vt:lpstr>stegosauri</vt:lpstr>
      <vt:lpstr>stegosauri</vt:lpstr>
      <vt:lpstr>Ornitischia</vt:lpstr>
      <vt:lpstr>Ornitischia</vt:lpstr>
      <vt:lpstr>Ornitischia</vt:lpstr>
      <vt:lpstr>Ornitischia</vt:lpstr>
      <vt:lpstr>Ornitischia</vt:lpstr>
      <vt:lpstr>Ornitischia</vt:lpstr>
      <vt:lpstr>Ornitischia</vt:lpstr>
      <vt:lpstr>Presentazione standard di PowerPoint</vt:lpstr>
      <vt:lpstr>Presentazione standard di PowerPoint</vt:lpstr>
      <vt:lpstr>Ornitischia</vt:lpstr>
      <vt:lpstr>Ornitischia</vt:lpstr>
      <vt:lpstr>Ornitischia</vt:lpstr>
      <vt:lpstr>Ornitischia</vt:lpstr>
      <vt:lpstr>Saurischia:</vt:lpstr>
      <vt:lpstr>Saurischia</vt:lpstr>
      <vt:lpstr>Saurischia</vt:lpstr>
      <vt:lpstr>alimentazione</vt:lpstr>
      <vt:lpstr>Presentazione standard di PowerPoint</vt:lpstr>
      <vt:lpstr>Grandi teropodi</vt:lpstr>
      <vt:lpstr>Saurischia</vt:lpstr>
      <vt:lpstr>teropodi</vt:lpstr>
      <vt:lpstr>Piccoli teropodi Ornitomidi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L’estinzione dei dinosauri</vt:lpstr>
      <vt:lpstr>L’estinzione dei dinosauri</vt:lpstr>
      <vt:lpstr>L’estinzione dei dinosauri</vt:lpstr>
      <vt:lpstr>L’estinzione dei dinosauri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Riccardo Castiglia</dc:creator>
  <cp:lastModifiedBy>riccardo castiglia</cp:lastModifiedBy>
  <cp:revision>13</cp:revision>
  <dcterms:created xsi:type="dcterms:W3CDTF">2020-05-21T06:52:16Z</dcterms:created>
  <dcterms:modified xsi:type="dcterms:W3CDTF">2021-06-07T09:42:55Z</dcterms:modified>
</cp:coreProperties>
</file>